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256" r:id="rId3"/>
    <p:sldId id="348" r:id="rId4"/>
    <p:sldId id="349" r:id="rId5"/>
    <p:sldId id="350" r:id="rId6"/>
    <p:sldId id="357" r:id="rId7"/>
    <p:sldId id="358" r:id="rId8"/>
    <p:sldId id="352" r:id="rId9"/>
    <p:sldId id="1916" r:id="rId10"/>
    <p:sldId id="353" r:id="rId11"/>
    <p:sldId id="354" r:id="rId12"/>
    <p:sldId id="1932" r:id="rId13"/>
    <p:sldId id="1934" r:id="rId14"/>
    <p:sldId id="1935" r:id="rId15"/>
    <p:sldId id="1931" r:id="rId16"/>
    <p:sldId id="1913" r:id="rId17"/>
    <p:sldId id="1917" r:id="rId18"/>
    <p:sldId id="1918" r:id="rId19"/>
    <p:sldId id="1920" r:id="rId20"/>
    <p:sldId id="1923" r:id="rId21"/>
    <p:sldId id="1936" r:id="rId22"/>
    <p:sldId id="1927" r:id="rId23"/>
    <p:sldId id="1928" r:id="rId24"/>
    <p:sldId id="1929" r:id="rId25"/>
    <p:sldId id="29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C1C1"/>
    <a:srgbClr val="F2F2F2"/>
    <a:srgbClr val="D2834F"/>
    <a:srgbClr val="741618"/>
    <a:srgbClr val="FFF3CC"/>
    <a:srgbClr val="7892C2"/>
    <a:srgbClr val="839CC7"/>
    <a:srgbClr val="6482B9"/>
    <a:srgbClr val="D28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7"/>
    <p:restoredTop sz="62340" autoAdjust="0"/>
  </p:normalViewPr>
  <p:slideViewPr>
    <p:cSldViewPr snapToGrid="0" snapToObjects="1">
      <p:cViewPr varScale="1">
        <p:scale>
          <a:sx n="73" d="100"/>
          <a:sy n="73" d="100"/>
        </p:scale>
        <p:origin x="1400" y="184"/>
      </p:cViewPr>
      <p:guideLst/>
    </p:cSldViewPr>
  </p:slideViewPr>
  <p:outlineViewPr>
    <p:cViewPr>
      <p:scale>
        <a:sx n="33" d="100"/>
        <a:sy n="33" d="100"/>
      </p:scale>
      <p:origin x="0" y="-1584"/>
    </p:cViewPr>
  </p:outlineViewPr>
  <p:notesTextViewPr>
    <p:cViewPr>
      <p:scale>
        <a:sx n="125" d="100"/>
        <a:sy n="125" d="100"/>
      </p:scale>
      <p:origin x="0" y="0"/>
    </p:cViewPr>
  </p:notesTextViewPr>
  <p:sorterViewPr>
    <p:cViewPr>
      <p:scale>
        <a:sx n="80" d="100"/>
        <a:sy n="80" d="100"/>
      </p:scale>
      <p:origin x="0" y="0"/>
    </p:cViewPr>
  </p:sorterViewPr>
  <p:notesViewPr>
    <p:cSldViewPr snapToGrid="0" snapToObjects="1">
      <p:cViewPr varScale="1">
        <p:scale>
          <a:sx n="122" d="100"/>
          <a:sy n="122" d="100"/>
        </p:scale>
        <p:origin x="38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FB17077-FEC6-B945-8CDE-D549F2DA66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C28627AA-7C8C-C241-865A-70FE197E77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F4900B-EAF0-7D4B-8F95-B29784D65253}" type="datetimeFigureOut">
              <a:rPr kumimoji="1" lang="zh-CN" altLang="en-US" smtClean="0"/>
              <a:t>2023/9/13</a:t>
            </a:fld>
            <a:endParaRPr kumimoji="1" lang="zh-CN" altLang="en-US"/>
          </a:p>
        </p:txBody>
      </p:sp>
      <p:sp>
        <p:nvSpPr>
          <p:cNvPr id="4" name="页脚占位符 3">
            <a:extLst>
              <a:ext uri="{FF2B5EF4-FFF2-40B4-BE49-F238E27FC236}">
                <a16:creationId xmlns:a16="http://schemas.microsoft.com/office/drawing/2014/main" id="{FCF89FA5-E4D5-A04D-9D1E-F23974CDA5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CA628AE5-9E2B-F848-A20B-C9B7645378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73585E-4C6D-3F43-A198-65E8FE580A02}" type="slidenum">
              <a:rPr kumimoji="1" lang="zh-CN" altLang="en-US" smtClean="0"/>
              <a:t>‹#›</a:t>
            </a:fld>
            <a:endParaRPr kumimoji="1" lang="zh-CN" altLang="en-US"/>
          </a:p>
        </p:txBody>
      </p:sp>
    </p:spTree>
    <p:extLst>
      <p:ext uri="{BB962C8B-B14F-4D97-AF65-F5344CB8AC3E}">
        <p14:creationId xmlns:p14="http://schemas.microsoft.com/office/powerpoint/2010/main" val="3281337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64B79-C183-6B41-A5F0-6F8BC80C0CEB}" type="datetimeFigureOut">
              <a:rPr kumimoji="1" lang="zh-CN" altLang="en-US" smtClean="0"/>
              <a:t>2023/9/13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C9018-54A1-FE43-B8B1-4AEA48996A6E}" type="slidenum">
              <a:rPr kumimoji="1" lang="zh-CN" altLang="en-US" smtClean="0"/>
              <a:t>‹#›</a:t>
            </a:fld>
            <a:endParaRPr kumimoji="1" lang="zh-CN" altLang="en-US"/>
          </a:p>
        </p:txBody>
      </p:sp>
    </p:spTree>
    <p:extLst>
      <p:ext uri="{BB962C8B-B14F-4D97-AF65-F5344CB8AC3E}">
        <p14:creationId xmlns:p14="http://schemas.microsoft.com/office/powerpoint/2010/main" val="247656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solidFill>
                  <a:srgbClr val="4472C4"/>
                </a:solidFill>
                <a:effectLst/>
                <a:latin typeface="Times New Roman" panose="02020603050405020304" pitchFamily="18" charset="0"/>
                <a:ea typeface="宋体" panose="02010600030101010101" pitchFamily="2" charset="-122"/>
                <a:cs typeface="Times New Roman" panose="02020603050405020304" pitchFamily="18" charset="0"/>
              </a:rPr>
              <a:t>Hello everyone, I’m </a:t>
            </a:r>
            <a:r>
              <a:rPr lang="en-US" altLang="zh-CN" sz="1800" kern="100" dirty="0" err="1">
                <a:solidFill>
                  <a:srgbClr val="4472C4"/>
                </a:solidFill>
                <a:effectLst/>
                <a:latin typeface="Times New Roman" panose="02020603050405020304" pitchFamily="18" charset="0"/>
                <a:ea typeface="宋体" panose="02010600030101010101" pitchFamily="2" charset="-122"/>
                <a:cs typeface="Times New Roman" panose="02020603050405020304" pitchFamily="18" charset="0"/>
              </a:rPr>
              <a:t>Kaicheng</a:t>
            </a:r>
            <a:r>
              <a:rPr lang="en-US" altLang="zh-CN" sz="1800" kern="100" dirty="0">
                <a:solidFill>
                  <a:srgbClr val="4472C4"/>
                </a:solidFill>
                <a:effectLst/>
                <a:latin typeface="Times New Roman" panose="02020603050405020304" pitchFamily="18" charset="0"/>
                <a:ea typeface="宋体" panose="02010600030101010101" pitchFamily="2" charset="-122"/>
                <a:cs typeface="Times New Roman" panose="02020603050405020304" pitchFamily="18" charset="0"/>
              </a:rPr>
              <a:t> Yang, and this is </a:t>
            </a:r>
            <a:r>
              <a:rPr lang="en-US" altLang="zh-CN" sz="1800" kern="100" dirty="0" err="1">
                <a:solidFill>
                  <a:srgbClr val="4472C4"/>
                </a:solidFill>
                <a:effectLst/>
                <a:latin typeface="Times New Roman" panose="02020603050405020304" pitchFamily="18" charset="0"/>
                <a:ea typeface="宋体" panose="02010600030101010101" pitchFamily="2" charset="-122"/>
                <a:cs typeface="Times New Roman" panose="02020603050405020304" pitchFamily="18" charset="0"/>
              </a:rPr>
              <a:t>yuhan</a:t>
            </a:r>
            <a:r>
              <a:rPr lang="en-US" altLang="zh-CN" sz="1800" kern="100" dirty="0">
                <a:solidFill>
                  <a:srgbClr val="4472C4"/>
                </a:solidFill>
                <a:effectLst/>
                <a:latin typeface="Times New Roman" panose="02020603050405020304" pitchFamily="18" charset="0"/>
                <a:ea typeface="宋体" panose="02010600030101010101" pitchFamily="2" charset="-122"/>
                <a:cs typeface="Times New Roman" panose="02020603050405020304" pitchFamily="18" charset="0"/>
              </a:rPr>
              <a:t> Wu. We come from Peking University, and are going to introduce </a:t>
            </a:r>
            <a:r>
              <a:rPr kumimoji="1" lang="en-US" altLang="zh-CN" sz="1800" b="1" dirty="0">
                <a:solidFill>
                  <a:schemeClr val="bg1"/>
                </a:solidFill>
              </a:rPr>
              <a:t>ChameleMon:  Shifting Measurement Attention as Network State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800" b="1" dirty="0">
              <a:solidFill>
                <a:schemeClr val="bg1"/>
              </a:solidFill>
            </a:endParaRP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a:t>
            </a:fld>
            <a:endParaRPr kumimoji="1" lang="zh-CN" altLang="en-US"/>
          </a:p>
        </p:txBody>
      </p:sp>
    </p:spTree>
    <p:extLst>
      <p:ext uri="{BB962C8B-B14F-4D97-AF65-F5344CB8AC3E}">
        <p14:creationId xmlns:p14="http://schemas.microsoft.com/office/powerpoint/2010/main" val="5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insert or encode a packet of flow f</a:t>
            </a:r>
            <a:r>
              <a:rPr lang="zh-CN" altLang="en-US" dirty="0"/>
              <a:t>，</a:t>
            </a:r>
            <a:endParaRPr lang="en-US" altLang="zh-CN" dirty="0"/>
          </a:p>
          <a:p>
            <a:r>
              <a:rPr lang="zh-CN" altLang="en-US" dirty="0"/>
              <a:t>点击</a:t>
            </a:r>
            <a:endParaRPr lang="en-US" altLang="zh-CN" dirty="0"/>
          </a:p>
          <a:p>
            <a:r>
              <a:rPr lang="en-US" altLang="zh-CN" dirty="0"/>
              <a:t>we locate one bucket in each bucket array with hash functions. </a:t>
            </a:r>
          </a:p>
          <a:p>
            <a:endParaRPr lang="en-US" altLang="zh-CN" dirty="0"/>
          </a:p>
          <a:p>
            <a:r>
              <a:rPr lang="zh-CN" altLang="en-US" dirty="0"/>
              <a:t>点击</a:t>
            </a:r>
            <a:endParaRPr lang="en-US" altLang="zh-CN" dirty="0"/>
          </a:p>
          <a:p>
            <a:r>
              <a:rPr lang="en-US" altLang="zh-CN" dirty="0"/>
              <a:t>For the count field of each located bucket, we increment it by one.</a:t>
            </a:r>
          </a:p>
          <a:p>
            <a:endParaRPr lang="en-US" altLang="zh-CN" dirty="0"/>
          </a:p>
          <a:p>
            <a:r>
              <a:rPr lang="zh-CN" altLang="en-US" dirty="0"/>
              <a:t>点击</a:t>
            </a:r>
            <a:endParaRPr lang="en-US" altLang="zh-CN" dirty="0"/>
          </a:p>
          <a:p>
            <a:r>
              <a:rPr lang="en-US" altLang="zh-CN" dirty="0"/>
              <a:t>For the </a:t>
            </a:r>
            <a:r>
              <a:rPr lang="en-US" altLang="zh-CN" dirty="0" err="1"/>
              <a:t>Idsum</a:t>
            </a:r>
            <a:r>
              <a:rPr lang="en-US" altLang="zh-CN" dirty="0"/>
              <a:t> field of each located bucket, we increment it by f and</a:t>
            </a:r>
            <a:r>
              <a:rPr lang="zh-CN" altLang="en-US" dirty="0"/>
              <a:t> </a:t>
            </a:r>
            <a:r>
              <a:rPr lang="en-US" altLang="zh-CN" dirty="0"/>
              <a:t>then modulo</a:t>
            </a:r>
            <a:r>
              <a:rPr lang="zh-CN" altLang="en-US" dirty="0"/>
              <a:t> </a:t>
            </a:r>
            <a:r>
              <a:rPr lang="en-US" altLang="zh-CN" dirty="0"/>
              <a:t>it by p</a:t>
            </a:r>
          </a:p>
          <a:p>
            <a:endParaRPr lang="en-US" altLang="zh-CN" dirty="0"/>
          </a:p>
          <a:p>
            <a:r>
              <a:rPr lang="zh-CN" altLang="en-US" dirty="0"/>
              <a:t>点击</a:t>
            </a:r>
            <a:endParaRPr lang="en-US" altLang="zh-CN" dirty="0"/>
          </a:p>
          <a:p>
            <a:r>
              <a:rPr lang="en-US" altLang="zh-CN" dirty="0"/>
              <a:t>The deletion operation is similar to insertion, that all increments are replaced by decrements.</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10</a:t>
            </a:fld>
            <a:endParaRPr kumimoji="1" lang="zh-CN" altLang="en-US"/>
          </a:p>
        </p:txBody>
      </p:sp>
    </p:spTree>
    <p:extLst>
      <p:ext uri="{BB962C8B-B14F-4D97-AF65-F5344CB8AC3E}">
        <p14:creationId xmlns:p14="http://schemas.microsoft.com/office/powerpoint/2010/main" val="381114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decode FermatSketch to retrieve all inserted flows with their sizes, </a:t>
            </a:r>
          </a:p>
          <a:p>
            <a:r>
              <a:rPr lang="zh-CN" altLang="en-US" dirty="0"/>
              <a:t>点击</a:t>
            </a:r>
            <a:endParaRPr lang="en-US" altLang="zh-CN" dirty="0"/>
          </a:p>
          <a:p>
            <a:r>
              <a:rPr lang="en-US" altLang="zh-CN" dirty="0"/>
              <a:t>we need to first find pure buckets, and We call this step pure bucket verification.</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11</a:t>
            </a:fld>
            <a:endParaRPr kumimoji="1" lang="zh-CN" altLang="en-US"/>
          </a:p>
        </p:txBody>
      </p:sp>
    </p:spTree>
    <p:extLst>
      <p:ext uri="{BB962C8B-B14F-4D97-AF65-F5344CB8AC3E}">
        <p14:creationId xmlns:p14="http://schemas.microsoft.com/office/powerpoint/2010/main" val="233119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a:t>
            </a:r>
            <a:r>
              <a:rPr lang="zh-CN" altLang="en-US" dirty="0"/>
              <a:t> </a:t>
            </a:r>
            <a:r>
              <a:rPr lang="en-US" altLang="zh-CN" dirty="0"/>
              <a:t>pure</a:t>
            </a:r>
            <a:r>
              <a:rPr lang="zh-CN" altLang="en-US" dirty="0"/>
              <a:t> </a:t>
            </a:r>
            <a:r>
              <a:rPr lang="en-US" altLang="zh-CN" dirty="0"/>
              <a:t>bucket</a:t>
            </a:r>
            <a:r>
              <a:rPr lang="zh-CN" altLang="en-US" dirty="0"/>
              <a:t> </a:t>
            </a:r>
            <a:r>
              <a:rPr lang="en-US" altLang="zh-CN" dirty="0"/>
              <a:t>is</a:t>
            </a:r>
            <a:r>
              <a:rPr lang="zh-CN" altLang="en-US" dirty="0"/>
              <a:t> </a:t>
            </a:r>
            <a:r>
              <a:rPr lang="en-US" altLang="zh-CN" dirty="0"/>
              <a:t>a</a:t>
            </a:r>
            <a:r>
              <a:rPr lang="zh-CN" altLang="en-US" dirty="0"/>
              <a:t> </a:t>
            </a:r>
            <a:r>
              <a:rPr lang="en-US" altLang="zh-CN" dirty="0"/>
              <a:t>bucket</a:t>
            </a:r>
            <a:r>
              <a:rPr lang="zh-CN" altLang="en-US" dirty="0"/>
              <a:t> </a:t>
            </a:r>
            <a:r>
              <a:rPr lang="en-US" altLang="zh-CN" dirty="0"/>
              <a:t>which</a:t>
            </a:r>
            <a:r>
              <a:rPr lang="zh-CN" altLang="en-US" dirty="0"/>
              <a:t> </a:t>
            </a:r>
            <a:r>
              <a:rPr lang="en-US" altLang="zh-CN" dirty="0"/>
              <a:t>records</a:t>
            </a:r>
            <a:r>
              <a:rPr lang="zh-CN" altLang="en-US" dirty="0"/>
              <a:t> </a:t>
            </a:r>
            <a:r>
              <a:rPr lang="en-US" altLang="zh-CN" dirty="0"/>
              <a:t>only</a:t>
            </a:r>
            <a:r>
              <a:rPr lang="zh-CN" altLang="en-US" dirty="0"/>
              <a:t> </a:t>
            </a:r>
            <a:r>
              <a:rPr lang="en-US" altLang="zh-CN" dirty="0"/>
              <a:t>a</a:t>
            </a:r>
            <a:r>
              <a:rPr lang="zh-CN" altLang="en-US" dirty="0"/>
              <a:t> </a:t>
            </a:r>
            <a:r>
              <a:rPr lang="en-US" altLang="zh-CN" dirty="0"/>
              <a:t>single</a:t>
            </a:r>
            <a:r>
              <a:rPr lang="zh-CN" altLang="en-US" dirty="0"/>
              <a:t> </a:t>
            </a:r>
            <a:r>
              <a:rPr lang="en-US" altLang="zh-CN" dirty="0"/>
              <a:t>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Suppose a bucket Bi[j] is a pure bucket recording flow f, we can easily obtain its flow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Denote the count field and </a:t>
            </a:r>
            <a:r>
              <a:rPr lang="en-US" altLang="zh-CN" dirty="0" err="1"/>
              <a:t>Idsum</a:t>
            </a:r>
            <a:r>
              <a:rPr lang="en-US" altLang="zh-CN" dirty="0"/>
              <a:t> field of bucket Bi[j] by count and </a:t>
            </a:r>
            <a:r>
              <a:rPr lang="en-US" altLang="zh-CN" dirty="0" err="1"/>
              <a:t>Idsum</a:t>
            </a:r>
            <a:r>
              <a:rPr lang="en-US" altLang="zh-CN" dirty="0"/>
              <a:t>,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a:t>
            </a:r>
            <a:r>
              <a:rPr lang="zh-CN" altLang="en-US" dirty="0"/>
              <a:t> </a:t>
            </a:r>
            <a:r>
              <a:rPr lang="en-US" altLang="zh-CN" dirty="0"/>
              <a:t>should satisfy that </a:t>
            </a:r>
            <a:r>
              <a:rPr lang="en-US" altLang="zh-CN" dirty="0" err="1"/>
              <a:t>Idsum</a:t>
            </a:r>
            <a:r>
              <a:rPr lang="en-US" altLang="zh-CN" dirty="0"/>
              <a:t>  equals to f multiplies count modulo 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Fermat’s little theorem, we have that count to the (p minus 1) power modulo p equals to</a:t>
            </a:r>
            <a:r>
              <a:rPr lang="zh-CN" altLang="en-US" dirty="0"/>
              <a:t> </a:t>
            </a:r>
            <a:r>
              <a:rPr lang="en-US" altLang="zh-CN"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have that f equals to (</a:t>
            </a:r>
            <a:r>
              <a:rPr lang="en-US" altLang="zh-CN" dirty="0" err="1"/>
              <a:t>Idsum</a:t>
            </a:r>
            <a:r>
              <a:rPr lang="en-US" altLang="zh-CN" dirty="0"/>
              <a:t> multiplies Count to the (p minus 2) power modulo p</a:t>
            </a: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12</a:t>
            </a:fld>
            <a:endParaRPr kumimoji="1" lang="zh-CN" altLang="en-US"/>
          </a:p>
        </p:txBody>
      </p:sp>
    </p:spTree>
    <p:extLst>
      <p:ext uri="{BB962C8B-B14F-4D97-AF65-F5344CB8AC3E}">
        <p14:creationId xmlns:p14="http://schemas.microsoft.com/office/powerpoint/2010/main" val="289427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calculated flow ID, we can then execute rehash verification to check whether Bucket Bi[j] is a real pure bucket.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Note that flow f should be hashed to bucket Bi[j]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if hi(f) equals to j, we think Bucket Bi[j] is pure with recording only flow f.</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13</a:t>
            </a:fld>
            <a:endParaRPr kumimoji="1" lang="zh-CN" altLang="en-US"/>
          </a:p>
        </p:txBody>
      </p:sp>
    </p:spTree>
    <p:extLst>
      <p:ext uri="{BB962C8B-B14F-4D97-AF65-F5344CB8AC3E}">
        <p14:creationId xmlns:p14="http://schemas.microsoft.com/office/powerpoint/2010/main" val="160469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finding a pure bucket Bi[j], we can</a:t>
            </a:r>
            <a:r>
              <a:rPr lang="zh-CN" altLang="en-US" dirty="0"/>
              <a:t> </a:t>
            </a:r>
            <a:r>
              <a:rPr lang="en-US" altLang="zh-CN" dirty="0"/>
              <a:t>then extract the recorded flow with its flow size, and we call this step single flow extraction.</a:t>
            </a:r>
          </a:p>
          <a:p>
            <a:endParaRPr lang="en-US" altLang="zh-CN" dirty="0"/>
          </a:p>
          <a:p>
            <a:r>
              <a:rPr lang="zh-CN" altLang="en-US" dirty="0"/>
              <a:t>点击</a:t>
            </a:r>
            <a:endParaRPr lang="en-US" altLang="zh-CN" dirty="0"/>
          </a:p>
          <a:p>
            <a:r>
              <a:rPr lang="en-US" altLang="zh-CN" dirty="0"/>
              <a:t>Flow ID is calculated as mentioned before, and flow size is just the count field of bucket Bi[j].</a:t>
            </a:r>
          </a:p>
          <a:p>
            <a:endParaRPr lang="en-US" altLang="zh-CN" dirty="0"/>
          </a:p>
          <a:p>
            <a:r>
              <a:rPr lang="zh-CN" altLang="en-US" dirty="0"/>
              <a:t>点击</a:t>
            </a:r>
            <a:endParaRPr lang="en-US" altLang="zh-CN" dirty="0"/>
          </a:p>
          <a:p>
            <a:r>
              <a:rPr lang="en-US" altLang="zh-CN" dirty="0"/>
              <a:t>Then, we delete this flow from FermatSketch, and use an additional data structure to record it.</a:t>
            </a:r>
          </a:p>
          <a:p>
            <a:endParaRPr lang="en-US" altLang="zh-CN" dirty="0"/>
          </a:p>
          <a:p>
            <a:r>
              <a:rPr lang="zh-CN" altLang="en-US" dirty="0"/>
              <a:t>点击</a:t>
            </a:r>
            <a:endParaRPr lang="en-US" altLang="zh-CN" dirty="0"/>
          </a:p>
          <a:p>
            <a:r>
              <a:rPr lang="en-US" altLang="zh-CN" dirty="0"/>
              <a:t>By repeating these two steps, we can then retrieve all inserted flows</a:t>
            </a:r>
            <a:r>
              <a:rPr lang="zh-CN" altLang="en-US" dirty="0"/>
              <a:t> </a:t>
            </a:r>
            <a:r>
              <a:rPr lang="en-US" altLang="zh-CN" dirty="0"/>
              <a:t>from</a:t>
            </a:r>
            <a:r>
              <a:rPr lang="zh-CN" altLang="en-US" dirty="0"/>
              <a:t> </a:t>
            </a:r>
            <a:r>
              <a:rPr lang="en-US" altLang="zh-CN" dirty="0" err="1"/>
              <a:t>FermatSketch</a:t>
            </a:r>
            <a:r>
              <a:rPr lang="en-US" altLang="zh-CN" dirty="0"/>
              <a:t>.</a:t>
            </a: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14</a:t>
            </a:fld>
            <a:endParaRPr kumimoji="1" lang="zh-CN" altLang="en-US"/>
          </a:p>
        </p:txBody>
      </p:sp>
    </p:spTree>
    <p:extLst>
      <p:ext uri="{BB962C8B-B14F-4D97-AF65-F5344CB8AC3E}">
        <p14:creationId xmlns:p14="http://schemas.microsoft.com/office/powerpoint/2010/main" val="153174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Besides, FermatSketch also support addition and subtraction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packet loss detection, we can deploy </a:t>
            </a:r>
            <a:r>
              <a:rPr lang="en-US" altLang="zh-CN" dirty="0" err="1"/>
              <a:t>FermatSketches</a:t>
            </a:r>
            <a:r>
              <a:rPr lang="en-US" altLang="zh-CN" dirty="0"/>
              <a:t> on edge switches to encode all the traffic </a:t>
            </a:r>
            <a:r>
              <a:rPr lang="en-US" altLang="zh-CN" dirty="0">
                <a:latin typeface="Calibri" panose="020F0502020204030204" pitchFamily="34" charset="0"/>
                <a:cs typeface="Calibri" panose="020F0502020204030204" pitchFamily="34" charset="0"/>
              </a:rPr>
              <a:t>entering and exiting the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Then, we can get FermatSketch encoding all the victim flows through addition and subtraction, and we can finally decode that sketch to detect packet losses.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For heavy-hitter detection, we can  </a:t>
            </a:r>
            <a:r>
              <a:rPr lang="en-US" altLang="zh-CN" dirty="0"/>
              <a:t>deploy </a:t>
            </a:r>
            <a:r>
              <a:rPr lang="en-US" altLang="zh-CN" dirty="0" err="1"/>
              <a:t>FermatSketches</a:t>
            </a:r>
            <a:r>
              <a:rPr lang="en-US" altLang="zh-CN" dirty="0"/>
              <a:t> on edge switches to encode </a:t>
            </a:r>
            <a:r>
              <a:rPr lang="en-US" altLang="zh-CN" dirty="0">
                <a:latin typeface="Calibri" panose="020F0502020204030204" pitchFamily="34" charset="0"/>
                <a:cs typeface="Calibri" panose="020F0502020204030204" pitchFamily="34" charset="0"/>
              </a:rPr>
              <a:t>heavy-hitter candidates, and then decode those sketches to detect heavy-hitters.</a:t>
            </a: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15</a:t>
            </a:fld>
            <a:endParaRPr kumimoji="1" lang="zh-CN" altLang="en-US"/>
          </a:p>
        </p:txBody>
      </p:sp>
    </p:spTree>
    <p:extLst>
      <p:ext uri="{BB962C8B-B14F-4D97-AF65-F5344CB8AC3E}">
        <p14:creationId xmlns:p14="http://schemas.microsoft.com/office/powerpoint/2010/main" val="55122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FermatSketch, ChameleMon can then realize its key design to shift measurement attention as network state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Every measurement window, ChameleMon first captures flow-level statistics by implementing </a:t>
            </a:r>
            <a:r>
              <a:rPr lang="en-US" altLang="zh-CN" dirty="0" err="1"/>
              <a:t>FermatSketches</a:t>
            </a:r>
            <a:r>
              <a:rPr lang="en-US" altLang="zh-CN" dirty="0"/>
              <a:t> on edge switches,</a:t>
            </a:r>
            <a:r>
              <a:rPr lang="zh-CN" altLang="en-US" dirty="0"/>
              <a:t> </a:t>
            </a:r>
            <a:r>
              <a:rPr lang="en-US" altLang="zh-CN" dirty="0"/>
              <a:t>covering all the traffic entering and exiting the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ChameleMon collects sketches from edge switches.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 ChameleMon performs network-wide analysis to obtain real-time network state with the collected sketches.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Fourth, ChameleMon shifts measurement attention according to real-time network state by reconfiguring switch data plane.</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16</a:t>
            </a:fld>
            <a:endParaRPr kumimoji="1" lang="zh-CN" altLang="en-US"/>
          </a:p>
        </p:txBody>
      </p:sp>
    </p:spTree>
    <p:extLst>
      <p:ext uri="{BB962C8B-B14F-4D97-AF65-F5344CB8AC3E}">
        <p14:creationId xmlns:p14="http://schemas.microsoft.com/office/powerpoint/2010/main" val="428020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then introduce the design philosophy of shifting measurement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a:t>
            </a:r>
            <a:r>
              <a:rPr lang="zh-CN" altLang="en-US" dirty="0"/>
              <a:t> </a:t>
            </a:r>
            <a:r>
              <a:rPr lang="en-US" altLang="zh-CN" dirty="0"/>
              <a:t>the network state is healthy, that there is enough memory to record all victim flows. At this time, ChameleMon should record as many heavy-hitter candidates as possible for accumulation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the network state is ill, that there is not enough memory to record all victim flows. At this time,  ChameleMon should focus on recording heavy losses, which refer to victim flows suffering from severe packet losses.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17</a:t>
            </a:fld>
            <a:endParaRPr kumimoji="1" lang="zh-CN" altLang="en-US"/>
          </a:p>
        </p:txBody>
      </p:sp>
    </p:spTree>
    <p:extLst>
      <p:ext uri="{BB962C8B-B14F-4D97-AF65-F5344CB8AC3E}">
        <p14:creationId xmlns:p14="http://schemas.microsoft.com/office/powerpoint/2010/main" val="424893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Based on the insight that larger flows can lose more packets, and thus have higher probability to become heavy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ChameleMon uses flow size to classify Heavy hitter, Heavy loss, and light loss candidates,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ChameleMon uses a simple while accurate sketch, TowerSketch as flow classifier, and the detailed design is shown in the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each packet, it is first classified into Heavy hitter, heavy loss or light loss candidate</a:t>
            </a:r>
            <a:r>
              <a:rPr lang="zh-CN" altLang="en-US" dirty="0"/>
              <a:t> </a:t>
            </a:r>
            <a:r>
              <a:rPr lang="en-US" altLang="zh-CN" dirty="0"/>
              <a:t>according to its flow size by classifier,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the packet is inserted into its corresponding </a:t>
            </a:r>
            <a:r>
              <a:rPr lang="en-US" altLang="zh-CN" dirty="0" err="1"/>
              <a:t>FermatSketch</a:t>
            </a:r>
            <a:r>
              <a:rPr lang="en-US" altLang="zh-CN" dirty="0"/>
              <a:t> encoder upstream and downstream.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Because the </a:t>
            </a:r>
            <a:r>
              <a:rPr lang="en-US" altLang="zh-CN" dirty="0" err="1"/>
              <a:t>FermatSketch</a:t>
            </a:r>
            <a:r>
              <a:rPr lang="en-US" altLang="zh-CN" dirty="0"/>
              <a:t> encoders are homogeneous, when the network states varies, they can swap memory between themselves at run-time.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way, ChameleMon can record most heavy-hitter candidates in healthy network state, or focus on heavy-losses in ill network state, and thus meets attention requirement.</a:t>
            </a: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18</a:t>
            </a:fld>
            <a:endParaRPr kumimoji="1" lang="zh-CN" altLang="en-US"/>
          </a:p>
        </p:txBody>
      </p:sp>
    </p:spTree>
    <p:extLst>
      <p:ext uri="{BB962C8B-B14F-4D97-AF65-F5344CB8AC3E}">
        <p14:creationId xmlns:p14="http://schemas.microsoft.com/office/powerpoint/2010/main" val="152855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we show the experimental results of ChameleMon.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packet loss detection, we find FermatSketch has best memory efficiency, with memory overhead proportional to the number of victim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19</a:t>
            </a:fld>
            <a:endParaRPr kumimoji="1" lang="zh-CN" altLang="en-US"/>
          </a:p>
        </p:txBody>
      </p:sp>
    </p:spTree>
    <p:extLst>
      <p:ext uri="{BB962C8B-B14F-4D97-AF65-F5344CB8AC3E}">
        <p14:creationId xmlns:p14="http://schemas.microsoft.com/office/powerpoint/2010/main" val="263539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5400" dirty="0"/>
              <a:t>Flow level measurement is critical to successful network operations, and there are mainly two kinds of flow-level measurement tasks. </a:t>
            </a:r>
          </a:p>
          <a:p>
            <a:endParaRPr lang="en-US" altLang="zh-CN" sz="5400" dirty="0"/>
          </a:p>
          <a:p>
            <a:r>
              <a:rPr lang="zh-CN" altLang="en-US" sz="5400" dirty="0"/>
              <a:t>点击</a:t>
            </a:r>
            <a:endParaRPr lang="en-US" altLang="zh-CN" sz="5400" dirty="0"/>
          </a:p>
          <a:p>
            <a:r>
              <a:rPr lang="en-US" altLang="zh-CN" sz="5400" dirty="0"/>
              <a:t>The first kind is packet accumulation tasks that focus on flow sizes at certain network nodes.</a:t>
            </a:r>
          </a:p>
          <a:p>
            <a:endParaRPr lang="en-US" altLang="zh-CN" sz="5400" dirty="0"/>
          </a:p>
          <a:p>
            <a:r>
              <a:rPr lang="zh-CN" altLang="en-US" sz="5400" dirty="0"/>
              <a:t>点击</a:t>
            </a:r>
            <a:endParaRPr lang="en-US" altLang="zh-CN" sz="5400" dirty="0"/>
          </a:p>
          <a:p>
            <a:r>
              <a:rPr lang="en-US" altLang="zh-CN" sz="5400" dirty="0"/>
              <a:t>The second kind is packet loss tasks that focus on changes of flow sizes between network nodes, among which the most representative one is packet loss detection.</a:t>
            </a:r>
          </a:p>
          <a:p>
            <a:endParaRPr lang="en-US" altLang="zh-CN" sz="5400" b="0" i="0" u="none" strike="noStrike" kern="1200" baseline="0" dirty="0">
              <a:solidFill>
                <a:schemeClr val="tx1"/>
              </a:solidFill>
              <a:latin typeface="+mn-lt"/>
              <a:ea typeface="+mn-ea"/>
              <a:cs typeface="+mn-cs"/>
            </a:endParaRPr>
          </a:p>
          <a:p>
            <a:r>
              <a:rPr lang="zh-CN" altLang="en-US" sz="4000" dirty="0"/>
              <a:t>点击</a:t>
            </a:r>
            <a:endParaRPr lang="en-US" altLang="zh-CN" sz="4000" dirty="0"/>
          </a:p>
          <a:p>
            <a:r>
              <a:rPr lang="en-US" altLang="zh-CN" sz="4000" dirty="0"/>
              <a:t>However, the two kinds of tasks are seldom considered and supported simultaneously in one solution. </a:t>
            </a:r>
          </a:p>
          <a:p>
            <a:r>
              <a:rPr lang="en-US" altLang="zh-CN" sz="4000" dirty="0"/>
              <a:t>One reason behind is that the two kinds of tasks require very different flow-level statistics. </a:t>
            </a:r>
          </a:p>
          <a:p>
            <a:endParaRPr lang="en-US" altLang="zh-CN" sz="40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2</a:t>
            </a:fld>
            <a:endParaRPr kumimoji="1" lang="zh-CN" altLang="en-US"/>
          </a:p>
        </p:txBody>
      </p:sp>
    </p:spTree>
    <p:extLst>
      <p:ext uri="{BB962C8B-B14F-4D97-AF65-F5344CB8AC3E}">
        <p14:creationId xmlns:p14="http://schemas.microsoft.com/office/powerpoint/2010/main" val="413429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six packet accumulation tasks,</a:t>
            </a:r>
            <a:r>
              <a:rPr lang="zh-CN" altLang="en-US" dirty="0"/>
              <a:t> </a:t>
            </a:r>
            <a:r>
              <a:rPr lang="en-US" altLang="zh-CN" dirty="0"/>
              <a:t>FermatSketch achieves at least comparable accuracy with the state-of-the-art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20</a:t>
            </a:fld>
            <a:endParaRPr kumimoji="1" lang="zh-CN" altLang="en-US"/>
          </a:p>
        </p:txBody>
      </p:sp>
    </p:spTree>
    <p:extLst>
      <p:ext uri="{BB962C8B-B14F-4D97-AF65-F5344CB8AC3E}">
        <p14:creationId xmlns:p14="http://schemas.microsoft.com/office/powerpoint/2010/main" val="349194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To evaluate how can ChameleMon shift measurement attention, we have fully implemented a ChameleMon prototype on a testbed with 10 Tofino switches and 8 servers.</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21</a:t>
            </a:fld>
            <a:endParaRPr kumimoji="1" lang="zh-CN" altLang="en-US"/>
          </a:p>
        </p:txBody>
      </p:sp>
    </p:spTree>
    <p:extLst>
      <p:ext uri="{BB962C8B-B14F-4D97-AF65-F5344CB8AC3E}">
        <p14:creationId xmlns:p14="http://schemas.microsoft.com/office/powerpoint/2010/main" val="392475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manually change network state, including the number of total flows and the ratio of victim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Results show that ChameleMon can successfully shift measurement attention </a:t>
            </a:r>
            <a:r>
              <a:rPr lang="en-US" altLang="zh-CN" dirty="0">
                <a:latin typeface="Calibri" panose="020F0502020204030204" pitchFamily="34" charset="0"/>
                <a:cs typeface="Calibri" panose="020F0502020204030204" pitchFamily="34" charset="0"/>
              </a:rPr>
              <a:t>while maintaining high memory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22</a:t>
            </a:fld>
            <a:endParaRPr kumimoji="1" lang="zh-CN" altLang="en-US"/>
          </a:p>
        </p:txBody>
      </p:sp>
    </p:spTree>
    <p:extLst>
      <p:ext uri="{BB962C8B-B14F-4D97-AF65-F5344CB8AC3E}">
        <p14:creationId xmlns:p14="http://schemas.microsoft.com/office/powerpoint/2010/main" val="1712403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conclusion,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ChameleMon is the first system </a:t>
            </a:r>
            <a:r>
              <a:rPr lang="en-US" altLang="zh-CN" dirty="0">
                <a:latin typeface="Calibri" panose="020F0502020204030204" pitchFamily="34" charset="0"/>
                <a:cs typeface="Calibri" panose="020F0502020204030204" pitchFamily="34" charset="0"/>
              </a:rPr>
              <a:t>meets Versatility, Efficiency, and Attention Requirement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ChameleMon is also the first system supports packet loss detection with memory overhead proportional to the number of victim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We have fully Implemented ChameleMon on our testbed and extensive experimental results verify its effectiveness. </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23</a:t>
            </a:fld>
            <a:endParaRPr kumimoji="1" lang="zh-CN" altLang="en-US"/>
          </a:p>
        </p:txBody>
      </p:sp>
    </p:spTree>
    <p:extLst>
      <p:ext uri="{BB962C8B-B14F-4D97-AF65-F5344CB8AC3E}">
        <p14:creationId xmlns:p14="http://schemas.microsoft.com/office/powerpoint/2010/main" val="1111672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That’s all. Thank you for your listening.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24</a:t>
            </a:fld>
            <a:endParaRPr kumimoji="1" lang="zh-CN" altLang="en-US"/>
          </a:p>
        </p:txBody>
      </p:sp>
    </p:spTree>
    <p:extLst>
      <p:ext uri="{BB962C8B-B14F-4D97-AF65-F5344CB8AC3E}">
        <p14:creationId xmlns:p14="http://schemas.microsoft.com/office/powerpoint/2010/main" val="2459444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dirty="0"/>
              <a:t> </a:t>
            </a:r>
            <a:r>
              <a:rPr lang="en-US" altLang="zh-CN" sz="9600" dirty="0">
                <a:latin typeface="Calibri" panose="020F0502020204030204" pitchFamily="34" charset="0"/>
                <a:cs typeface="Calibri" panose="020F0502020204030204" pitchFamily="34" charset="0"/>
              </a:rPr>
              <a:t>A practical measurement system should first meet versatility requirement,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9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600" dirty="0">
                <a:latin typeface="Calibri" panose="020F0502020204030204" pitchFamily="34" charset="0"/>
                <a:cs typeface="Calibri" panose="020F0502020204030204" pitchFamily="34" charset="0"/>
              </a:rPr>
              <a:t>点击</a:t>
            </a:r>
            <a:endParaRPr lang="en-US" altLang="zh-CN" sz="9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latin typeface="Calibri" panose="020F0502020204030204" pitchFamily="34" charset="0"/>
                <a:cs typeface="Calibri" panose="020F0502020204030204" pitchFamily="34" charset="0"/>
              </a:rPr>
              <a:t>That the system should </a:t>
            </a:r>
            <a:r>
              <a:rPr lang="en-US" altLang="zh-CN" sz="6000" dirty="0">
                <a:latin typeface="Calibri" panose="020F0502020204030204" pitchFamily="34" charset="0"/>
                <a:cs typeface="Calibri" panose="020F0502020204030204" pitchFamily="34" charset="0"/>
              </a:rPr>
              <a:t>support both kinds of tasks, because they are often required at the same time in real-world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The system should also </a:t>
            </a:r>
            <a:r>
              <a:rPr lang="en-US" altLang="zh-CN" sz="4000" dirty="0">
                <a:latin typeface="Calibri" panose="020F0502020204030204" pitchFamily="34" charset="0"/>
                <a:cs typeface="Calibri" panose="020F0502020204030204" pitchFamily="34" charset="0"/>
              </a:rPr>
              <a:t>meet efficiency requirement,</a:t>
            </a: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0" i="0" u="none" strike="noStrike" kern="1200" baseline="0" dirty="0">
                <a:solidFill>
                  <a:schemeClr val="tx1"/>
                </a:solidFill>
                <a:latin typeface="+mn-lt"/>
                <a:ea typeface="+mn-ea"/>
                <a:cs typeface="+mn-cs"/>
              </a:rPr>
              <a:t>点击</a:t>
            </a: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Given</a:t>
            </a:r>
            <a:r>
              <a:rPr lang="zh-CN" altLang="en-US" sz="4000" b="0" i="0" u="none" strike="noStrike" kern="1200" baseline="0" dirty="0">
                <a:solidFill>
                  <a:schemeClr val="tx1"/>
                </a:solidFill>
                <a:latin typeface="+mn-lt"/>
                <a:ea typeface="+mn-ea"/>
                <a:cs typeface="+mn-cs"/>
              </a:rPr>
              <a:t> </a:t>
            </a:r>
            <a:r>
              <a:rPr lang="en-US" altLang="zh-CN" sz="4000" b="0" i="0" u="none" strike="noStrike" kern="1200" baseline="0" dirty="0">
                <a:solidFill>
                  <a:schemeClr val="tx1"/>
                </a:solidFill>
                <a:latin typeface="+mn-lt"/>
                <a:ea typeface="+mn-ea"/>
                <a:cs typeface="+mn-cs"/>
              </a:rPr>
              <a:t>the</a:t>
            </a:r>
            <a:r>
              <a:rPr lang="zh-CN" altLang="en-US" sz="4000" b="0" i="0" u="none" strike="noStrike" kern="1200" baseline="0" dirty="0">
                <a:solidFill>
                  <a:schemeClr val="tx1"/>
                </a:solidFill>
                <a:latin typeface="+mn-lt"/>
                <a:ea typeface="+mn-ea"/>
                <a:cs typeface="+mn-cs"/>
              </a:rPr>
              <a:t> </a:t>
            </a:r>
            <a:r>
              <a:rPr lang="en-US" altLang="zh-CN" sz="4000" b="0" i="0" u="none" strike="noStrike" kern="1200" baseline="0" dirty="0">
                <a:solidFill>
                  <a:schemeClr val="tx1"/>
                </a:solidFill>
                <a:latin typeface="+mn-lt"/>
                <a:ea typeface="+mn-ea"/>
                <a:cs typeface="+mn-cs"/>
              </a:rPr>
              <a:t>limited</a:t>
            </a:r>
            <a:r>
              <a:rPr lang="zh-CN" altLang="en-US" sz="4000" b="0" i="0" u="none" strike="noStrike" kern="1200" baseline="0" dirty="0">
                <a:solidFill>
                  <a:schemeClr val="tx1"/>
                </a:solidFill>
                <a:latin typeface="+mn-lt"/>
                <a:ea typeface="+mn-ea"/>
                <a:cs typeface="+mn-cs"/>
              </a:rPr>
              <a:t> </a:t>
            </a:r>
            <a:r>
              <a:rPr lang="en-US" altLang="zh-CN" sz="4000" b="0" i="0" u="none" strike="noStrike" kern="1200" baseline="0" dirty="0">
                <a:solidFill>
                  <a:schemeClr val="tx1"/>
                </a:solidFill>
                <a:latin typeface="+mn-lt"/>
                <a:ea typeface="+mn-ea"/>
                <a:cs typeface="+mn-cs"/>
              </a:rPr>
              <a:t>resources in programmable switches, the system should achieve high accuracy with </a:t>
            </a:r>
            <a:r>
              <a:rPr lang="en-US" altLang="zh-CN" sz="7200" dirty="0">
                <a:latin typeface="Calibri" panose="020F0502020204030204" pitchFamily="34" charset="0"/>
                <a:cs typeface="Calibri" panose="020F0502020204030204" pitchFamily="34" charset="0"/>
              </a:rPr>
              <a:t>sub-linear space complexity.</a:t>
            </a:r>
            <a:endParaRPr lang="en-US" altLang="zh-CN" sz="40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3</a:t>
            </a:fld>
            <a:endParaRPr kumimoji="1" lang="zh-CN" altLang="en-US"/>
          </a:p>
        </p:txBody>
      </p:sp>
    </p:spTree>
    <p:extLst>
      <p:ext uri="{BB962C8B-B14F-4D97-AF65-F5344CB8AC3E}">
        <p14:creationId xmlns:p14="http://schemas.microsoft.com/office/powerpoint/2010/main" val="110248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Further, given the variable network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9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600" dirty="0"/>
              <a:t>点击</a:t>
            </a:r>
            <a:endParaRPr lang="en-US" altLang="zh-CN" sz="9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the system should meet the attention requirement, that the system should pay different attention to </a:t>
            </a:r>
            <a:r>
              <a:rPr lang="en-US" altLang="zh-CN" sz="9600" dirty="0">
                <a:latin typeface="Calibri" panose="020F0502020204030204" pitchFamily="34" charset="0"/>
                <a:cs typeface="Calibri" panose="020F0502020204030204" pitchFamily="34" charset="0"/>
              </a:rPr>
              <a:t>different kinds of tasks for different network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9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600" dirty="0">
                <a:latin typeface="Calibri" panose="020F0502020204030204" pitchFamily="34" charset="0"/>
                <a:cs typeface="Calibri" panose="020F0502020204030204" pitchFamily="34" charset="0"/>
              </a:rPr>
              <a:t>点击</a:t>
            </a:r>
            <a:endParaRPr lang="en-US" altLang="zh-CN" sz="96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When the network state is healthy and there are only few packet losses in the network, the system should pay more attention (for instance., allocate more memory) to packet accumulation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9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9600" dirty="0"/>
              <a:t>点击</a:t>
            </a:r>
            <a:endParaRPr lang="en-US" altLang="zh-CN" sz="9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9600" dirty="0"/>
              <a:t>When the network state is ill and there are lots of packet losses in the network, the system should pay more attention to packet loss tasks to help diagnose network faults.</a:t>
            </a:r>
            <a:endParaRPr lang="en-US" altLang="zh-CN" sz="40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4</a:t>
            </a:fld>
            <a:endParaRPr kumimoji="1" lang="zh-CN" altLang="en-US"/>
          </a:p>
        </p:txBody>
      </p:sp>
    </p:spTree>
    <p:extLst>
      <p:ext uri="{BB962C8B-B14F-4D97-AF65-F5344CB8AC3E}">
        <p14:creationId xmlns:p14="http://schemas.microsoft.com/office/powerpoint/2010/main" val="127762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However, existing solutions fail to achieve both versatility and efficiency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0" i="0" u="none" strike="noStrike" kern="1200" baseline="0" dirty="0">
                <a:solidFill>
                  <a:schemeClr val="tx1"/>
                </a:solidFill>
                <a:latin typeface="+mn-lt"/>
                <a:ea typeface="+mn-ea"/>
                <a:cs typeface="+mn-cs"/>
              </a:rPr>
              <a:t>点击</a:t>
            </a: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Some solutions </a:t>
            </a:r>
            <a:r>
              <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rPr>
              <a:t>s</a:t>
            </a:r>
            <a:r>
              <a:rPr lang="en-US" altLang="zh-CN" sz="7200" dirty="0">
                <a:latin typeface="Calibri" panose="020F0502020204030204" pitchFamily="34" charset="0"/>
                <a:cs typeface="Calibri" panose="020F0502020204030204" pitchFamily="34" charset="0"/>
              </a:rPr>
              <a:t>upport only packet accumulation or loss tasks, and thus lose Versatility.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7200" b="0" i="0" u="none" strike="noStrike" kern="1200" baseline="0" dirty="0">
                <a:solidFill>
                  <a:schemeClr val="tx1"/>
                </a:solidFill>
                <a:latin typeface="Calibri" panose="020F0502020204030204" pitchFamily="34" charset="0"/>
                <a:ea typeface="+mn-ea"/>
                <a:cs typeface="Calibri" panose="020F0502020204030204" pitchFamily="34" charset="0"/>
              </a:rPr>
              <a:t>点击</a:t>
            </a:r>
            <a:endPar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rPr>
              <a:t>Some </a:t>
            </a:r>
            <a:r>
              <a:rPr lang="en-US" altLang="zh-CN" sz="6600" b="0" i="0" u="none" strike="noStrike" kern="1200" baseline="0" dirty="0">
                <a:solidFill>
                  <a:schemeClr val="tx1"/>
                </a:solidFill>
                <a:latin typeface="+mn-lt"/>
                <a:ea typeface="+mn-ea"/>
                <a:cs typeface="+mn-cs"/>
              </a:rPr>
              <a:t>solutions </a:t>
            </a:r>
            <a:r>
              <a:rPr lang="en-US" altLang="zh-CN" sz="6600" b="0" i="0" u="none" strike="noStrike" kern="1200" baseline="0" dirty="0">
                <a:solidFill>
                  <a:schemeClr val="tx1"/>
                </a:solidFill>
                <a:latin typeface="Calibri" panose="020F0502020204030204" pitchFamily="34" charset="0"/>
                <a:ea typeface="+mn-ea"/>
                <a:cs typeface="Calibri" panose="020F0502020204030204" pitchFamily="34" charset="0"/>
              </a:rPr>
              <a:t>s</a:t>
            </a:r>
            <a:r>
              <a:rPr lang="en-US" altLang="zh-CN" sz="6600" dirty="0">
                <a:latin typeface="Calibri" panose="020F0502020204030204" pitchFamily="34" charset="0"/>
                <a:cs typeface="Calibri" panose="020F0502020204030204" pitchFamily="34" charset="0"/>
              </a:rPr>
              <a:t>upport both kinds of tasks with linear space complexity, and thus lose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40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5</a:t>
            </a:fld>
            <a:endParaRPr kumimoji="1" lang="zh-CN" altLang="en-US"/>
          </a:p>
        </p:txBody>
      </p:sp>
    </p:spTree>
    <p:extLst>
      <p:ext uri="{BB962C8B-B14F-4D97-AF65-F5344CB8AC3E}">
        <p14:creationId xmlns:p14="http://schemas.microsoft.com/office/powerpoint/2010/main" val="375217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A straightforward solution to achieve both versatility and efficiency is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0" i="0" u="none" strike="noStrike" kern="1200" baseline="0" dirty="0">
                <a:solidFill>
                  <a:schemeClr val="tx1"/>
                </a:solidFill>
                <a:latin typeface="+mn-lt"/>
                <a:ea typeface="+mn-ea"/>
                <a:cs typeface="+mn-cs"/>
              </a:rPr>
              <a:t>点击</a:t>
            </a:r>
            <a:endParaRPr lang="en-US" altLang="zh-CN" sz="4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u="none" strike="noStrike" kern="1200" baseline="0" dirty="0">
                <a:solidFill>
                  <a:schemeClr val="tx1"/>
                </a:solidFill>
                <a:latin typeface="+mn-lt"/>
                <a:ea typeface="+mn-ea"/>
                <a:cs typeface="+mn-cs"/>
              </a:rPr>
              <a:t>combine </a:t>
            </a:r>
            <a:r>
              <a:rPr lang="en-US" altLang="zh-CN" sz="7200" dirty="0">
                <a:latin typeface="Calibri" panose="020F0502020204030204" pitchFamily="34" charset="0"/>
                <a:cs typeface="Calibri" panose="020F0502020204030204" pitchFamily="34" charset="0"/>
              </a:rPr>
              <a:t>solutions for accumulation tasks and for loss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7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rPr>
              <a:t>However, the straightforward solution cannot meet attention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7200" b="0" i="0" u="none" strike="noStrike" kern="1200" baseline="0" dirty="0">
                <a:solidFill>
                  <a:schemeClr val="tx1"/>
                </a:solidFill>
                <a:latin typeface="Calibri" panose="020F0502020204030204" pitchFamily="34" charset="0"/>
                <a:ea typeface="+mn-ea"/>
                <a:cs typeface="Calibri" panose="020F0502020204030204" pitchFamily="34" charset="0"/>
              </a:rPr>
              <a:t>点击</a:t>
            </a:r>
            <a:endParaRPr lang="en-US" altLang="zh-CN" sz="72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dirty="0"/>
              <a:t>The reason behind is that the data structures and operations of solutions for the two kinds of tasks usually differ significantly, which </a:t>
            </a:r>
            <a:r>
              <a:rPr lang="en-US" altLang="zh-CN" sz="7200" dirty="0"/>
              <a:t>prohibits flexible memory reallocation between accumulation tasks and loss tasks at run-time.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7200"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6</a:t>
            </a:fld>
            <a:endParaRPr kumimoji="1" lang="zh-CN" altLang="en-US"/>
          </a:p>
        </p:txBody>
      </p:sp>
    </p:spTree>
    <p:extLst>
      <p:ext uri="{BB962C8B-B14F-4D97-AF65-F5344CB8AC3E}">
        <p14:creationId xmlns:p14="http://schemas.microsoft.com/office/powerpoint/2010/main" val="105084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design ChameleMon,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点击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first system meeting </a:t>
            </a:r>
            <a:r>
              <a:rPr lang="en-US" altLang="zh-CN" dirty="0">
                <a:latin typeface="Calibri" panose="020F0502020204030204" pitchFamily="34" charset="0"/>
                <a:cs typeface="Calibri" panose="020F0502020204030204" pitchFamily="34" charset="0"/>
              </a:rPr>
              <a:t>Versatility, Efficiency, and Attention requirement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We name our system ChameleMon because its key design is to shift measurement attention as network state changes, which is just like the process of chameleons changing their skin coloration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7</a:t>
            </a:fld>
            <a:endParaRPr kumimoji="1" lang="zh-CN" altLang="en-US"/>
          </a:p>
        </p:txBody>
      </p:sp>
    </p:spTree>
    <p:extLst>
      <p:ext uri="{BB962C8B-B14F-4D97-AF65-F5344CB8AC3E}">
        <p14:creationId xmlns:p14="http://schemas.microsoft.com/office/powerpoint/2010/main" val="41168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The methodology to realize the key design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to propose a homogenous data structure while achieving versatility and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With the proposed data structure, we can divide it into multiple parts to support different kinds of measurement tasks, and flexibly move the division point at run-time to achieve memory reallocation, and thus meet attention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As shown in the slides, when the network state becomes 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we can move the division point to the right to allocate more and more memory for loss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Calibri" panose="020F0502020204030204" pitchFamily="34" charset="0"/>
                <a:cs typeface="Calibri" panose="020F0502020204030204" pitchFamily="34" charset="0"/>
              </a:rPr>
              <a:t>点击</a:t>
            </a: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cs typeface="Calibri" panose="020F0502020204030204" pitchFamily="34" charset="0"/>
              </a:rPr>
              <a:t>To this end, ChameleMon incorporates a key technique, leveraging Fermat’s little theorem to propose a flexible data structure, namely </a:t>
            </a:r>
            <a:r>
              <a:rPr lang="en-US" altLang="zh-CN" dirty="0" err="1">
                <a:latin typeface="Calibri" panose="020F0502020204030204" pitchFamily="34" charset="0"/>
                <a:cs typeface="Calibri" panose="020F0502020204030204" pitchFamily="34" charset="0"/>
              </a:rPr>
              <a:t>FermatSketch</a:t>
            </a:r>
            <a:r>
              <a:rPr lang="en-US" altLang="zh-CN" dirty="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8</a:t>
            </a:fld>
            <a:endParaRPr kumimoji="1" lang="zh-CN" altLang="en-US"/>
          </a:p>
        </p:txBody>
      </p:sp>
    </p:spTree>
    <p:extLst>
      <p:ext uri="{BB962C8B-B14F-4D97-AF65-F5344CB8AC3E}">
        <p14:creationId xmlns:p14="http://schemas.microsoft.com/office/powerpoint/2010/main" val="220508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data structure of FermatSketch </a:t>
            </a:r>
          </a:p>
          <a:p>
            <a:endParaRPr lang="en-US" altLang="zh-CN" dirty="0"/>
          </a:p>
          <a:p>
            <a:r>
              <a:rPr lang="zh-CN" altLang="en-US" dirty="0"/>
              <a:t>点击</a:t>
            </a:r>
            <a:endParaRPr lang="en-US" altLang="zh-CN" dirty="0"/>
          </a:p>
          <a:p>
            <a:r>
              <a:rPr lang="en-US" altLang="zh-CN" dirty="0"/>
              <a:t>Consists of d bucket arrays.</a:t>
            </a:r>
          </a:p>
          <a:p>
            <a:endParaRPr lang="en-US" altLang="zh-CN" dirty="0"/>
          </a:p>
          <a:p>
            <a:r>
              <a:rPr lang="zh-CN" altLang="en-US" dirty="0"/>
              <a:t>点击</a:t>
            </a:r>
            <a:endParaRPr lang="en-US" altLang="zh-CN" dirty="0"/>
          </a:p>
          <a:p>
            <a:r>
              <a:rPr lang="en-US" altLang="zh-CN" dirty="0"/>
              <a:t>Each bucket contains a count field, which records the number of packets hashed into it, </a:t>
            </a:r>
          </a:p>
          <a:p>
            <a:endParaRPr lang="en-US" altLang="zh-CN" dirty="0"/>
          </a:p>
          <a:p>
            <a:r>
              <a:rPr lang="zh-CN" altLang="en-US" dirty="0"/>
              <a:t>点击</a:t>
            </a:r>
            <a:endParaRPr lang="en-US" altLang="zh-CN" dirty="0"/>
          </a:p>
          <a:p>
            <a:r>
              <a:rPr lang="en-US" altLang="zh-CN" dirty="0"/>
              <a:t>Each bucket also</a:t>
            </a:r>
            <a:r>
              <a:rPr lang="zh-CN" altLang="en-US" dirty="0"/>
              <a:t> </a:t>
            </a:r>
            <a:r>
              <a:rPr lang="en-US" altLang="zh-CN" dirty="0"/>
              <a:t>contains an IDSum field, which records the sum of flow IDs hashed into it.</a:t>
            </a:r>
          </a:p>
          <a:p>
            <a:endParaRPr lang="en-US" altLang="zh-CN" dirty="0"/>
          </a:p>
          <a:p>
            <a:r>
              <a:rPr lang="zh-CN" altLang="en-US" dirty="0"/>
              <a:t>点击</a:t>
            </a:r>
            <a:endParaRPr lang="en-US" altLang="zh-CN" dirty="0"/>
          </a:p>
          <a:p>
            <a:r>
              <a:rPr lang="en-US" altLang="zh-CN" dirty="0"/>
              <a:t>FermatSketch also maintains a large prime p, which is used to compress the </a:t>
            </a:r>
            <a:r>
              <a:rPr lang="en-US" altLang="zh-CN" dirty="0" err="1"/>
              <a:t>Idsum</a:t>
            </a:r>
            <a:r>
              <a:rPr lang="en-US" altLang="zh-CN" dirty="0"/>
              <a:t> field into a prime field </a:t>
            </a:r>
            <a:r>
              <a:rPr lang="en-US" altLang="zh-CN" dirty="0" err="1"/>
              <a:t>Z_p</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3D5C9018-54A1-FE43-B8B1-4AEA48996A6E}" type="slidenum">
              <a:rPr kumimoji="1" lang="zh-CN" altLang="en-US" smtClean="0"/>
              <a:t>9</a:t>
            </a:fld>
            <a:endParaRPr kumimoji="1" lang="zh-CN" altLang="en-US"/>
          </a:p>
        </p:txBody>
      </p:sp>
    </p:spTree>
    <p:extLst>
      <p:ext uri="{BB962C8B-B14F-4D97-AF65-F5344CB8AC3E}">
        <p14:creationId xmlns:p14="http://schemas.microsoft.com/office/powerpoint/2010/main" val="118598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8D9415-04B2-2940-95A6-70B2EFACB6B5}"/>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AF84CF85-8255-9D45-BF31-027D621E0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C625C998-353A-1349-9DBD-DD2851AAD1F5}"/>
              </a:ext>
            </a:extLst>
          </p:cNvPr>
          <p:cNvSpPr>
            <a:spLocks noGrp="1"/>
          </p:cNvSpPr>
          <p:nvPr>
            <p:ph type="dt" sz="half" idx="10"/>
          </p:nvPr>
        </p:nvSpPr>
        <p:spPr>
          <a:xfrm>
            <a:off x="838200" y="6420148"/>
            <a:ext cx="2743200" cy="365125"/>
          </a:xfrm>
        </p:spPr>
        <p:txBody>
          <a:bodyPr/>
          <a:lstStyle/>
          <a:p>
            <a:fld id="{D0208B31-31E3-4B40-B9D0-91E1128E041A}" type="datetime1">
              <a:rPr kumimoji="1" lang="zh-CN" altLang="en-US" smtClean="0"/>
              <a:t>2023/9/13</a:t>
            </a:fld>
            <a:endParaRPr kumimoji="1" lang="zh-CN" altLang="en-US"/>
          </a:p>
        </p:txBody>
      </p:sp>
      <p:sp>
        <p:nvSpPr>
          <p:cNvPr id="5" name="页脚占位符 4">
            <a:extLst>
              <a:ext uri="{FF2B5EF4-FFF2-40B4-BE49-F238E27FC236}">
                <a16:creationId xmlns:a16="http://schemas.microsoft.com/office/drawing/2014/main" id="{E752BD1B-718C-E446-A567-B478F9A4D510}"/>
              </a:ext>
            </a:extLst>
          </p:cNvPr>
          <p:cNvSpPr>
            <a:spLocks noGrp="1"/>
          </p:cNvSpPr>
          <p:nvPr>
            <p:ph type="ftr" sz="quarter" idx="11"/>
          </p:nvPr>
        </p:nvSpPr>
        <p:spPr>
          <a:xfrm>
            <a:off x="4038600" y="6420148"/>
            <a:ext cx="4114800" cy="365125"/>
          </a:xfrm>
        </p:spPr>
        <p:txBody>
          <a:bodyPr/>
          <a:lstStyle/>
          <a:p>
            <a:endParaRPr kumimoji="1" lang="zh-CN" altLang="en-US"/>
          </a:p>
        </p:txBody>
      </p:sp>
      <p:sp>
        <p:nvSpPr>
          <p:cNvPr id="6" name="灯片编号占位符 5">
            <a:extLst>
              <a:ext uri="{FF2B5EF4-FFF2-40B4-BE49-F238E27FC236}">
                <a16:creationId xmlns:a16="http://schemas.microsoft.com/office/drawing/2014/main" id="{EAE62EB0-9893-A54B-BA19-EE6AD493B8D8}"/>
              </a:ext>
            </a:extLst>
          </p:cNvPr>
          <p:cNvSpPr>
            <a:spLocks noGrp="1"/>
          </p:cNvSpPr>
          <p:nvPr>
            <p:ph type="sldNum" sz="quarter" idx="12"/>
          </p:nvPr>
        </p:nvSpPr>
        <p:spPr>
          <a:xfrm>
            <a:off x="8610600" y="6420148"/>
            <a:ext cx="2743200" cy="365125"/>
          </a:xfrm>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19417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3AAAD-70D2-5446-B995-AFA8F44F28C6}"/>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54F49E2-E8E9-8F47-891E-C5163908639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50B4C33-69A5-5A4B-9CA2-658668E04BFE}"/>
              </a:ext>
            </a:extLst>
          </p:cNvPr>
          <p:cNvSpPr>
            <a:spLocks noGrp="1"/>
          </p:cNvSpPr>
          <p:nvPr>
            <p:ph type="dt" sz="half" idx="10"/>
          </p:nvPr>
        </p:nvSpPr>
        <p:spPr/>
        <p:txBody>
          <a:bodyPr/>
          <a:lstStyle/>
          <a:p>
            <a:fld id="{1487B16B-D848-424E-A218-1A203FCAB599}" type="datetime1">
              <a:rPr kumimoji="1" lang="zh-CN" altLang="en-US" smtClean="0"/>
              <a:t>2023/9/13</a:t>
            </a:fld>
            <a:endParaRPr kumimoji="1" lang="zh-CN" altLang="en-US"/>
          </a:p>
        </p:txBody>
      </p:sp>
      <p:sp>
        <p:nvSpPr>
          <p:cNvPr id="5" name="页脚占位符 4">
            <a:extLst>
              <a:ext uri="{FF2B5EF4-FFF2-40B4-BE49-F238E27FC236}">
                <a16:creationId xmlns:a16="http://schemas.microsoft.com/office/drawing/2014/main" id="{4F93C654-6072-044E-B5FE-899C318E33B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9CCCC5A-CF8E-0142-BFC2-B437C044ECC6}"/>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38772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18799E-0995-2A49-8416-98F0B8B5697A}"/>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63B088B-AE12-6243-9AA9-9DD42D7E3AB1}"/>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1DFF6AB-DAEA-D94E-B006-CA557C8A023E}"/>
              </a:ext>
            </a:extLst>
          </p:cNvPr>
          <p:cNvSpPr>
            <a:spLocks noGrp="1"/>
          </p:cNvSpPr>
          <p:nvPr>
            <p:ph type="dt" sz="half" idx="10"/>
          </p:nvPr>
        </p:nvSpPr>
        <p:spPr/>
        <p:txBody>
          <a:bodyPr/>
          <a:lstStyle/>
          <a:p>
            <a:fld id="{9E0697CF-7BB2-4948-B2E5-28D4EFECA7C2}" type="datetime1">
              <a:rPr kumimoji="1" lang="zh-CN" altLang="en-US" smtClean="0"/>
              <a:t>2023/9/13</a:t>
            </a:fld>
            <a:endParaRPr kumimoji="1" lang="zh-CN" altLang="en-US"/>
          </a:p>
        </p:txBody>
      </p:sp>
      <p:sp>
        <p:nvSpPr>
          <p:cNvPr id="5" name="页脚占位符 4">
            <a:extLst>
              <a:ext uri="{FF2B5EF4-FFF2-40B4-BE49-F238E27FC236}">
                <a16:creationId xmlns:a16="http://schemas.microsoft.com/office/drawing/2014/main" id="{314BCD86-2414-6E4E-83BD-8644F39986D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0317ACB-8760-3B4A-A9DD-C5671F45BFC3}"/>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378748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3357217"/>
          </a:xfrm>
          <a:prstGeom prst="rect">
            <a:avLst/>
          </a:prstGeom>
        </p:spPr>
      </p:pic>
      <p:sp>
        <p:nvSpPr>
          <p:cNvPr id="4" name="矩形 3"/>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5410200" y="2670375"/>
            <a:ext cx="1371600" cy="1368402"/>
            <a:chOff x="2105799" y="20055838"/>
            <a:chExt cx="6748090" cy="6732363"/>
          </a:xfrm>
          <a:solidFill>
            <a:srgbClr val="8B0012">
              <a:alpha val="80000"/>
            </a:srgb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grpSp>
      <p:sp>
        <p:nvSpPr>
          <p:cNvPr id="36" name="文本占位符 35"/>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模板</a:t>
            </a:r>
          </a:p>
        </p:txBody>
      </p:sp>
      <p:sp>
        <p:nvSpPr>
          <p:cNvPr id="41" name="文本占位符 37"/>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
        <p:nvSpPr>
          <p:cNvPr id="3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294111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grpSp>
        <p:nvGrpSpPr>
          <p:cNvPr id="56" name="组合 55"/>
          <p:cNvGrpSpPr/>
          <p:nvPr userDrawn="1"/>
        </p:nvGrpSpPr>
        <p:grpSpPr>
          <a:xfrm>
            <a:off x="2425132" y="3183822"/>
            <a:ext cx="1945700" cy="1941162"/>
            <a:chOff x="2105799" y="20055838"/>
            <a:chExt cx="6748090" cy="6732363"/>
          </a:xfrm>
          <a:solidFill>
            <a:schemeClr val="accent1"/>
          </a:solidFill>
        </p:grpSpPr>
        <p:sp>
          <p:nvSpPr>
            <p:cNvPr id="5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9"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4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
        <p:nvSpPr>
          <p:cNvPr id="41" name="文本占位符 40"/>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占位符 40"/>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4" name="文本框 53"/>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80" name="文本框 79"/>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81" name="文本框 80"/>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82" name="文本框 81"/>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chemeClr val="bg1">
                    <a:lumMod val="65000"/>
                  </a:schemeClr>
                </a:solidFill>
              </a:rPr>
              <a:t>04.</a:t>
            </a:r>
            <a:endParaRPr lang="zh-CN" altLang="en-US" sz="3200" b="1" dirty="0">
              <a:solidFill>
                <a:schemeClr val="bg1">
                  <a:lumMod val="65000"/>
                </a:schemeClr>
              </a:solidFill>
            </a:endParaRPr>
          </a:p>
        </p:txBody>
      </p:sp>
      <p:sp>
        <p:nvSpPr>
          <p:cNvPr id="83" name="文本框 82"/>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chemeClr val="bg1">
                    <a:lumMod val="65000"/>
                  </a:schemeClr>
                </a:solidFill>
              </a:rPr>
              <a:t>05.</a:t>
            </a:r>
            <a:endParaRPr lang="zh-CN" altLang="en-US" sz="3200" b="1" dirty="0">
              <a:solidFill>
                <a:schemeClr val="bg1">
                  <a:lumMod val="65000"/>
                </a:schemeClr>
              </a:solidFill>
            </a:endParaRPr>
          </a:p>
        </p:txBody>
      </p:sp>
    </p:spTree>
    <p:extLst>
      <p:ext uri="{BB962C8B-B14F-4D97-AF65-F5344CB8AC3E}">
        <p14:creationId xmlns:p14="http://schemas.microsoft.com/office/powerpoint/2010/main" val="110793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71" name="矩形 70"/>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sp>
        <p:nvSpPr>
          <p:cNvPr id="41" name="文本占位符 40"/>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chemeClr val="bg1">
                    <a:lumMod val="65000"/>
                  </a:schemeClr>
                </a:solidFill>
              </a:rPr>
              <a:t>04.</a:t>
            </a:r>
            <a:endParaRPr lang="zh-CN" altLang="en-US" sz="3200" b="1" dirty="0">
              <a:solidFill>
                <a:schemeClr val="bg1">
                  <a:lumMod val="65000"/>
                </a:schemeClr>
              </a:solidFill>
            </a:endParaRPr>
          </a:p>
        </p:txBody>
      </p:sp>
      <p:sp>
        <p:nvSpPr>
          <p:cNvPr id="46" name="文本框 45"/>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chemeClr val="bg1">
                    <a:lumMod val="65000"/>
                  </a:schemeClr>
                </a:solidFill>
              </a:rPr>
              <a:t>05.</a:t>
            </a:r>
            <a:endParaRPr lang="zh-CN" altLang="en-US" sz="3200" b="1" dirty="0">
              <a:solidFill>
                <a:schemeClr val="bg1">
                  <a:lumMod val="65000"/>
                </a:schemeClr>
              </a:solidFill>
            </a:endParaRPr>
          </a:p>
        </p:txBody>
      </p:sp>
      <p:grpSp>
        <p:nvGrpSpPr>
          <p:cNvPr id="47" name="组合 46"/>
          <p:cNvGrpSpPr/>
          <p:nvPr userDrawn="1"/>
        </p:nvGrpSpPr>
        <p:grpSpPr>
          <a:xfrm>
            <a:off x="2425132" y="3183822"/>
            <a:ext cx="1945700" cy="1941162"/>
            <a:chOff x="2105799" y="20055838"/>
            <a:chExt cx="6748090" cy="6732363"/>
          </a:xfrm>
          <a:solidFill>
            <a:schemeClr val="accent1"/>
          </a:solidFill>
        </p:grpSpPr>
        <p:sp>
          <p:nvSpPr>
            <p:cNvPr id="4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4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5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0"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7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402169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pic>
        <p:nvPicPr>
          <p:cNvPr id="35" name="图形 34"/>
          <p:cNvPicPr>
            <a:picLocks noChangeAspect="1"/>
          </p:cNvPicPr>
          <p:nvPr userDrawn="1"/>
        </p:nvPicPr>
        <p:blipFill>
          <a:blip r:embed="rId2"/>
          <a:stretch>
            <a:fillRect/>
          </a:stretch>
        </p:blipFill>
        <p:spPr>
          <a:xfrm>
            <a:off x="-1601832" y="3365787"/>
            <a:ext cx="6665290" cy="4818286"/>
          </a:xfrm>
          <a:prstGeom prst="rect">
            <a:avLst/>
          </a:prstGeom>
        </p:spPr>
      </p:pic>
      <p:sp>
        <p:nvSpPr>
          <p:cNvPr id="49" name="矩形 48"/>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Microsoft YaHei"/>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Microsoft YaHei"/>
                <a:cs typeface="+mn-ea"/>
                <a:sym typeface="+mn-lt"/>
              </a:endParaRPr>
            </a:p>
          </p:txBody>
        </p:sp>
      </p:grpSp>
      <p:grpSp>
        <p:nvGrpSpPr>
          <p:cNvPr id="11" name="组合 10"/>
          <p:cNvGrpSpPr/>
          <p:nvPr userDrawn="1"/>
        </p:nvGrpSpPr>
        <p:grpSpPr>
          <a:xfrm>
            <a:off x="2425132" y="3183822"/>
            <a:ext cx="1945700" cy="1941162"/>
            <a:chOff x="2105799" y="20055838"/>
            <a:chExt cx="6748090" cy="6732363"/>
          </a:xfrm>
          <a:solidFill>
            <a:schemeClr val="accent1"/>
          </a:solidFill>
        </p:grpSpPr>
        <p:sp>
          <p:nvSpPr>
            <p:cNvPr id="1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2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34"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Microsoft YaHei"/>
                <a:cs typeface="+mn-ea"/>
                <a:sym typeface="+mn-lt"/>
              </a:endParaRPr>
            </a:p>
          </p:txBody>
        </p:sp>
      </p:grpSp>
      <p:sp>
        <p:nvSpPr>
          <p:cNvPr id="41" name="文本占位符 40"/>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
        <p:nvSpPr>
          <p:cNvPr id="5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95183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9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9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p>
        </p:txBody>
      </p:sp>
      <p:pic>
        <p:nvPicPr>
          <p:cNvPr id="128" name="图形 127"/>
          <p:cNvPicPr>
            <a:picLocks noChangeAspect="1"/>
          </p:cNvPicPr>
          <p:nvPr userDrawn="1"/>
        </p:nvPicPr>
        <p:blipFill>
          <a:blip r:embed="rId2"/>
          <a:stretch>
            <a:fillRect/>
          </a:stretch>
        </p:blipFill>
        <p:spPr>
          <a:xfrm>
            <a:off x="8863687" y="1559486"/>
            <a:ext cx="5172316" cy="3739027"/>
          </a:xfrm>
          <a:prstGeom prst="rect">
            <a:avLst/>
          </a:prstGeom>
        </p:spPr>
      </p:pic>
      <p:grpSp>
        <p:nvGrpSpPr>
          <p:cNvPr id="62" name="组合 61"/>
          <p:cNvGrpSpPr/>
          <p:nvPr userDrawn="1"/>
        </p:nvGrpSpPr>
        <p:grpSpPr>
          <a:xfrm>
            <a:off x="1654090" y="1145460"/>
            <a:ext cx="1477533" cy="108755"/>
            <a:chOff x="4616246" y="3878362"/>
            <a:chExt cx="5571416" cy="410087"/>
          </a:xfrm>
          <a:solidFill>
            <a:schemeClr val="tx1">
              <a:alpha val="80000"/>
            </a:schemeClr>
          </a:solidFill>
        </p:grpSpPr>
        <p:sp>
          <p:nvSpPr>
            <p:cNvPr id="6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7"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8"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1"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2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3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38" name="组合 137"/>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0"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1"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2"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3"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4"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5"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6"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7"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8"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51" name="组合 150"/>
          <p:cNvGrpSpPr/>
          <p:nvPr userDrawn="1"/>
        </p:nvGrpSpPr>
        <p:grpSpPr>
          <a:xfrm>
            <a:off x="882188" y="613507"/>
            <a:ext cx="664422" cy="662874"/>
            <a:chOff x="2105799" y="20055838"/>
            <a:chExt cx="6748090" cy="6732363"/>
          </a:xfrm>
          <a:solidFill>
            <a:schemeClr val="accent1">
              <a:alpha val="80000"/>
            </a:schemeClr>
          </a:solidFill>
        </p:grpSpPr>
        <p:sp>
          <p:nvSpPr>
            <p:cNvPr id="15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5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6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74"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9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90204"/>
              <a:ea typeface="Microsoft YaHei"/>
              <a:cs typeface="+mn-ea"/>
            </a:endParaRPr>
          </a:p>
        </p:txBody>
      </p:sp>
      <p:sp>
        <p:nvSpPr>
          <p:cNvPr id="7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72294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Microsoft YaHei"/>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9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9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
        <p:nvSpPr>
          <p:cNvPr id="30"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74182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228562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123365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DDAFE08C-B2AF-6143-B0D9-C0EBD58C9C69}"/>
              </a:ext>
            </a:extLst>
          </p:cNvPr>
          <p:cNvGrpSpPr>
            <a:grpSpLocks noChangeAspect="1"/>
          </p:cNvGrpSpPr>
          <p:nvPr userDrawn="1"/>
        </p:nvGrpSpPr>
        <p:grpSpPr>
          <a:xfrm>
            <a:off x="8915803" y="195007"/>
            <a:ext cx="1109173" cy="1064790"/>
            <a:chOff x="828368" y="116632"/>
            <a:chExt cx="1200150" cy="1152128"/>
          </a:xfrm>
          <a:solidFill>
            <a:srgbClr val="741618"/>
          </a:solidFill>
        </p:grpSpPr>
        <p:sp>
          <p:nvSpPr>
            <p:cNvPr id="14" name="Freeform 5">
              <a:extLst>
                <a:ext uri="{FF2B5EF4-FFF2-40B4-BE49-F238E27FC236}">
                  <a16:creationId xmlns:a16="http://schemas.microsoft.com/office/drawing/2014/main" id="{F0CB9726-3F6E-1049-961B-04F11DDC9556}"/>
                </a:ext>
              </a:extLst>
            </p:cNvPr>
            <p:cNvSpPr>
              <a:spLocks/>
            </p:cNvSpPr>
            <p:nvPr/>
          </p:nvSpPr>
          <p:spPr bwMode="auto">
            <a:xfrm>
              <a:off x="1182381" y="1105252"/>
              <a:ext cx="63500" cy="80241"/>
            </a:xfrm>
            <a:custGeom>
              <a:avLst/>
              <a:gdLst>
                <a:gd name="T0" fmla="*/ 11 w 17"/>
                <a:gd name="T1" fmla="*/ 22 h 22"/>
                <a:gd name="T2" fmla="*/ 11 w 17"/>
                <a:gd name="T3" fmla="*/ 22 h 22"/>
                <a:gd name="T4" fmla="*/ 6 w 17"/>
                <a:gd name="T5" fmla="*/ 20 h 22"/>
                <a:gd name="T6" fmla="*/ 0 w 17"/>
                <a:gd name="T7" fmla="*/ 17 h 22"/>
                <a:gd name="T8" fmla="*/ 0 w 17"/>
                <a:gd name="T9" fmla="*/ 17 h 22"/>
                <a:gd name="T10" fmla="*/ 0 w 17"/>
                <a:gd name="T11" fmla="*/ 16 h 22"/>
                <a:gd name="T12" fmla="*/ 0 w 17"/>
                <a:gd name="T13" fmla="*/ 16 h 22"/>
                <a:gd name="T14" fmla="*/ 2 w 17"/>
                <a:gd name="T15" fmla="*/ 17 h 22"/>
                <a:gd name="T16" fmla="*/ 3 w 17"/>
                <a:gd name="T17" fmla="*/ 17 h 22"/>
                <a:gd name="T18" fmla="*/ 4 w 17"/>
                <a:gd name="T19" fmla="*/ 17 h 22"/>
                <a:gd name="T20" fmla="*/ 7 w 17"/>
                <a:gd name="T21" fmla="*/ 12 h 22"/>
                <a:gd name="T22" fmla="*/ 8 w 17"/>
                <a:gd name="T23" fmla="*/ 8 h 22"/>
                <a:gd name="T24" fmla="*/ 10 w 17"/>
                <a:gd name="T25" fmla="*/ 4 h 22"/>
                <a:gd name="T26" fmla="*/ 11 w 17"/>
                <a:gd name="T27" fmla="*/ 3 h 22"/>
                <a:gd name="T28" fmla="*/ 11 w 17"/>
                <a:gd name="T29" fmla="*/ 2 h 22"/>
                <a:gd name="T30" fmla="*/ 10 w 17"/>
                <a:gd name="T31" fmla="*/ 2 h 22"/>
                <a:gd name="T32" fmla="*/ 6 w 17"/>
                <a:gd name="T33" fmla="*/ 2 h 22"/>
                <a:gd name="T34" fmla="*/ 6 w 17"/>
                <a:gd name="T35" fmla="*/ 2 h 22"/>
                <a:gd name="T36" fmla="*/ 6 w 17"/>
                <a:gd name="T37" fmla="*/ 0 h 22"/>
                <a:gd name="T38" fmla="*/ 6 w 17"/>
                <a:gd name="T39" fmla="*/ 0 h 22"/>
                <a:gd name="T40" fmla="*/ 16 w 17"/>
                <a:gd name="T41" fmla="*/ 1 h 22"/>
                <a:gd name="T42" fmla="*/ 17 w 17"/>
                <a:gd name="T43" fmla="*/ 1 h 22"/>
                <a:gd name="T44" fmla="*/ 15 w 17"/>
                <a:gd name="T45" fmla="*/ 4 h 22"/>
                <a:gd name="T46" fmla="*/ 14 w 17"/>
                <a:gd name="T47" fmla="*/ 7 h 22"/>
                <a:gd name="T48" fmla="*/ 11 w 17"/>
                <a:gd name="T49" fmla="*/ 13 h 22"/>
                <a:gd name="T50" fmla="*/ 8 w 17"/>
                <a:gd name="T51" fmla="*/ 19 h 22"/>
                <a:gd name="T52" fmla="*/ 9 w 17"/>
                <a:gd name="T53" fmla="*/ 20 h 22"/>
                <a:gd name="T54" fmla="*/ 11 w 17"/>
                <a:gd name="T55" fmla="*/ 21 h 22"/>
                <a:gd name="T56" fmla="*/ 11 w 17"/>
                <a:gd name="T57" fmla="*/ 21 h 22"/>
                <a:gd name="T58" fmla="*/ 11 w 17"/>
                <a:gd name="T5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2">
                  <a:moveTo>
                    <a:pt x="11" y="22"/>
                  </a:moveTo>
                  <a:cubicBezTo>
                    <a:pt x="11" y="22"/>
                    <a:pt x="11" y="22"/>
                    <a:pt x="11" y="22"/>
                  </a:cubicBezTo>
                  <a:cubicBezTo>
                    <a:pt x="9" y="22"/>
                    <a:pt x="8" y="21"/>
                    <a:pt x="6" y="20"/>
                  </a:cubicBezTo>
                  <a:cubicBezTo>
                    <a:pt x="4" y="19"/>
                    <a:pt x="2" y="18"/>
                    <a:pt x="0" y="17"/>
                  </a:cubicBezTo>
                  <a:cubicBezTo>
                    <a:pt x="0" y="17"/>
                    <a:pt x="0" y="17"/>
                    <a:pt x="0" y="17"/>
                  </a:cubicBezTo>
                  <a:cubicBezTo>
                    <a:pt x="0" y="16"/>
                    <a:pt x="0" y="16"/>
                    <a:pt x="0" y="16"/>
                  </a:cubicBezTo>
                  <a:cubicBezTo>
                    <a:pt x="0" y="16"/>
                    <a:pt x="0" y="16"/>
                    <a:pt x="0" y="16"/>
                  </a:cubicBezTo>
                  <a:cubicBezTo>
                    <a:pt x="1" y="16"/>
                    <a:pt x="1" y="17"/>
                    <a:pt x="2" y="17"/>
                  </a:cubicBezTo>
                  <a:cubicBezTo>
                    <a:pt x="3" y="17"/>
                    <a:pt x="3" y="17"/>
                    <a:pt x="3" y="17"/>
                  </a:cubicBezTo>
                  <a:cubicBezTo>
                    <a:pt x="4" y="17"/>
                    <a:pt x="4" y="17"/>
                    <a:pt x="4" y="17"/>
                  </a:cubicBezTo>
                  <a:cubicBezTo>
                    <a:pt x="5" y="17"/>
                    <a:pt x="5" y="15"/>
                    <a:pt x="7" y="12"/>
                  </a:cubicBezTo>
                  <a:cubicBezTo>
                    <a:pt x="8" y="8"/>
                    <a:pt x="8" y="8"/>
                    <a:pt x="8" y="8"/>
                  </a:cubicBezTo>
                  <a:cubicBezTo>
                    <a:pt x="9" y="7"/>
                    <a:pt x="10" y="6"/>
                    <a:pt x="10" y="4"/>
                  </a:cubicBezTo>
                  <a:cubicBezTo>
                    <a:pt x="11" y="3"/>
                    <a:pt x="11" y="3"/>
                    <a:pt x="11" y="3"/>
                  </a:cubicBezTo>
                  <a:cubicBezTo>
                    <a:pt x="11" y="2"/>
                    <a:pt x="11" y="2"/>
                    <a:pt x="11" y="2"/>
                  </a:cubicBezTo>
                  <a:cubicBezTo>
                    <a:pt x="11" y="2"/>
                    <a:pt x="10" y="2"/>
                    <a:pt x="10" y="2"/>
                  </a:cubicBezTo>
                  <a:cubicBezTo>
                    <a:pt x="8" y="2"/>
                    <a:pt x="7" y="2"/>
                    <a:pt x="6" y="2"/>
                  </a:cubicBezTo>
                  <a:cubicBezTo>
                    <a:pt x="6" y="2"/>
                    <a:pt x="6" y="2"/>
                    <a:pt x="6" y="2"/>
                  </a:cubicBezTo>
                  <a:cubicBezTo>
                    <a:pt x="6" y="1"/>
                    <a:pt x="6" y="1"/>
                    <a:pt x="6" y="0"/>
                  </a:cubicBezTo>
                  <a:cubicBezTo>
                    <a:pt x="6" y="0"/>
                    <a:pt x="6" y="0"/>
                    <a:pt x="6" y="0"/>
                  </a:cubicBezTo>
                  <a:cubicBezTo>
                    <a:pt x="9" y="0"/>
                    <a:pt x="13" y="1"/>
                    <a:pt x="16" y="1"/>
                  </a:cubicBezTo>
                  <a:cubicBezTo>
                    <a:pt x="17" y="1"/>
                    <a:pt x="17" y="1"/>
                    <a:pt x="17" y="1"/>
                  </a:cubicBezTo>
                  <a:cubicBezTo>
                    <a:pt x="16" y="2"/>
                    <a:pt x="16" y="2"/>
                    <a:pt x="15" y="4"/>
                  </a:cubicBezTo>
                  <a:cubicBezTo>
                    <a:pt x="15" y="4"/>
                    <a:pt x="14" y="5"/>
                    <a:pt x="14" y="7"/>
                  </a:cubicBezTo>
                  <a:cubicBezTo>
                    <a:pt x="11" y="13"/>
                    <a:pt x="11" y="13"/>
                    <a:pt x="11" y="13"/>
                  </a:cubicBezTo>
                  <a:cubicBezTo>
                    <a:pt x="9" y="17"/>
                    <a:pt x="8" y="19"/>
                    <a:pt x="8" y="19"/>
                  </a:cubicBezTo>
                  <a:cubicBezTo>
                    <a:pt x="8" y="19"/>
                    <a:pt x="8" y="20"/>
                    <a:pt x="9" y="20"/>
                  </a:cubicBezTo>
                  <a:cubicBezTo>
                    <a:pt x="9" y="20"/>
                    <a:pt x="10" y="20"/>
                    <a:pt x="11" y="21"/>
                  </a:cubicBezTo>
                  <a:cubicBezTo>
                    <a:pt x="11" y="21"/>
                    <a:pt x="11" y="21"/>
                    <a:pt x="11" y="21"/>
                  </a:cubicBezTo>
                  <a:lnTo>
                    <a:pt x="11" y="2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6">
              <a:extLst>
                <a:ext uri="{FF2B5EF4-FFF2-40B4-BE49-F238E27FC236}">
                  <a16:creationId xmlns:a16="http://schemas.microsoft.com/office/drawing/2014/main" id="{670F3194-CD8A-9843-99CC-652377BB9051}"/>
                </a:ext>
              </a:extLst>
            </p:cNvPr>
            <p:cNvSpPr>
              <a:spLocks noEditPoints="1"/>
            </p:cNvSpPr>
            <p:nvPr/>
          </p:nvSpPr>
          <p:spPr bwMode="auto">
            <a:xfrm>
              <a:off x="1325256" y="1141587"/>
              <a:ext cx="63500" cy="80241"/>
            </a:xfrm>
            <a:custGeom>
              <a:avLst/>
              <a:gdLst>
                <a:gd name="T0" fmla="*/ 16 w 17"/>
                <a:gd name="T1" fmla="*/ 16 h 22"/>
                <a:gd name="T2" fmla="*/ 15 w 17"/>
                <a:gd name="T3" fmla="*/ 19 h 22"/>
                <a:gd name="T4" fmla="*/ 10 w 17"/>
                <a:gd name="T5" fmla="*/ 22 h 22"/>
                <a:gd name="T6" fmla="*/ 7 w 17"/>
                <a:gd name="T7" fmla="*/ 22 h 22"/>
                <a:gd name="T8" fmla="*/ 1 w 17"/>
                <a:gd name="T9" fmla="*/ 18 h 22"/>
                <a:gd name="T10" fmla="*/ 1 w 17"/>
                <a:gd name="T11" fmla="*/ 15 h 22"/>
                <a:gd name="T12" fmla="*/ 3 w 17"/>
                <a:gd name="T13" fmla="*/ 11 h 22"/>
                <a:gd name="T14" fmla="*/ 5 w 17"/>
                <a:gd name="T15" fmla="*/ 10 h 22"/>
                <a:gd name="T16" fmla="*/ 3 w 17"/>
                <a:gd name="T17" fmla="*/ 5 h 22"/>
                <a:gd name="T18" fmla="*/ 7 w 17"/>
                <a:gd name="T19" fmla="*/ 0 h 22"/>
                <a:gd name="T20" fmla="*/ 11 w 17"/>
                <a:gd name="T21" fmla="*/ 0 h 22"/>
                <a:gd name="T22" fmla="*/ 15 w 17"/>
                <a:gd name="T23" fmla="*/ 2 h 22"/>
                <a:gd name="T24" fmla="*/ 17 w 17"/>
                <a:gd name="T25" fmla="*/ 5 h 22"/>
                <a:gd name="T26" fmla="*/ 13 w 17"/>
                <a:gd name="T27" fmla="*/ 9 h 22"/>
                <a:gd name="T28" fmla="*/ 16 w 17"/>
                <a:gd name="T29" fmla="*/ 12 h 22"/>
                <a:gd name="T30" fmla="*/ 16 w 17"/>
                <a:gd name="T31" fmla="*/ 16 h 22"/>
                <a:gd name="T32" fmla="*/ 12 w 17"/>
                <a:gd name="T33" fmla="*/ 17 h 22"/>
                <a:gd name="T34" fmla="*/ 10 w 17"/>
                <a:gd name="T35" fmla="*/ 13 h 22"/>
                <a:gd name="T36" fmla="*/ 7 w 17"/>
                <a:gd name="T37" fmla="*/ 11 h 22"/>
                <a:gd name="T38" fmla="*/ 7 w 17"/>
                <a:gd name="T39" fmla="*/ 11 h 22"/>
                <a:gd name="T40" fmla="*/ 4 w 17"/>
                <a:gd name="T41" fmla="*/ 15 h 22"/>
                <a:gd name="T42" fmla="*/ 4 w 17"/>
                <a:gd name="T43" fmla="*/ 18 h 22"/>
                <a:gd name="T44" fmla="*/ 8 w 17"/>
                <a:gd name="T45" fmla="*/ 20 h 22"/>
                <a:gd name="T46" fmla="*/ 11 w 17"/>
                <a:gd name="T47" fmla="*/ 20 h 22"/>
                <a:gd name="T48" fmla="*/ 12 w 17"/>
                <a:gd name="T49" fmla="*/ 17 h 22"/>
                <a:gd name="T50" fmla="*/ 14 w 17"/>
                <a:gd name="T51" fmla="*/ 5 h 22"/>
                <a:gd name="T52" fmla="*/ 13 w 17"/>
                <a:gd name="T53" fmla="*/ 3 h 22"/>
                <a:gd name="T54" fmla="*/ 10 w 17"/>
                <a:gd name="T55" fmla="*/ 1 h 22"/>
                <a:gd name="T56" fmla="*/ 8 w 17"/>
                <a:gd name="T57" fmla="*/ 2 h 22"/>
                <a:gd name="T58" fmla="*/ 6 w 17"/>
                <a:gd name="T59" fmla="*/ 4 h 22"/>
                <a:gd name="T60" fmla="*/ 7 w 17"/>
                <a:gd name="T61" fmla="*/ 6 h 22"/>
                <a:gd name="T62" fmla="*/ 9 w 17"/>
                <a:gd name="T63" fmla="*/ 7 h 22"/>
                <a:gd name="T64" fmla="*/ 10 w 17"/>
                <a:gd name="T65" fmla="*/ 8 h 22"/>
                <a:gd name="T66" fmla="*/ 11 w 17"/>
                <a:gd name="T67" fmla="*/ 9 h 22"/>
                <a:gd name="T68" fmla="*/ 14 w 17"/>
                <a:gd name="T6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2">
                  <a:moveTo>
                    <a:pt x="16" y="16"/>
                  </a:moveTo>
                  <a:cubicBezTo>
                    <a:pt x="16" y="17"/>
                    <a:pt x="16" y="18"/>
                    <a:pt x="15" y="19"/>
                  </a:cubicBezTo>
                  <a:cubicBezTo>
                    <a:pt x="14" y="20"/>
                    <a:pt x="12" y="22"/>
                    <a:pt x="10" y="22"/>
                  </a:cubicBezTo>
                  <a:cubicBezTo>
                    <a:pt x="9" y="22"/>
                    <a:pt x="8" y="22"/>
                    <a:pt x="7" y="22"/>
                  </a:cubicBezTo>
                  <a:cubicBezTo>
                    <a:pt x="4" y="22"/>
                    <a:pt x="2" y="20"/>
                    <a:pt x="1" y="18"/>
                  </a:cubicBezTo>
                  <a:cubicBezTo>
                    <a:pt x="1" y="18"/>
                    <a:pt x="0" y="16"/>
                    <a:pt x="1" y="15"/>
                  </a:cubicBezTo>
                  <a:cubicBezTo>
                    <a:pt x="1" y="14"/>
                    <a:pt x="2" y="12"/>
                    <a:pt x="3" y="11"/>
                  </a:cubicBezTo>
                  <a:cubicBezTo>
                    <a:pt x="3" y="11"/>
                    <a:pt x="4" y="11"/>
                    <a:pt x="5" y="10"/>
                  </a:cubicBezTo>
                  <a:cubicBezTo>
                    <a:pt x="3" y="9"/>
                    <a:pt x="2" y="7"/>
                    <a:pt x="3" y="5"/>
                  </a:cubicBezTo>
                  <a:cubicBezTo>
                    <a:pt x="3" y="2"/>
                    <a:pt x="4" y="1"/>
                    <a:pt x="7" y="0"/>
                  </a:cubicBezTo>
                  <a:cubicBezTo>
                    <a:pt x="8" y="0"/>
                    <a:pt x="9" y="0"/>
                    <a:pt x="11" y="0"/>
                  </a:cubicBezTo>
                  <a:cubicBezTo>
                    <a:pt x="13" y="0"/>
                    <a:pt x="14" y="1"/>
                    <a:pt x="15" y="2"/>
                  </a:cubicBezTo>
                  <a:cubicBezTo>
                    <a:pt x="16" y="3"/>
                    <a:pt x="17" y="4"/>
                    <a:pt x="17" y="5"/>
                  </a:cubicBezTo>
                  <a:cubicBezTo>
                    <a:pt x="16" y="7"/>
                    <a:pt x="15" y="9"/>
                    <a:pt x="13" y="9"/>
                  </a:cubicBezTo>
                  <a:cubicBezTo>
                    <a:pt x="14" y="10"/>
                    <a:pt x="15" y="11"/>
                    <a:pt x="16" y="12"/>
                  </a:cubicBezTo>
                  <a:cubicBezTo>
                    <a:pt x="16" y="13"/>
                    <a:pt x="16" y="14"/>
                    <a:pt x="16" y="16"/>
                  </a:cubicBezTo>
                  <a:close/>
                  <a:moveTo>
                    <a:pt x="12" y="17"/>
                  </a:moveTo>
                  <a:cubicBezTo>
                    <a:pt x="12" y="15"/>
                    <a:pt x="12" y="14"/>
                    <a:pt x="10" y="13"/>
                  </a:cubicBezTo>
                  <a:cubicBezTo>
                    <a:pt x="9" y="13"/>
                    <a:pt x="8" y="12"/>
                    <a:pt x="7" y="11"/>
                  </a:cubicBezTo>
                  <a:cubicBezTo>
                    <a:pt x="7" y="11"/>
                    <a:pt x="7" y="11"/>
                    <a:pt x="7" y="11"/>
                  </a:cubicBezTo>
                  <a:cubicBezTo>
                    <a:pt x="5" y="12"/>
                    <a:pt x="4" y="13"/>
                    <a:pt x="4" y="15"/>
                  </a:cubicBezTo>
                  <a:cubicBezTo>
                    <a:pt x="4" y="16"/>
                    <a:pt x="4" y="17"/>
                    <a:pt x="4" y="18"/>
                  </a:cubicBezTo>
                  <a:cubicBezTo>
                    <a:pt x="5" y="19"/>
                    <a:pt x="6" y="20"/>
                    <a:pt x="8" y="20"/>
                  </a:cubicBezTo>
                  <a:cubicBezTo>
                    <a:pt x="9" y="20"/>
                    <a:pt x="10" y="20"/>
                    <a:pt x="11" y="20"/>
                  </a:cubicBezTo>
                  <a:cubicBezTo>
                    <a:pt x="12" y="19"/>
                    <a:pt x="12" y="18"/>
                    <a:pt x="12" y="17"/>
                  </a:cubicBezTo>
                  <a:close/>
                  <a:moveTo>
                    <a:pt x="14" y="5"/>
                  </a:moveTo>
                  <a:cubicBezTo>
                    <a:pt x="14" y="4"/>
                    <a:pt x="13" y="3"/>
                    <a:pt x="13" y="3"/>
                  </a:cubicBezTo>
                  <a:cubicBezTo>
                    <a:pt x="12" y="2"/>
                    <a:pt x="11" y="2"/>
                    <a:pt x="10" y="1"/>
                  </a:cubicBezTo>
                  <a:cubicBezTo>
                    <a:pt x="9" y="1"/>
                    <a:pt x="8" y="1"/>
                    <a:pt x="8" y="2"/>
                  </a:cubicBezTo>
                  <a:cubicBezTo>
                    <a:pt x="7" y="2"/>
                    <a:pt x="7" y="3"/>
                    <a:pt x="6" y="4"/>
                  </a:cubicBezTo>
                  <a:cubicBezTo>
                    <a:pt x="6" y="5"/>
                    <a:pt x="7" y="5"/>
                    <a:pt x="7" y="6"/>
                  </a:cubicBezTo>
                  <a:cubicBezTo>
                    <a:pt x="8" y="7"/>
                    <a:pt x="8" y="7"/>
                    <a:pt x="9" y="7"/>
                  </a:cubicBezTo>
                  <a:cubicBezTo>
                    <a:pt x="9" y="8"/>
                    <a:pt x="10" y="8"/>
                    <a:pt x="10" y="8"/>
                  </a:cubicBezTo>
                  <a:cubicBezTo>
                    <a:pt x="11" y="9"/>
                    <a:pt x="11" y="9"/>
                    <a:pt x="11" y="9"/>
                  </a:cubicBezTo>
                  <a:cubicBezTo>
                    <a:pt x="12" y="8"/>
                    <a:pt x="13" y="7"/>
                    <a:pt x="1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7">
              <a:extLst>
                <a:ext uri="{FF2B5EF4-FFF2-40B4-BE49-F238E27FC236}">
                  <a16:creationId xmlns:a16="http://schemas.microsoft.com/office/drawing/2014/main" id="{5A660E8B-B65A-944D-9A7A-9DD58C2A04E4}"/>
                </a:ext>
              </a:extLst>
            </p:cNvPr>
            <p:cNvSpPr>
              <a:spLocks noEditPoints="1"/>
            </p:cNvSpPr>
            <p:nvPr/>
          </p:nvSpPr>
          <p:spPr bwMode="auto">
            <a:xfrm>
              <a:off x="1463368" y="1138559"/>
              <a:ext cx="65088" cy="86296"/>
            </a:xfrm>
            <a:custGeom>
              <a:avLst/>
              <a:gdLst>
                <a:gd name="T0" fmla="*/ 16 w 17"/>
                <a:gd name="T1" fmla="*/ 9 h 24"/>
                <a:gd name="T2" fmla="*/ 16 w 17"/>
                <a:gd name="T3" fmla="*/ 16 h 24"/>
                <a:gd name="T4" fmla="*/ 12 w 17"/>
                <a:gd name="T5" fmla="*/ 21 h 24"/>
                <a:gd name="T6" fmla="*/ 5 w 17"/>
                <a:gd name="T7" fmla="*/ 24 h 24"/>
                <a:gd name="T8" fmla="*/ 4 w 17"/>
                <a:gd name="T9" fmla="*/ 23 h 24"/>
                <a:gd name="T10" fmla="*/ 4 w 17"/>
                <a:gd name="T11" fmla="*/ 22 h 24"/>
                <a:gd name="T12" fmla="*/ 6 w 17"/>
                <a:gd name="T13" fmla="*/ 22 h 24"/>
                <a:gd name="T14" fmla="*/ 10 w 17"/>
                <a:gd name="T15" fmla="*/ 20 h 24"/>
                <a:gd name="T16" fmla="*/ 11 w 17"/>
                <a:gd name="T17" fmla="*/ 17 h 24"/>
                <a:gd name="T18" fmla="*/ 12 w 17"/>
                <a:gd name="T19" fmla="*/ 12 h 24"/>
                <a:gd name="T20" fmla="*/ 9 w 17"/>
                <a:gd name="T21" fmla="*/ 14 h 24"/>
                <a:gd name="T22" fmla="*/ 7 w 17"/>
                <a:gd name="T23" fmla="*/ 15 h 24"/>
                <a:gd name="T24" fmla="*/ 3 w 17"/>
                <a:gd name="T25" fmla="*/ 14 h 24"/>
                <a:gd name="T26" fmla="*/ 1 w 17"/>
                <a:gd name="T27" fmla="*/ 10 h 24"/>
                <a:gd name="T28" fmla="*/ 3 w 17"/>
                <a:gd name="T29" fmla="*/ 2 h 24"/>
                <a:gd name="T30" fmla="*/ 7 w 17"/>
                <a:gd name="T31" fmla="*/ 1 h 24"/>
                <a:gd name="T32" fmla="*/ 15 w 17"/>
                <a:gd name="T33" fmla="*/ 4 h 24"/>
                <a:gd name="T34" fmla="*/ 16 w 17"/>
                <a:gd name="T35" fmla="*/ 9 h 24"/>
                <a:gd name="T36" fmla="*/ 12 w 17"/>
                <a:gd name="T37" fmla="*/ 8 h 24"/>
                <a:gd name="T38" fmla="*/ 10 w 17"/>
                <a:gd name="T39" fmla="*/ 3 h 24"/>
                <a:gd name="T40" fmla="*/ 7 w 17"/>
                <a:gd name="T41" fmla="*/ 2 h 24"/>
                <a:gd name="T42" fmla="*/ 5 w 17"/>
                <a:gd name="T43" fmla="*/ 5 h 24"/>
                <a:gd name="T44" fmla="*/ 5 w 17"/>
                <a:gd name="T45" fmla="*/ 7 h 24"/>
                <a:gd name="T46" fmla="*/ 6 w 17"/>
                <a:gd name="T47" fmla="*/ 11 h 24"/>
                <a:gd name="T48" fmla="*/ 9 w 17"/>
                <a:gd name="T49" fmla="*/ 12 h 24"/>
                <a:gd name="T50" fmla="*/ 12 w 17"/>
                <a:gd name="T51" fmla="*/ 10 h 24"/>
                <a:gd name="T52" fmla="*/ 12 w 17"/>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4">
                  <a:moveTo>
                    <a:pt x="16" y="9"/>
                  </a:moveTo>
                  <a:cubicBezTo>
                    <a:pt x="17" y="11"/>
                    <a:pt x="16" y="14"/>
                    <a:pt x="16" y="16"/>
                  </a:cubicBezTo>
                  <a:cubicBezTo>
                    <a:pt x="15" y="18"/>
                    <a:pt x="13" y="20"/>
                    <a:pt x="12" y="21"/>
                  </a:cubicBezTo>
                  <a:cubicBezTo>
                    <a:pt x="10" y="22"/>
                    <a:pt x="8" y="23"/>
                    <a:pt x="5" y="24"/>
                  </a:cubicBezTo>
                  <a:cubicBezTo>
                    <a:pt x="4" y="23"/>
                    <a:pt x="4" y="23"/>
                    <a:pt x="4" y="23"/>
                  </a:cubicBezTo>
                  <a:cubicBezTo>
                    <a:pt x="4" y="22"/>
                    <a:pt x="4" y="22"/>
                    <a:pt x="4" y="22"/>
                  </a:cubicBezTo>
                  <a:cubicBezTo>
                    <a:pt x="5" y="22"/>
                    <a:pt x="5" y="22"/>
                    <a:pt x="6" y="22"/>
                  </a:cubicBezTo>
                  <a:cubicBezTo>
                    <a:pt x="7" y="22"/>
                    <a:pt x="9" y="21"/>
                    <a:pt x="10" y="20"/>
                  </a:cubicBezTo>
                  <a:cubicBezTo>
                    <a:pt x="10" y="19"/>
                    <a:pt x="11" y="18"/>
                    <a:pt x="11" y="17"/>
                  </a:cubicBezTo>
                  <a:cubicBezTo>
                    <a:pt x="12" y="16"/>
                    <a:pt x="12" y="14"/>
                    <a:pt x="12" y="12"/>
                  </a:cubicBezTo>
                  <a:cubicBezTo>
                    <a:pt x="10" y="13"/>
                    <a:pt x="10" y="14"/>
                    <a:pt x="9" y="14"/>
                  </a:cubicBezTo>
                  <a:cubicBezTo>
                    <a:pt x="9" y="15"/>
                    <a:pt x="8" y="15"/>
                    <a:pt x="7" y="15"/>
                  </a:cubicBezTo>
                  <a:cubicBezTo>
                    <a:pt x="5" y="15"/>
                    <a:pt x="4" y="15"/>
                    <a:pt x="3" y="14"/>
                  </a:cubicBezTo>
                  <a:cubicBezTo>
                    <a:pt x="2" y="13"/>
                    <a:pt x="1" y="12"/>
                    <a:pt x="1" y="10"/>
                  </a:cubicBezTo>
                  <a:cubicBezTo>
                    <a:pt x="0" y="7"/>
                    <a:pt x="1" y="4"/>
                    <a:pt x="3" y="2"/>
                  </a:cubicBezTo>
                  <a:cubicBezTo>
                    <a:pt x="4" y="1"/>
                    <a:pt x="6" y="1"/>
                    <a:pt x="7" y="1"/>
                  </a:cubicBezTo>
                  <a:cubicBezTo>
                    <a:pt x="11" y="0"/>
                    <a:pt x="13" y="1"/>
                    <a:pt x="15" y="4"/>
                  </a:cubicBezTo>
                  <a:cubicBezTo>
                    <a:pt x="16" y="5"/>
                    <a:pt x="16" y="7"/>
                    <a:pt x="16" y="9"/>
                  </a:cubicBezTo>
                  <a:close/>
                  <a:moveTo>
                    <a:pt x="12" y="8"/>
                  </a:moveTo>
                  <a:cubicBezTo>
                    <a:pt x="11" y="6"/>
                    <a:pt x="11" y="4"/>
                    <a:pt x="10" y="3"/>
                  </a:cubicBezTo>
                  <a:cubicBezTo>
                    <a:pt x="9" y="3"/>
                    <a:pt x="8" y="2"/>
                    <a:pt x="7" y="2"/>
                  </a:cubicBezTo>
                  <a:cubicBezTo>
                    <a:pt x="6" y="3"/>
                    <a:pt x="5" y="3"/>
                    <a:pt x="5" y="5"/>
                  </a:cubicBezTo>
                  <a:cubicBezTo>
                    <a:pt x="5" y="5"/>
                    <a:pt x="5" y="6"/>
                    <a:pt x="5" y="7"/>
                  </a:cubicBezTo>
                  <a:cubicBezTo>
                    <a:pt x="5" y="9"/>
                    <a:pt x="6" y="10"/>
                    <a:pt x="6" y="11"/>
                  </a:cubicBezTo>
                  <a:cubicBezTo>
                    <a:pt x="7" y="12"/>
                    <a:pt x="8" y="12"/>
                    <a:pt x="9" y="12"/>
                  </a:cubicBezTo>
                  <a:cubicBezTo>
                    <a:pt x="10" y="12"/>
                    <a:pt x="11" y="11"/>
                    <a:pt x="12" y="10"/>
                  </a:cubicBezTo>
                  <a:cubicBezTo>
                    <a:pt x="12" y="9"/>
                    <a:pt x="12" y="9"/>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8">
              <a:extLst>
                <a:ext uri="{FF2B5EF4-FFF2-40B4-BE49-F238E27FC236}">
                  <a16:creationId xmlns:a16="http://schemas.microsoft.com/office/drawing/2014/main" id="{403937E6-4F99-9C48-B5EE-E96ED5EF8B45}"/>
                </a:ext>
              </a:extLst>
            </p:cNvPr>
            <p:cNvSpPr>
              <a:spLocks noEditPoints="1"/>
            </p:cNvSpPr>
            <p:nvPr/>
          </p:nvSpPr>
          <p:spPr bwMode="auto">
            <a:xfrm>
              <a:off x="1595131" y="1102224"/>
              <a:ext cx="71438" cy="83269"/>
            </a:xfrm>
            <a:custGeom>
              <a:avLst/>
              <a:gdLst>
                <a:gd name="T0" fmla="*/ 18 w 19"/>
                <a:gd name="T1" fmla="*/ 12 h 23"/>
                <a:gd name="T2" fmla="*/ 19 w 19"/>
                <a:gd name="T3" fmla="*/ 15 h 23"/>
                <a:gd name="T4" fmla="*/ 16 w 19"/>
                <a:gd name="T5" fmla="*/ 21 h 23"/>
                <a:gd name="T6" fmla="*/ 14 w 19"/>
                <a:gd name="T7" fmla="*/ 22 h 23"/>
                <a:gd name="T8" fmla="*/ 7 w 19"/>
                <a:gd name="T9" fmla="*/ 22 h 23"/>
                <a:gd name="T10" fmla="*/ 5 w 19"/>
                <a:gd name="T11" fmla="*/ 20 h 23"/>
                <a:gd name="T12" fmla="*/ 5 w 19"/>
                <a:gd name="T13" fmla="*/ 15 h 23"/>
                <a:gd name="T14" fmla="*/ 6 w 19"/>
                <a:gd name="T15" fmla="*/ 13 h 23"/>
                <a:gd name="T16" fmla="*/ 1 w 19"/>
                <a:gd name="T17" fmla="*/ 10 h 23"/>
                <a:gd name="T18" fmla="*/ 2 w 19"/>
                <a:gd name="T19" fmla="*/ 3 h 23"/>
                <a:gd name="T20" fmla="*/ 6 w 19"/>
                <a:gd name="T21" fmla="*/ 1 h 23"/>
                <a:gd name="T22" fmla="*/ 10 w 19"/>
                <a:gd name="T23" fmla="*/ 1 h 23"/>
                <a:gd name="T24" fmla="*/ 13 w 19"/>
                <a:gd name="T25" fmla="*/ 3 h 23"/>
                <a:gd name="T26" fmla="*/ 12 w 19"/>
                <a:gd name="T27" fmla="*/ 9 h 23"/>
                <a:gd name="T28" fmla="*/ 16 w 19"/>
                <a:gd name="T29" fmla="*/ 9 h 23"/>
                <a:gd name="T30" fmla="*/ 18 w 19"/>
                <a:gd name="T31" fmla="*/ 12 h 23"/>
                <a:gd name="T32" fmla="*/ 11 w 19"/>
                <a:gd name="T33" fmla="*/ 5 h 23"/>
                <a:gd name="T34" fmla="*/ 9 w 19"/>
                <a:gd name="T35" fmla="*/ 3 h 23"/>
                <a:gd name="T36" fmla="*/ 6 w 19"/>
                <a:gd name="T37" fmla="*/ 3 h 23"/>
                <a:gd name="T38" fmla="*/ 4 w 19"/>
                <a:gd name="T39" fmla="*/ 5 h 23"/>
                <a:gd name="T40" fmla="*/ 4 w 19"/>
                <a:gd name="T41" fmla="*/ 7 h 23"/>
                <a:gd name="T42" fmla="*/ 6 w 19"/>
                <a:gd name="T43" fmla="*/ 9 h 23"/>
                <a:gd name="T44" fmla="*/ 8 w 19"/>
                <a:gd name="T45" fmla="*/ 9 h 23"/>
                <a:gd name="T46" fmla="*/ 9 w 19"/>
                <a:gd name="T47" fmla="*/ 9 h 23"/>
                <a:gd name="T48" fmla="*/ 10 w 19"/>
                <a:gd name="T49" fmla="*/ 9 h 23"/>
                <a:gd name="T50" fmla="*/ 11 w 19"/>
                <a:gd name="T51" fmla="*/ 5 h 23"/>
                <a:gd name="T52" fmla="*/ 16 w 19"/>
                <a:gd name="T53" fmla="*/ 15 h 23"/>
                <a:gd name="T54" fmla="*/ 12 w 19"/>
                <a:gd name="T55" fmla="*/ 13 h 23"/>
                <a:gd name="T56" fmla="*/ 9 w 19"/>
                <a:gd name="T57" fmla="*/ 13 h 23"/>
                <a:gd name="T58" fmla="*/ 8 w 19"/>
                <a:gd name="T59" fmla="*/ 13 h 23"/>
                <a:gd name="T60" fmla="*/ 8 w 19"/>
                <a:gd name="T61" fmla="*/ 18 h 23"/>
                <a:gd name="T62" fmla="*/ 9 w 19"/>
                <a:gd name="T63" fmla="*/ 20 h 23"/>
                <a:gd name="T64" fmla="*/ 13 w 19"/>
                <a:gd name="T65" fmla="*/ 20 h 23"/>
                <a:gd name="T66" fmla="*/ 16 w 19"/>
                <a:gd name="T67" fmla="*/ 18 h 23"/>
                <a:gd name="T68" fmla="*/ 16 w 19"/>
                <a:gd name="T6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3">
                  <a:moveTo>
                    <a:pt x="18" y="12"/>
                  </a:moveTo>
                  <a:cubicBezTo>
                    <a:pt x="19" y="13"/>
                    <a:pt x="19" y="14"/>
                    <a:pt x="19" y="15"/>
                  </a:cubicBezTo>
                  <a:cubicBezTo>
                    <a:pt x="19" y="17"/>
                    <a:pt x="18" y="19"/>
                    <a:pt x="16" y="21"/>
                  </a:cubicBezTo>
                  <a:cubicBezTo>
                    <a:pt x="16" y="21"/>
                    <a:pt x="15" y="22"/>
                    <a:pt x="14" y="22"/>
                  </a:cubicBezTo>
                  <a:cubicBezTo>
                    <a:pt x="11" y="23"/>
                    <a:pt x="9" y="23"/>
                    <a:pt x="7" y="22"/>
                  </a:cubicBezTo>
                  <a:cubicBezTo>
                    <a:pt x="6" y="22"/>
                    <a:pt x="5" y="21"/>
                    <a:pt x="5" y="20"/>
                  </a:cubicBezTo>
                  <a:cubicBezTo>
                    <a:pt x="4" y="18"/>
                    <a:pt x="4" y="17"/>
                    <a:pt x="5" y="15"/>
                  </a:cubicBezTo>
                  <a:cubicBezTo>
                    <a:pt x="5" y="15"/>
                    <a:pt x="6" y="14"/>
                    <a:pt x="6" y="13"/>
                  </a:cubicBezTo>
                  <a:cubicBezTo>
                    <a:pt x="4" y="13"/>
                    <a:pt x="2" y="12"/>
                    <a:pt x="1" y="10"/>
                  </a:cubicBezTo>
                  <a:cubicBezTo>
                    <a:pt x="0" y="8"/>
                    <a:pt x="1" y="6"/>
                    <a:pt x="2" y="3"/>
                  </a:cubicBezTo>
                  <a:cubicBezTo>
                    <a:pt x="3" y="3"/>
                    <a:pt x="4" y="2"/>
                    <a:pt x="6" y="1"/>
                  </a:cubicBezTo>
                  <a:cubicBezTo>
                    <a:pt x="7" y="0"/>
                    <a:pt x="9" y="0"/>
                    <a:pt x="10" y="1"/>
                  </a:cubicBezTo>
                  <a:cubicBezTo>
                    <a:pt x="12" y="1"/>
                    <a:pt x="13" y="2"/>
                    <a:pt x="13" y="3"/>
                  </a:cubicBezTo>
                  <a:cubicBezTo>
                    <a:pt x="14" y="5"/>
                    <a:pt x="14" y="7"/>
                    <a:pt x="12" y="9"/>
                  </a:cubicBezTo>
                  <a:cubicBezTo>
                    <a:pt x="14" y="9"/>
                    <a:pt x="15" y="9"/>
                    <a:pt x="16" y="9"/>
                  </a:cubicBezTo>
                  <a:cubicBezTo>
                    <a:pt x="17" y="10"/>
                    <a:pt x="18" y="11"/>
                    <a:pt x="18" y="12"/>
                  </a:cubicBezTo>
                  <a:close/>
                  <a:moveTo>
                    <a:pt x="11" y="5"/>
                  </a:moveTo>
                  <a:cubicBezTo>
                    <a:pt x="10" y="4"/>
                    <a:pt x="10" y="3"/>
                    <a:pt x="9" y="3"/>
                  </a:cubicBezTo>
                  <a:cubicBezTo>
                    <a:pt x="8" y="3"/>
                    <a:pt x="7" y="3"/>
                    <a:pt x="6" y="3"/>
                  </a:cubicBezTo>
                  <a:cubicBezTo>
                    <a:pt x="5" y="4"/>
                    <a:pt x="4" y="4"/>
                    <a:pt x="4" y="5"/>
                  </a:cubicBezTo>
                  <a:cubicBezTo>
                    <a:pt x="4" y="6"/>
                    <a:pt x="4" y="6"/>
                    <a:pt x="4" y="7"/>
                  </a:cubicBezTo>
                  <a:cubicBezTo>
                    <a:pt x="4" y="8"/>
                    <a:pt x="5" y="8"/>
                    <a:pt x="6" y="9"/>
                  </a:cubicBezTo>
                  <a:cubicBezTo>
                    <a:pt x="6" y="9"/>
                    <a:pt x="7" y="9"/>
                    <a:pt x="8" y="9"/>
                  </a:cubicBezTo>
                  <a:cubicBezTo>
                    <a:pt x="8" y="9"/>
                    <a:pt x="9" y="9"/>
                    <a:pt x="9" y="9"/>
                  </a:cubicBezTo>
                  <a:cubicBezTo>
                    <a:pt x="10" y="9"/>
                    <a:pt x="10" y="9"/>
                    <a:pt x="10" y="9"/>
                  </a:cubicBezTo>
                  <a:cubicBezTo>
                    <a:pt x="11" y="8"/>
                    <a:pt x="11" y="6"/>
                    <a:pt x="11" y="5"/>
                  </a:cubicBezTo>
                  <a:close/>
                  <a:moveTo>
                    <a:pt x="16" y="15"/>
                  </a:moveTo>
                  <a:cubicBezTo>
                    <a:pt x="15" y="14"/>
                    <a:pt x="14" y="13"/>
                    <a:pt x="12" y="13"/>
                  </a:cubicBezTo>
                  <a:cubicBezTo>
                    <a:pt x="11" y="13"/>
                    <a:pt x="10" y="13"/>
                    <a:pt x="9" y="13"/>
                  </a:cubicBezTo>
                  <a:cubicBezTo>
                    <a:pt x="8" y="13"/>
                    <a:pt x="8" y="13"/>
                    <a:pt x="8" y="13"/>
                  </a:cubicBezTo>
                  <a:cubicBezTo>
                    <a:pt x="7" y="15"/>
                    <a:pt x="7" y="16"/>
                    <a:pt x="8" y="18"/>
                  </a:cubicBezTo>
                  <a:cubicBezTo>
                    <a:pt x="8" y="19"/>
                    <a:pt x="8" y="20"/>
                    <a:pt x="9" y="20"/>
                  </a:cubicBezTo>
                  <a:cubicBezTo>
                    <a:pt x="10" y="21"/>
                    <a:pt x="12" y="21"/>
                    <a:pt x="13" y="20"/>
                  </a:cubicBezTo>
                  <a:cubicBezTo>
                    <a:pt x="15" y="20"/>
                    <a:pt x="15" y="19"/>
                    <a:pt x="16" y="18"/>
                  </a:cubicBezTo>
                  <a:cubicBezTo>
                    <a:pt x="16" y="17"/>
                    <a:pt x="16" y="16"/>
                    <a:pt x="16"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9">
              <a:extLst>
                <a:ext uri="{FF2B5EF4-FFF2-40B4-BE49-F238E27FC236}">
                  <a16:creationId xmlns:a16="http://schemas.microsoft.com/office/drawing/2014/main" id="{061E2006-D43D-874D-84A8-0065628C43AD}"/>
                </a:ext>
              </a:extLst>
            </p:cNvPr>
            <p:cNvSpPr>
              <a:spLocks noEditPoints="1"/>
            </p:cNvSpPr>
            <p:nvPr/>
          </p:nvSpPr>
          <p:spPr bwMode="auto">
            <a:xfrm>
              <a:off x="828368" y="116632"/>
              <a:ext cx="1200150" cy="1152128"/>
            </a:xfrm>
            <a:custGeom>
              <a:avLst/>
              <a:gdLst>
                <a:gd name="T0" fmla="*/ 97 w 319"/>
                <a:gd name="T1" fmla="*/ 13 h 319"/>
                <a:gd name="T2" fmla="*/ 46 w 319"/>
                <a:gd name="T3" fmla="*/ 47 h 319"/>
                <a:gd name="T4" fmla="*/ 12 w 319"/>
                <a:gd name="T5" fmla="*/ 98 h 319"/>
                <a:gd name="T6" fmla="*/ 0 w 319"/>
                <a:gd name="T7" fmla="*/ 160 h 319"/>
                <a:gd name="T8" fmla="*/ 12 w 319"/>
                <a:gd name="T9" fmla="*/ 222 h 319"/>
                <a:gd name="T10" fmla="*/ 46 w 319"/>
                <a:gd name="T11" fmla="*/ 273 h 319"/>
                <a:gd name="T12" fmla="*/ 97 w 319"/>
                <a:gd name="T13" fmla="*/ 307 h 319"/>
                <a:gd name="T14" fmla="*/ 159 w 319"/>
                <a:gd name="T15" fmla="*/ 319 h 319"/>
                <a:gd name="T16" fmla="*/ 221 w 319"/>
                <a:gd name="T17" fmla="*/ 307 h 319"/>
                <a:gd name="T18" fmla="*/ 272 w 319"/>
                <a:gd name="T19" fmla="*/ 273 h 319"/>
                <a:gd name="T20" fmla="*/ 306 w 319"/>
                <a:gd name="T21" fmla="*/ 222 h 319"/>
                <a:gd name="T22" fmla="*/ 319 w 319"/>
                <a:gd name="T23" fmla="*/ 160 h 319"/>
                <a:gd name="T24" fmla="*/ 306 w 319"/>
                <a:gd name="T25" fmla="*/ 98 h 319"/>
                <a:gd name="T26" fmla="*/ 272 w 319"/>
                <a:gd name="T27" fmla="*/ 47 h 319"/>
                <a:gd name="T28" fmla="*/ 221 w 319"/>
                <a:gd name="T29" fmla="*/ 13 h 319"/>
                <a:gd name="T30" fmla="*/ 159 w 319"/>
                <a:gd name="T31" fmla="*/ 0 h 319"/>
                <a:gd name="T32" fmla="*/ 97 w 319"/>
                <a:gd name="T33" fmla="*/ 13 h 319"/>
                <a:gd name="T34" fmla="*/ 99 w 319"/>
                <a:gd name="T35" fmla="*/ 302 h 319"/>
                <a:gd name="T36" fmla="*/ 50 w 319"/>
                <a:gd name="T37" fmla="*/ 269 h 319"/>
                <a:gd name="T38" fmla="*/ 17 w 319"/>
                <a:gd name="T39" fmla="*/ 220 h 319"/>
                <a:gd name="T40" fmla="*/ 5 w 319"/>
                <a:gd name="T41" fmla="*/ 160 h 319"/>
                <a:gd name="T42" fmla="*/ 17 w 319"/>
                <a:gd name="T43" fmla="*/ 100 h 319"/>
                <a:gd name="T44" fmla="*/ 50 w 319"/>
                <a:gd name="T45" fmla="*/ 51 h 319"/>
                <a:gd name="T46" fmla="*/ 99 w 319"/>
                <a:gd name="T47" fmla="*/ 18 h 319"/>
                <a:gd name="T48" fmla="*/ 159 w 319"/>
                <a:gd name="T49" fmla="*/ 6 h 319"/>
                <a:gd name="T50" fmla="*/ 219 w 319"/>
                <a:gd name="T51" fmla="*/ 18 h 319"/>
                <a:gd name="T52" fmla="*/ 268 w 319"/>
                <a:gd name="T53" fmla="*/ 51 h 319"/>
                <a:gd name="T54" fmla="*/ 301 w 319"/>
                <a:gd name="T55" fmla="*/ 100 h 319"/>
                <a:gd name="T56" fmla="*/ 314 w 319"/>
                <a:gd name="T57" fmla="*/ 160 h 319"/>
                <a:gd name="T58" fmla="*/ 301 w 319"/>
                <a:gd name="T59" fmla="*/ 220 h 319"/>
                <a:gd name="T60" fmla="*/ 268 w 319"/>
                <a:gd name="T61" fmla="*/ 269 h 319"/>
                <a:gd name="T62" fmla="*/ 219 w 319"/>
                <a:gd name="T63" fmla="*/ 302 h 319"/>
                <a:gd name="T64" fmla="*/ 159 w 319"/>
                <a:gd name="T65" fmla="*/ 314 h 319"/>
                <a:gd name="T66" fmla="*/ 99 w 319"/>
                <a:gd name="T67" fmla="*/ 30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9" h="319">
                  <a:moveTo>
                    <a:pt x="97" y="13"/>
                  </a:moveTo>
                  <a:cubicBezTo>
                    <a:pt x="78" y="21"/>
                    <a:pt x="61" y="32"/>
                    <a:pt x="46" y="47"/>
                  </a:cubicBezTo>
                  <a:cubicBezTo>
                    <a:pt x="32" y="62"/>
                    <a:pt x="20" y="79"/>
                    <a:pt x="12" y="98"/>
                  </a:cubicBezTo>
                  <a:cubicBezTo>
                    <a:pt x="4" y="117"/>
                    <a:pt x="0" y="138"/>
                    <a:pt x="0" y="160"/>
                  </a:cubicBezTo>
                  <a:cubicBezTo>
                    <a:pt x="0" y="181"/>
                    <a:pt x="4" y="202"/>
                    <a:pt x="12" y="222"/>
                  </a:cubicBezTo>
                  <a:cubicBezTo>
                    <a:pt x="20" y="241"/>
                    <a:pt x="32" y="258"/>
                    <a:pt x="46" y="273"/>
                  </a:cubicBezTo>
                  <a:cubicBezTo>
                    <a:pt x="61" y="287"/>
                    <a:pt x="78" y="299"/>
                    <a:pt x="97" y="307"/>
                  </a:cubicBezTo>
                  <a:cubicBezTo>
                    <a:pt x="117" y="315"/>
                    <a:pt x="138" y="319"/>
                    <a:pt x="159" y="319"/>
                  </a:cubicBezTo>
                  <a:cubicBezTo>
                    <a:pt x="181" y="319"/>
                    <a:pt x="202" y="315"/>
                    <a:pt x="221" y="307"/>
                  </a:cubicBezTo>
                  <a:cubicBezTo>
                    <a:pt x="240" y="299"/>
                    <a:pt x="257" y="287"/>
                    <a:pt x="272" y="273"/>
                  </a:cubicBezTo>
                  <a:cubicBezTo>
                    <a:pt x="287" y="258"/>
                    <a:pt x="298" y="241"/>
                    <a:pt x="306" y="222"/>
                  </a:cubicBezTo>
                  <a:cubicBezTo>
                    <a:pt x="315" y="202"/>
                    <a:pt x="319" y="181"/>
                    <a:pt x="319" y="160"/>
                  </a:cubicBezTo>
                  <a:cubicBezTo>
                    <a:pt x="319" y="138"/>
                    <a:pt x="315" y="117"/>
                    <a:pt x="306" y="98"/>
                  </a:cubicBezTo>
                  <a:cubicBezTo>
                    <a:pt x="298" y="79"/>
                    <a:pt x="287" y="62"/>
                    <a:pt x="272" y="47"/>
                  </a:cubicBezTo>
                  <a:cubicBezTo>
                    <a:pt x="257" y="32"/>
                    <a:pt x="240" y="21"/>
                    <a:pt x="221" y="13"/>
                  </a:cubicBezTo>
                  <a:cubicBezTo>
                    <a:pt x="202" y="5"/>
                    <a:pt x="181" y="0"/>
                    <a:pt x="159" y="0"/>
                  </a:cubicBezTo>
                  <a:cubicBezTo>
                    <a:pt x="138" y="0"/>
                    <a:pt x="117" y="5"/>
                    <a:pt x="97" y="13"/>
                  </a:cubicBezTo>
                  <a:close/>
                  <a:moveTo>
                    <a:pt x="99" y="302"/>
                  </a:moveTo>
                  <a:cubicBezTo>
                    <a:pt x="81" y="294"/>
                    <a:pt x="64" y="283"/>
                    <a:pt x="50" y="269"/>
                  </a:cubicBezTo>
                  <a:cubicBezTo>
                    <a:pt x="36" y="255"/>
                    <a:pt x="25" y="238"/>
                    <a:pt x="17" y="220"/>
                  </a:cubicBezTo>
                  <a:cubicBezTo>
                    <a:pt x="9" y="201"/>
                    <a:pt x="5" y="181"/>
                    <a:pt x="5" y="160"/>
                  </a:cubicBezTo>
                  <a:cubicBezTo>
                    <a:pt x="5" y="139"/>
                    <a:pt x="9" y="119"/>
                    <a:pt x="17" y="100"/>
                  </a:cubicBezTo>
                  <a:cubicBezTo>
                    <a:pt x="25" y="81"/>
                    <a:pt x="36" y="65"/>
                    <a:pt x="50" y="51"/>
                  </a:cubicBezTo>
                  <a:cubicBezTo>
                    <a:pt x="64" y="37"/>
                    <a:pt x="81" y="26"/>
                    <a:pt x="99" y="18"/>
                  </a:cubicBezTo>
                  <a:cubicBezTo>
                    <a:pt x="118" y="10"/>
                    <a:pt x="138" y="6"/>
                    <a:pt x="159" y="6"/>
                  </a:cubicBezTo>
                  <a:cubicBezTo>
                    <a:pt x="180" y="6"/>
                    <a:pt x="200" y="10"/>
                    <a:pt x="219" y="18"/>
                  </a:cubicBezTo>
                  <a:cubicBezTo>
                    <a:pt x="238" y="26"/>
                    <a:pt x="254" y="37"/>
                    <a:pt x="268" y="51"/>
                  </a:cubicBezTo>
                  <a:cubicBezTo>
                    <a:pt x="283" y="65"/>
                    <a:pt x="294" y="81"/>
                    <a:pt x="301" y="100"/>
                  </a:cubicBezTo>
                  <a:cubicBezTo>
                    <a:pt x="309" y="119"/>
                    <a:pt x="314" y="139"/>
                    <a:pt x="314" y="160"/>
                  </a:cubicBezTo>
                  <a:cubicBezTo>
                    <a:pt x="314" y="181"/>
                    <a:pt x="309" y="201"/>
                    <a:pt x="301" y="220"/>
                  </a:cubicBezTo>
                  <a:cubicBezTo>
                    <a:pt x="294" y="238"/>
                    <a:pt x="283" y="255"/>
                    <a:pt x="268" y="269"/>
                  </a:cubicBezTo>
                  <a:cubicBezTo>
                    <a:pt x="254" y="283"/>
                    <a:pt x="238" y="294"/>
                    <a:pt x="219" y="302"/>
                  </a:cubicBezTo>
                  <a:cubicBezTo>
                    <a:pt x="200" y="310"/>
                    <a:pt x="180" y="314"/>
                    <a:pt x="159" y="314"/>
                  </a:cubicBezTo>
                  <a:cubicBezTo>
                    <a:pt x="138" y="314"/>
                    <a:pt x="118" y="310"/>
                    <a:pt x="99" y="3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0">
              <a:extLst>
                <a:ext uri="{FF2B5EF4-FFF2-40B4-BE49-F238E27FC236}">
                  <a16:creationId xmlns:a16="http://schemas.microsoft.com/office/drawing/2014/main" id="{74B27F2F-B746-E145-B2C8-85037689ABFA}"/>
                </a:ext>
              </a:extLst>
            </p:cNvPr>
            <p:cNvSpPr>
              <a:spLocks noEditPoints="1"/>
            </p:cNvSpPr>
            <p:nvPr/>
          </p:nvSpPr>
          <p:spPr bwMode="auto">
            <a:xfrm>
              <a:off x="982356" y="269543"/>
              <a:ext cx="887413" cy="850848"/>
            </a:xfrm>
            <a:custGeom>
              <a:avLst/>
              <a:gdLst>
                <a:gd name="T0" fmla="*/ 72 w 236"/>
                <a:gd name="T1" fmla="*/ 9 h 236"/>
                <a:gd name="T2" fmla="*/ 35 w 236"/>
                <a:gd name="T3" fmla="*/ 34 h 236"/>
                <a:gd name="T4" fmla="*/ 10 w 236"/>
                <a:gd name="T5" fmla="*/ 72 h 236"/>
                <a:gd name="T6" fmla="*/ 0 w 236"/>
                <a:gd name="T7" fmla="*/ 118 h 236"/>
                <a:gd name="T8" fmla="*/ 10 w 236"/>
                <a:gd name="T9" fmla="*/ 164 h 236"/>
                <a:gd name="T10" fmla="*/ 35 w 236"/>
                <a:gd name="T11" fmla="*/ 201 h 236"/>
                <a:gd name="T12" fmla="*/ 72 w 236"/>
                <a:gd name="T13" fmla="*/ 227 h 236"/>
                <a:gd name="T14" fmla="*/ 118 w 236"/>
                <a:gd name="T15" fmla="*/ 236 h 236"/>
                <a:gd name="T16" fmla="*/ 164 w 236"/>
                <a:gd name="T17" fmla="*/ 227 h 236"/>
                <a:gd name="T18" fmla="*/ 202 w 236"/>
                <a:gd name="T19" fmla="*/ 201 h 236"/>
                <a:gd name="T20" fmla="*/ 227 w 236"/>
                <a:gd name="T21" fmla="*/ 164 h 236"/>
                <a:gd name="T22" fmla="*/ 236 w 236"/>
                <a:gd name="T23" fmla="*/ 118 h 236"/>
                <a:gd name="T24" fmla="*/ 227 w 236"/>
                <a:gd name="T25" fmla="*/ 72 h 236"/>
                <a:gd name="T26" fmla="*/ 202 w 236"/>
                <a:gd name="T27" fmla="*/ 34 h 236"/>
                <a:gd name="T28" fmla="*/ 164 w 236"/>
                <a:gd name="T29" fmla="*/ 9 h 236"/>
                <a:gd name="T30" fmla="*/ 118 w 236"/>
                <a:gd name="T31" fmla="*/ 0 h 236"/>
                <a:gd name="T32" fmla="*/ 72 w 236"/>
                <a:gd name="T33" fmla="*/ 9 h 236"/>
                <a:gd name="T34" fmla="*/ 74 w 236"/>
                <a:gd name="T35" fmla="*/ 223 h 236"/>
                <a:gd name="T36" fmla="*/ 37 w 236"/>
                <a:gd name="T37" fmla="*/ 199 h 236"/>
                <a:gd name="T38" fmla="*/ 13 w 236"/>
                <a:gd name="T39" fmla="*/ 162 h 236"/>
                <a:gd name="T40" fmla="*/ 4 w 236"/>
                <a:gd name="T41" fmla="*/ 118 h 236"/>
                <a:gd name="T42" fmla="*/ 13 w 236"/>
                <a:gd name="T43" fmla="*/ 73 h 236"/>
                <a:gd name="T44" fmla="*/ 37 w 236"/>
                <a:gd name="T45" fmla="*/ 37 h 236"/>
                <a:gd name="T46" fmla="*/ 74 w 236"/>
                <a:gd name="T47" fmla="*/ 12 h 236"/>
                <a:gd name="T48" fmla="*/ 118 w 236"/>
                <a:gd name="T49" fmla="*/ 3 h 236"/>
                <a:gd name="T50" fmla="*/ 163 w 236"/>
                <a:gd name="T51" fmla="*/ 12 h 236"/>
                <a:gd name="T52" fmla="*/ 199 w 236"/>
                <a:gd name="T53" fmla="*/ 37 h 236"/>
                <a:gd name="T54" fmla="*/ 224 w 236"/>
                <a:gd name="T55" fmla="*/ 73 h 236"/>
                <a:gd name="T56" fmla="*/ 233 w 236"/>
                <a:gd name="T57" fmla="*/ 118 h 236"/>
                <a:gd name="T58" fmla="*/ 224 w 236"/>
                <a:gd name="T59" fmla="*/ 162 h 236"/>
                <a:gd name="T60" fmla="*/ 199 w 236"/>
                <a:gd name="T61" fmla="*/ 199 h 236"/>
                <a:gd name="T62" fmla="*/ 163 w 236"/>
                <a:gd name="T63" fmla="*/ 223 h 236"/>
                <a:gd name="T64" fmla="*/ 118 w 236"/>
                <a:gd name="T65" fmla="*/ 232 h 236"/>
                <a:gd name="T66" fmla="*/ 74 w 236"/>
                <a:gd name="T6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36">
                  <a:moveTo>
                    <a:pt x="72" y="9"/>
                  </a:moveTo>
                  <a:cubicBezTo>
                    <a:pt x="58" y="15"/>
                    <a:pt x="46" y="24"/>
                    <a:pt x="35" y="34"/>
                  </a:cubicBezTo>
                  <a:cubicBezTo>
                    <a:pt x="24" y="45"/>
                    <a:pt x="15" y="58"/>
                    <a:pt x="10" y="72"/>
                  </a:cubicBezTo>
                  <a:cubicBezTo>
                    <a:pt x="3" y="87"/>
                    <a:pt x="0" y="102"/>
                    <a:pt x="0" y="118"/>
                  </a:cubicBezTo>
                  <a:cubicBezTo>
                    <a:pt x="0" y="134"/>
                    <a:pt x="3" y="149"/>
                    <a:pt x="10" y="164"/>
                  </a:cubicBezTo>
                  <a:cubicBezTo>
                    <a:pt x="15" y="178"/>
                    <a:pt x="24" y="190"/>
                    <a:pt x="35" y="201"/>
                  </a:cubicBezTo>
                  <a:cubicBezTo>
                    <a:pt x="46" y="212"/>
                    <a:pt x="58" y="221"/>
                    <a:pt x="72" y="227"/>
                  </a:cubicBezTo>
                  <a:cubicBezTo>
                    <a:pt x="87" y="233"/>
                    <a:pt x="102" y="236"/>
                    <a:pt x="118" y="236"/>
                  </a:cubicBezTo>
                  <a:cubicBezTo>
                    <a:pt x="134" y="236"/>
                    <a:pt x="150" y="233"/>
                    <a:pt x="164" y="227"/>
                  </a:cubicBezTo>
                  <a:cubicBezTo>
                    <a:pt x="178" y="221"/>
                    <a:pt x="191" y="212"/>
                    <a:pt x="202" y="201"/>
                  </a:cubicBezTo>
                  <a:cubicBezTo>
                    <a:pt x="213" y="190"/>
                    <a:pt x="221" y="178"/>
                    <a:pt x="227" y="164"/>
                  </a:cubicBezTo>
                  <a:cubicBezTo>
                    <a:pt x="233" y="149"/>
                    <a:pt x="236" y="134"/>
                    <a:pt x="236" y="118"/>
                  </a:cubicBezTo>
                  <a:cubicBezTo>
                    <a:pt x="236" y="102"/>
                    <a:pt x="233" y="87"/>
                    <a:pt x="227" y="72"/>
                  </a:cubicBezTo>
                  <a:cubicBezTo>
                    <a:pt x="221" y="58"/>
                    <a:pt x="213" y="45"/>
                    <a:pt x="202" y="34"/>
                  </a:cubicBezTo>
                  <a:cubicBezTo>
                    <a:pt x="191" y="24"/>
                    <a:pt x="178" y="15"/>
                    <a:pt x="164" y="9"/>
                  </a:cubicBezTo>
                  <a:cubicBezTo>
                    <a:pt x="150" y="3"/>
                    <a:pt x="134" y="0"/>
                    <a:pt x="118" y="0"/>
                  </a:cubicBezTo>
                  <a:cubicBezTo>
                    <a:pt x="102" y="0"/>
                    <a:pt x="87" y="3"/>
                    <a:pt x="72" y="9"/>
                  </a:cubicBezTo>
                  <a:close/>
                  <a:moveTo>
                    <a:pt x="74" y="223"/>
                  </a:moveTo>
                  <a:cubicBezTo>
                    <a:pt x="60" y="218"/>
                    <a:pt x="48" y="209"/>
                    <a:pt x="37" y="199"/>
                  </a:cubicBezTo>
                  <a:cubicBezTo>
                    <a:pt x="27" y="188"/>
                    <a:pt x="19" y="176"/>
                    <a:pt x="13" y="162"/>
                  </a:cubicBezTo>
                  <a:cubicBezTo>
                    <a:pt x="7" y="148"/>
                    <a:pt x="4" y="133"/>
                    <a:pt x="4" y="118"/>
                  </a:cubicBezTo>
                  <a:cubicBezTo>
                    <a:pt x="4" y="102"/>
                    <a:pt x="7" y="87"/>
                    <a:pt x="13" y="73"/>
                  </a:cubicBezTo>
                  <a:cubicBezTo>
                    <a:pt x="19" y="60"/>
                    <a:pt x="27" y="47"/>
                    <a:pt x="37" y="37"/>
                  </a:cubicBezTo>
                  <a:cubicBezTo>
                    <a:pt x="48" y="26"/>
                    <a:pt x="60" y="18"/>
                    <a:pt x="74" y="12"/>
                  </a:cubicBezTo>
                  <a:cubicBezTo>
                    <a:pt x="88" y="6"/>
                    <a:pt x="103" y="3"/>
                    <a:pt x="118" y="3"/>
                  </a:cubicBezTo>
                  <a:cubicBezTo>
                    <a:pt x="134" y="3"/>
                    <a:pt x="149" y="6"/>
                    <a:pt x="163" y="12"/>
                  </a:cubicBezTo>
                  <a:cubicBezTo>
                    <a:pt x="176" y="18"/>
                    <a:pt x="189" y="26"/>
                    <a:pt x="199" y="37"/>
                  </a:cubicBezTo>
                  <a:cubicBezTo>
                    <a:pt x="210" y="47"/>
                    <a:pt x="218" y="60"/>
                    <a:pt x="224" y="73"/>
                  </a:cubicBezTo>
                  <a:cubicBezTo>
                    <a:pt x="230" y="87"/>
                    <a:pt x="233" y="102"/>
                    <a:pt x="233" y="118"/>
                  </a:cubicBezTo>
                  <a:cubicBezTo>
                    <a:pt x="233" y="133"/>
                    <a:pt x="230" y="148"/>
                    <a:pt x="224" y="162"/>
                  </a:cubicBezTo>
                  <a:cubicBezTo>
                    <a:pt x="218" y="176"/>
                    <a:pt x="210" y="188"/>
                    <a:pt x="199" y="199"/>
                  </a:cubicBezTo>
                  <a:cubicBezTo>
                    <a:pt x="189" y="209"/>
                    <a:pt x="176" y="218"/>
                    <a:pt x="163" y="223"/>
                  </a:cubicBezTo>
                  <a:cubicBezTo>
                    <a:pt x="149" y="229"/>
                    <a:pt x="134" y="232"/>
                    <a:pt x="118" y="232"/>
                  </a:cubicBezTo>
                  <a:cubicBezTo>
                    <a:pt x="103" y="232"/>
                    <a:pt x="88" y="229"/>
                    <a:pt x="74" y="2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1">
              <a:extLst>
                <a:ext uri="{FF2B5EF4-FFF2-40B4-BE49-F238E27FC236}">
                  <a16:creationId xmlns:a16="http://schemas.microsoft.com/office/drawing/2014/main" id="{2ABA61FD-E486-BD42-8DFF-333B2F4CD94A}"/>
                </a:ext>
              </a:extLst>
            </p:cNvPr>
            <p:cNvSpPr>
              <a:spLocks noEditPoints="1"/>
            </p:cNvSpPr>
            <p:nvPr/>
          </p:nvSpPr>
          <p:spPr bwMode="auto">
            <a:xfrm>
              <a:off x="907743" y="838794"/>
              <a:ext cx="93663" cy="75698"/>
            </a:xfrm>
            <a:custGeom>
              <a:avLst/>
              <a:gdLst>
                <a:gd name="T0" fmla="*/ 3 w 25"/>
                <a:gd name="T1" fmla="*/ 1 h 21"/>
                <a:gd name="T2" fmla="*/ 6 w 25"/>
                <a:gd name="T3" fmla="*/ 0 h 21"/>
                <a:gd name="T4" fmla="*/ 9 w 25"/>
                <a:gd name="T5" fmla="*/ 1 h 21"/>
                <a:gd name="T6" fmla="*/ 11 w 25"/>
                <a:gd name="T7" fmla="*/ 4 h 21"/>
                <a:gd name="T8" fmla="*/ 13 w 25"/>
                <a:gd name="T9" fmla="*/ 7 h 21"/>
                <a:gd name="T10" fmla="*/ 13 w 25"/>
                <a:gd name="T11" fmla="*/ 9 h 21"/>
                <a:gd name="T12" fmla="*/ 19 w 25"/>
                <a:gd name="T13" fmla="*/ 7 h 21"/>
                <a:gd name="T14" fmla="*/ 20 w 25"/>
                <a:gd name="T15" fmla="*/ 6 h 21"/>
                <a:gd name="T16" fmla="*/ 20 w 25"/>
                <a:gd name="T17" fmla="*/ 5 h 21"/>
                <a:gd name="T18" fmla="*/ 20 w 25"/>
                <a:gd name="T19" fmla="*/ 4 h 21"/>
                <a:gd name="T20" fmla="*/ 19 w 25"/>
                <a:gd name="T21" fmla="*/ 3 h 21"/>
                <a:gd name="T22" fmla="*/ 21 w 25"/>
                <a:gd name="T23" fmla="*/ 3 h 21"/>
                <a:gd name="T24" fmla="*/ 25 w 25"/>
                <a:gd name="T25" fmla="*/ 14 h 21"/>
                <a:gd name="T26" fmla="*/ 24 w 25"/>
                <a:gd name="T27" fmla="*/ 14 h 21"/>
                <a:gd name="T28" fmla="*/ 23 w 25"/>
                <a:gd name="T29" fmla="*/ 13 h 21"/>
                <a:gd name="T30" fmla="*/ 23 w 25"/>
                <a:gd name="T31" fmla="*/ 12 h 21"/>
                <a:gd name="T32" fmla="*/ 22 w 25"/>
                <a:gd name="T33" fmla="*/ 12 h 21"/>
                <a:gd name="T34" fmla="*/ 21 w 25"/>
                <a:gd name="T35" fmla="*/ 12 h 21"/>
                <a:gd name="T36" fmla="*/ 7 w 25"/>
                <a:gd name="T37" fmla="*/ 17 h 21"/>
                <a:gd name="T38" fmla="*/ 6 w 25"/>
                <a:gd name="T39" fmla="*/ 18 h 21"/>
                <a:gd name="T40" fmla="*/ 6 w 25"/>
                <a:gd name="T41" fmla="*/ 18 h 21"/>
                <a:gd name="T42" fmla="*/ 6 w 25"/>
                <a:gd name="T43" fmla="*/ 20 h 21"/>
                <a:gd name="T44" fmla="*/ 6 w 25"/>
                <a:gd name="T45" fmla="*/ 21 h 21"/>
                <a:gd name="T46" fmla="*/ 5 w 25"/>
                <a:gd name="T47" fmla="*/ 21 h 21"/>
                <a:gd name="T48" fmla="*/ 1 w 25"/>
                <a:gd name="T49" fmla="*/ 10 h 21"/>
                <a:gd name="T50" fmla="*/ 0 w 25"/>
                <a:gd name="T51" fmla="*/ 4 h 21"/>
                <a:gd name="T52" fmla="*/ 3 w 25"/>
                <a:gd name="T53" fmla="*/ 1 h 21"/>
                <a:gd name="T54" fmla="*/ 6 w 25"/>
                <a:gd name="T55" fmla="*/ 6 h 21"/>
                <a:gd name="T56" fmla="*/ 3 w 25"/>
                <a:gd name="T57" fmla="*/ 8 h 21"/>
                <a:gd name="T58" fmla="*/ 3 w 25"/>
                <a:gd name="T59" fmla="*/ 12 h 21"/>
                <a:gd name="T60" fmla="*/ 3 w 25"/>
                <a:gd name="T61" fmla="*/ 13 h 21"/>
                <a:gd name="T62" fmla="*/ 12 w 25"/>
                <a:gd name="T63" fmla="*/ 9 h 21"/>
                <a:gd name="T64" fmla="*/ 12 w 25"/>
                <a:gd name="T65" fmla="*/ 9 h 21"/>
                <a:gd name="T66" fmla="*/ 9 w 25"/>
                <a:gd name="T67" fmla="*/ 6 h 21"/>
                <a:gd name="T68" fmla="*/ 6 w 25"/>
                <a:gd name="T6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1">
                  <a:moveTo>
                    <a:pt x="3" y="1"/>
                  </a:moveTo>
                  <a:cubicBezTo>
                    <a:pt x="4" y="0"/>
                    <a:pt x="5" y="0"/>
                    <a:pt x="6" y="0"/>
                  </a:cubicBezTo>
                  <a:cubicBezTo>
                    <a:pt x="7" y="0"/>
                    <a:pt x="8" y="1"/>
                    <a:pt x="9" y="1"/>
                  </a:cubicBezTo>
                  <a:cubicBezTo>
                    <a:pt x="10" y="2"/>
                    <a:pt x="10" y="3"/>
                    <a:pt x="11" y="4"/>
                  </a:cubicBezTo>
                  <a:cubicBezTo>
                    <a:pt x="12" y="5"/>
                    <a:pt x="12" y="6"/>
                    <a:pt x="13" y="7"/>
                  </a:cubicBezTo>
                  <a:cubicBezTo>
                    <a:pt x="13" y="9"/>
                    <a:pt x="13" y="9"/>
                    <a:pt x="13" y="9"/>
                  </a:cubicBezTo>
                  <a:cubicBezTo>
                    <a:pt x="19" y="7"/>
                    <a:pt x="19" y="7"/>
                    <a:pt x="19" y="7"/>
                  </a:cubicBezTo>
                  <a:cubicBezTo>
                    <a:pt x="19" y="7"/>
                    <a:pt x="19" y="7"/>
                    <a:pt x="20" y="6"/>
                  </a:cubicBezTo>
                  <a:cubicBezTo>
                    <a:pt x="20" y="6"/>
                    <a:pt x="20" y="6"/>
                    <a:pt x="20" y="5"/>
                  </a:cubicBezTo>
                  <a:cubicBezTo>
                    <a:pt x="20" y="5"/>
                    <a:pt x="20" y="5"/>
                    <a:pt x="20" y="4"/>
                  </a:cubicBezTo>
                  <a:cubicBezTo>
                    <a:pt x="20" y="4"/>
                    <a:pt x="20" y="4"/>
                    <a:pt x="19" y="3"/>
                  </a:cubicBezTo>
                  <a:cubicBezTo>
                    <a:pt x="21" y="3"/>
                    <a:pt x="21" y="3"/>
                    <a:pt x="21" y="3"/>
                  </a:cubicBezTo>
                  <a:cubicBezTo>
                    <a:pt x="25" y="14"/>
                    <a:pt x="25" y="14"/>
                    <a:pt x="25" y="14"/>
                  </a:cubicBezTo>
                  <a:cubicBezTo>
                    <a:pt x="24" y="14"/>
                    <a:pt x="24" y="14"/>
                    <a:pt x="24" y="14"/>
                  </a:cubicBezTo>
                  <a:cubicBezTo>
                    <a:pt x="23" y="14"/>
                    <a:pt x="23" y="13"/>
                    <a:pt x="23" y="13"/>
                  </a:cubicBezTo>
                  <a:cubicBezTo>
                    <a:pt x="23" y="13"/>
                    <a:pt x="23" y="12"/>
                    <a:pt x="23" y="12"/>
                  </a:cubicBezTo>
                  <a:cubicBezTo>
                    <a:pt x="22" y="12"/>
                    <a:pt x="22" y="12"/>
                    <a:pt x="22" y="12"/>
                  </a:cubicBezTo>
                  <a:cubicBezTo>
                    <a:pt x="21" y="12"/>
                    <a:pt x="21" y="12"/>
                    <a:pt x="21" y="12"/>
                  </a:cubicBezTo>
                  <a:cubicBezTo>
                    <a:pt x="7" y="17"/>
                    <a:pt x="7" y="17"/>
                    <a:pt x="7" y="17"/>
                  </a:cubicBezTo>
                  <a:cubicBezTo>
                    <a:pt x="7" y="17"/>
                    <a:pt x="6" y="17"/>
                    <a:pt x="6" y="18"/>
                  </a:cubicBezTo>
                  <a:cubicBezTo>
                    <a:pt x="6" y="18"/>
                    <a:pt x="6" y="18"/>
                    <a:pt x="6" y="18"/>
                  </a:cubicBezTo>
                  <a:cubicBezTo>
                    <a:pt x="6" y="19"/>
                    <a:pt x="6" y="19"/>
                    <a:pt x="6" y="20"/>
                  </a:cubicBezTo>
                  <a:cubicBezTo>
                    <a:pt x="6" y="20"/>
                    <a:pt x="6" y="20"/>
                    <a:pt x="6" y="21"/>
                  </a:cubicBezTo>
                  <a:cubicBezTo>
                    <a:pt x="5" y="21"/>
                    <a:pt x="5" y="21"/>
                    <a:pt x="5" y="21"/>
                  </a:cubicBezTo>
                  <a:cubicBezTo>
                    <a:pt x="1" y="10"/>
                    <a:pt x="1" y="10"/>
                    <a:pt x="1" y="10"/>
                  </a:cubicBezTo>
                  <a:cubicBezTo>
                    <a:pt x="0" y="8"/>
                    <a:pt x="0" y="6"/>
                    <a:pt x="0" y="4"/>
                  </a:cubicBezTo>
                  <a:cubicBezTo>
                    <a:pt x="0" y="3"/>
                    <a:pt x="1" y="1"/>
                    <a:pt x="3" y="1"/>
                  </a:cubicBezTo>
                  <a:close/>
                  <a:moveTo>
                    <a:pt x="6" y="6"/>
                  </a:moveTo>
                  <a:cubicBezTo>
                    <a:pt x="4" y="6"/>
                    <a:pt x="3" y="7"/>
                    <a:pt x="3" y="8"/>
                  </a:cubicBezTo>
                  <a:cubicBezTo>
                    <a:pt x="2" y="9"/>
                    <a:pt x="2" y="10"/>
                    <a:pt x="3" y="12"/>
                  </a:cubicBezTo>
                  <a:cubicBezTo>
                    <a:pt x="3" y="13"/>
                    <a:pt x="3" y="13"/>
                    <a:pt x="3" y="13"/>
                  </a:cubicBezTo>
                  <a:cubicBezTo>
                    <a:pt x="12" y="9"/>
                    <a:pt x="12" y="9"/>
                    <a:pt x="12" y="9"/>
                  </a:cubicBezTo>
                  <a:cubicBezTo>
                    <a:pt x="12" y="9"/>
                    <a:pt x="12" y="9"/>
                    <a:pt x="12" y="9"/>
                  </a:cubicBezTo>
                  <a:cubicBezTo>
                    <a:pt x="11" y="7"/>
                    <a:pt x="10" y="6"/>
                    <a:pt x="9" y="6"/>
                  </a:cubicBezTo>
                  <a:cubicBezTo>
                    <a:pt x="8" y="5"/>
                    <a:pt x="7" y="5"/>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2">
              <a:extLst>
                <a:ext uri="{FF2B5EF4-FFF2-40B4-BE49-F238E27FC236}">
                  <a16:creationId xmlns:a16="http://schemas.microsoft.com/office/drawing/2014/main" id="{0D5F90DB-C7FA-5B49-9D2F-07C8D407985B}"/>
                </a:ext>
              </a:extLst>
            </p:cNvPr>
            <p:cNvSpPr>
              <a:spLocks/>
            </p:cNvSpPr>
            <p:nvPr/>
          </p:nvSpPr>
          <p:spPr bwMode="auto">
            <a:xfrm>
              <a:off x="877581" y="713134"/>
              <a:ext cx="85725" cy="78726"/>
            </a:xfrm>
            <a:custGeom>
              <a:avLst/>
              <a:gdLst>
                <a:gd name="T0" fmla="*/ 5 w 23"/>
                <a:gd name="T1" fmla="*/ 3 h 22"/>
                <a:gd name="T2" fmla="*/ 5 w 23"/>
                <a:gd name="T3" fmla="*/ 4 h 22"/>
                <a:gd name="T4" fmla="*/ 3 w 23"/>
                <a:gd name="T5" fmla="*/ 6 h 22"/>
                <a:gd name="T6" fmla="*/ 2 w 23"/>
                <a:gd name="T7" fmla="*/ 8 h 22"/>
                <a:gd name="T8" fmla="*/ 2 w 23"/>
                <a:gd name="T9" fmla="*/ 9 h 22"/>
                <a:gd name="T10" fmla="*/ 2 w 23"/>
                <a:gd name="T11" fmla="*/ 10 h 22"/>
                <a:gd name="T12" fmla="*/ 3 w 23"/>
                <a:gd name="T13" fmla="*/ 13 h 22"/>
                <a:gd name="T14" fmla="*/ 11 w 23"/>
                <a:gd name="T15" fmla="*/ 12 h 22"/>
                <a:gd name="T16" fmla="*/ 10 w 23"/>
                <a:gd name="T17" fmla="*/ 10 h 22"/>
                <a:gd name="T18" fmla="*/ 10 w 23"/>
                <a:gd name="T19" fmla="*/ 9 h 22"/>
                <a:gd name="T20" fmla="*/ 9 w 23"/>
                <a:gd name="T21" fmla="*/ 8 h 22"/>
                <a:gd name="T22" fmla="*/ 8 w 23"/>
                <a:gd name="T23" fmla="*/ 7 h 22"/>
                <a:gd name="T24" fmla="*/ 6 w 23"/>
                <a:gd name="T25" fmla="*/ 7 h 22"/>
                <a:gd name="T26" fmla="*/ 6 w 23"/>
                <a:gd name="T27" fmla="*/ 6 h 22"/>
                <a:gd name="T28" fmla="*/ 15 w 23"/>
                <a:gd name="T29" fmla="*/ 5 h 22"/>
                <a:gd name="T30" fmla="*/ 15 w 23"/>
                <a:gd name="T31" fmla="*/ 6 h 22"/>
                <a:gd name="T32" fmla="*/ 13 w 23"/>
                <a:gd name="T33" fmla="*/ 7 h 22"/>
                <a:gd name="T34" fmla="*/ 12 w 23"/>
                <a:gd name="T35" fmla="*/ 7 h 22"/>
                <a:gd name="T36" fmla="*/ 12 w 23"/>
                <a:gd name="T37" fmla="*/ 9 h 22"/>
                <a:gd name="T38" fmla="*/ 12 w 23"/>
                <a:gd name="T39" fmla="*/ 10 h 22"/>
                <a:gd name="T40" fmla="*/ 12 w 23"/>
                <a:gd name="T41" fmla="*/ 12 h 22"/>
                <a:gd name="T42" fmla="*/ 18 w 23"/>
                <a:gd name="T43" fmla="*/ 12 h 22"/>
                <a:gd name="T44" fmla="*/ 19 w 23"/>
                <a:gd name="T45" fmla="*/ 11 h 22"/>
                <a:gd name="T46" fmla="*/ 20 w 23"/>
                <a:gd name="T47" fmla="*/ 11 h 22"/>
                <a:gd name="T48" fmla="*/ 20 w 23"/>
                <a:gd name="T49" fmla="*/ 10 h 22"/>
                <a:gd name="T50" fmla="*/ 20 w 23"/>
                <a:gd name="T51" fmla="*/ 8 h 22"/>
                <a:gd name="T52" fmla="*/ 20 w 23"/>
                <a:gd name="T53" fmla="*/ 7 h 22"/>
                <a:gd name="T54" fmla="*/ 20 w 23"/>
                <a:gd name="T55" fmla="*/ 5 h 22"/>
                <a:gd name="T56" fmla="*/ 20 w 23"/>
                <a:gd name="T57" fmla="*/ 4 h 22"/>
                <a:gd name="T58" fmla="*/ 19 w 23"/>
                <a:gd name="T59" fmla="*/ 4 h 22"/>
                <a:gd name="T60" fmla="*/ 17 w 23"/>
                <a:gd name="T61" fmla="*/ 2 h 22"/>
                <a:gd name="T62" fmla="*/ 14 w 23"/>
                <a:gd name="T63" fmla="*/ 1 h 22"/>
                <a:gd name="T64" fmla="*/ 14 w 23"/>
                <a:gd name="T65" fmla="*/ 0 h 22"/>
                <a:gd name="T66" fmla="*/ 21 w 23"/>
                <a:gd name="T67" fmla="*/ 0 h 22"/>
                <a:gd name="T68" fmla="*/ 23 w 23"/>
                <a:gd name="T69" fmla="*/ 19 h 22"/>
                <a:gd name="T70" fmla="*/ 22 w 23"/>
                <a:gd name="T71" fmla="*/ 20 h 22"/>
                <a:gd name="T72" fmla="*/ 22 w 23"/>
                <a:gd name="T73" fmla="*/ 18 h 22"/>
                <a:gd name="T74" fmla="*/ 21 w 23"/>
                <a:gd name="T75" fmla="*/ 17 h 22"/>
                <a:gd name="T76" fmla="*/ 21 w 23"/>
                <a:gd name="T77" fmla="*/ 17 h 22"/>
                <a:gd name="T78" fmla="*/ 20 w 23"/>
                <a:gd name="T79" fmla="*/ 17 h 22"/>
                <a:gd name="T80" fmla="*/ 5 w 23"/>
                <a:gd name="T81" fmla="*/ 18 h 22"/>
                <a:gd name="T82" fmla="*/ 4 w 23"/>
                <a:gd name="T83" fmla="*/ 19 h 22"/>
                <a:gd name="T84" fmla="*/ 4 w 23"/>
                <a:gd name="T85" fmla="*/ 20 h 22"/>
                <a:gd name="T86" fmla="*/ 3 w 23"/>
                <a:gd name="T87" fmla="*/ 21 h 22"/>
                <a:gd name="T88" fmla="*/ 3 w 23"/>
                <a:gd name="T89" fmla="*/ 22 h 22"/>
                <a:gd name="T90" fmla="*/ 2 w 23"/>
                <a:gd name="T91" fmla="*/ 22 h 22"/>
                <a:gd name="T92" fmla="*/ 0 w 23"/>
                <a:gd name="T93" fmla="*/ 3 h 22"/>
                <a:gd name="T94" fmla="*/ 5 w 23"/>
                <a:gd name="T9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2">
                  <a:moveTo>
                    <a:pt x="5" y="3"/>
                  </a:moveTo>
                  <a:cubicBezTo>
                    <a:pt x="5" y="4"/>
                    <a:pt x="5" y="4"/>
                    <a:pt x="5" y="4"/>
                  </a:cubicBezTo>
                  <a:cubicBezTo>
                    <a:pt x="5" y="4"/>
                    <a:pt x="4" y="5"/>
                    <a:pt x="3" y="6"/>
                  </a:cubicBezTo>
                  <a:cubicBezTo>
                    <a:pt x="2" y="6"/>
                    <a:pt x="2" y="7"/>
                    <a:pt x="2" y="8"/>
                  </a:cubicBezTo>
                  <a:cubicBezTo>
                    <a:pt x="2" y="8"/>
                    <a:pt x="2" y="9"/>
                    <a:pt x="2" y="9"/>
                  </a:cubicBezTo>
                  <a:cubicBezTo>
                    <a:pt x="2" y="10"/>
                    <a:pt x="2" y="10"/>
                    <a:pt x="2" y="10"/>
                  </a:cubicBezTo>
                  <a:cubicBezTo>
                    <a:pt x="3" y="13"/>
                    <a:pt x="3" y="13"/>
                    <a:pt x="3" y="13"/>
                  </a:cubicBezTo>
                  <a:cubicBezTo>
                    <a:pt x="11" y="12"/>
                    <a:pt x="11" y="12"/>
                    <a:pt x="11" y="12"/>
                  </a:cubicBezTo>
                  <a:cubicBezTo>
                    <a:pt x="10" y="10"/>
                    <a:pt x="10" y="10"/>
                    <a:pt x="10" y="10"/>
                  </a:cubicBezTo>
                  <a:cubicBezTo>
                    <a:pt x="10" y="10"/>
                    <a:pt x="10" y="9"/>
                    <a:pt x="10" y="9"/>
                  </a:cubicBezTo>
                  <a:cubicBezTo>
                    <a:pt x="10" y="8"/>
                    <a:pt x="9" y="8"/>
                    <a:pt x="9" y="8"/>
                  </a:cubicBezTo>
                  <a:cubicBezTo>
                    <a:pt x="9" y="8"/>
                    <a:pt x="8" y="7"/>
                    <a:pt x="8" y="7"/>
                  </a:cubicBezTo>
                  <a:cubicBezTo>
                    <a:pt x="7" y="7"/>
                    <a:pt x="7" y="7"/>
                    <a:pt x="6" y="7"/>
                  </a:cubicBezTo>
                  <a:cubicBezTo>
                    <a:pt x="6" y="6"/>
                    <a:pt x="6" y="6"/>
                    <a:pt x="6" y="6"/>
                  </a:cubicBezTo>
                  <a:cubicBezTo>
                    <a:pt x="15" y="5"/>
                    <a:pt x="15" y="5"/>
                    <a:pt x="15" y="5"/>
                  </a:cubicBezTo>
                  <a:cubicBezTo>
                    <a:pt x="15" y="6"/>
                    <a:pt x="15" y="6"/>
                    <a:pt x="15" y="6"/>
                  </a:cubicBezTo>
                  <a:cubicBezTo>
                    <a:pt x="15" y="6"/>
                    <a:pt x="14" y="6"/>
                    <a:pt x="13" y="7"/>
                  </a:cubicBezTo>
                  <a:cubicBezTo>
                    <a:pt x="13" y="7"/>
                    <a:pt x="12" y="7"/>
                    <a:pt x="12" y="7"/>
                  </a:cubicBezTo>
                  <a:cubicBezTo>
                    <a:pt x="12" y="8"/>
                    <a:pt x="12" y="8"/>
                    <a:pt x="12" y="9"/>
                  </a:cubicBezTo>
                  <a:cubicBezTo>
                    <a:pt x="12" y="9"/>
                    <a:pt x="12" y="10"/>
                    <a:pt x="12" y="10"/>
                  </a:cubicBezTo>
                  <a:cubicBezTo>
                    <a:pt x="12" y="12"/>
                    <a:pt x="12" y="12"/>
                    <a:pt x="12" y="12"/>
                  </a:cubicBezTo>
                  <a:cubicBezTo>
                    <a:pt x="18" y="12"/>
                    <a:pt x="18" y="12"/>
                    <a:pt x="18" y="12"/>
                  </a:cubicBezTo>
                  <a:cubicBezTo>
                    <a:pt x="19" y="12"/>
                    <a:pt x="19" y="11"/>
                    <a:pt x="19" y="11"/>
                  </a:cubicBezTo>
                  <a:cubicBezTo>
                    <a:pt x="20" y="11"/>
                    <a:pt x="20" y="11"/>
                    <a:pt x="20" y="11"/>
                  </a:cubicBezTo>
                  <a:cubicBezTo>
                    <a:pt x="20" y="10"/>
                    <a:pt x="20" y="10"/>
                    <a:pt x="20" y="10"/>
                  </a:cubicBezTo>
                  <a:cubicBezTo>
                    <a:pt x="20" y="9"/>
                    <a:pt x="20" y="9"/>
                    <a:pt x="20" y="8"/>
                  </a:cubicBezTo>
                  <a:cubicBezTo>
                    <a:pt x="20" y="8"/>
                    <a:pt x="20" y="7"/>
                    <a:pt x="20" y="7"/>
                  </a:cubicBezTo>
                  <a:cubicBezTo>
                    <a:pt x="20" y="6"/>
                    <a:pt x="20" y="6"/>
                    <a:pt x="20" y="5"/>
                  </a:cubicBezTo>
                  <a:cubicBezTo>
                    <a:pt x="20" y="5"/>
                    <a:pt x="20" y="5"/>
                    <a:pt x="20" y="4"/>
                  </a:cubicBezTo>
                  <a:cubicBezTo>
                    <a:pt x="19" y="4"/>
                    <a:pt x="19" y="4"/>
                    <a:pt x="19" y="4"/>
                  </a:cubicBezTo>
                  <a:cubicBezTo>
                    <a:pt x="19" y="3"/>
                    <a:pt x="18" y="3"/>
                    <a:pt x="17" y="2"/>
                  </a:cubicBezTo>
                  <a:cubicBezTo>
                    <a:pt x="16" y="2"/>
                    <a:pt x="15" y="1"/>
                    <a:pt x="14" y="1"/>
                  </a:cubicBezTo>
                  <a:cubicBezTo>
                    <a:pt x="14" y="0"/>
                    <a:pt x="14" y="0"/>
                    <a:pt x="14" y="0"/>
                  </a:cubicBezTo>
                  <a:cubicBezTo>
                    <a:pt x="21" y="0"/>
                    <a:pt x="21" y="0"/>
                    <a:pt x="21" y="0"/>
                  </a:cubicBezTo>
                  <a:cubicBezTo>
                    <a:pt x="23" y="19"/>
                    <a:pt x="23" y="19"/>
                    <a:pt x="23" y="19"/>
                  </a:cubicBezTo>
                  <a:cubicBezTo>
                    <a:pt x="22" y="20"/>
                    <a:pt x="22" y="20"/>
                    <a:pt x="22" y="20"/>
                  </a:cubicBezTo>
                  <a:cubicBezTo>
                    <a:pt x="22" y="19"/>
                    <a:pt x="22" y="19"/>
                    <a:pt x="22" y="18"/>
                  </a:cubicBezTo>
                  <a:cubicBezTo>
                    <a:pt x="22" y="18"/>
                    <a:pt x="21" y="18"/>
                    <a:pt x="21" y="17"/>
                  </a:cubicBezTo>
                  <a:cubicBezTo>
                    <a:pt x="21" y="17"/>
                    <a:pt x="21" y="17"/>
                    <a:pt x="21" y="17"/>
                  </a:cubicBezTo>
                  <a:cubicBezTo>
                    <a:pt x="20" y="17"/>
                    <a:pt x="20" y="17"/>
                    <a:pt x="20" y="17"/>
                  </a:cubicBezTo>
                  <a:cubicBezTo>
                    <a:pt x="5" y="18"/>
                    <a:pt x="5" y="18"/>
                    <a:pt x="5" y="18"/>
                  </a:cubicBezTo>
                  <a:cubicBezTo>
                    <a:pt x="5" y="18"/>
                    <a:pt x="4" y="19"/>
                    <a:pt x="4" y="19"/>
                  </a:cubicBezTo>
                  <a:cubicBezTo>
                    <a:pt x="4" y="19"/>
                    <a:pt x="4" y="19"/>
                    <a:pt x="4" y="20"/>
                  </a:cubicBezTo>
                  <a:cubicBezTo>
                    <a:pt x="3" y="20"/>
                    <a:pt x="3" y="20"/>
                    <a:pt x="3" y="21"/>
                  </a:cubicBezTo>
                  <a:cubicBezTo>
                    <a:pt x="3" y="21"/>
                    <a:pt x="3" y="21"/>
                    <a:pt x="3" y="22"/>
                  </a:cubicBezTo>
                  <a:cubicBezTo>
                    <a:pt x="2" y="22"/>
                    <a:pt x="2" y="22"/>
                    <a:pt x="2" y="22"/>
                  </a:cubicBezTo>
                  <a:cubicBezTo>
                    <a:pt x="0" y="3"/>
                    <a:pt x="0" y="3"/>
                    <a:pt x="0" y="3"/>
                  </a:cubicBezTo>
                  <a:lnTo>
                    <a:pt x="5"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3">
              <a:extLst>
                <a:ext uri="{FF2B5EF4-FFF2-40B4-BE49-F238E27FC236}">
                  <a16:creationId xmlns:a16="http://schemas.microsoft.com/office/drawing/2014/main" id="{DB1229DB-821C-0642-985B-D8237A8CC470}"/>
                </a:ext>
              </a:extLst>
            </p:cNvPr>
            <p:cNvSpPr>
              <a:spLocks/>
            </p:cNvSpPr>
            <p:nvPr/>
          </p:nvSpPr>
          <p:spPr bwMode="auto">
            <a:xfrm>
              <a:off x="877581" y="575364"/>
              <a:ext cx="90488" cy="93866"/>
            </a:xfrm>
            <a:custGeom>
              <a:avLst/>
              <a:gdLst>
                <a:gd name="T0" fmla="*/ 24 w 24"/>
                <a:gd name="T1" fmla="*/ 2 h 26"/>
                <a:gd name="T2" fmla="*/ 23 w 24"/>
                <a:gd name="T3" fmla="*/ 10 h 26"/>
                <a:gd name="T4" fmla="*/ 18 w 24"/>
                <a:gd name="T5" fmla="*/ 13 h 26"/>
                <a:gd name="T6" fmla="*/ 12 w 24"/>
                <a:gd name="T7" fmla="*/ 16 h 26"/>
                <a:gd name="T8" fmla="*/ 12 w 24"/>
                <a:gd name="T9" fmla="*/ 17 h 26"/>
                <a:gd name="T10" fmla="*/ 19 w 24"/>
                <a:gd name="T11" fmla="*/ 18 h 26"/>
                <a:gd name="T12" fmla="*/ 20 w 24"/>
                <a:gd name="T13" fmla="*/ 18 h 26"/>
                <a:gd name="T14" fmla="*/ 20 w 24"/>
                <a:gd name="T15" fmla="*/ 17 h 26"/>
                <a:gd name="T16" fmla="*/ 21 w 24"/>
                <a:gd name="T17" fmla="*/ 16 h 26"/>
                <a:gd name="T18" fmla="*/ 21 w 24"/>
                <a:gd name="T19" fmla="*/ 15 h 26"/>
                <a:gd name="T20" fmla="*/ 22 w 24"/>
                <a:gd name="T21" fmla="*/ 15 h 26"/>
                <a:gd name="T22" fmla="*/ 21 w 24"/>
                <a:gd name="T23" fmla="*/ 26 h 26"/>
                <a:gd name="T24" fmla="*/ 20 w 24"/>
                <a:gd name="T25" fmla="*/ 26 h 26"/>
                <a:gd name="T26" fmla="*/ 20 w 24"/>
                <a:gd name="T27" fmla="*/ 25 h 26"/>
                <a:gd name="T28" fmla="*/ 20 w 24"/>
                <a:gd name="T29" fmla="*/ 24 h 26"/>
                <a:gd name="T30" fmla="*/ 19 w 24"/>
                <a:gd name="T31" fmla="*/ 23 h 26"/>
                <a:gd name="T32" fmla="*/ 18 w 24"/>
                <a:gd name="T33" fmla="*/ 23 h 26"/>
                <a:gd name="T34" fmla="*/ 3 w 24"/>
                <a:gd name="T35" fmla="*/ 21 h 26"/>
                <a:gd name="T36" fmla="*/ 3 w 24"/>
                <a:gd name="T37" fmla="*/ 21 h 26"/>
                <a:gd name="T38" fmla="*/ 2 w 24"/>
                <a:gd name="T39" fmla="*/ 21 h 26"/>
                <a:gd name="T40" fmla="*/ 1 w 24"/>
                <a:gd name="T41" fmla="*/ 22 h 26"/>
                <a:gd name="T42" fmla="*/ 1 w 24"/>
                <a:gd name="T43" fmla="*/ 23 h 26"/>
                <a:gd name="T44" fmla="*/ 0 w 24"/>
                <a:gd name="T45" fmla="*/ 23 h 26"/>
                <a:gd name="T46" fmla="*/ 1 w 24"/>
                <a:gd name="T47" fmla="*/ 12 h 26"/>
                <a:gd name="T48" fmla="*/ 3 w 24"/>
                <a:gd name="T49" fmla="*/ 12 h 26"/>
                <a:gd name="T50" fmla="*/ 3 w 24"/>
                <a:gd name="T51" fmla="*/ 13 h 26"/>
                <a:gd name="T52" fmla="*/ 3 w 24"/>
                <a:gd name="T53" fmla="*/ 14 h 26"/>
                <a:gd name="T54" fmla="*/ 3 w 24"/>
                <a:gd name="T55" fmla="*/ 15 h 26"/>
                <a:gd name="T56" fmla="*/ 4 w 24"/>
                <a:gd name="T57" fmla="*/ 15 h 26"/>
                <a:gd name="T58" fmla="*/ 11 w 24"/>
                <a:gd name="T59" fmla="*/ 16 h 26"/>
                <a:gd name="T60" fmla="*/ 11 w 24"/>
                <a:gd name="T61" fmla="*/ 16 h 26"/>
                <a:gd name="T62" fmla="*/ 9 w 24"/>
                <a:gd name="T63" fmla="*/ 13 h 26"/>
                <a:gd name="T64" fmla="*/ 7 w 24"/>
                <a:gd name="T65" fmla="*/ 10 h 26"/>
                <a:gd name="T66" fmla="*/ 5 w 24"/>
                <a:gd name="T67" fmla="*/ 8 h 26"/>
                <a:gd name="T68" fmla="*/ 4 w 24"/>
                <a:gd name="T69" fmla="*/ 7 h 26"/>
                <a:gd name="T70" fmla="*/ 3 w 24"/>
                <a:gd name="T71" fmla="*/ 8 h 26"/>
                <a:gd name="T72" fmla="*/ 3 w 24"/>
                <a:gd name="T73" fmla="*/ 9 h 26"/>
                <a:gd name="T74" fmla="*/ 2 w 24"/>
                <a:gd name="T75" fmla="*/ 9 h 26"/>
                <a:gd name="T76" fmla="*/ 3 w 24"/>
                <a:gd name="T77" fmla="*/ 0 h 26"/>
                <a:gd name="T78" fmla="*/ 4 w 24"/>
                <a:gd name="T79" fmla="*/ 0 h 26"/>
                <a:gd name="T80" fmla="*/ 5 w 24"/>
                <a:gd name="T81" fmla="*/ 3 h 26"/>
                <a:gd name="T82" fmla="*/ 6 w 24"/>
                <a:gd name="T83" fmla="*/ 6 h 26"/>
                <a:gd name="T84" fmla="*/ 8 w 24"/>
                <a:gd name="T85" fmla="*/ 9 h 26"/>
                <a:gd name="T86" fmla="*/ 10 w 24"/>
                <a:gd name="T87" fmla="*/ 12 h 26"/>
                <a:gd name="T88" fmla="*/ 15 w 24"/>
                <a:gd name="T89" fmla="*/ 9 h 26"/>
                <a:gd name="T90" fmla="*/ 20 w 24"/>
                <a:gd name="T91" fmla="*/ 6 h 26"/>
                <a:gd name="T92" fmla="*/ 21 w 24"/>
                <a:gd name="T93" fmla="*/ 5 h 26"/>
                <a:gd name="T94" fmla="*/ 22 w 24"/>
                <a:gd name="T95" fmla="*/ 3 h 26"/>
                <a:gd name="T96" fmla="*/ 23 w 24"/>
                <a:gd name="T97" fmla="*/ 2 h 26"/>
                <a:gd name="T98" fmla="*/ 23 w 24"/>
                <a:gd name="T99" fmla="*/ 2 h 26"/>
                <a:gd name="T100" fmla="*/ 24 w 24"/>
                <a:gd name="T10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6">
                  <a:moveTo>
                    <a:pt x="24" y="2"/>
                  </a:moveTo>
                  <a:cubicBezTo>
                    <a:pt x="23" y="10"/>
                    <a:pt x="23" y="10"/>
                    <a:pt x="23" y="10"/>
                  </a:cubicBezTo>
                  <a:cubicBezTo>
                    <a:pt x="21" y="11"/>
                    <a:pt x="19" y="12"/>
                    <a:pt x="18" y="13"/>
                  </a:cubicBezTo>
                  <a:cubicBezTo>
                    <a:pt x="16" y="14"/>
                    <a:pt x="15" y="15"/>
                    <a:pt x="12" y="16"/>
                  </a:cubicBezTo>
                  <a:cubicBezTo>
                    <a:pt x="12" y="17"/>
                    <a:pt x="12" y="17"/>
                    <a:pt x="12" y="17"/>
                  </a:cubicBezTo>
                  <a:cubicBezTo>
                    <a:pt x="19" y="18"/>
                    <a:pt x="19" y="18"/>
                    <a:pt x="19" y="18"/>
                  </a:cubicBezTo>
                  <a:cubicBezTo>
                    <a:pt x="19" y="18"/>
                    <a:pt x="19" y="18"/>
                    <a:pt x="20" y="18"/>
                  </a:cubicBezTo>
                  <a:cubicBezTo>
                    <a:pt x="20" y="17"/>
                    <a:pt x="20" y="17"/>
                    <a:pt x="20" y="17"/>
                  </a:cubicBezTo>
                  <a:cubicBezTo>
                    <a:pt x="21" y="17"/>
                    <a:pt x="21" y="16"/>
                    <a:pt x="21" y="16"/>
                  </a:cubicBezTo>
                  <a:cubicBezTo>
                    <a:pt x="21" y="16"/>
                    <a:pt x="21" y="15"/>
                    <a:pt x="21" y="15"/>
                  </a:cubicBezTo>
                  <a:cubicBezTo>
                    <a:pt x="22" y="15"/>
                    <a:pt x="22" y="15"/>
                    <a:pt x="22" y="15"/>
                  </a:cubicBezTo>
                  <a:cubicBezTo>
                    <a:pt x="21" y="26"/>
                    <a:pt x="21" y="26"/>
                    <a:pt x="21" y="26"/>
                  </a:cubicBezTo>
                  <a:cubicBezTo>
                    <a:pt x="20" y="26"/>
                    <a:pt x="20" y="26"/>
                    <a:pt x="20" y="26"/>
                  </a:cubicBezTo>
                  <a:cubicBezTo>
                    <a:pt x="20" y="26"/>
                    <a:pt x="20" y="25"/>
                    <a:pt x="20" y="25"/>
                  </a:cubicBezTo>
                  <a:cubicBezTo>
                    <a:pt x="20" y="25"/>
                    <a:pt x="20" y="24"/>
                    <a:pt x="20" y="24"/>
                  </a:cubicBezTo>
                  <a:cubicBezTo>
                    <a:pt x="20" y="24"/>
                    <a:pt x="19" y="23"/>
                    <a:pt x="19" y="23"/>
                  </a:cubicBezTo>
                  <a:cubicBezTo>
                    <a:pt x="19" y="23"/>
                    <a:pt x="19" y="23"/>
                    <a:pt x="18" y="23"/>
                  </a:cubicBezTo>
                  <a:cubicBezTo>
                    <a:pt x="3" y="21"/>
                    <a:pt x="3" y="21"/>
                    <a:pt x="3" y="21"/>
                  </a:cubicBezTo>
                  <a:cubicBezTo>
                    <a:pt x="3" y="21"/>
                    <a:pt x="3" y="21"/>
                    <a:pt x="3" y="21"/>
                  </a:cubicBezTo>
                  <a:cubicBezTo>
                    <a:pt x="2" y="21"/>
                    <a:pt x="2" y="21"/>
                    <a:pt x="2" y="21"/>
                  </a:cubicBezTo>
                  <a:cubicBezTo>
                    <a:pt x="2" y="22"/>
                    <a:pt x="1" y="22"/>
                    <a:pt x="1" y="22"/>
                  </a:cubicBezTo>
                  <a:cubicBezTo>
                    <a:pt x="1" y="23"/>
                    <a:pt x="1" y="23"/>
                    <a:pt x="1" y="23"/>
                  </a:cubicBezTo>
                  <a:cubicBezTo>
                    <a:pt x="0" y="23"/>
                    <a:pt x="0" y="23"/>
                    <a:pt x="0" y="23"/>
                  </a:cubicBezTo>
                  <a:cubicBezTo>
                    <a:pt x="1" y="12"/>
                    <a:pt x="1" y="12"/>
                    <a:pt x="1" y="12"/>
                  </a:cubicBezTo>
                  <a:cubicBezTo>
                    <a:pt x="3" y="12"/>
                    <a:pt x="3" y="12"/>
                    <a:pt x="3" y="12"/>
                  </a:cubicBezTo>
                  <a:cubicBezTo>
                    <a:pt x="3" y="12"/>
                    <a:pt x="3" y="13"/>
                    <a:pt x="3" y="13"/>
                  </a:cubicBezTo>
                  <a:cubicBezTo>
                    <a:pt x="3" y="14"/>
                    <a:pt x="3" y="14"/>
                    <a:pt x="3" y="14"/>
                  </a:cubicBezTo>
                  <a:cubicBezTo>
                    <a:pt x="3" y="15"/>
                    <a:pt x="3" y="15"/>
                    <a:pt x="3" y="15"/>
                  </a:cubicBezTo>
                  <a:cubicBezTo>
                    <a:pt x="3" y="15"/>
                    <a:pt x="4" y="15"/>
                    <a:pt x="4" y="15"/>
                  </a:cubicBezTo>
                  <a:cubicBezTo>
                    <a:pt x="11" y="16"/>
                    <a:pt x="11" y="16"/>
                    <a:pt x="11" y="16"/>
                  </a:cubicBezTo>
                  <a:cubicBezTo>
                    <a:pt x="11" y="16"/>
                    <a:pt x="11" y="16"/>
                    <a:pt x="11" y="16"/>
                  </a:cubicBezTo>
                  <a:cubicBezTo>
                    <a:pt x="11" y="15"/>
                    <a:pt x="10" y="14"/>
                    <a:pt x="9" y="13"/>
                  </a:cubicBezTo>
                  <a:cubicBezTo>
                    <a:pt x="8" y="12"/>
                    <a:pt x="8" y="11"/>
                    <a:pt x="7" y="10"/>
                  </a:cubicBezTo>
                  <a:cubicBezTo>
                    <a:pt x="6" y="9"/>
                    <a:pt x="6" y="9"/>
                    <a:pt x="5" y="8"/>
                  </a:cubicBezTo>
                  <a:cubicBezTo>
                    <a:pt x="5" y="8"/>
                    <a:pt x="4" y="7"/>
                    <a:pt x="4" y="7"/>
                  </a:cubicBezTo>
                  <a:cubicBezTo>
                    <a:pt x="4" y="7"/>
                    <a:pt x="4" y="8"/>
                    <a:pt x="3" y="8"/>
                  </a:cubicBezTo>
                  <a:cubicBezTo>
                    <a:pt x="3" y="8"/>
                    <a:pt x="3" y="9"/>
                    <a:pt x="3" y="9"/>
                  </a:cubicBezTo>
                  <a:cubicBezTo>
                    <a:pt x="2" y="9"/>
                    <a:pt x="2" y="9"/>
                    <a:pt x="2" y="9"/>
                  </a:cubicBezTo>
                  <a:cubicBezTo>
                    <a:pt x="3" y="0"/>
                    <a:pt x="3" y="0"/>
                    <a:pt x="3" y="0"/>
                  </a:cubicBezTo>
                  <a:cubicBezTo>
                    <a:pt x="4" y="0"/>
                    <a:pt x="4" y="0"/>
                    <a:pt x="4" y="0"/>
                  </a:cubicBezTo>
                  <a:cubicBezTo>
                    <a:pt x="4" y="2"/>
                    <a:pt x="4" y="2"/>
                    <a:pt x="5" y="3"/>
                  </a:cubicBezTo>
                  <a:cubicBezTo>
                    <a:pt x="5" y="4"/>
                    <a:pt x="5" y="5"/>
                    <a:pt x="6" y="6"/>
                  </a:cubicBezTo>
                  <a:cubicBezTo>
                    <a:pt x="6" y="7"/>
                    <a:pt x="7" y="8"/>
                    <a:pt x="8" y="9"/>
                  </a:cubicBezTo>
                  <a:cubicBezTo>
                    <a:pt x="8" y="9"/>
                    <a:pt x="9" y="10"/>
                    <a:pt x="10" y="12"/>
                  </a:cubicBezTo>
                  <a:cubicBezTo>
                    <a:pt x="11" y="11"/>
                    <a:pt x="13" y="10"/>
                    <a:pt x="15" y="9"/>
                  </a:cubicBezTo>
                  <a:cubicBezTo>
                    <a:pt x="16" y="8"/>
                    <a:pt x="18" y="7"/>
                    <a:pt x="20" y="6"/>
                  </a:cubicBezTo>
                  <a:cubicBezTo>
                    <a:pt x="21" y="5"/>
                    <a:pt x="21" y="5"/>
                    <a:pt x="21" y="5"/>
                  </a:cubicBezTo>
                  <a:cubicBezTo>
                    <a:pt x="22" y="4"/>
                    <a:pt x="22" y="4"/>
                    <a:pt x="22" y="3"/>
                  </a:cubicBezTo>
                  <a:cubicBezTo>
                    <a:pt x="23" y="3"/>
                    <a:pt x="23" y="3"/>
                    <a:pt x="23" y="2"/>
                  </a:cubicBezTo>
                  <a:cubicBezTo>
                    <a:pt x="23" y="2"/>
                    <a:pt x="23" y="2"/>
                    <a:pt x="23" y="2"/>
                  </a:cubicBezTo>
                  <a:lnTo>
                    <a:pt x="24" y="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76B9D337-4475-CD4F-B5A8-EF125F7B312B}"/>
                </a:ext>
              </a:extLst>
            </p:cNvPr>
            <p:cNvSpPr>
              <a:spLocks/>
            </p:cNvSpPr>
            <p:nvPr/>
          </p:nvSpPr>
          <p:spPr bwMode="auto">
            <a:xfrm>
              <a:off x="907743" y="478470"/>
              <a:ext cx="90488" cy="68129"/>
            </a:xfrm>
            <a:custGeom>
              <a:avLst/>
              <a:gdLst>
                <a:gd name="T0" fmla="*/ 24 w 24"/>
                <a:gd name="T1" fmla="*/ 8 h 19"/>
                <a:gd name="T2" fmla="*/ 20 w 24"/>
                <a:gd name="T3" fmla="*/ 19 h 19"/>
                <a:gd name="T4" fmla="*/ 19 w 24"/>
                <a:gd name="T5" fmla="*/ 18 h 19"/>
                <a:gd name="T6" fmla="*/ 19 w 24"/>
                <a:gd name="T7" fmla="*/ 17 h 19"/>
                <a:gd name="T8" fmla="*/ 19 w 24"/>
                <a:gd name="T9" fmla="*/ 16 h 19"/>
                <a:gd name="T10" fmla="*/ 19 w 24"/>
                <a:gd name="T11" fmla="*/ 15 h 19"/>
                <a:gd name="T12" fmla="*/ 18 w 24"/>
                <a:gd name="T13" fmla="*/ 15 h 19"/>
                <a:gd name="T14" fmla="*/ 4 w 24"/>
                <a:gd name="T15" fmla="*/ 9 h 19"/>
                <a:gd name="T16" fmla="*/ 4 w 24"/>
                <a:gd name="T17" fmla="*/ 9 h 19"/>
                <a:gd name="T18" fmla="*/ 3 w 24"/>
                <a:gd name="T19" fmla="*/ 10 h 19"/>
                <a:gd name="T20" fmla="*/ 2 w 24"/>
                <a:gd name="T21" fmla="*/ 10 h 19"/>
                <a:gd name="T22" fmla="*/ 1 w 24"/>
                <a:gd name="T23" fmla="*/ 11 h 19"/>
                <a:gd name="T24" fmla="*/ 0 w 24"/>
                <a:gd name="T25" fmla="*/ 11 h 19"/>
                <a:gd name="T26" fmla="*/ 5 w 24"/>
                <a:gd name="T27" fmla="*/ 0 h 19"/>
                <a:gd name="T28" fmla="*/ 6 w 24"/>
                <a:gd name="T29" fmla="*/ 1 h 19"/>
                <a:gd name="T30" fmla="*/ 5 w 24"/>
                <a:gd name="T31" fmla="*/ 2 h 19"/>
                <a:gd name="T32" fmla="*/ 5 w 24"/>
                <a:gd name="T33" fmla="*/ 3 h 19"/>
                <a:gd name="T34" fmla="*/ 5 w 24"/>
                <a:gd name="T35" fmla="*/ 4 h 19"/>
                <a:gd name="T36" fmla="*/ 6 w 24"/>
                <a:gd name="T37" fmla="*/ 4 h 19"/>
                <a:gd name="T38" fmla="*/ 20 w 24"/>
                <a:gd name="T39" fmla="*/ 10 h 19"/>
                <a:gd name="T40" fmla="*/ 21 w 24"/>
                <a:gd name="T41" fmla="*/ 10 h 19"/>
                <a:gd name="T42" fmla="*/ 22 w 24"/>
                <a:gd name="T43" fmla="*/ 9 h 19"/>
                <a:gd name="T44" fmla="*/ 22 w 24"/>
                <a:gd name="T45" fmla="*/ 9 h 19"/>
                <a:gd name="T46" fmla="*/ 23 w 24"/>
                <a:gd name="T47" fmla="*/ 8 h 19"/>
                <a:gd name="T48" fmla="*/ 24 w 24"/>
                <a:gd name="T4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9">
                  <a:moveTo>
                    <a:pt x="24" y="8"/>
                  </a:moveTo>
                  <a:cubicBezTo>
                    <a:pt x="20" y="19"/>
                    <a:pt x="20" y="19"/>
                    <a:pt x="20" y="19"/>
                  </a:cubicBezTo>
                  <a:cubicBezTo>
                    <a:pt x="19" y="18"/>
                    <a:pt x="19" y="18"/>
                    <a:pt x="19" y="18"/>
                  </a:cubicBezTo>
                  <a:cubicBezTo>
                    <a:pt x="19" y="18"/>
                    <a:pt x="19" y="18"/>
                    <a:pt x="19" y="17"/>
                  </a:cubicBezTo>
                  <a:cubicBezTo>
                    <a:pt x="19" y="17"/>
                    <a:pt x="19" y="16"/>
                    <a:pt x="19" y="16"/>
                  </a:cubicBezTo>
                  <a:cubicBezTo>
                    <a:pt x="19" y="16"/>
                    <a:pt x="19" y="15"/>
                    <a:pt x="19" y="15"/>
                  </a:cubicBezTo>
                  <a:cubicBezTo>
                    <a:pt x="19" y="15"/>
                    <a:pt x="19" y="15"/>
                    <a:pt x="18" y="15"/>
                  </a:cubicBezTo>
                  <a:cubicBezTo>
                    <a:pt x="4" y="9"/>
                    <a:pt x="4" y="9"/>
                    <a:pt x="4" y="9"/>
                  </a:cubicBezTo>
                  <a:cubicBezTo>
                    <a:pt x="4" y="9"/>
                    <a:pt x="4" y="9"/>
                    <a:pt x="4" y="9"/>
                  </a:cubicBezTo>
                  <a:cubicBezTo>
                    <a:pt x="3" y="9"/>
                    <a:pt x="3" y="9"/>
                    <a:pt x="3" y="10"/>
                  </a:cubicBezTo>
                  <a:cubicBezTo>
                    <a:pt x="2" y="10"/>
                    <a:pt x="2" y="10"/>
                    <a:pt x="2" y="10"/>
                  </a:cubicBezTo>
                  <a:cubicBezTo>
                    <a:pt x="2" y="11"/>
                    <a:pt x="1" y="11"/>
                    <a:pt x="1" y="11"/>
                  </a:cubicBezTo>
                  <a:cubicBezTo>
                    <a:pt x="0" y="11"/>
                    <a:pt x="0" y="11"/>
                    <a:pt x="0" y="11"/>
                  </a:cubicBezTo>
                  <a:cubicBezTo>
                    <a:pt x="5" y="0"/>
                    <a:pt x="5" y="0"/>
                    <a:pt x="5" y="0"/>
                  </a:cubicBezTo>
                  <a:cubicBezTo>
                    <a:pt x="6" y="1"/>
                    <a:pt x="6" y="1"/>
                    <a:pt x="6" y="1"/>
                  </a:cubicBezTo>
                  <a:cubicBezTo>
                    <a:pt x="6" y="1"/>
                    <a:pt x="5" y="1"/>
                    <a:pt x="5" y="2"/>
                  </a:cubicBezTo>
                  <a:cubicBezTo>
                    <a:pt x="5" y="2"/>
                    <a:pt x="5" y="2"/>
                    <a:pt x="5" y="3"/>
                  </a:cubicBezTo>
                  <a:cubicBezTo>
                    <a:pt x="5" y="3"/>
                    <a:pt x="5" y="3"/>
                    <a:pt x="5" y="4"/>
                  </a:cubicBezTo>
                  <a:cubicBezTo>
                    <a:pt x="6" y="4"/>
                    <a:pt x="6" y="4"/>
                    <a:pt x="6" y="4"/>
                  </a:cubicBezTo>
                  <a:cubicBezTo>
                    <a:pt x="20" y="10"/>
                    <a:pt x="20" y="10"/>
                    <a:pt x="20" y="10"/>
                  </a:cubicBezTo>
                  <a:cubicBezTo>
                    <a:pt x="20" y="10"/>
                    <a:pt x="21" y="10"/>
                    <a:pt x="21" y="10"/>
                  </a:cubicBezTo>
                  <a:cubicBezTo>
                    <a:pt x="21" y="10"/>
                    <a:pt x="22" y="10"/>
                    <a:pt x="22" y="9"/>
                  </a:cubicBezTo>
                  <a:cubicBezTo>
                    <a:pt x="22" y="9"/>
                    <a:pt x="22" y="9"/>
                    <a:pt x="22" y="9"/>
                  </a:cubicBezTo>
                  <a:cubicBezTo>
                    <a:pt x="23" y="8"/>
                    <a:pt x="23" y="8"/>
                    <a:pt x="23" y="8"/>
                  </a:cubicBezTo>
                  <a:lnTo>
                    <a:pt x="24" y="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5">
              <a:extLst>
                <a:ext uri="{FF2B5EF4-FFF2-40B4-BE49-F238E27FC236}">
                  <a16:creationId xmlns:a16="http://schemas.microsoft.com/office/drawing/2014/main" id="{74E46C32-616F-F84B-A404-537CC602802D}"/>
                </a:ext>
              </a:extLst>
            </p:cNvPr>
            <p:cNvSpPr>
              <a:spLocks/>
            </p:cNvSpPr>
            <p:nvPr/>
          </p:nvSpPr>
          <p:spPr bwMode="auto">
            <a:xfrm>
              <a:off x="952193" y="351297"/>
              <a:ext cx="112713" cy="116576"/>
            </a:xfrm>
            <a:custGeom>
              <a:avLst/>
              <a:gdLst>
                <a:gd name="T0" fmla="*/ 16 w 30"/>
                <a:gd name="T1" fmla="*/ 0 h 32"/>
                <a:gd name="T2" fmla="*/ 15 w 30"/>
                <a:gd name="T3" fmla="*/ 1 h 32"/>
                <a:gd name="T4" fmla="*/ 15 w 30"/>
                <a:gd name="T5" fmla="*/ 3 h 32"/>
                <a:gd name="T6" fmla="*/ 15 w 30"/>
                <a:gd name="T7" fmla="*/ 4 h 32"/>
                <a:gd name="T8" fmla="*/ 17 w 30"/>
                <a:gd name="T9" fmla="*/ 6 h 32"/>
                <a:gd name="T10" fmla="*/ 30 w 30"/>
                <a:gd name="T11" fmla="*/ 15 h 32"/>
                <a:gd name="T12" fmla="*/ 28 w 30"/>
                <a:gd name="T13" fmla="*/ 17 h 32"/>
                <a:gd name="T14" fmla="*/ 7 w 30"/>
                <a:gd name="T15" fmla="*/ 18 h 32"/>
                <a:gd name="T16" fmla="*/ 15 w 30"/>
                <a:gd name="T17" fmla="*/ 24 h 32"/>
                <a:gd name="T18" fmla="*/ 18 w 30"/>
                <a:gd name="T19" fmla="*/ 25 h 32"/>
                <a:gd name="T20" fmla="*/ 19 w 30"/>
                <a:gd name="T21" fmla="*/ 25 h 32"/>
                <a:gd name="T22" fmla="*/ 21 w 30"/>
                <a:gd name="T23" fmla="*/ 25 h 32"/>
                <a:gd name="T24" fmla="*/ 22 w 30"/>
                <a:gd name="T25" fmla="*/ 24 h 32"/>
                <a:gd name="T26" fmla="*/ 23 w 30"/>
                <a:gd name="T27" fmla="*/ 25 h 32"/>
                <a:gd name="T28" fmla="*/ 17 w 30"/>
                <a:gd name="T29" fmla="*/ 32 h 32"/>
                <a:gd name="T30" fmla="*/ 16 w 30"/>
                <a:gd name="T31" fmla="*/ 31 h 32"/>
                <a:gd name="T32" fmla="*/ 17 w 30"/>
                <a:gd name="T33" fmla="*/ 30 h 32"/>
                <a:gd name="T34" fmla="*/ 17 w 30"/>
                <a:gd name="T35" fmla="*/ 29 h 32"/>
                <a:gd name="T36" fmla="*/ 17 w 30"/>
                <a:gd name="T37" fmla="*/ 27 h 32"/>
                <a:gd name="T38" fmla="*/ 14 w 30"/>
                <a:gd name="T39" fmla="*/ 25 h 32"/>
                <a:gd name="T40" fmla="*/ 6 w 30"/>
                <a:gd name="T41" fmla="*/ 20 h 32"/>
                <a:gd name="T42" fmla="*/ 5 w 30"/>
                <a:gd name="T43" fmla="*/ 19 h 32"/>
                <a:gd name="T44" fmla="*/ 4 w 30"/>
                <a:gd name="T45" fmla="*/ 19 h 32"/>
                <a:gd name="T46" fmla="*/ 2 w 30"/>
                <a:gd name="T47" fmla="*/ 19 h 32"/>
                <a:gd name="T48" fmla="*/ 1 w 30"/>
                <a:gd name="T49" fmla="*/ 20 h 32"/>
                <a:gd name="T50" fmla="*/ 0 w 30"/>
                <a:gd name="T51" fmla="*/ 20 h 32"/>
                <a:gd name="T52" fmla="*/ 5 w 30"/>
                <a:gd name="T53" fmla="*/ 13 h 32"/>
                <a:gd name="T54" fmla="*/ 23 w 30"/>
                <a:gd name="T55" fmla="*/ 12 h 32"/>
                <a:gd name="T56" fmla="*/ 17 w 30"/>
                <a:gd name="T57" fmla="*/ 8 h 32"/>
                <a:gd name="T58" fmla="*/ 14 w 30"/>
                <a:gd name="T59" fmla="*/ 6 h 32"/>
                <a:gd name="T60" fmla="*/ 13 w 30"/>
                <a:gd name="T61" fmla="*/ 6 h 32"/>
                <a:gd name="T62" fmla="*/ 11 w 30"/>
                <a:gd name="T63" fmla="*/ 7 h 32"/>
                <a:gd name="T64" fmla="*/ 10 w 30"/>
                <a:gd name="T65" fmla="*/ 8 h 32"/>
                <a:gd name="T66" fmla="*/ 9 w 30"/>
                <a:gd name="T67" fmla="*/ 7 h 32"/>
                <a:gd name="T68" fmla="*/ 15 w 30"/>
                <a:gd name="T69" fmla="*/ 0 h 32"/>
                <a:gd name="T70" fmla="*/ 16 w 30"/>
                <a:gd name="T7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2">
                  <a:moveTo>
                    <a:pt x="16" y="0"/>
                  </a:moveTo>
                  <a:cubicBezTo>
                    <a:pt x="15" y="1"/>
                    <a:pt x="15" y="1"/>
                    <a:pt x="15" y="1"/>
                  </a:cubicBezTo>
                  <a:cubicBezTo>
                    <a:pt x="15" y="2"/>
                    <a:pt x="15" y="2"/>
                    <a:pt x="15" y="3"/>
                  </a:cubicBezTo>
                  <a:cubicBezTo>
                    <a:pt x="15" y="3"/>
                    <a:pt x="15" y="4"/>
                    <a:pt x="15" y="4"/>
                  </a:cubicBezTo>
                  <a:cubicBezTo>
                    <a:pt x="16" y="5"/>
                    <a:pt x="16" y="5"/>
                    <a:pt x="17" y="6"/>
                  </a:cubicBezTo>
                  <a:cubicBezTo>
                    <a:pt x="30" y="15"/>
                    <a:pt x="30" y="15"/>
                    <a:pt x="30" y="15"/>
                  </a:cubicBezTo>
                  <a:cubicBezTo>
                    <a:pt x="28" y="17"/>
                    <a:pt x="28" y="17"/>
                    <a:pt x="28" y="17"/>
                  </a:cubicBezTo>
                  <a:cubicBezTo>
                    <a:pt x="7" y="18"/>
                    <a:pt x="7" y="18"/>
                    <a:pt x="7" y="18"/>
                  </a:cubicBezTo>
                  <a:cubicBezTo>
                    <a:pt x="15" y="24"/>
                    <a:pt x="15" y="24"/>
                    <a:pt x="15" y="24"/>
                  </a:cubicBezTo>
                  <a:cubicBezTo>
                    <a:pt x="16" y="25"/>
                    <a:pt x="17" y="25"/>
                    <a:pt x="18" y="25"/>
                  </a:cubicBezTo>
                  <a:cubicBezTo>
                    <a:pt x="18" y="26"/>
                    <a:pt x="19" y="26"/>
                    <a:pt x="19" y="25"/>
                  </a:cubicBezTo>
                  <a:cubicBezTo>
                    <a:pt x="20" y="25"/>
                    <a:pt x="20" y="25"/>
                    <a:pt x="21" y="25"/>
                  </a:cubicBezTo>
                  <a:cubicBezTo>
                    <a:pt x="21" y="24"/>
                    <a:pt x="21" y="24"/>
                    <a:pt x="22" y="24"/>
                  </a:cubicBezTo>
                  <a:cubicBezTo>
                    <a:pt x="23" y="25"/>
                    <a:pt x="23" y="25"/>
                    <a:pt x="23" y="25"/>
                  </a:cubicBezTo>
                  <a:cubicBezTo>
                    <a:pt x="17" y="32"/>
                    <a:pt x="17" y="32"/>
                    <a:pt x="17" y="32"/>
                  </a:cubicBezTo>
                  <a:cubicBezTo>
                    <a:pt x="16" y="31"/>
                    <a:pt x="16" y="31"/>
                    <a:pt x="16" y="31"/>
                  </a:cubicBezTo>
                  <a:cubicBezTo>
                    <a:pt x="17" y="31"/>
                    <a:pt x="17" y="30"/>
                    <a:pt x="17" y="30"/>
                  </a:cubicBezTo>
                  <a:cubicBezTo>
                    <a:pt x="17" y="30"/>
                    <a:pt x="17" y="29"/>
                    <a:pt x="17" y="29"/>
                  </a:cubicBezTo>
                  <a:cubicBezTo>
                    <a:pt x="17" y="28"/>
                    <a:pt x="17" y="28"/>
                    <a:pt x="17" y="27"/>
                  </a:cubicBezTo>
                  <a:cubicBezTo>
                    <a:pt x="16" y="27"/>
                    <a:pt x="16" y="26"/>
                    <a:pt x="14" y="25"/>
                  </a:cubicBezTo>
                  <a:cubicBezTo>
                    <a:pt x="6" y="20"/>
                    <a:pt x="6" y="20"/>
                    <a:pt x="6" y="20"/>
                  </a:cubicBezTo>
                  <a:cubicBezTo>
                    <a:pt x="6" y="19"/>
                    <a:pt x="6" y="19"/>
                    <a:pt x="5" y="19"/>
                  </a:cubicBezTo>
                  <a:cubicBezTo>
                    <a:pt x="5" y="19"/>
                    <a:pt x="4" y="19"/>
                    <a:pt x="4" y="19"/>
                  </a:cubicBezTo>
                  <a:cubicBezTo>
                    <a:pt x="3" y="19"/>
                    <a:pt x="3" y="19"/>
                    <a:pt x="2" y="19"/>
                  </a:cubicBezTo>
                  <a:cubicBezTo>
                    <a:pt x="2" y="20"/>
                    <a:pt x="2" y="20"/>
                    <a:pt x="1" y="20"/>
                  </a:cubicBezTo>
                  <a:cubicBezTo>
                    <a:pt x="0" y="20"/>
                    <a:pt x="0" y="20"/>
                    <a:pt x="0" y="20"/>
                  </a:cubicBezTo>
                  <a:cubicBezTo>
                    <a:pt x="5" y="13"/>
                    <a:pt x="5" y="13"/>
                    <a:pt x="5" y="13"/>
                  </a:cubicBezTo>
                  <a:cubicBezTo>
                    <a:pt x="23" y="12"/>
                    <a:pt x="23" y="12"/>
                    <a:pt x="23" y="12"/>
                  </a:cubicBezTo>
                  <a:cubicBezTo>
                    <a:pt x="17" y="8"/>
                    <a:pt x="17" y="8"/>
                    <a:pt x="17" y="8"/>
                  </a:cubicBezTo>
                  <a:cubicBezTo>
                    <a:pt x="16" y="7"/>
                    <a:pt x="15" y="6"/>
                    <a:pt x="14" y="6"/>
                  </a:cubicBezTo>
                  <a:cubicBezTo>
                    <a:pt x="14" y="6"/>
                    <a:pt x="13" y="6"/>
                    <a:pt x="13" y="6"/>
                  </a:cubicBezTo>
                  <a:cubicBezTo>
                    <a:pt x="12" y="6"/>
                    <a:pt x="12" y="6"/>
                    <a:pt x="11" y="7"/>
                  </a:cubicBezTo>
                  <a:cubicBezTo>
                    <a:pt x="11" y="7"/>
                    <a:pt x="11" y="7"/>
                    <a:pt x="10" y="8"/>
                  </a:cubicBezTo>
                  <a:cubicBezTo>
                    <a:pt x="9" y="7"/>
                    <a:pt x="9" y="7"/>
                    <a:pt x="9" y="7"/>
                  </a:cubicBezTo>
                  <a:cubicBezTo>
                    <a:pt x="15" y="0"/>
                    <a:pt x="15" y="0"/>
                    <a:pt x="15" y="0"/>
                  </a:cubicBezTo>
                  <a:lnTo>
                    <a:pt x="16"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6">
              <a:extLst>
                <a:ext uri="{FF2B5EF4-FFF2-40B4-BE49-F238E27FC236}">
                  <a16:creationId xmlns:a16="http://schemas.microsoft.com/office/drawing/2014/main" id="{74C6FC75-82EF-3541-A20E-832AA132D02E}"/>
                </a:ext>
              </a:extLst>
            </p:cNvPr>
            <p:cNvSpPr>
              <a:spLocks/>
            </p:cNvSpPr>
            <p:nvPr/>
          </p:nvSpPr>
          <p:spPr bwMode="auto">
            <a:xfrm>
              <a:off x="1064906" y="265001"/>
              <a:ext cx="90488" cy="90838"/>
            </a:xfrm>
            <a:custGeom>
              <a:avLst/>
              <a:gdLst>
                <a:gd name="T0" fmla="*/ 22 w 24"/>
                <a:gd name="T1" fmla="*/ 7 h 25"/>
                <a:gd name="T2" fmla="*/ 21 w 24"/>
                <a:gd name="T3" fmla="*/ 8 h 25"/>
                <a:gd name="T4" fmla="*/ 21 w 24"/>
                <a:gd name="T5" fmla="*/ 8 h 25"/>
                <a:gd name="T6" fmla="*/ 21 w 24"/>
                <a:gd name="T7" fmla="*/ 9 h 25"/>
                <a:gd name="T8" fmla="*/ 21 w 24"/>
                <a:gd name="T9" fmla="*/ 10 h 25"/>
                <a:gd name="T10" fmla="*/ 23 w 24"/>
                <a:gd name="T11" fmla="*/ 12 h 25"/>
                <a:gd name="T12" fmla="*/ 23 w 24"/>
                <a:gd name="T13" fmla="*/ 13 h 25"/>
                <a:gd name="T14" fmla="*/ 24 w 24"/>
                <a:gd name="T15" fmla="*/ 14 h 25"/>
                <a:gd name="T16" fmla="*/ 22 w 24"/>
                <a:gd name="T17" fmla="*/ 18 h 25"/>
                <a:gd name="T18" fmla="*/ 18 w 24"/>
                <a:gd name="T19" fmla="*/ 22 h 25"/>
                <a:gd name="T20" fmla="*/ 14 w 24"/>
                <a:gd name="T21" fmla="*/ 24 h 25"/>
                <a:gd name="T22" fmla="*/ 10 w 24"/>
                <a:gd name="T23" fmla="*/ 25 h 25"/>
                <a:gd name="T24" fmla="*/ 6 w 24"/>
                <a:gd name="T25" fmla="*/ 23 h 25"/>
                <a:gd name="T26" fmla="*/ 3 w 24"/>
                <a:gd name="T27" fmla="*/ 20 h 25"/>
                <a:gd name="T28" fmla="*/ 0 w 24"/>
                <a:gd name="T29" fmla="*/ 16 h 25"/>
                <a:gd name="T30" fmla="*/ 0 w 24"/>
                <a:gd name="T31" fmla="*/ 12 h 25"/>
                <a:gd name="T32" fmla="*/ 1 w 24"/>
                <a:gd name="T33" fmla="*/ 8 h 25"/>
                <a:gd name="T34" fmla="*/ 5 w 24"/>
                <a:gd name="T35" fmla="*/ 4 h 25"/>
                <a:gd name="T36" fmla="*/ 8 w 24"/>
                <a:gd name="T37" fmla="*/ 2 h 25"/>
                <a:gd name="T38" fmla="*/ 10 w 24"/>
                <a:gd name="T39" fmla="*/ 2 h 25"/>
                <a:gd name="T40" fmla="*/ 10 w 24"/>
                <a:gd name="T41" fmla="*/ 0 h 25"/>
                <a:gd name="T42" fmla="*/ 11 w 24"/>
                <a:gd name="T43" fmla="*/ 0 h 25"/>
                <a:gd name="T44" fmla="*/ 16 w 24"/>
                <a:gd name="T45" fmla="*/ 5 h 25"/>
                <a:gd name="T46" fmla="*/ 15 w 24"/>
                <a:gd name="T47" fmla="*/ 6 h 25"/>
                <a:gd name="T48" fmla="*/ 10 w 24"/>
                <a:gd name="T49" fmla="*/ 4 h 25"/>
                <a:gd name="T50" fmla="*/ 6 w 24"/>
                <a:gd name="T51" fmla="*/ 5 h 25"/>
                <a:gd name="T52" fmla="*/ 4 w 24"/>
                <a:gd name="T53" fmla="*/ 10 h 25"/>
                <a:gd name="T54" fmla="*/ 7 w 24"/>
                <a:gd name="T55" fmla="*/ 16 h 25"/>
                <a:gd name="T56" fmla="*/ 13 w 24"/>
                <a:gd name="T57" fmla="*/ 21 h 25"/>
                <a:gd name="T58" fmla="*/ 18 w 24"/>
                <a:gd name="T59" fmla="*/ 20 h 25"/>
                <a:gd name="T60" fmla="*/ 19 w 24"/>
                <a:gd name="T61" fmla="*/ 18 h 25"/>
                <a:gd name="T62" fmla="*/ 20 w 24"/>
                <a:gd name="T63" fmla="*/ 17 h 25"/>
                <a:gd name="T64" fmla="*/ 17 w 24"/>
                <a:gd name="T65" fmla="*/ 13 h 25"/>
                <a:gd name="T66" fmla="*/ 17 w 24"/>
                <a:gd name="T67" fmla="*/ 13 h 25"/>
                <a:gd name="T68" fmla="*/ 16 w 24"/>
                <a:gd name="T69" fmla="*/ 13 h 25"/>
                <a:gd name="T70" fmla="*/ 14 w 24"/>
                <a:gd name="T71" fmla="*/ 13 h 25"/>
                <a:gd name="T72" fmla="*/ 13 w 24"/>
                <a:gd name="T73" fmla="*/ 14 h 25"/>
                <a:gd name="T74" fmla="*/ 13 w 24"/>
                <a:gd name="T75" fmla="*/ 13 h 25"/>
                <a:gd name="T76" fmla="*/ 21 w 24"/>
                <a:gd name="T77" fmla="*/ 6 h 25"/>
                <a:gd name="T78" fmla="*/ 22 w 24"/>
                <a:gd name="T7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5">
                  <a:moveTo>
                    <a:pt x="22" y="7"/>
                  </a:moveTo>
                  <a:cubicBezTo>
                    <a:pt x="22" y="7"/>
                    <a:pt x="22" y="7"/>
                    <a:pt x="21" y="8"/>
                  </a:cubicBezTo>
                  <a:cubicBezTo>
                    <a:pt x="21" y="8"/>
                    <a:pt x="21" y="8"/>
                    <a:pt x="21" y="8"/>
                  </a:cubicBezTo>
                  <a:cubicBezTo>
                    <a:pt x="21" y="9"/>
                    <a:pt x="21" y="9"/>
                    <a:pt x="21" y="9"/>
                  </a:cubicBezTo>
                  <a:cubicBezTo>
                    <a:pt x="21" y="10"/>
                    <a:pt x="21" y="10"/>
                    <a:pt x="21" y="10"/>
                  </a:cubicBezTo>
                  <a:cubicBezTo>
                    <a:pt x="23" y="12"/>
                    <a:pt x="23" y="12"/>
                    <a:pt x="23" y="12"/>
                  </a:cubicBezTo>
                  <a:cubicBezTo>
                    <a:pt x="23" y="12"/>
                    <a:pt x="23" y="13"/>
                    <a:pt x="23" y="13"/>
                  </a:cubicBezTo>
                  <a:cubicBezTo>
                    <a:pt x="24" y="13"/>
                    <a:pt x="24" y="13"/>
                    <a:pt x="24" y="14"/>
                  </a:cubicBezTo>
                  <a:cubicBezTo>
                    <a:pt x="24" y="15"/>
                    <a:pt x="23" y="16"/>
                    <a:pt x="22" y="18"/>
                  </a:cubicBezTo>
                  <a:cubicBezTo>
                    <a:pt x="21" y="19"/>
                    <a:pt x="19" y="21"/>
                    <a:pt x="18" y="22"/>
                  </a:cubicBezTo>
                  <a:cubicBezTo>
                    <a:pt x="17" y="23"/>
                    <a:pt x="16" y="23"/>
                    <a:pt x="14" y="24"/>
                  </a:cubicBezTo>
                  <a:cubicBezTo>
                    <a:pt x="13" y="24"/>
                    <a:pt x="12" y="25"/>
                    <a:pt x="10" y="25"/>
                  </a:cubicBezTo>
                  <a:cubicBezTo>
                    <a:pt x="9" y="24"/>
                    <a:pt x="8" y="24"/>
                    <a:pt x="6" y="23"/>
                  </a:cubicBezTo>
                  <a:cubicBezTo>
                    <a:pt x="5" y="23"/>
                    <a:pt x="4" y="22"/>
                    <a:pt x="3" y="20"/>
                  </a:cubicBezTo>
                  <a:cubicBezTo>
                    <a:pt x="2" y="19"/>
                    <a:pt x="1" y="18"/>
                    <a:pt x="0" y="16"/>
                  </a:cubicBezTo>
                  <a:cubicBezTo>
                    <a:pt x="0" y="15"/>
                    <a:pt x="0" y="13"/>
                    <a:pt x="0" y="12"/>
                  </a:cubicBezTo>
                  <a:cubicBezTo>
                    <a:pt x="0" y="10"/>
                    <a:pt x="1" y="9"/>
                    <a:pt x="1" y="8"/>
                  </a:cubicBezTo>
                  <a:cubicBezTo>
                    <a:pt x="2" y="6"/>
                    <a:pt x="3" y="5"/>
                    <a:pt x="5" y="4"/>
                  </a:cubicBezTo>
                  <a:cubicBezTo>
                    <a:pt x="6" y="3"/>
                    <a:pt x="7" y="3"/>
                    <a:pt x="8" y="2"/>
                  </a:cubicBezTo>
                  <a:cubicBezTo>
                    <a:pt x="9" y="2"/>
                    <a:pt x="9" y="2"/>
                    <a:pt x="10" y="2"/>
                  </a:cubicBezTo>
                  <a:cubicBezTo>
                    <a:pt x="10" y="0"/>
                    <a:pt x="10" y="0"/>
                    <a:pt x="10" y="0"/>
                  </a:cubicBezTo>
                  <a:cubicBezTo>
                    <a:pt x="11" y="0"/>
                    <a:pt x="11" y="0"/>
                    <a:pt x="11" y="0"/>
                  </a:cubicBezTo>
                  <a:cubicBezTo>
                    <a:pt x="16" y="5"/>
                    <a:pt x="16" y="5"/>
                    <a:pt x="16" y="5"/>
                  </a:cubicBezTo>
                  <a:cubicBezTo>
                    <a:pt x="15" y="6"/>
                    <a:pt x="15" y="6"/>
                    <a:pt x="15" y="6"/>
                  </a:cubicBezTo>
                  <a:cubicBezTo>
                    <a:pt x="13" y="5"/>
                    <a:pt x="11" y="4"/>
                    <a:pt x="10" y="4"/>
                  </a:cubicBezTo>
                  <a:cubicBezTo>
                    <a:pt x="8" y="4"/>
                    <a:pt x="7" y="4"/>
                    <a:pt x="6" y="5"/>
                  </a:cubicBezTo>
                  <a:cubicBezTo>
                    <a:pt x="4" y="6"/>
                    <a:pt x="4" y="8"/>
                    <a:pt x="4" y="10"/>
                  </a:cubicBezTo>
                  <a:cubicBezTo>
                    <a:pt x="4" y="12"/>
                    <a:pt x="5" y="14"/>
                    <a:pt x="7" y="16"/>
                  </a:cubicBezTo>
                  <a:cubicBezTo>
                    <a:pt x="9" y="19"/>
                    <a:pt x="11" y="20"/>
                    <a:pt x="13" y="21"/>
                  </a:cubicBezTo>
                  <a:cubicBezTo>
                    <a:pt x="15" y="22"/>
                    <a:pt x="16" y="21"/>
                    <a:pt x="18" y="20"/>
                  </a:cubicBezTo>
                  <a:cubicBezTo>
                    <a:pt x="18" y="20"/>
                    <a:pt x="19" y="19"/>
                    <a:pt x="19" y="18"/>
                  </a:cubicBezTo>
                  <a:cubicBezTo>
                    <a:pt x="20" y="18"/>
                    <a:pt x="20" y="17"/>
                    <a:pt x="20" y="17"/>
                  </a:cubicBezTo>
                  <a:cubicBezTo>
                    <a:pt x="17" y="13"/>
                    <a:pt x="17" y="13"/>
                    <a:pt x="17" y="13"/>
                  </a:cubicBezTo>
                  <a:cubicBezTo>
                    <a:pt x="17" y="13"/>
                    <a:pt x="17" y="13"/>
                    <a:pt x="17" y="13"/>
                  </a:cubicBezTo>
                  <a:cubicBezTo>
                    <a:pt x="16" y="13"/>
                    <a:pt x="16" y="13"/>
                    <a:pt x="16" y="13"/>
                  </a:cubicBezTo>
                  <a:cubicBezTo>
                    <a:pt x="15" y="13"/>
                    <a:pt x="15" y="13"/>
                    <a:pt x="14" y="13"/>
                  </a:cubicBezTo>
                  <a:cubicBezTo>
                    <a:pt x="14" y="13"/>
                    <a:pt x="14" y="14"/>
                    <a:pt x="13" y="14"/>
                  </a:cubicBezTo>
                  <a:cubicBezTo>
                    <a:pt x="13" y="13"/>
                    <a:pt x="13" y="13"/>
                    <a:pt x="13" y="13"/>
                  </a:cubicBezTo>
                  <a:cubicBezTo>
                    <a:pt x="21" y="6"/>
                    <a:pt x="21" y="6"/>
                    <a:pt x="21" y="6"/>
                  </a:cubicBezTo>
                  <a:lnTo>
                    <a:pt x="22"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7">
              <a:extLst>
                <a:ext uri="{FF2B5EF4-FFF2-40B4-BE49-F238E27FC236}">
                  <a16:creationId xmlns:a16="http://schemas.microsoft.com/office/drawing/2014/main" id="{447B2AB0-0DA4-E544-87EF-86D52F0127B8}"/>
                </a:ext>
              </a:extLst>
            </p:cNvPr>
            <p:cNvSpPr>
              <a:spLocks/>
            </p:cNvSpPr>
            <p:nvPr/>
          </p:nvSpPr>
          <p:spPr bwMode="auto">
            <a:xfrm>
              <a:off x="1242706" y="171135"/>
              <a:ext cx="88900" cy="90838"/>
            </a:xfrm>
            <a:custGeom>
              <a:avLst/>
              <a:gdLst>
                <a:gd name="T0" fmla="*/ 24 w 24"/>
                <a:gd name="T1" fmla="*/ 1 h 25"/>
                <a:gd name="T2" fmla="*/ 23 w 24"/>
                <a:gd name="T3" fmla="*/ 2 h 25"/>
                <a:gd name="T4" fmla="*/ 22 w 24"/>
                <a:gd name="T5" fmla="*/ 3 h 25"/>
                <a:gd name="T6" fmla="*/ 21 w 24"/>
                <a:gd name="T7" fmla="*/ 4 h 25"/>
                <a:gd name="T8" fmla="*/ 22 w 24"/>
                <a:gd name="T9" fmla="*/ 7 h 25"/>
                <a:gd name="T10" fmla="*/ 24 w 24"/>
                <a:gd name="T11" fmla="*/ 15 h 25"/>
                <a:gd name="T12" fmla="*/ 23 w 24"/>
                <a:gd name="T13" fmla="*/ 21 h 25"/>
                <a:gd name="T14" fmla="*/ 17 w 24"/>
                <a:gd name="T15" fmla="*/ 24 h 25"/>
                <a:gd name="T16" fmla="*/ 10 w 24"/>
                <a:gd name="T17" fmla="*/ 24 h 25"/>
                <a:gd name="T18" fmla="*/ 6 w 24"/>
                <a:gd name="T19" fmla="*/ 19 h 25"/>
                <a:gd name="T20" fmla="*/ 4 w 24"/>
                <a:gd name="T21" fmla="*/ 9 h 25"/>
                <a:gd name="T22" fmla="*/ 3 w 24"/>
                <a:gd name="T23" fmla="*/ 8 h 25"/>
                <a:gd name="T24" fmla="*/ 2 w 24"/>
                <a:gd name="T25" fmla="*/ 8 h 25"/>
                <a:gd name="T26" fmla="*/ 1 w 24"/>
                <a:gd name="T27" fmla="*/ 8 h 25"/>
                <a:gd name="T28" fmla="*/ 0 w 24"/>
                <a:gd name="T29" fmla="*/ 8 h 25"/>
                <a:gd name="T30" fmla="*/ 0 w 24"/>
                <a:gd name="T31" fmla="*/ 7 h 25"/>
                <a:gd name="T32" fmla="*/ 11 w 24"/>
                <a:gd name="T33" fmla="*/ 4 h 25"/>
                <a:gd name="T34" fmla="*/ 11 w 24"/>
                <a:gd name="T35" fmla="*/ 5 h 25"/>
                <a:gd name="T36" fmla="*/ 10 w 24"/>
                <a:gd name="T37" fmla="*/ 5 h 25"/>
                <a:gd name="T38" fmla="*/ 9 w 24"/>
                <a:gd name="T39" fmla="*/ 6 h 25"/>
                <a:gd name="T40" fmla="*/ 9 w 24"/>
                <a:gd name="T41" fmla="*/ 7 h 25"/>
                <a:gd name="T42" fmla="*/ 9 w 24"/>
                <a:gd name="T43" fmla="*/ 8 h 25"/>
                <a:gd name="T44" fmla="*/ 11 w 24"/>
                <a:gd name="T45" fmla="*/ 18 h 25"/>
                <a:gd name="T46" fmla="*/ 14 w 24"/>
                <a:gd name="T47" fmla="*/ 22 h 25"/>
                <a:gd name="T48" fmla="*/ 18 w 24"/>
                <a:gd name="T49" fmla="*/ 22 h 25"/>
                <a:gd name="T50" fmla="*/ 22 w 24"/>
                <a:gd name="T51" fmla="*/ 20 h 25"/>
                <a:gd name="T52" fmla="*/ 22 w 24"/>
                <a:gd name="T53" fmla="*/ 15 h 25"/>
                <a:gd name="T54" fmla="*/ 20 w 24"/>
                <a:gd name="T55" fmla="*/ 8 h 25"/>
                <a:gd name="T56" fmla="*/ 19 w 24"/>
                <a:gd name="T57" fmla="*/ 5 h 25"/>
                <a:gd name="T58" fmla="*/ 18 w 24"/>
                <a:gd name="T59" fmla="*/ 4 h 25"/>
                <a:gd name="T60" fmla="*/ 17 w 24"/>
                <a:gd name="T61" fmla="*/ 4 h 25"/>
                <a:gd name="T62" fmla="*/ 15 w 24"/>
                <a:gd name="T63" fmla="*/ 4 h 25"/>
                <a:gd name="T64" fmla="*/ 15 w 24"/>
                <a:gd name="T65" fmla="*/ 3 h 25"/>
                <a:gd name="T66" fmla="*/ 24 w 24"/>
                <a:gd name="T67" fmla="*/ 0 h 25"/>
                <a:gd name="T68" fmla="*/ 24 w 24"/>
                <a:gd name="T6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5">
                  <a:moveTo>
                    <a:pt x="24" y="1"/>
                  </a:moveTo>
                  <a:cubicBezTo>
                    <a:pt x="24" y="2"/>
                    <a:pt x="23" y="2"/>
                    <a:pt x="23" y="2"/>
                  </a:cubicBezTo>
                  <a:cubicBezTo>
                    <a:pt x="22" y="2"/>
                    <a:pt x="22" y="3"/>
                    <a:pt x="22" y="3"/>
                  </a:cubicBezTo>
                  <a:cubicBezTo>
                    <a:pt x="21" y="3"/>
                    <a:pt x="21" y="4"/>
                    <a:pt x="21" y="4"/>
                  </a:cubicBezTo>
                  <a:cubicBezTo>
                    <a:pt x="21" y="5"/>
                    <a:pt x="21" y="6"/>
                    <a:pt x="22" y="7"/>
                  </a:cubicBezTo>
                  <a:cubicBezTo>
                    <a:pt x="24" y="15"/>
                    <a:pt x="24" y="15"/>
                    <a:pt x="24" y="15"/>
                  </a:cubicBezTo>
                  <a:cubicBezTo>
                    <a:pt x="24" y="17"/>
                    <a:pt x="24" y="19"/>
                    <a:pt x="23" y="21"/>
                  </a:cubicBezTo>
                  <a:cubicBezTo>
                    <a:pt x="22" y="22"/>
                    <a:pt x="20" y="24"/>
                    <a:pt x="17" y="24"/>
                  </a:cubicBezTo>
                  <a:cubicBezTo>
                    <a:pt x="15" y="25"/>
                    <a:pt x="12" y="25"/>
                    <a:pt x="10" y="24"/>
                  </a:cubicBezTo>
                  <a:cubicBezTo>
                    <a:pt x="8" y="23"/>
                    <a:pt x="7" y="22"/>
                    <a:pt x="6" y="19"/>
                  </a:cubicBezTo>
                  <a:cubicBezTo>
                    <a:pt x="4" y="9"/>
                    <a:pt x="4" y="9"/>
                    <a:pt x="4" y="9"/>
                  </a:cubicBezTo>
                  <a:cubicBezTo>
                    <a:pt x="3" y="9"/>
                    <a:pt x="3" y="8"/>
                    <a:pt x="3" y="8"/>
                  </a:cubicBezTo>
                  <a:cubicBezTo>
                    <a:pt x="3" y="8"/>
                    <a:pt x="3" y="8"/>
                    <a:pt x="2" y="8"/>
                  </a:cubicBezTo>
                  <a:cubicBezTo>
                    <a:pt x="2" y="8"/>
                    <a:pt x="2" y="8"/>
                    <a:pt x="1" y="8"/>
                  </a:cubicBezTo>
                  <a:cubicBezTo>
                    <a:pt x="1" y="8"/>
                    <a:pt x="1" y="8"/>
                    <a:pt x="0" y="8"/>
                  </a:cubicBezTo>
                  <a:cubicBezTo>
                    <a:pt x="0" y="7"/>
                    <a:pt x="0" y="7"/>
                    <a:pt x="0" y="7"/>
                  </a:cubicBezTo>
                  <a:cubicBezTo>
                    <a:pt x="11" y="4"/>
                    <a:pt x="11" y="4"/>
                    <a:pt x="11" y="4"/>
                  </a:cubicBezTo>
                  <a:cubicBezTo>
                    <a:pt x="11" y="5"/>
                    <a:pt x="11" y="5"/>
                    <a:pt x="11" y="5"/>
                  </a:cubicBezTo>
                  <a:cubicBezTo>
                    <a:pt x="11" y="5"/>
                    <a:pt x="10" y="5"/>
                    <a:pt x="10" y="5"/>
                  </a:cubicBezTo>
                  <a:cubicBezTo>
                    <a:pt x="10" y="5"/>
                    <a:pt x="9" y="6"/>
                    <a:pt x="9" y="6"/>
                  </a:cubicBezTo>
                  <a:cubicBezTo>
                    <a:pt x="9" y="6"/>
                    <a:pt x="9" y="6"/>
                    <a:pt x="9" y="7"/>
                  </a:cubicBezTo>
                  <a:cubicBezTo>
                    <a:pt x="9" y="7"/>
                    <a:pt x="9" y="7"/>
                    <a:pt x="9" y="8"/>
                  </a:cubicBezTo>
                  <a:cubicBezTo>
                    <a:pt x="11" y="18"/>
                    <a:pt x="11" y="18"/>
                    <a:pt x="11" y="18"/>
                  </a:cubicBezTo>
                  <a:cubicBezTo>
                    <a:pt x="12" y="20"/>
                    <a:pt x="13" y="21"/>
                    <a:pt x="14" y="22"/>
                  </a:cubicBezTo>
                  <a:cubicBezTo>
                    <a:pt x="15" y="22"/>
                    <a:pt x="16" y="23"/>
                    <a:pt x="18" y="22"/>
                  </a:cubicBezTo>
                  <a:cubicBezTo>
                    <a:pt x="20" y="22"/>
                    <a:pt x="21" y="21"/>
                    <a:pt x="22" y="20"/>
                  </a:cubicBezTo>
                  <a:cubicBezTo>
                    <a:pt x="22" y="18"/>
                    <a:pt x="22" y="17"/>
                    <a:pt x="22" y="15"/>
                  </a:cubicBezTo>
                  <a:cubicBezTo>
                    <a:pt x="20" y="8"/>
                    <a:pt x="20" y="8"/>
                    <a:pt x="20" y="8"/>
                  </a:cubicBezTo>
                  <a:cubicBezTo>
                    <a:pt x="20" y="7"/>
                    <a:pt x="19" y="6"/>
                    <a:pt x="19" y="5"/>
                  </a:cubicBezTo>
                  <a:cubicBezTo>
                    <a:pt x="19" y="5"/>
                    <a:pt x="18" y="4"/>
                    <a:pt x="18" y="4"/>
                  </a:cubicBezTo>
                  <a:cubicBezTo>
                    <a:pt x="18" y="4"/>
                    <a:pt x="17" y="4"/>
                    <a:pt x="17" y="4"/>
                  </a:cubicBezTo>
                  <a:cubicBezTo>
                    <a:pt x="16" y="4"/>
                    <a:pt x="15" y="4"/>
                    <a:pt x="15" y="4"/>
                  </a:cubicBezTo>
                  <a:cubicBezTo>
                    <a:pt x="15" y="3"/>
                    <a:pt x="15" y="3"/>
                    <a:pt x="15" y="3"/>
                  </a:cubicBezTo>
                  <a:cubicBezTo>
                    <a:pt x="24" y="0"/>
                    <a:pt x="24" y="0"/>
                    <a:pt x="24" y="0"/>
                  </a:cubicBezTo>
                  <a:lnTo>
                    <a:pt x="24" y="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8">
              <a:extLst>
                <a:ext uri="{FF2B5EF4-FFF2-40B4-BE49-F238E27FC236}">
                  <a16:creationId xmlns:a16="http://schemas.microsoft.com/office/drawing/2014/main" id="{9DCB902B-9931-DE45-B409-1E738C339718}"/>
                </a:ext>
              </a:extLst>
            </p:cNvPr>
            <p:cNvSpPr>
              <a:spLocks/>
            </p:cNvSpPr>
            <p:nvPr/>
          </p:nvSpPr>
          <p:spPr bwMode="auto">
            <a:xfrm>
              <a:off x="1388756" y="163565"/>
              <a:ext cx="93663" cy="80241"/>
            </a:xfrm>
            <a:custGeom>
              <a:avLst/>
              <a:gdLst>
                <a:gd name="T0" fmla="*/ 25 w 25"/>
                <a:gd name="T1" fmla="*/ 2 h 22"/>
                <a:gd name="T2" fmla="*/ 24 w 25"/>
                <a:gd name="T3" fmla="*/ 2 h 22"/>
                <a:gd name="T4" fmla="*/ 22 w 25"/>
                <a:gd name="T5" fmla="*/ 3 h 22"/>
                <a:gd name="T6" fmla="*/ 21 w 25"/>
                <a:gd name="T7" fmla="*/ 4 h 22"/>
                <a:gd name="T8" fmla="*/ 21 w 25"/>
                <a:gd name="T9" fmla="*/ 7 h 22"/>
                <a:gd name="T10" fmla="*/ 21 w 25"/>
                <a:gd name="T11" fmla="*/ 22 h 22"/>
                <a:gd name="T12" fmla="*/ 18 w 25"/>
                <a:gd name="T13" fmla="*/ 22 h 22"/>
                <a:gd name="T14" fmla="*/ 5 w 25"/>
                <a:gd name="T15" fmla="*/ 5 h 22"/>
                <a:gd name="T16" fmla="*/ 5 w 25"/>
                <a:gd name="T17" fmla="*/ 15 h 22"/>
                <a:gd name="T18" fmla="*/ 5 w 25"/>
                <a:gd name="T19" fmla="*/ 18 h 22"/>
                <a:gd name="T20" fmla="*/ 6 w 25"/>
                <a:gd name="T21" fmla="*/ 20 h 22"/>
                <a:gd name="T22" fmla="*/ 7 w 25"/>
                <a:gd name="T23" fmla="*/ 20 h 22"/>
                <a:gd name="T24" fmla="*/ 9 w 25"/>
                <a:gd name="T25" fmla="*/ 21 h 22"/>
                <a:gd name="T26" fmla="*/ 9 w 25"/>
                <a:gd name="T27" fmla="*/ 22 h 22"/>
                <a:gd name="T28" fmla="*/ 0 w 25"/>
                <a:gd name="T29" fmla="*/ 22 h 22"/>
                <a:gd name="T30" fmla="*/ 0 w 25"/>
                <a:gd name="T31" fmla="*/ 20 h 22"/>
                <a:gd name="T32" fmla="*/ 1 w 25"/>
                <a:gd name="T33" fmla="*/ 20 h 22"/>
                <a:gd name="T34" fmla="*/ 2 w 25"/>
                <a:gd name="T35" fmla="*/ 20 h 22"/>
                <a:gd name="T36" fmla="*/ 3 w 25"/>
                <a:gd name="T37" fmla="*/ 18 h 22"/>
                <a:gd name="T38" fmla="*/ 3 w 25"/>
                <a:gd name="T39" fmla="*/ 15 h 22"/>
                <a:gd name="T40" fmla="*/ 4 w 25"/>
                <a:gd name="T41" fmla="*/ 5 h 22"/>
                <a:gd name="T42" fmla="*/ 3 w 25"/>
                <a:gd name="T43" fmla="*/ 4 h 22"/>
                <a:gd name="T44" fmla="*/ 3 w 25"/>
                <a:gd name="T45" fmla="*/ 3 h 22"/>
                <a:gd name="T46" fmla="*/ 2 w 25"/>
                <a:gd name="T47" fmla="*/ 2 h 22"/>
                <a:gd name="T48" fmla="*/ 0 w 25"/>
                <a:gd name="T49" fmla="*/ 2 h 22"/>
                <a:gd name="T50" fmla="*/ 0 w 25"/>
                <a:gd name="T51" fmla="*/ 0 h 22"/>
                <a:gd name="T52" fmla="*/ 8 w 25"/>
                <a:gd name="T53" fmla="*/ 1 h 22"/>
                <a:gd name="T54" fmla="*/ 19 w 25"/>
                <a:gd name="T55" fmla="*/ 15 h 22"/>
                <a:gd name="T56" fmla="*/ 19 w 25"/>
                <a:gd name="T57" fmla="*/ 7 h 22"/>
                <a:gd name="T58" fmla="*/ 19 w 25"/>
                <a:gd name="T59" fmla="*/ 4 h 22"/>
                <a:gd name="T60" fmla="*/ 18 w 25"/>
                <a:gd name="T61" fmla="*/ 3 h 22"/>
                <a:gd name="T62" fmla="*/ 17 w 25"/>
                <a:gd name="T63" fmla="*/ 2 h 22"/>
                <a:gd name="T64" fmla="*/ 16 w 25"/>
                <a:gd name="T65" fmla="*/ 2 h 22"/>
                <a:gd name="T66" fmla="*/ 16 w 25"/>
                <a:gd name="T67" fmla="*/ 1 h 22"/>
                <a:gd name="T68" fmla="*/ 25 w 25"/>
                <a:gd name="T69" fmla="*/ 1 h 22"/>
                <a:gd name="T70" fmla="*/ 25 w 25"/>
                <a:gd name="T7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2">
                  <a:moveTo>
                    <a:pt x="25" y="2"/>
                  </a:moveTo>
                  <a:cubicBezTo>
                    <a:pt x="24" y="2"/>
                    <a:pt x="24" y="2"/>
                    <a:pt x="24" y="2"/>
                  </a:cubicBezTo>
                  <a:cubicBezTo>
                    <a:pt x="23" y="2"/>
                    <a:pt x="23" y="2"/>
                    <a:pt x="22" y="3"/>
                  </a:cubicBezTo>
                  <a:cubicBezTo>
                    <a:pt x="22" y="3"/>
                    <a:pt x="22" y="3"/>
                    <a:pt x="21" y="4"/>
                  </a:cubicBezTo>
                  <a:cubicBezTo>
                    <a:pt x="21" y="5"/>
                    <a:pt x="21" y="6"/>
                    <a:pt x="21" y="7"/>
                  </a:cubicBezTo>
                  <a:cubicBezTo>
                    <a:pt x="21" y="22"/>
                    <a:pt x="21" y="22"/>
                    <a:pt x="21" y="22"/>
                  </a:cubicBezTo>
                  <a:cubicBezTo>
                    <a:pt x="18" y="22"/>
                    <a:pt x="18" y="22"/>
                    <a:pt x="18" y="22"/>
                  </a:cubicBezTo>
                  <a:cubicBezTo>
                    <a:pt x="5" y="5"/>
                    <a:pt x="5" y="5"/>
                    <a:pt x="5" y="5"/>
                  </a:cubicBezTo>
                  <a:cubicBezTo>
                    <a:pt x="5" y="15"/>
                    <a:pt x="5" y="15"/>
                    <a:pt x="5" y="15"/>
                  </a:cubicBezTo>
                  <a:cubicBezTo>
                    <a:pt x="5" y="17"/>
                    <a:pt x="5" y="18"/>
                    <a:pt x="5" y="18"/>
                  </a:cubicBezTo>
                  <a:cubicBezTo>
                    <a:pt x="6" y="19"/>
                    <a:pt x="6" y="19"/>
                    <a:pt x="6" y="20"/>
                  </a:cubicBezTo>
                  <a:cubicBezTo>
                    <a:pt x="6" y="20"/>
                    <a:pt x="7" y="20"/>
                    <a:pt x="7" y="20"/>
                  </a:cubicBezTo>
                  <a:cubicBezTo>
                    <a:pt x="8" y="20"/>
                    <a:pt x="9" y="20"/>
                    <a:pt x="9" y="21"/>
                  </a:cubicBezTo>
                  <a:cubicBezTo>
                    <a:pt x="9" y="22"/>
                    <a:pt x="9" y="22"/>
                    <a:pt x="9" y="22"/>
                  </a:cubicBezTo>
                  <a:cubicBezTo>
                    <a:pt x="0" y="22"/>
                    <a:pt x="0" y="22"/>
                    <a:pt x="0" y="22"/>
                  </a:cubicBezTo>
                  <a:cubicBezTo>
                    <a:pt x="0" y="20"/>
                    <a:pt x="0" y="20"/>
                    <a:pt x="0" y="20"/>
                  </a:cubicBezTo>
                  <a:cubicBezTo>
                    <a:pt x="0" y="20"/>
                    <a:pt x="1" y="20"/>
                    <a:pt x="1" y="20"/>
                  </a:cubicBezTo>
                  <a:cubicBezTo>
                    <a:pt x="2" y="20"/>
                    <a:pt x="2" y="20"/>
                    <a:pt x="2" y="20"/>
                  </a:cubicBezTo>
                  <a:cubicBezTo>
                    <a:pt x="3" y="19"/>
                    <a:pt x="3" y="19"/>
                    <a:pt x="3" y="18"/>
                  </a:cubicBezTo>
                  <a:cubicBezTo>
                    <a:pt x="3" y="18"/>
                    <a:pt x="3" y="17"/>
                    <a:pt x="3" y="15"/>
                  </a:cubicBezTo>
                  <a:cubicBezTo>
                    <a:pt x="4" y="5"/>
                    <a:pt x="4" y="5"/>
                    <a:pt x="4" y="5"/>
                  </a:cubicBezTo>
                  <a:cubicBezTo>
                    <a:pt x="4" y="5"/>
                    <a:pt x="4" y="5"/>
                    <a:pt x="3" y="4"/>
                  </a:cubicBezTo>
                  <a:cubicBezTo>
                    <a:pt x="3" y="4"/>
                    <a:pt x="3" y="3"/>
                    <a:pt x="3" y="3"/>
                  </a:cubicBezTo>
                  <a:cubicBezTo>
                    <a:pt x="2" y="3"/>
                    <a:pt x="2" y="2"/>
                    <a:pt x="2" y="2"/>
                  </a:cubicBezTo>
                  <a:cubicBezTo>
                    <a:pt x="1" y="2"/>
                    <a:pt x="1" y="2"/>
                    <a:pt x="0" y="2"/>
                  </a:cubicBezTo>
                  <a:cubicBezTo>
                    <a:pt x="0" y="0"/>
                    <a:pt x="0" y="0"/>
                    <a:pt x="0" y="0"/>
                  </a:cubicBezTo>
                  <a:cubicBezTo>
                    <a:pt x="8" y="1"/>
                    <a:pt x="8" y="1"/>
                    <a:pt x="8" y="1"/>
                  </a:cubicBezTo>
                  <a:cubicBezTo>
                    <a:pt x="19" y="15"/>
                    <a:pt x="19" y="15"/>
                    <a:pt x="19" y="15"/>
                  </a:cubicBezTo>
                  <a:cubicBezTo>
                    <a:pt x="19" y="7"/>
                    <a:pt x="19" y="7"/>
                    <a:pt x="19" y="7"/>
                  </a:cubicBezTo>
                  <a:cubicBezTo>
                    <a:pt x="19" y="6"/>
                    <a:pt x="19" y="5"/>
                    <a:pt x="19" y="4"/>
                  </a:cubicBezTo>
                  <a:cubicBezTo>
                    <a:pt x="19" y="4"/>
                    <a:pt x="19" y="3"/>
                    <a:pt x="18" y="3"/>
                  </a:cubicBezTo>
                  <a:cubicBezTo>
                    <a:pt x="18" y="3"/>
                    <a:pt x="18" y="2"/>
                    <a:pt x="17" y="2"/>
                  </a:cubicBezTo>
                  <a:cubicBezTo>
                    <a:pt x="17" y="2"/>
                    <a:pt x="16" y="2"/>
                    <a:pt x="16" y="2"/>
                  </a:cubicBezTo>
                  <a:cubicBezTo>
                    <a:pt x="16" y="1"/>
                    <a:pt x="16" y="1"/>
                    <a:pt x="16" y="1"/>
                  </a:cubicBezTo>
                  <a:cubicBezTo>
                    <a:pt x="25" y="1"/>
                    <a:pt x="25" y="1"/>
                    <a:pt x="25" y="1"/>
                  </a:cubicBezTo>
                  <a:lnTo>
                    <a:pt x="25" y="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9">
              <a:extLst>
                <a:ext uri="{FF2B5EF4-FFF2-40B4-BE49-F238E27FC236}">
                  <a16:creationId xmlns:a16="http://schemas.microsoft.com/office/drawing/2014/main" id="{599DFFD0-8EE4-5441-ADA9-3D59B18506F5}"/>
                </a:ext>
              </a:extLst>
            </p:cNvPr>
            <p:cNvSpPr>
              <a:spLocks/>
            </p:cNvSpPr>
            <p:nvPr/>
          </p:nvSpPr>
          <p:spPr bwMode="auto">
            <a:xfrm>
              <a:off x="1523693" y="178705"/>
              <a:ext cx="63500" cy="83269"/>
            </a:xfrm>
            <a:custGeom>
              <a:avLst/>
              <a:gdLst>
                <a:gd name="T0" fmla="*/ 11 w 17"/>
                <a:gd name="T1" fmla="*/ 23 h 23"/>
                <a:gd name="T2" fmla="*/ 0 w 17"/>
                <a:gd name="T3" fmla="*/ 20 h 23"/>
                <a:gd name="T4" fmla="*/ 0 w 17"/>
                <a:gd name="T5" fmla="*/ 19 h 23"/>
                <a:gd name="T6" fmla="*/ 2 w 17"/>
                <a:gd name="T7" fmla="*/ 19 h 23"/>
                <a:gd name="T8" fmla="*/ 3 w 17"/>
                <a:gd name="T9" fmla="*/ 19 h 23"/>
                <a:gd name="T10" fmla="*/ 3 w 17"/>
                <a:gd name="T11" fmla="*/ 19 h 23"/>
                <a:gd name="T12" fmla="*/ 4 w 17"/>
                <a:gd name="T13" fmla="*/ 18 h 23"/>
                <a:gd name="T14" fmla="*/ 8 w 17"/>
                <a:gd name="T15" fmla="*/ 4 h 23"/>
                <a:gd name="T16" fmla="*/ 8 w 17"/>
                <a:gd name="T17" fmla="*/ 3 h 23"/>
                <a:gd name="T18" fmla="*/ 7 w 17"/>
                <a:gd name="T19" fmla="*/ 2 h 23"/>
                <a:gd name="T20" fmla="*/ 6 w 17"/>
                <a:gd name="T21" fmla="*/ 1 h 23"/>
                <a:gd name="T22" fmla="*/ 5 w 17"/>
                <a:gd name="T23" fmla="*/ 1 h 23"/>
                <a:gd name="T24" fmla="*/ 5 w 17"/>
                <a:gd name="T25" fmla="*/ 0 h 23"/>
                <a:gd name="T26" fmla="*/ 17 w 17"/>
                <a:gd name="T27" fmla="*/ 3 h 23"/>
                <a:gd name="T28" fmla="*/ 16 w 17"/>
                <a:gd name="T29" fmla="*/ 4 h 23"/>
                <a:gd name="T30" fmla="*/ 15 w 17"/>
                <a:gd name="T31" fmla="*/ 4 h 23"/>
                <a:gd name="T32" fmla="*/ 14 w 17"/>
                <a:gd name="T33" fmla="*/ 4 h 23"/>
                <a:gd name="T34" fmla="*/ 13 w 17"/>
                <a:gd name="T35" fmla="*/ 4 h 23"/>
                <a:gd name="T36" fmla="*/ 13 w 17"/>
                <a:gd name="T37" fmla="*/ 5 h 23"/>
                <a:gd name="T38" fmla="*/ 9 w 17"/>
                <a:gd name="T39" fmla="*/ 19 h 23"/>
                <a:gd name="T40" fmla="*/ 9 w 17"/>
                <a:gd name="T41" fmla="*/ 20 h 23"/>
                <a:gd name="T42" fmla="*/ 10 w 17"/>
                <a:gd name="T43" fmla="*/ 21 h 23"/>
                <a:gd name="T44" fmla="*/ 11 w 17"/>
                <a:gd name="T45" fmla="*/ 22 h 23"/>
                <a:gd name="T46" fmla="*/ 12 w 17"/>
                <a:gd name="T47" fmla="*/ 22 h 23"/>
                <a:gd name="T48" fmla="*/ 11 w 17"/>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3">
                  <a:moveTo>
                    <a:pt x="11" y="23"/>
                  </a:moveTo>
                  <a:cubicBezTo>
                    <a:pt x="0" y="20"/>
                    <a:pt x="0" y="20"/>
                    <a:pt x="0" y="20"/>
                  </a:cubicBezTo>
                  <a:cubicBezTo>
                    <a:pt x="0" y="19"/>
                    <a:pt x="0" y="19"/>
                    <a:pt x="0" y="19"/>
                  </a:cubicBezTo>
                  <a:cubicBezTo>
                    <a:pt x="1" y="19"/>
                    <a:pt x="1" y="19"/>
                    <a:pt x="2" y="19"/>
                  </a:cubicBezTo>
                  <a:cubicBezTo>
                    <a:pt x="2" y="19"/>
                    <a:pt x="2" y="19"/>
                    <a:pt x="3" y="19"/>
                  </a:cubicBezTo>
                  <a:cubicBezTo>
                    <a:pt x="3" y="19"/>
                    <a:pt x="3" y="19"/>
                    <a:pt x="3" y="19"/>
                  </a:cubicBezTo>
                  <a:cubicBezTo>
                    <a:pt x="4" y="19"/>
                    <a:pt x="4" y="19"/>
                    <a:pt x="4" y="18"/>
                  </a:cubicBezTo>
                  <a:cubicBezTo>
                    <a:pt x="8" y="4"/>
                    <a:pt x="8" y="4"/>
                    <a:pt x="8" y="4"/>
                  </a:cubicBezTo>
                  <a:cubicBezTo>
                    <a:pt x="8" y="3"/>
                    <a:pt x="8" y="3"/>
                    <a:pt x="8" y="3"/>
                  </a:cubicBezTo>
                  <a:cubicBezTo>
                    <a:pt x="8" y="3"/>
                    <a:pt x="7" y="2"/>
                    <a:pt x="7" y="2"/>
                  </a:cubicBezTo>
                  <a:cubicBezTo>
                    <a:pt x="7" y="2"/>
                    <a:pt x="7" y="2"/>
                    <a:pt x="6" y="1"/>
                  </a:cubicBezTo>
                  <a:cubicBezTo>
                    <a:pt x="6" y="1"/>
                    <a:pt x="5" y="1"/>
                    <a:pt x="5" y="1"/>
                  </a:cubicBezTo>
                  <a:cubicBezTo>
                    <a:pt x="5" y="0"/>
                    <a:pt x="5" y="0"/>
                    <a:pt x="5" y="0"/>
                  </a:cubicBezTo>
                  <a:cubicBezTo>
                    <a:pt x="17" y="3"/>
                    <a:pt x="17" y="3"/>
                    <a:pt x="17" y="3"/>
                  </a:cubicBezTo>
                  <a:cubicBezTo>
                    <a:pt x="16" y="4"/>
                    <a:pt x="16" y="4"/>
                    <a:pt x="16" y="4"/>
                  </a:cubicBezTo>
                  <a:cubicBezTo>
                    <a:pt x="16" y="4"/>
                    <a:pt x="16" y="4"/>
                    <a:pt x="15" y="4"/>
                  </a:cubicBezTo>
                  <a:cubicBezTo>
                    <a:pt x="15" y="4"/>
                    <a:pt x="14" y="4"/>
                    <a:pt x="14" y="4"/>
                  </a:cubicBezTo>
                  <a:cubicBezTo>
                    <a:pt x="14" y="4"/>
                    <a:pt x="13" y="4"/>
                    <a:pt x="13" y="4"/>
                  </a:cubicBezTo>
                  <a:cubicBezTo>
                    <a:pt x="13" y="4"/>
                    <a:pt x="13" y="5"/>
                    <a:pt x="13" y="5"/>
                  </a:cubicBezTo>
                  <a:cubicBezTo>
                    <a:pt x="9" y="19"/>
                    <a:pt x="9" y="19"/>
                    <a:pt x="9" y="19"/>
                  </a:cubicBezTo>
                  <a:cubicBezTo>
                    <a:pt x="9" y="20"/>
                    <a:pt x="9" y="20"/>
                    <a:pt x="9" y="20"/>
                  </a:cubicBezTo>
                  <a:cubicBezTo>
                    <a:pt x="9" y="21"/>
                    <a:pt x="9" y="21"/>
                    <a:pt x="10" y="21"/>
                  </a:cubicBezTo>
                  <a:cubicBezTo>
                    <a:pt x="10" y="21"/>
                    <a:pt x="10" y="21"/>
                    <a:pt x="11" y="22"/>
                  </a:cubicBezTo>
                  <a:cubicBezTo>
                    <a:pt x="11" y="22"/>
                    <a:pt x="11" y="22"/>
                    <a:pt x="12" y="22"/>
                  </a:cubicBezTo>
                  <a:lnTo>
                    <a:pt x="11" y="2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0">
              <a:extLst>
                <a:ext uri="{FF2B5EF4-FFF2-40B4-BE49-F238E27FC236}">
                  <a16:creationId xmlns:a16="http://schemas.microsoft.com/office/drawing/2014/main" id="{0AC0F857-5EB5-A842-9502-5217BC1A87D9}"/>
                </a:ext>
              </a:extLst>
            </p:cNvPr>
            <p:cNvSpPr>
              <a:spLocks/>
            </p:cNvSpPr>
            <p:nvPr/>
          </p:nvSpPr>
          <p:spPr bwMode="auto">
            <a:xfrm>
              <a:off x="1641168" y="207470"/>
              <a:ext cx="82550" cy="90838"/>
            </a:xfrm>
            <a:custGeom>
              <a:avLst/>
              <a:gdLst>
                <a:gd name="T0" fmla="*/ 22 w 22"/>
                <a:gd name="T1" fmla="*/ 12 h 25"/>
                <a:gd name="T2" fmla="*/ 21 w 22"/>
                <a:gd name="T3" fmla="*/ 12 h 25"/>
                <a:gd name="T4" fmla="*/ 20 w 22"/>
                <a:gd name="T5" fmla="*/ 12 h 25"/>
                <a:gd name="T6" fmla="*/ 19 w 22"/>
                <a:gd name="T7" fmla="*/ 12 h 25"/>
                <a:gd name="T8" fmla="*/ 17 w 22"/>
                <a:gd name="T9" fmla="*/ 13 h 25"/>
                <a:gd name="T10" fmla="*/ 15 w 22"/>
                <a:gd name="T11" fmla="*/ 15 h 25"/>
                <a:gd name="T12" fmla="*/ 11 w 22"/>
                <a:gd name="T13" fmla="*/ 18 h 25"/>
                <a:gd name="T14" fmla="*/ 7 w 22"/>
                <a:gd name="T15" fmla="*/ 21 h 25"/>
                <a:gd name="T16" fmla="*/ 3 w 22"/>
                <a:gd name="T17" fmla="*/ 25 h 25"/>
                <a:gd name="T18" fmla="*/ 0 w 22"/>
                <a:gd name="T19" fmla="*/ 24 h 25"/>
                <a:gd name="T20" fmla="*/ 1 w 22"/>
                <a:gd name="T21" fmla="*/ 12 h 25"/>
                <a:gd name="T22" fmla="*/ 2 w 22"/>
                <a:gd name="T23" fmla="*/ 5 h 25"/>
                <a:gd name="T24" fmla="*/ 2 w 22"/>
                <a:gd name="T25" fmla="*/ 3 h 25"/>
                <a:gd name="T26" fmla="*/ 1 w 22"/>
                <a:gd name="T27" fmla="*/ 2 h 25"/>
                <a:gd name="T28" fmla="*/ 1 w 22"/>
                <a:gd name="T29" fmla="*/ 1 h 25"/>
                <a:gd name="T30" fmla="*/ 0 w 22"/>
                <a:gd name="T31" fmla="*/ 1 h 25"/>
                <a:gd name="T32" fmla="*/ 1 w 22"/>
                <a:gd name="T33" fmla="*/ 0 h 25"/>
                <a:gd name="T34" fmla="*/ 11 w 22"/>
                <a:gd name="T35" fmla="*/ 5 h 25"/>
                <a:gd name="T36" fmla="*/ 10 w 22"/>
                <a:gd name="T37" fmla="*/ 6 h 25"/>
                <a:gd name="T38" fmla="*/ 8 w 22"/>
                <a:gd name="T39" fmla="*/ 5 h 25"/>
                <a:gd name="T40" fmla="*/ 7 w 22"/>
                <a:gd name="T41" fmla="*/ 6 h 25"/>
                <a:gd name="T42" fmla="*/ 7 w 22"/>
                <a:gd name="T43" fmla="*/ 6 h 25"/>
                <a:gd name="T44" fmla="*/ 7 w 22"/>
                <a:gd name="T45" fmla="*/ 6 h 25"/>
                <a:gd name="T46" fmla="*/ 6 w 22"/>
                <a:gd name="T47" fmla="*/ 11 h 25"/>
                <a:gd name="T48" fmla="*/ 6 w 22"/>
                <a:gd name="T49" fmla="*/ 21 h 25"/>
                <a:gd name="T50" fmla="*/ 11 w 22"/>
                <a:gd name="T51" fmla="*/ 16 h 25"/>
                <a:gd name="T52" fmla="*/ 14 w 22"/>
                <a:gd name="T53" fmla="*/ 13 h 25"/>
                <a:gd name="T54" fmla="*/ 16 w 22"/>
                <a:gd name="T55" fmla="*/ 12 h 25"/>
                <a:gd name="T56" fmla="*/ 17 w 22"/>
                <a:gd name="T57" fmla="*/ 11 h 25"/>
                <a:gd name="T58" fmla="*/ 16 w 22"/>
                <a:gd name="T59" fmla="*/ 10 h 25"/>
                <a:gd name="T60" fmla="*/ 14 w 22"/>
                <a:gd name="T61" fmla="*/ 8 h 25"/>
                <a:gd name="T62" fmla="*/ 15 w 22"/>
                <a:gd name="T63" fmla="*/ 7 h 25"/>
                <a:gd name="T64" fmla="*/ 22 w 22"/>
                <a:gd name="T65" fmla="*/ 11 h 25"/>
                <a:gd name="T66" fmla="*/ 22 w 22"/>
                <a:gd name="T6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5">
                  <a:moveTo>
                    <a:pt x="22" y="12"/>
                  </a:moveTo>
                  <a:cubicBezTo>
                    <a:pt x="22" y="12"/>
                    <a:pt x="21" y="12"/>
                    <a:pt x="21" y="12"/>
                  </a:cubicBezTo>
                  <a:cubicBezTo>
                    <a:pt x="21" y="12"/>
                    <a:pt x="20" y="12"/>
                    <a:pt x="20" y="12"/>
                  </a:cubicBezTo>
                  <a:cubicBezTo>
                    <a:pt x="19" y="12"/>
                    <a:pt x="19" y="12"/>
                    <a:pt x="19" y="12"/>
                  </a:cubicBezTo>
                  <a:cubicBezTo>
                    <a:pt x="18" y="12"/>
                    <a:pt x="18" y="13"/>
                    <a:pt x="17" y="13"/>
                  </a:cubicBezTo>
                  <a:cubicBezTo>
                    <a:pt x="17" y="13"/>
                    <a:pt x="16" y="14"/>
                    <a:pt x="15" y="15"/>
                  </a:cubicBezTo>
                  <a:cubicBezTo>
                    <a:pt x="14" y="16"/>
                    <a:pt x="13" y="17"/>
                    <a:pt x="11" y="18"/>
                  </a:cubicBezTo>
                  <a:cubicBezTo>
                    <a:pt x="10" y="19"/>
                    <a:pt x="9" y="20"/>
                    <a:pt x="7" y="21"/>
                  </a:cubicBezTo>
                  <a:cubicBezTo>
                    <a:pt x="6" y="23"/>
                    <a:pt x="4" y="24"/>
                    <a:pt x="3" y="25"/>
                  </a:cubicBezTo>
                  <a:cubicBezTo>
                    <a:pt x="0" y="24"/>
                    <a:pt x="0" y="24"/>
                    <a:pt x="0" y="24"/>
                  </a:cubicBezTo>
                  <a:cubicBezTo>
                    <a:pt x="1" y="20"/>
                    <a:pt x="1" y="16"/>
                    <a:pt x="1" y="12"/>
                  </a:cubicBezTo>
                  <a:cubicBezTo>
                    <a:pt x="2" y="9"/>
                    <a:pt x="2" y="6"/>
                    <a:pt x="2" y="5"/>
                  </a:cubicBezTo>
                  <a:cubicBezTo>
                    <a:pt x="2" y="4"/>
                    <a:pt x="2" y="4"/>
                    <a:pt x="2" y="3"/>
                  </a:cubicBezTo>
                  <a:cubicBezTo>
                    <a:pt x="2" y="3"/>
                    <a:pt x="2" y="3"/>
                    <a:pt x="1" y="2"/>
                  </a:cubicBezTo>
                  <a:cubicBezTo>
                    <a:pt x="1" y="2"/>
                    <a:pt x="1" y="2"/>
                    <a:pt x="1" y="1"/>
                  </a:cubicBezTo>
                  <a:cubicBezTo>
                    <a:pt x="1" y="1"/>
                    <a:pt x="0" y="1"/>
                    <a:pt x="0" y="1"/>
                  </a:cubicBezTo>
                  <a:cubicBezTo>
                    <a:pt x="1" y="0"/>
                    <a:pt x="1" y="0"/>
                    <a:pt x="1" y="0"/>
                  </a:cubicBezTo>
                  <a:cubicBezTo>
                    <a:pt x="11" y="5"/>
                    <a:pt x="11" y="5"/>
                    <a:pt x="11" y="5"/>
                  </a:cubicBezTo>
                  <a:cubicBezTo>
                    <a:pt x="10" y="6"/>
                    <a:pt x="10" y="6"/>
                    <a:pt x="10" y="6"/>
                  </a:cubicBezTo>
                  <a:cubicBezTo>
                    <a:pt x="9" y="6"/>
                    <a:pt x="8" y="5"/>
                    <a:pt x="8" y="5"/>
                  </a:cubicBezTo>
                  <a:cubicBezTo>
                    <a:pt x="8" y="5"/>
                    <a:pt x="7" y="5"/>
                    <a:pt x="7" y="6"/>
                  </a:cubicBezTo>
                  <a:cubicBezTo>
                    <a:pt x="7" y="6"/>
                    <a:pt x="7" y="6"/>
                    <a:pt x="7" y="6"/>
                  </a:cubicBezTo>
                  <a:cubicBezTo>
                    <a:pt x="7" y="6"/>
                    <a:pt x="7" y="6"/>
                    <a:pt x="7" y="6"/>
                  </a:cubicBezTo>
                  <a:cubicBezTo>
                    <a:pt x="7" y="7"/>
                    <a:pt x="7" y="9"/>
                    <a:pt x="6" y="11"/>
                  </a:cubicBezTo>
                  <a:cubicBezTo>
                    <a:pt x="6" y="13"/>
                    <a:pt x="6" y="16"/>
                    <a:pt x="6" y="21"/>
                  </a:cubicBezTo>
                  <a:cubicBezTo>
                    <a:pt x="8" y="19"/>
                    <a:pt x="9" y="18"/>
                    <a:pt x="11" y="16"/>
                  </a:cubicBezTo>
                  <a:cubicBezTo>
                    <a:pt x="12" y="15"/>
                    <a:pt x="13" y="14"/>
                    <a:pt x="14" y="13"/>
                  </a:cubicBezTo>
                  <a:cubicBezTo>
                    <a:pt x="15" y="13"/>
                    <a:pt x="15" y="12"/>
                    <a:pt x="16" y="12"/>
                  </a:cubicBezTo>
                  <a:cubicBezTo>
                    <a:pt x="16" y="12"/>
                    <a:pt x="16" y="11"/>
                    <a:pt x="17" y="11"/>
                  </a:cubicBezTo>
                  <a:cubicBezTo>
                    <a:pt x="17" y="11"/>
                    <a:pt x="17" y="10"/>
                    <a:pt x="16" y="10"/>
                  </a:cubicBezTo>
                  <a:cubicBezTo>
                    <a:pt x="16" y="10"/>
                    <a:pt x="15" y="9"/>
                    <a:pt x="14" y="8"/>
                  </a:cubicBezTo>
                  <a:cubicBezTo>
                    <a:pt x="15" y="7"/>
                    <a:pt x="15" y="7"/>
                    <a:pt x="15" y="7"/>
                  </a:cubicBezTo>
                  <a:cubicBezTo>
                    <a:pt x="22" y="11"/>
                    <a:pt x="22" y="11"/>
                    <a:pt x="22" y="11"/>
                  </a:cubicBezTo>
                  <a:lnTo>
                    <a:pt x="22"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1">
              <a:extLst>
                <a:ext uri="{FF2B5EF4-FFF2-40B4-BE49-F238E27FC236}">
                  <a16:creationId xmlns:a16="http://schemas.microsoft.com/office/drawing/2014/main" id="{F478ABA3-B304-074E-9ACA-E4CB8C482C0B}"/>
                </a:ext>
              </a:extLst>
            </p:cNvPr>
            <p:cNvSpPr>
              <a:spLocks/>
            </p:cNvSpPr>
            <p:nvPr/>
          </p:nvSpPr>
          <p:spPr bwMode="auto">
            <a:xfrm>
              <a:off x="1715781" y="280140"/>
              <a:ext cx="104775" cy="104464"/>
            </a:xfrm>
            <a:custGeom>
              <a:avLst/>
              <a:gdLst>
                <a:gd name="T0" fmla="*/ 25 w 28"/>
                <a:gd name="T1" fmla="*/ 17 h 29"/>
                <a:gd name="T2" fmla="*/ 24 w 28"/>
                <a:gd name="T3" fmla="*/ 16 h 29"/>
                <a:gd name="T4" fmla="*/ 24 w 28"/>
                <a:gd name="T5" fmla="*/ 13 h 29"/>
                <a:gd name="T6" fmla="*/ 24 w 28"/>
                <a:gd name="T7" fmla="*/ 11 h 29"/>
                <a:gd name="T8" fmla="*/ 23 w 28"/>
                <a:gd name="T9" fmla="*/ 10 h 29"/>
                <a:gd name="T10" fmla="*/ 22 w 28"/>
                <a:gd name="T11" fmla="*/ 9 h 29"/>
                <a:gd name="T12" fmla="*/ 20 w 28"/>
                <a:gd name="T13" fmla="*/ 7 h 29"/>
                <a:gd name="T14" fmla="*/ 14 w 28"/>
                <a:gd name="T15" fmla="*/ 13 h 29"/>
                <a:gd name="T16" fmla="*/ 16 w 28"/>
                <a:gd name="T17" fmla="*/ 14 h 29"/>
                <a:gd name="T18" fmla="*/ 17 w 28"/>
                <a:gd name="T19" fmla="*/ 15 h 29"/>
                <a:gd name="T20" fmla="*/ 19 w 28"/>
                <a:gd name="T21" fmla="*/ 15 h 29"/>
                <a:gd name="T22" fmla="*/ 20 w 28"/>
                <a:gd name="T23" fmla="*/ 15 h 29"/>
                <a:gd name="T24" fmla="*/ 21 w 28"/>
                <a:gd name="T25" fmla="*/ 14 h 29"/>
                <a:gd name="T26" fmla="*/ 22 w 28"/>
                <a:gd name="T27" fmla="*/ 15 h 29"/>
                <a:gd name="T28" fmla="*/ 16 w 28"/>
                <a:gd name="T29" fmla="*/ 21 h 29"/>
                <a:gd name="T30" fmla="*/ 15 w 28"/>
                <a:gd name="T31" fmla="*/ 21 h 29"/>
                <a:gd name="T32" fmla="*/ 16 w 28"/>
                <a:gd name="T33" fmla="*/ 19 h 29"/>
                <a:gd name="T34" fmla="*/ 16 w 28"/>
                <a:gd name="T35" fmla="*/ 18 h 29"/>
                <a:gd name="T36" fmla="*/ 16 w 28"/>
                <a:gd name="T37" fmla="*/ 16 h 29"/>
                <a:gd name="T38" fmla="*/ 15 w 28"/>
                <a:gd name="T39" fmla="*/ 15 h 29"/>
                <a:gd name="T40" fmla="*/ 13 w 28"/>
                <a:gd name="T41" fmla="*/ 14 h 29"/>
                <a:gd name="T42" fmla="*/ 9 w 28"/>
                <a:gd name="T43" fmla="*/ 18 h 29"/>
                <a:gd name="T44" fmla="*/ 8 w 28"/>
                <a:gd name="T45" fmla="*/ 20 h 29"/>
                <a:gd name="T46" fmla="*/ 8 w 28"/>
                <a:gd name="T47" fmla="*/ 21 h 29"/>
                <a:gd name="T48" fmla="*/ 9 w 28"/>
                <a:gd name="T49" fmla="*/ 21 h 29"/>
                <a:gd name="T50" fmla="*/ 10 w 28"/>
                <a:gd name="T51" fmla="*/ 23 h 29"/>
                <a:gd name="T52" fmla="*/ 11 w 28"/>
                <a:gd name="T53" fmla="*/ 24 h 29"/>
                <a:gd name="T54" fmla="*/ 12 w 28"/>
                <a:gd name="T55" fmla="*/ 24 h 29"/>
                <a:gd name="T56" fmla="*/ 13 w 28"/>
                <a:gd name="T57" fmla="*/ 25 h 29"/>
                <a:gd name="T58" fmla="*/ 14 w 28"/>
                <a:gd name="T59" fmla="*/ 25 h 29"/>
                <a:gd name="T60" fmla="*/ 16 w 28"/>
                <a:gd name="T61" fmla="*/ 25 h 29"/>
                <a:gd name="T62" fmla="*/ 19 w 28"/>
                <a:gd name="T63" fmla="*/ 24 h 29"/>
                <a:gd name="T64" fmla="*/ 20 w 28"/>
                <a:gd name="T65" fmla="*/ 25 h 29"/>
                <a:gd name="T66" fmla="*/ 15 w 28"/>
                <a:gd name="T67" fmla="*/ 29 h 29"/>
                <a:gd name="T68" fmla="*/ 0 w 28"/>
                <a:gd name="T69" fmla="*/ 16 h 29"/>
                <a:gd name="T70" fmla="*/ 1 w 28"/>
                <a:gd name="T71" fmla="*/ 15 h 29"/>
                <a:gd name="T72" fmla="*/ 2 w 28"/>
                <a:gd name="T73" fmla="*/ 16 h 29"/>
                <a:gd name="T74" fmla="*/ 3 w 28"/>
                <a:gd name="T75" fmla="*/ 16 h 29"/>
                <a:gd name="T76" fmla="*/ 4 w 28"/>
                <a:gd name="T77" fmla="*/ 16 h 29"/>
                <a:gd name="T78" fmla="*/ 5 w 28"/>
                <a:gd name="T79" fmla="*/ 16 h 29"/>
                <a:gd name="T80" fmla="*/ 15 w 28"/>
                <a:gd name="T81" fmla="*/ 5 h 29"/>
                <a:gd name="T82" fmla="*/ 15 w 28"/>
                <a:gd name="T83" fmla="*/ 4 h 29"/>
                <a:gd name="T84" fmla="*/ 15 w 28"/>
                <a:gd name="T85" fmla="*/ 3 h 29"/>
                <a:gd name="T86" fmla="*/ 14 w 28"/>
                <a:gd name="T87" fmla="*/ 2 h 29"/>
                <a:gd name="T88" fmla="*/ 14 w 28"/>
                <a:gd name="T89" fmla="*/ 1 h 29"/>
                <a:gd name="T90" fmla="*/ 15 w 28"/>
                <a:gd name="T91" fmla="*/ 0 h 29"/>
                <a:gd name="T92" fmla="*/ 28 w 28"/>
                <a:gd name="T93" fmla="*/ 13 h 29"/>
                <a:gd name="T94" fmla="*/ 25 w 28"/>
                <a:gd name="T9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 h="29">
                  <a:moveTo>
                    <a:pt x="25" y="17"/>
                  </a:moveTo>
                  <a:cubicBezTo>
                    <a:pt x="24" y="16"/>
                    <a:pt x="24" y="16"/>
                    <a:pt x="24" y="16"/>
                  </a:cubicBezTo>
                  <a:cubicBezTo>
                    <a:pt x="24" y="15"/>
                    <a:pt x="24" y="14"/>
                    <a:pt x="24" y="13"/>
                  </a:cubicBezTo>
                  <a:cubicBezTo>
                    <a:pt x="24" y="12"/>
                    <a:pt x="24" y="11"/>
                    <a:pt x="24" y="11"/>
                  </a:cubicBezTo>
                  <a:cubicBezTo>
                    <a:pt x="24" y="10"/>
                    <a:pt x="23" y="10"/>
                    <a:pt x="23" y="10"/>
                  </a:cubicBezTo>
                  <a:cubicBezTo>
                    <a:pt x="23" y="9"/>
                    <a:pt x="22" y="9"/>
                    <a:pt x="22" y="9"/>
                  </a:cubicBezTo>
                  <a:cubicBezTo>
                    <a:pt x="20" y="7"/>
                    <a:pt x="20" y="7"/>
                    <a:pt x="20" y="7"/>
                  </a:cubicBezTo>
                  <a:cubicBezTo>
                    <a:pt x="14" y="13"/>
                    <a:pt x="14" y="13"/>
                    <a:pt x="14" y="13"/>
                  </a:cubicBezTo>
                  <a:cubicBezTo>
                    <a:pt x="16" y="14"/>
                    <a:pt x="16" y="14"/>
                    <a:pt x="16" y="14"/>
                  </a:cubicBezTo>
                  <a:cubicBezTo>
                    <a:pt x="16" y="15"/>
                    <a:pt x="17" y="15"/>
                    <a:pt x="17" y="15"/>
                  </a:cubicBezTo>
                  <a:cubicBezTo>
                    <a:pt x="18" y="15"/>
                    <a:pt x="18" y="15"/>
                    <a:pt x="19" y="15"/>
                  </a:cubicBezTo>
                  <a:cubicBezTo>
                    <a:pt x="19" y="15"/>
                    <a:pt x="19" y="15"/>
                    <a:pt x="20" y="15"/>
                  </a:cubicBezTo>
                  <a:cubicBezTo>
                    <a:pt x="20" y="15"/>
                    <a:pt x="21" y="14"/>
                    <a:pt x="21" y="14"/>
                  </a:cubicBezTo>
                  <a:cubicBezTo>
                    <a:pt x="22" y="15"/>
                    <a:pt x="22" y="15"/>
                    <a:pt x="22" y="15"/>
                  </a:cubicBezTo>
                  <a:cubicBezTo>
                    <a:pt x="16" y="21"/>
                    <a:pt x="16" y="21"/>
                    <a:pt x="16" y="21"/>
                  </a:cubicBezTo>
                  <a:cubicBezTo>
                    <a:pt x="15" y="21"/>
                    <a:pt x="15" y="21"/>
                    <a:pt x="15" y="21"/>
                  </a:cubicBezTo>
                  <a:cubicBezTo>
                    <a:pt x="16" y="20"/>
                    <a:pt x="16" y="20"/>
                    <a:pt x="16" y="19"/>
                  </a:cubicBezTo>
                  <a:cubicBezTo>
                    <a:pt x="16" y="19"/>
                    <a:pt x="16" y="18"/>
                    <a:pt x="16" y="18"/>
                  </a:cubicBezTo>
                  <a:cubicBezTo>
                    <a:pt x="16" y="17"/>
                    <a:pt x="16" y="17"/>
                    <a:pt x="16" y="16"/>
                  </a:cubicBezTo>
                  <a:cubicBezTo>
                    <a:pt x="16" y="16"/>
                    <a:pt x="15" y="16"/>
                    <a:pt x="15" y="15"/>
                  </a:cubicBezTo>
                  <a:cubicBezTo>
                    <a:pt x="13" y="14"/>
                    <a:pt x="13" y="14"/>
                    <a:pt x="13" y="14"/>
                  </a:cubicBezTo>
                  <a:cubicBezTo>
                    <a:pt x="9" y="18"/>
                    <a:pt x="9" y="18"/>
                    <a:pt x="9" y="18"/>
                  </a:cubicBezTo>
                  <a:cubicBezTo>
                    <a:pt x="9" y="19"/>
                    <a:pt x="9" y="19"/>
                    <a:pt x="8" y="20"/>
                  </a:cubicBezTo>
                  <a:cubicBezTo>
                    <a:pt x="8" y="20"/>
                    <a:pt x="8" y="20"/>
                    <a:pt x="8" y="21"/>
                  </a:cubicBezTo>
                  <a:cubicBezTo>
                    <a:pt x="8" y="21"/>
                    <a:pt x="8" y="21"/>
                    <a:pt x="9" y="21"/>
                  </a:cubicBezTo>
                  <a:cubicBezTo>
                    <a:pt x="9" y="22"/>
                    <a:pt x="9" y="22"/>
                    <a:pt x="10" y="23"/>
                  </a:cubicBezTo>
                  <a:cubicBezTo>
                    <a:pt x="10" y="23"/>
                    <a:pt x="11" y="23"/>
                    <a:pt x="11" y="24"/>
                  </a:cubicBezTo>
                  <a:cubicBezTo>
                    <a:pt x="11" y="24"/>
                    <a:pt x="12" y="24"/>
                    <a:pt x="12" y="24"/>
                  </a:cubicBezTo>
                  <a:cubicBezTo>
                    <a:pt x="12" y="25"/>
                    <a:pt x="13" y="25"/>
                    <a:pt x="13" y="25"/>
                  </a:cubicBezTo>
                  <a:cubicBezTo>
                    <a:pt x="13" y="25"/>
                    <a:pt x="14" y="25"/>
                    <a:pt x="14" y="25"/>
                  </a:cubicBezTo>
                  <a:cubicBezTo>
                    <a:pt x="14" y="25"/>
                    <a:pt x="15" y="25"/>
                    <a:pt x="16" y="25"/>
                  </a:cubicBezTo>
                  <a:cubicBezTo>
                    <a:pt x="18" y="24"/>
                    <a:pt x="18" y="24"/>
                    <a:pt x="19" y="24"/>
                  </a:cubicBezTo>
                  <a:cubicBezTo>
                    <a:pt x="20" y="25"/>
                    <a:pt x="20" y="25"/>
                    <a:pt x="20" y="25"/>
                  </a:cubicBezTo>
                  <a:cubicBezTo>
                    <a:pt x="15" y="29"/>
                    <a:pt x="15" y="29"/>
                    <a:pt x="15" y="29"/>
                  </a:cubicBezTo>
                  <a:cubicBezTo>
                    <a:pt x="0" y="16"/>
                    <a:pt x="0" y="16"/>
                    <a:pt x="0" y="16"/>
                  </a:cubicBezTo>
                  <a:cubicBezTo>
                    <a:pt x="1" y="15"/>
                    <a:pt x="1" y="15"/>
                    <a:pt x="1" y="15"/>
                  </a:cubicBezTo>
                  <a:cubicBezTo>
                    <a:pt x="1" y="15"/>
                    <a:pt x="2" y="15"/>
                    <a:pt x="2" y="16"/>
                  </a:cubicBezTo>
                  <a:cubicBezTo>
                    <a:pt x="2" y="16"/>
                    <a:pt x="3" y="16"/>
                    <a:pt x="3" y="16"/>
                  </a:cubicBezTo>
                  <a:cubicBezTo>
                    <a:pt x="3" y="16"/>
                    <a:pt x="4" y="16"/>
                    <a:pt x="4" y="16"/>
                  </a:cubicBezTo>
                  <a:cubicBezTo>
                    <a:pt x="4" y="16"/>
                    <a:pt x="4" y="16"/>
                    <a:pt x="5" y="16"/>
                  </a:cubicBezTo>
                  <a:cubicBezTo>
                    <a:pt x="15" y="5"/>
                    <a:pt x="15" y="5"/>
                    <a:pt x="15" y="5"/>
                  </a:cubicBezTo>
                  <a:cubicBezTo>
                    <a:pt x="15" y="4"/>
                    <a:pt x="15" y="4"/>
                    <a:pt x="15" y="4"/>
                  </a:cubicBezTo>
                  <a:cubicBezTo>
                    <a:pt x="15" y="4"/>
                    <a:pt x="15" y="3"/>
                    <a:pt x="15" y="3"/>
                  </a:cubicBezTo>
                  <a:cubicBezTo>
                    <a:pt x="15" y="3"/>
                    <a:pt x="15" y="2"/>
                    <a:pt x="14" y="2"/>
                  </a:cubicBezTo>
                  <a:cubicBezTo>
                    <a:pt x="14" y="2"/>
                    <a:pt x="14" y="1"/>
                    <a:pt x="14" y="1"/>
                  </a:cubicBezTo>
                  <a:cubicBezTo>
                    <a:pt x="15" y="0"/>
                    <a:pt x="15" y="0"/>
                    <a:pt x="15" y="0"/>
                  </a:cubicBezTo>
                  <a:cubicBezTo>
                    <a:pt x="28" y="13"/>
                    <a:pt x="28" y="13"/>
                    <a:pt x="28" y="13"/>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2">
              <a:extLst>
                <a:ext uri="{FF2B5EF4-FFF2-40B4-BE49-F238E27FC236}">
                  <a16:creationId xmlns:a16="http://schemas.microsoft.com/office/drawing/2014/main" id="{3DE54C6B-7F47-6F4B-8ACC-7C1E225D41E4}"/>
                </a:ext>
              </a:extLst>
            </p:cNvPr>
            <p:cNvSpPr>
              <a:spLocks noEditPoints="1"/>
            </p:cNvSpPr>
            <p:nvPr/>
          </p:nvSpPr>
          <p:spPr bwMode="auto">
            <a:xfrm>
              <a:off x="1801506" y="374006"/>
              <a:ext cx="98425" cy="115061"/>
            </a:xfrm>
            <a:custGeom>
              <a:avLst/>
              <a:gdLst>
                <a:gd name="T0" fmla="*/ 13 w 26"/>
                <a:gd name="T1" fmla="*/ 32 h 32"/>
                <a:gd name="T2" fmla="*/ 8 w 26"/>
                <a:gd name="T3" fmla="*/ 25 h 32"/>
                <a:gd name="T4" fmla="*/ 11 w 26"/>
                <a:gd name="T5" fmla="*/ 20 h 32"/>
                <a:gd name="T6" fmla="*/ 12 w 26"/>
                <a:gd name="T7" fmla="*/ 14 h 32"/>
                <a:gd name="T8" fmla="*/ 12 w 26"/>
                <a:gd name="T9" fmla="*/ 14 h 32"/>
                <a:gd name="T10" fmla="*/ 7 w 26"/>
                <a:gd name="T11" fmla="*/ 17 h 32"/>
                <a:gd name="T12" fmla="*/ 6 w 26"/>
                <a:gd name="T13" fmla="*/ 18 h 32"/>
                <a:gd name="T14" fmla="*/ 6 w 26"/>
                <a:gd name="T15" fmla="*/ 19 h 32"/>
                <a:gd name="T16" fmla="*/ 6 w 26"/>
                <a:gd name="T17" fmla="*/ 20 h 32"/>
                <a:gd name="T18" fmla="*/ 7 w 26"/>
                <a:gd name="T19" fmla="*/ 21 h 32"/>
                <a:gd name="T20" fmla="*/ 6 w 26"/>
                <a:gd name="T21" fmla="*/ 21 h 32"/>
                <a:gd name="T22" fmla="*/ 0 w 26"/>
                <a:gd name="T23" fmla="*/ 12 h 32"/>
                <a:gd name="T24" fmla="*/ 0 w 26"/>
                <a:gd name="T25" fmla="*/ 11 h 32"/>
                <a:gd name="T26" fmla="*/ 1 w 26"/>
                <a:gd name="T27" fmla="*/ 12 h 32"/>
                <a:gd name="T28" fmla="*/ 2 w 26"/>
                <a:gd name="T29" fmla="*/ 13 h 32"/>
                <a:gd name="T30" fmla="*/ 3 w 26"/>
                <a:gd name="T31" fmla="*/ 13 h 32"/>
                <a:gd name="T32" fmla="*/ 4 w 26"/>
                <a:gd name="T33" fmla="*/ 13 h 32"/>
                <a:gd name="T34" fmla="*/ 16 w 26"/>
                <a:gd name="T35" fmla="*/ 5 h 32"/>
                <a:gd name="T36" fmla="*/ 17 w 26"/>
                <a:gd name="T37" fmla="*/ 4 h 32"/>
                <a:gd name="T38" fmla="*/ 17 w 26"/>
                <a:gd name="T39" fmla="*/ 3 h 32"/>
                <a:gd name="T40" fmla="*/ 17 w 26"/>
                <a:gd name="T41" fmla="*/ 2 h 32"/>
                <a:gd name="T42" fmla="*/ 16 w 26"/>
                <a:gd name="T43" fmla="*/ 1 h 32"/>
                <a:gd name="T44" fmla="*/ 17 w 26"/>
                <a:gd name="T45" fmla="*/ 0 h 32"/>
                <a:gd name="T46" fmla="*/ 24 w 26"/>
                <a:gd name="T47" fmla="*/ 10 h 32"/>
                <a:gd name="T48" fmla="*/ 26 w 26"/>
                <a:gd name="T49" fmla="*/ 16 h 32"/>
                <a:gd name="T50" fmla="*/ 24 w 26"/>
                <a:gd name="T51" fmla="*/ 20 h 32"/>
                <a:gd name="T52" fmla="*/ 20 w 26"/>
                <a:gd name="T53" fmla="*/ 21 h 32"/>
                <a:gd name="T54" fmla="*/ 16 w 26"/>
                <a:gd name="T55" fmla="*/ 19 h 32"/>
                <a:gd name="T56" fmla="*/ 15 w 26"/>
                <a:gd name="T57" fmla="*/ 22 h 32"/>
                <a:gd name="T58" fmla="*/ 14 w 26"/>
                <a:gd name="T59" fmla="*/ 26 h 32"/>
                <a:gd name="T60" fmla="*/ 13 w 26"/>
                <a:gd name="T61" fmla="*/ 28 h 32"/>
                <a:gd name="T62" fmla="*/ 13 w 26"/>
                <a:gd name="T63" fmla="*/ 30 h 32"/>
                <a:gd name="T64" fmla="*/ 13 w 26"/>
                <a:gd name="T65" fmla="*/ 31 h 32"/>
                <a:gd name="T66" fmla="*/ 14 w 26"/>
                <a:gd name="T67" fmla="*/ 31 h 32"/>
                <a:gd name="T68" fmla="*/ 13 w 26"/>
                <a:gd name="T69" fmla="*/ 32 h 32"/>
                <a:gd name="T70" fmla="*/ 20 w 26"/>
                <a:gd name="T71" fmla="*/ 15 h 32"/>
                <a:gd name="T72" fmla="*/ 22 w 26"/>
                <a:gd name="T73" fmla="*/ 12 h 32"/>
                <a:gd name="T74" fmla="*/ 21 w 26"/>
                <a:gd name="T75" fmla="*/ 9 h 32"/>
                <a:gd name="T76" fmla="*/ 21 w 26"/>
                <a:gd name="T77" fmla="*/ 8 h 32"/>
                <a:gd name="T78" fmla="*/ 13 w 26"/>
                <a:gd name="T79" fmla="*/ 13 h 32"/>
                <a:gd name="T80" fmla="*/ 14 w 26"/>
                <a:gd name="T81" fmla="*/ 14 h 32"/>
                <a:gd name="T82" fmla="*/ 17 w 26"/>
                <a:gd name="T83" fmla="*/ 16 h 32"/>
                <a:gd name="T84" fmla="*/ 20 w 26"/>
                <a:gd name="T8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2">
                  <a:moveTo>
                    <a:pt x="13" y="32"/>
                  </a:moveTo>
                  <a:cubicBezTo>
                    <a:pt x="8" y="25"/>
                    <a:pt x="8" y="25"/>
                    <a:pt x="8" y="25"/>
                  </a:cubicBezTo>
                  <a:cubicBezTo>
                    <a:pt x="9" y="23"/>
                    <a:pt x="10" y="21"/>
                    <a:pt x="11" y="20"/>
                  </a:cubicBezTo>
                  <a:cubicBezTo>
                    <a:pt x="11" y="18"/>
                    <a:pt x="12" y="16"/>
                    <a:pt x="12" y="14"/>
                  </a:cubicBezTo>
                  <a:cubicBezTo>
                    <a:pt x="12" y="14"/>
                    <a:pt x="12" y="14"/>
                    <a:pt x="12" y="14"/>
                  </a:cubicBezTo>
                  <a:cubicBezTo>
                    <a:pt x="7" y="17"/>
                    <a:pt x="7" y="17"/>
                    <a:pt x="7" y="17"/>
                  </a:cubicBezTo>
                  <a:cubicBezTo>
                    <a:pt x="6" y="17"/>
                    <a:pt x="6" y="18"/>
                    <a:pt x="6" y="18"/>
                  </a:cubicBezTo>
                  <a:cubicBezTo>
                    <a:pt x="6" y="18"/>
                    <a:pt x="6" y="18"/>
                    <a:pt x="6" y="19"/>
                  </a:cubicBezTo>
                  <a:cubicBezTo>
                    <a:pt x="6" y="19"/>
                    <a:pt x="6" y="19"/>
                    <a:pt x="6" y="20"/>
                  </a:cubicBezTo>
                  <a:cubicBezTo>
                    <a:pt x="6" y="20"/>
                    <a:pt x="6" y="20"/>
                    <a:pt x="7" y="21"/>
                  </a:cubicBezTo>
                  <a:cubicBezTo>
                    <a:pt x="6" y="21"/>
                    <a:pt x="6" y="21"/>
                    <a:pt x="6" y="21"/>
                  </a:cubicBezTo>
                  <a:cubicBezTo>
                    <a:pt x="0" y="12"/>
                    <a:pt x="0" y="12"/>
                    <a:pt x="0" y="12"/>
                  </a:cubicBezTo>
                  <a:cubicBezTo>
                    <a:pt x="0" y="11"/>
                    <a:pt x="0" y="11"/>
                    <a:pt x="0" y="11"/>
                  </a:cubicBezTo>
                  <a:cubicBezTo>
                    <a:pt x="1" y="11"/>
                    <a:pt x="1" y="12"/>
                    <a:pt x="1" y="12"/>
                  </a:cubicBezTo>
                  <a:cubicBezTo>
                    <a:pt x="2" y="12"/>
                    <a:pt x="2" y="13"/>
                    <a:pt x="2" y="13"/>
                  </a:cubicBezTo>
                  <a:cubicBezTo>
                    <a:pt x="2" y="13"/>
                    <a:pt x="3" y="13"/>
                    <a:pt x="3" y="13"/>
                  </a:cubicBezTo>
                  <a:cubicBezTo>
                    <a:pt x="3" y="13"/>
                    <a:pt x="3" y="13"/>
                    <a:pt x="4" y="13"/>
                  </a:cubicBezTo>
                  <a:cubicBezTo>
                    <a:pt x="16" y="5"/>
                    <a:pt x="16" y="5"/>
                    <a:pt x="16" y="5"/>
                  </a:cubicBezTo>
                  <a:cubicBezTo>
                    <a:pt x="16" y="5"/>
                    <a:pt x="17" y="4"/>
                    <a:pt x="17" y="4"/>
                  </a:cubicBezTo>
                  <a:cubicBezTo>
                    <a:pt x="17" y="4"/>
                    <a:pt x="17" y="4"/>
                    <a:pt x="17" y="3"/>
                  </a:cubicBezTo>
                  <a:cubicBezTo>
                    <a:pt x="17" y="3"/>
                    <a:pt x="17" y="2"/>
                    <a:pt x="17" y="2"/>
                  </a:cubicBezTo>
                  <a:cubicBezTo>
                    <a:pt x="16" y="2"/>
                    <a:pt x="16" y="1"/>
                    <a:pt x="16" y="1"/>
                  </a:cubicBezTo>
                  <a:cubicBezTo>
                    <a:pt x="17" y="0"/>
                    <a:pt x="17" y="0"/>
                    <a:pt x="17" y="0"/>
                  </a:cubicBezTo>
                  <a:cubicBezTo>
                    <a:pt x="24" y="10"/>
                    <a:pt x="24" y="10"/>
                    <a:pt x="24" y="10"/>
                  </a:cubicBezTo>
                  <a:cubicBezTo>
                    <a:pt x="25" y="13"/>
                    <a:pt x="26" y="14"/>
                    <a:pt x="26" y="16"/>
                  </a:cubicBezTo>
                  <a:cubicBezTo>
                    <a:pt x="26" y="18"/>
                    <a:pt x="25" y="19"/>
                    <a:pt x="24" y="20"/>
                  </a:cubicBezTo>
                  <a:cubicBezTo>
                    <a:pt x="23" y="21"/>
                    <a:pt x="21" y="21"/>
                    <a:pt x="20" y="21"/>
                  </a:cubicBezTo>
                  <a:cubicBezTo>
                    <a:pt x="19" y="20"/>
                    <a:pt x="18" y="20"/>
                    <a:pt x="16" y="19"/>
                  </a:cubicBezTo>
                  <a:cubicBezTo>
                    <a:pt x="16" y="20"/>
                    <a:pt x="15" y="21"/>
                    <a:pt x="15" y="22"/>
                  </a:cubicBezTo>
                  <a:cubicBezTo>
                    <a:pt x="14" y="24"/>
                    <a:pt x="14" y="25"/>
                    <a:pt x="14" y="26"/>
                  </a:cubicBezTo>
                  <a:cubicBezTo>
                    <a:pt x="13" y="27"/>
                    <a:pt x="13" y="27"/>
                    <a:pt x="13" y="28"/>
                  </a:cubicBezTo>
                  <a:cubicBezTo>
                    <a:pt x="13" y="29"/>
                    <a:pt x="13" y="30"/>
                    <a:pt x="13" y="30"/>
                  </a:cubicBezTo>
                  <a:cubicBezTo>
                    <a:pt x="13" y="30"/>
                    <a:pt x="13" y="30"/>
                    <a:pt x="13" y="31"/>
                  </a:cubicBezTo>
                  <a:cubicBezTo>
                    <a:pt x="13" y="31"/>
                    <a:pt x="14" y="31"/>
                    <a:pt x="14" y="31"/>
                  </a:cubicBezTo>
                  <a:lnTo>
                    <a:pt x="13" y="32"/>
                  </a:lnTo>
                  <a:close/>
                  <a:moveTo>
                    <a:pt x="20" y="15"/>
                  </a:moveTo>
                  <a:cubicBezTo>
                    <a:pt x="21" y="14"/>
                    <a:pt x="22" y="13"/>
                    <a:pt x="22" y="12"/>
                  </a:cubicBezTo>
                  <a:cubicBezTo>
                    <a:pt x="22" y="11"/>
                    <a:pt x="22" y="10"/>
                    <a:pt x="21" y="9"/>
                  </a:cubicBezTo>
                  <a:cubicBezTo>
                    <a:pt x="21" y="8"/>
                    <a:pt x="21" y="8"/>
                    <a:pt x="21" y="8"/>
                  </a:cubicBezTo>
                  <a:cubicBezTo>
                    <a:pt x="13" y="13"/>
                    <a:pt x="13" y="13"/>
                    <a:pt x="13" y="13"/>
                  </a:cubicBezTo>
                  <a:cubicBezTo>
                    <a:pt x="14" y="14"/>
                    <a:pt x="14" y="14"/>
                    <a:pt x="14" y="14"/>
                  </a:cubicBezTo>
                  <a:cubicBezTo>
                    <a:pt x="15" y="15"/>
                    <a:pt x="16" y="16"/>
                    <a:pt x="17" y="16"/>
                  </a:cubicBezTo>
                  <a:cubicBezTo>
                    <a:pt x="18" y="16"/>
                    <a:pt x="19" y="16"/>
                    <a:pt x="2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3">
              <a:extLst>
                <a:ext uri="{FF2B5EF4-FFF2-40B4-BE49-F238E27FC236}">
                  <a16:creationId xmlns:a16="http://schemas.microsoft.com/office/drawing/2014/main" id="{0550C5BE-848C-4944-BA16-773235F73797}"/>
                </a:ext>
              </a:extLst>
            </p:cNvPr>
            <p:cNvSpPr>
              <a:spLocks/>
            </p:cNvSpPr>
            <p:nvPr/>
          </p:nvSpPr>
          <p:spPr bwMode="auto">
            <a:xfrm>
              <a:off x="1861831" y="502694"/>
              <a:ext cx="95250" cy="72670"/>
            </a:xfrm>
            <a:custGeom>
              <a:avLst/>
              <a:gdLst>
                <a:gd name="T0" fmla="*/ 2 w 25"/>
                <a:gd name="T1" fmla="*/ 13 h 20"/>
                <a:gd name="T2" fmla="*/ 2 w 25"/>
                <a:gd name="T3" fmla="*/ 10 h 20"/>
                <a:gd name="T4" fmla="*/ 2 w 25"/>
                <a:gd name="T5" fmla="*/ 7 h 20"/>
                <a:gd name="T6" fmla="*/ 1 w 25"/>
                <a:gd name="T7" fmla="*/ 6 h 20"/>
                <a:gd name="T8" fmla="*/ 0 w 25"/>
                <a:gd name="T9" fmla="*/ 5 h 20"/>
                <a:gd name="T10" fmla="*/ 7 w 25"/>
                <a:gd name="T11" fmla="*/ 2 h 20"/>
                <a:gd name="T12" fmla="*/ 8 w 25"/>
                <a:gd name="T13" fmla="*/ 4 h 20"/>
                <a:gd name="T14" fmla="*/ 6 w 25"/>
                <a:gd name="T15" fmla="*/ 5 h 20"/>
                <a:gd name="T16" fmla="*/ 4 w 25"/>
                <a:gd name="T17" fmla="*/ 7 h 20"/>
                <a:gd name="T18" fmla="*/ 4 w 25"/>
                <a:gd name="T19" fmla="*/ 10 h 20"/>
                <a:gd name="T20" fmla="*/ 4 w 25"/>
                <a:gd name="T21" fmla="*/ 13 h 20"/>
                <a:gd name="T22" fmla="*/ 6 w 25"/>
                <a:gd name="T23" fmla="*/ 15 h 20"/>
                <a:gd name="T24" fmla="*/ 8 w 25"/>
                <a:gd name="T25" fmla="*/ 15 h 20"/>
                <a:gd name="T26" fmla="*/ 10 w 25"/>
                <a:gd name="T27" fmla="*/ 14 h 20"/>
                <a:gd name="T28" fmla="*/ 11 w 25"/>
                <a:gd name="T29" fmla="*/ 11 h 20"/>
                <a:gd name="T30" fmla="*/ 11 w 25"/>
                <a:gd name="T31" fmla="*/ 8 h 20"/>
                <a:gd name="T32" fmla="*/ 11 w 25"/>
                <a:gd name="T33" fmla="*/ 6 h 20"/>
                <a:gd name="T34" fmla="*/ 12 w 25"/>
                <a:gd name="T35" fmla="*/ 3 h 20"/>
                <a:gd name="T36" fmla="*/ 15 w 25"/>
                <a:gd name="T37" fmla="*/ 0 h 20"/>
                <a:gd name="T38" fmla="*/ 17 w 25"/>
                <a:gd name="T39" fmla="*/ 0 h 20"/>
                <a:gd name="T40" fmla="*/ 20 w 25"/>
                <a:gd name="T41" fmla="*/ 1 h 20"/>
                <a:gd name="T42" fmla="*/ 22 w 25"/>
                <a:gd name="T43" fmla="*/ 3 h 20"/>
                <a:gd name="T44" fmla="*/ 23 w 25"/>
                <a:gd name="T45" fmla="*/ 6 h 20"/>
                <a:gd name="T46" fmla="*/ 24 w 25"/>
                <a:gd name="T47" fmla="*/ 9 h 20"/>
                <a:gd name="T48" fmla="*/ 24 w 25"/>
                <a:gd name="T49" fmla="*/ 12 h 20"/>
                <a:gd name="T50" fmla="*/ 25 w 25"/>
                <a:gd name="T51" fmla="*/ 12 h 20"/>
                <a:gd name="T52" fmla="*/ 25 w 25"/>
                <a:gd name="T53" fmla="*/ 14 h 20"/>
                <a:gd name="T54" fmla="*/ 19 w 25"/>
                <a:gd name="T55" fmla="*/ 16 h 20"/>
                <a:gd name="T56" fmla="*/ 18 w 25"/>
                <a:gd name="T57" fmla="*/ 15 h 20"/>
                <a:gd name="T58" fmla="*/ 20 w 25"/>
                <a:gd name="T59" fmla="*/ 13 h 20"/>
                <a:gd name="T60" fmla="*/ 22 w 25"/>
                <a:gd name="T61" fmla="*/ 11 h 20"/>
                <a:gd name="T62" fmla="*/ 22 w 25"/>
                <a:gd name="T63" fmla="*/ 9 h 20"/>
                <a:gd name="T64" fmla="*/ 22 w 25"/>
                <a:gd name="T65" fmla="*/ 7 h 20"/>
                <a:gd name="T66" fmla="*/ 20 w 25"/>
                <a:gd name="T67" fmla="*/ 5 h 20"/>
                <a:gd name="T68" fmla="*/ 18 w 25"/>
                <a:gd name="T69" fmla="*/ 4 h 20"/>
                <a:gd name="T70" fmla="*/ 16 w 25"/>
                <a:gd name="T71" fmla="*/ 6 h 20"/>
                <a:gd name="T72" fmla="*/ 16 w 25"/>
                <a:gd name="T73" fmla="*/ 9 h 20"/>
                <a:gd name="T74" fmla="*/ 16 w 25"/>
                <a:gd name="T75" fmla="*/ 11 h 20"/>
                <a:gd name="T76" fmla="*/ 16 w 25"/>
                <a:gd name="T77" fmla="*/ 13 h 20"/>
                <a:gd name="T78" fmla="*/ 15 w 25"/>
                <a:gd name="T79" fmla="*/ 17 h 20"/>
                <a:gd name="T80" fmla="*/ 12 w 25"/>
                <a:gd name="T81" fmla="*/ 20 h 20"/>
                <a:gd name="T82" fmla="*/ 9 w 25"/>
                <a:gd name="T83" fmla="*/ 20 h 20"/>
                <a:gd name="T84" fmla="*/ 6 w 25"/>
                <a:gd name="T85" fmla="*/ 19 h 20"/>
                <a:gd name="T86" fmla="*/ 4 w 25"/>
                <a:gd name="T87" fmla="*/ 17 h 20"/>
                <a:gd name="T88" fmla="*/ 2 w 25"/>
                <a:gd name="T8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0">
                  <a:moveTo>
                    <a:pt x="2" y="13"/>
                  </a:moveTo>
                  <a:cubicBezTo>
                    <a:pt x="2" y="12"/>
                    <a:pt x="2" y="11"/>
                    <a:pt x="2" y="10"/>
                  </a:cubicBezTo>
                  <a:cubicBezTo>
                    <a:pt x="2" y="9"/>
                    <a:pt x="2" y="8"/>
                    <a:pt x="2" y="7"/>
                  </a:cubicBezTo>
                  <a:cubicBezTo>
                    <a:pt x="1" y="6"/>
                    <a:pt x="1" y="6"/>
                    <a:pt x="1" y="6"/>
                  </a:cubicBezTo>
                  <a:cubicBezTo>
                    <a:pt x="0" y="5"/>
                    <a:pt x="0" y="5"/>
                    <a:pt x="0" y="5"/>
                  </a:cubicBezTo>
                  <a:cubicBezTo>
                    <a:pt x="7" y="2"/>
                    <a:pt x="7" y="2"/>
                    <a:pt x="7" y="2"/>
                  </a:cubicBezTo>
                  <a:cubicBezTo>
                    <a:pt x="8" y="4"/>
                    <a:pt x="8" y="4"/>
                    <a:pt x="8" y="4"/>
                  </a:cubicBezTo>
                  <a:cubicBezTo>
                    <a:pt x="7" y="4"/>
                    <a:pt x="7" y="5"/>
                    <a:pt x="6" y="5"/>
                  </a:cubicBezTo>
                  <a:cubicBezTo>
                    <a:pt x="5" y="6"/>
                    <a:pt x="5" y="7"/>
                    <a:pt x="4" y="7"/>
                  </a:cubicBezTo>
                  <a:cubicBezTo>
                    <a:pt x="4" y="8"/>
                    <a:pt x="4" y="9"/>
                    <a:pt x="4" y="10"/>
                  </a:cubicBezTo>
                  <a:cubicBezTo>
                    <a:pt x="3" y="11"/>
                    <a:pt x="4" y="12"/>
                    <a:pt x="4" y="13"/>
                  </a:cubicBezTo>
                  <a:cubicBezTo>
                    <a:pt x="4" y="14"/>
                    <a:pt x="5" y="15"/>
                    <a:pt x="6" y="15"/>
                  </a:cubicBezTo>
                  <a:cubicBezTo>
                    <a:pt x="7" y="16"/>
                    <a:pt x="7" y="16"/>
                    <a:pt x="8" y="15"/>
                  </a:cubicBezTo>
                  <a:cubicBezTo>
                    <a:pt x="9" y="15"/>
                    <a:pt x="10" y="15"/>
                    <a:pt x="10" y="14"/>
                  </a:cubicBezTo>
                  <a:cubicBezTo>
                    <a:pt x="10" y="13"/>
                    <a:pt x="11" y="12"/>
                    <a:pt x="11" y="11"/>
                  </a:cubicBezTo>
                  <a:cubicBezTo>
                    <a:pt x="11" y="10"/>
                    <a:pt x="11" y="9"/>
                    <a:pt x="11" y="8"/>
                  </a:cubicBezTo>
                  <a:cubicBezTo>
                    <a:pt x="11" y="8"/>
                    <a:pt x="11" y="7"/>
                    <a:pt x="11" y="6"/>
                  </a:cubicBezTo>
                  <a:cubicBezTo>
                    <a:pt x="11" y="5"/>
                    <a:pt x="11" y="3"/>
                    <a:pt x="12" y="3"/>
                  </a:cubicBezTo>
                  <a:cubicBezTo>
                    <a:pt x="13" y="2"/>
                    <a:pt x="14" y="1"/>
                    <a:pt x="15" y="0"/>
                  </a:cubicBezTo>
                  <a:cubicBezTo>
                    <a:pt x="16" y="0"/>
                    <a:pt x="16" y="0"/>
                    <a:pt x="17" y="0"/>
                  </a:cubicBezTo>
                  <a:cubicBezTo>
                    <a:pt x="18" y="0"/>
                    <a:pt x="19" y="1"/>
                    <a:pt x="20" y="1"/>
                  </a:cubicBezTo>
                  <a:cubicBezTo>
                    <a:pt x="20" y="1"/>
                    <a:pt x="21" y="2"/>
                    <a:pt x="22" y="3"/>
                  </a:cubicBezTo>
                  <a:cubicBezTo>
                    <a:pt x="22" y="4"/>
                    <a:pt x="23" y="5"/>
                    <a:pt x="23" y="6"/>
                  </a:cubicBezTo>
                  <a:cubicBezTo>
                    <a:pt x="24" y="7"/>
                    <a:pt x="24" y="8"/>
                    <a:pt x="24" y="9"/>
                  </a:cubicBezTo>
                  <a:cubicBezTo>
                    <a:pt x="24" y="10"/>
                    <a:pt x="24" y="11"/>
                    <a:pt x="24" y="12"/>
                  </a:cubicBezTo>
                  <a:cubicBezTo>
                    <a:pt x="25" y="12"/>
                    <a:pt x="25" y="12"/>
                    <a:pt x="25" y="12"/>
                  </a:cubicBezTo>
                  <a:cubicBezTo>
                    <a:pt x="25" y="14"/>
                    <a:pt x="25" y="14"/>
                    <a:pt x="25" y="14"/>
                  </a:cubicBezTo>
                  <a:cubicBezTo>
                    <a:pt x="19" y="16"/>
                    <a:pt x="19" y="16"/>
                    <a:pt x="19" y="16"/>
                  </a:cubicBezTo>
                  <a:cubicBezTo>
                    <a:pt x="18" y="15"/>
                    <a:pt x="18" y="15"/>
                    <a:pt x="18" y="15"/>
                  </a:cubicBezTo>
                  <a:cubicBezTo>
                    <a:pt x="19" y="14"/>
                    <a:pt x="19" y="14"/>
                    <a:pt x="20" y="13"/>
                  </a:cubicBezTo>
                  <a:cubicBezTo>
                    <a:pt x="21" y="12"/>
                    <a:pt x="21" y="12"/>
                    <a:pt x="22" y="11"/>
                  </a:cubicBezTo>
                  <a:cubicBezTo>
                    <a:pt x="22" y="11"/>
                    <a:pt x="22" y="10"/>
                    <a:pt x="22" y="9"/>
                  </a:cubicBezTo>
                  <a:cubicBezTo>
                    <a:pt x="22" y="8"/>
                    <a:pt x="22" y="8"/>
                    <a:pt x="22" y="7"/>
                  </a:cubicBezTo>
                  <a:cubicBezTo>
                    <a:pt x="22" y="6"/>
                    <a:pt x="21" y="5"/>
                    <a:pt x="20" y="5"/>
                  </a:cubicBezTo>
                  <a:cubicBezTo>
                    <a:pt x="20" y="4"/>
                    <a:pt x="19" y="4"/>
                    <a:pt x="18" y="4"/>
                  </a:cubicBezTo>
                  <a:cubicBezTo>
                    <a:pt x="17" y="5"/>
                    <a:pt x="17" y="5"/>
                    <a:pt x="16" y="6"/>
                  </a:cubicBezTo>
                  <a:cubicBezTo>
                    <a:pt x="16" y="7"/>
                    <a:pt x="16" y="8"/>
                    <a:pt x="16" y="9"/>
                  </a:cubicBezTo>
                  <a:cubicBezTo>
                    <a:pt x="16" y="10"/>
                    <a:pt x="16" y="11"/>
                    <a:pt x="16" y="11"/>
                  </a:cubicBezTo>
                  <a:cubicBezTo>
                    <a:pt x="16" y="12"/>
                    <a:pt x="16" y="13"/>
                    <a:pt x="16" y="13"/>
                  </a:cubicBezTo>
                  <a:cubicBezTo>
                    <a:pt x="16" y="15"/>
                    <a:pt x="15" y="16"/>
                    <a:pt x="15" y="17"/>
                  </a:cubicBezTo>
                  <a:cubicBezTo>
                    <a:pt x="14" y="18"/>
                    <a:pt x="13" y="19"/>
                    <a:pt x="12" y="20"/>
                  </a:cubicBezTo>
                  <a:cubicBezTo>
                    <a:pt x="11" y="20"/>
                    <a:pt x="10" y="20"/>
                    <a:pt x="9" y="20"/>
                  </a:cubicBezTo>
                  <a:cubicBezTo>
                    <a:pt x="8" y="20"/>
                    <a:pt x="7" y="19"/>
                    <a:pt x="6" y="19"/>
                  </a:cubicBezTo>
                  <a:cubicBezTo>
                    <a:pt x="6" y="18"/>
                    <a:pt x="5" y="18"/>
                    <a:pt x="4" y="17"/>
                  </a:cubicBezTo>
                  <a:cubicBezTo>
                    <a:pt x="3" y="16"/>
                    <a:pt x="3" y="15"/>
                    <a:pt x="2"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4">
              <a:extLst>
                <a:ext uri="{FF2B5EF4-FFF2-40B4-BE49-F238E27FC236}">
                  <a16:creationId xmlns:a16="http://schemas.microsoft.com/office/drawing/2014/main" id="{B9C14539-7296-2F41-9BBC-EBD872371506}"/>
                </a:ext>
              </a:extLst>
            </p:cNvPr>
            <p:cNvSpPr>
              <a:spLocks/>
            </p:cNvSpPr>
            <p:nvPr/>
          </p:nvSpPr>
          <p:spPr bwMode="auto">
            <a:xfrm>
              <a:off x="1891993" y="619268"/>
              <a:ext cx="82550" cy="49961"/>
            </a:xfrm>
            <a:custGeom>
              <a:avLst/>
              <a:gdLst>
                <a:gd name="T0" fmla="*/ 1 w 22"/>
                <a:gd name="T1" fmla="*/ 14 h 14"/>
                <a:gd name="T2" fmla="*/ 0 w 22"/>
                <a:gd name="T3" fmla="*/ 2 h 14"/>
                <a:gd name="T4" fmla="*/ 1 w 22"/>
                <a:gd name="T5" fmla="*/ 2 h 14"/>
                <a:gd name="T6" fmla="*/ 2 w 22"/>
                <a:gd name="T7" fmla="*/ 3 h 14"/>
                <a:gd name="T8" fmla="*/ 2 w 22"/>
                <a:gd name="T9" fmla="*/ 4 h 14"/>
                <a:gd name="T10" fmla="*/ 3 w 22"/>
                <a:gd name="T11" fmla="*/ 5 h 14"/>
                <a:gd name="T12" fmla="*/ 3 w 22"/>
                <a:gd name="T13" fmla="*/ 5 h 14"/>
                <a:gd name="T14" fmla="*/ 18 w 22"/>
                <a:gd name="T15" fmla="*/ 3 h 14"/>
                <a:gd name="T16" fmla="*/ 19 w 22"/>
                <a:gd name="T17" fmla="*/ 3 h 14"/>
                <a:gd name="T18" fmla="*/ 20 w 22"/>
                <a:gd name="T19" fmla="*/ 2 h 14"/>
                <a:gd name="T20" fmla="*/ 20 w 22"/>
                <a:gd name="T21" fmla="*/ 1 h 14"/>
                <a:gd name="T22" fmla="*/ 20 w 22"/>
                <a:gd name="T23" fmla="*/ 0 h 14"/>
                <a:gd name="T24" fmla="*/ 21 w 22"/>
                <a:gd name="T25" fmla="*/ 0 h 14"/>
                <a:gd name="T26" fmla="*/ 22 w 22"/>
                <a:gd name="T27" fmla="*/ 12 h 14"/>
                <a:gd name="T28" fmla="*/ 21 w 22"/>
                <a:gd name="T29" fmla="*/ 12 h 14"/>
                <a:gd name="T30" fmla="*/ 21 w 22"/>
                <a:gd name="T31" fmla="*/ 11 h 14"/>
                <a:gd name="T32" fmla="*/ 21 w 22"/>
                <a:gd name="T33" fmla="*/ 9 h 14"/>
                <a:gd name="T34" fmla="*/ 20 w 22"/>
                <a:gd name="T35" fmla="*/ 9 h 14"/>
                <a:gd name="T36" fmla="*/ 19 w 22"/>
                <a:gd name="T37" fmla="*/ 9 h 14"/>
                <a:gd name="T38" fmla="*/ 4 w 22"/>
                <a:gd name="T39" fmla="*/ 10 h 14"/>
                <a:gd name="T40" fmla="*/ 3 w 22"/>
                <a:gd name="T41" fmla="*/ 11 h 14"/>
                <a:gd name="T42" fmla="*/ 3 w 22"/>
                <a:gd name="T43" fmla="*/ 11 h 14"/>
                <a:gd name="T44" fmla="*/ 3 w 22"/>
                <a:gd name="T45" fmla="*/ 12 h 14"/>
                <a:gd name="T46" fmla="*/ 3 w 22"/>
                <a:gd name="T47" fmla="*/ 14 h 14"/>
                <a:gd name="T48" fmla="*/ 1 w 22"/>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14">
                  <a:moveTo>
                    <a:pt x="1" y="14"/>
                  </a:moveTo>
                  <a:cubicBezTo>
                    <a:pt x="0" y="2"/>
                    <a:pt x="0" y="2"/>
                    <a:pt x="0" y="2"/>
                  </a:cubicBezTo>
                  <a:cubicBezTo>
                    <a:pt x="1" y="2"/>
                    <a:pt x="1" y="2"/>
                    <a:pt x="1" y="2"/>
                  </a:cubicBezTo>
                  <a:cubicBezTo>
                    <a:pt x="1" y="2"/>
                    <a:pt x="1" y="3"/>
                    <a:pt x="2" y="3"/>
                  </a:cubicBezTo>
                  <a:cubicBezTo>
                    <a:pt x="2" y="4"/>
                    <a:pt x="2" y="4"/>
                    <a:pt x="2" y="4"/>
                  </a:cubicBezTo>
                  <a:cubicBezTo>
                    <a:pt x="2" y="5"/>
                    <a:pt x="2" y="5"/>
                    <a:pt x="3" y="5"/>
                  </a:cubicBezTo>
                  <a:cubicBezTo>
                    <a:pt x="3" y="5"/>
                    <a:pt x="3" y="5"/>
                    <a:pt x="3" y="5"/>
                  </a:cubicBezTo>
                  <a:cubicBezTo>
                    <a:pt x="18" y="3"/>
                    <a:pt x="18" y="3"/>
                    <a:pt x="18" y="3"/>
                  </a:cubicBezTo>
                  <a:cubicBezTo>
                    <a:pt x="19" y="3"/>
                    <a:pt x="19" y="3"/>
                    <a:pt x="19" y="3"/>
                  </a:cubicBezTo>
                  <a:cubicBezTo>
                    <a:pt x="19" y="3"/>
                    <a:pt x="20" y="3"/>
                    <a:pt x="20" y="2"/>
                  </a:cubicBezTo>
                  <a:cubicBezTo>
                    <a:pt x="20" y="2"/>
                    <a:pt x="20" y="2"/>
                    <a:pt x="20" y="1"/>
                  </a:cubicBezTo>
                  <a:cubicBezTo>
                    <a:pt x="20" y="1"/>
                    <a:pt x="20" y="0"/>
                    <a:pt x="20" y="0"/>
                  </a:cubicBezTo>
                  <a:cubicBezTo>
                    <a:pt x="21" y="0"/>
                    <a:pt x="21" y="0"/>
                    <a:pt x="21" y="0"/>
                  </a:cubicBezTo>
                  <a:cubicBezTo>
                    <a:pt x="22" y="12"/>
                    <a:pt x="22" y="12"/>
                    <a:pt x="22" y="12"/>
                  </a:cubicBezTo>
                  <a:cubicBezTo>
                    <a:pt x="21" y="12"/>
                    <a:pt x="21" y="12"/>
                    <a:pt x="21" y="12"/>
                  </a:cubicBezTo>
                  <a:cubicBezTo>
                    <a:pt x="21" y="11"/>
                    <a:pt x="21" y="11"/>
                    <a:pt x="21" y="11"/>
                  </a:cubicBezTo>
                  <a:cubicBezTo>
                    <a:pt x="21" y="10"/>
                    <a:pt x="21" y="10"/>
                    <a:pt x="21" y="9"/>
                  </a:cubicBezTo>
                  <a:cubicBezTo>
                    <a:pt x="20" y="9"/>
                    <a:pt x="20" y="9"/>
                    <a:pt x="20" y="9"/>
                  </a:cubicBezTo>
                  <a:cubicBezTo>
                    <a:pt x="20" y="9"/>
                    <a:pt x="19" y="9"/>
                    <a:pt x="19" y="9"/>
                  </a:cubicBezTo>
                  <a:cubicBezTo>
                    <a:pt x="4" y="10"/>
                    <a:pt x="4" y="10"/>
                    <a:pt x="4" y="10"/>
                  </a:cubicBezTo>
                  <a:cubicBezTo>
                    <a:pt x="4" y="10"/>
                    <a:pt x="3" y="10"/>
                    <a:pt x="3" y="11"/>
                  </a:cubicBezTo>
                  <a:cubicBezTo>
                    <a:pt x="3" y="11"/>
                    <a:pt x="3" y="11"/>
                    <a:pt x="3" y="11"/>
                  </a:cubicBezTo>
                  <a:cubicBezTo>
                    <a:pt x="3" y="12"/>
                    <a:pt x="3" y="12"/>
                    <a:pt x="3" y="12"/>
                  </a:cubicBezTo>
                  <a:cubicBezTo>
                    <a:pt x="3" y="13"/>
                    <a:pt x="3" y="13"/>
                    <a:pt x="3" y="14"/>
                  </a:cubicBezTo>
                  <a:lnTo>
                    <a:pt x="1" y="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5">
              <a:extLst>
                <a:ext uri="{FF2B5EF4-FFF2-40B4-BE49-F238E27FC236}">
                  <a16:creationId xmlns:a16="http://schemas.microsoft.com/office/drawing/2014/main" id="{541DBA1A-F4B1-9E40-B5F8-E4F900A7C6A4}"/>
                </a:ext>
              </a:extLst>
            </p:cNvPr>
            <p:cNvSpPr>
              <a:spLocks/>
            </p:cNvSpPr>
            <p:nvPr/>
          </p:nvSpPr>
          <p:spPr bwMode="auto">
            <a:xfrm>
              <a:off x="1891993" y="716162"/>
              <a:ext cx="87313" cy="75698"/>
            </a:xfrm>
            <a:custGeom>
              <a:avLst/>
              <a:gdLst>
                <a:gd name="T0" fmla="*/ 14 w 23"/>
                <a:gd name="T1" fmla="*/ 21 h 21"/>
                <a:gd name="T2" fmla="*/ 14 w 23"/>
                <a:gd name="T3" fmla="*/ 20 h 21"/>
                <a:gd name="T4" fmla="*/ 17 w 23"/>
                <a:gd name="T5" fmla="*/ 18 h 21"/>
                <a:gd name="T6" fmla="*/ 19 w 23"/>
                <a:gd name="T7" fmla="*/ 17 h 21"/>
                <a:gd name="T8" fmla="*/ 20 w 23"/>
                <a:gd name="T9" fmla="*/ 16 h 21"/>
                <a:gd name="T10" fmla="*/ 20 w 23"/>
                <a:gd name="T11" fmla="*/ 14 h 21"/>
                <a:gd name="T12" fmla="*/ 20 w 23"/>
                <a:gd name="T13" fmla="*/ 14 h 21"/>
                <a:gd name="T14" fmla="*/ 3 w 23"/>
                <a:gd name="T15" fmla="*/ 12 h 21"/>
                <a:gd name="T16" fmla="*/ 3 w 23"/>
                <a:gd name="T17" fmla="*/ 12 h 21"/>
                <a:gd name="T18" fmla="*/ 2 w 23"/>
                <a:gd name="T19" fmla="*/ 13 h 21"/>
                <a:gd name="T20" fmla="*/ 1 w 23"/>
                <a:gd name="T21" fmla="*/ 14 h 21"/>
                <a:gd name="T22" fmla="*/ 1 w 23"/>
                <a:gd name="T23" fmla="*/ 15 h 21"/>
                <a:gd name="T24" fmla="*/ 0 w 23"/>
                <a:gd name="T25" fmla="*/ 15 h 21"/>
                <a:gd name="T26" fmla="*/ 1 w 23"/>
                <a:gd name="T27" fmla="*/ 3 h 21"/>
                <a:gd name="T28" fmla="*/ 2 w 23"/>
                <a:gd name="T29" fmla="*/ 3 h 21"/>
                <a:gd name="T30" fmla="*/ 2 w 23"/>
                <a:gd name="T31" fmla="*/ 4 h 21"/>
                <a:gd name="T32" fmla="*/ 2 w 23"/>
                <a:gd name="T33" fmla="*/ 5 h 21"/>
                <a:gd name="T34" fmla="*/ 3 w 23"/>
                <a:gd name="T35" fmla="*/ 6 h 21"/>
                <a:gd name="T36" fmla="*/ 4 w 23"/>
                <a:gd name="T37" fmla="*/ 7 h 21"/>
                <a:gd name="T38" fmla="*/ 20 w 23"/>
                <a:gd name="T39" fmla="*/ 9 h 21"/>
                <a:gd name="T40" fmla="*/ 21 w 23"/>
                <a:gd name="T41" fmla="*/ 8 h 21"/>
                <a:gd name="T42" fmla="*/ 21 w 23"/>
                <a:gd name="T43" fmla="*/ 7 h 21"/>
                <a:gd name="T44" fmla="*/ 21 w 23"/>
                <a:gd name="T45" fmla="*/ 5 h 21"/>
                <a:gd name="T46" fmla="*/ 19 w 23"/>
                <a:gd name="T47" fmla="*/ 3 h 21"/>
                <a:gd name="T48" fmla="*/ 17 w 23"/>
                <a:gd name="T49" fmla="*/ 2 h 21"/>
                <a:gd name="T50" fmla="*/ 17 w 23"/>
                <a:gd name="T51" fmla="*/ 0 h 21"/>
                <a:gd name="T52" fmla="*/ 23 w 23"/>
                <a:gd name="T53" fmla="*/ 1 h 21"/>
                <a:gd name="T54" fmla="*/ 20 w 23"/>
                <a:gd name="T55" fmla="*/ 21 h 21"/>
                <a:gd name="T56" fmla="*/ 14 w 23"/>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14" y="21"/>
                  </a:moveTo>
                  <a:cubicBezTo>
                    <a:pt x="14" y="20"/>
                    <a:pt x="14" y="20"/>
                    <a:pt x="14" y="20"/>
                  </a:cubicBezTo>
                  <a:cubicBezTo>
                    <a:pt x="15" y="19"/>
                    <a:pt x="16" y="19"/>
                    <a:pt x="17" y="18"/>
                  </a:cubicBezTo>
                  <a:cubicBezTo>
                    <a:pt x="19" y="18"/>
                    <a:pt x="19" y="17"/>
                    <a:pt x="19" y="17"/>
                  </a:cubicBezTo>
                  <a:cubicBezTo>
                    <a:pt x="19" y="16"/>
                    <a:pt x="19" y="16"/>
                    <a:pt x="20" y="16"/>
                  </a:cubicBezTo>
                  <a:cubicBezTo>
                    <a:pt x="20" y="15"/>
                    <a:pt x="20" y="15"/>
                    <a:pt x="20" y="14"/>
                  </a:cubicBezTo>
                  <a:cubicBezTo>
                    <a:pt x="20" y="14"/>
                    <a:pt x="20" y="14"/>
                    <a:pt x="20" y="14"/>
                  </a:cubicBezTo>
                  <a:cubicBezTo>
                    <a:pt x="3" y="12"/>
                    <a:pt x="3" y="12"/>
                    <a:pt x="3" y="12"/>
                  </a:cubicBezTo>
                  <a:cubicBezTo>
                    <a:pt x="3" y="12"/>
                    <a:pt x="3" y="12"/>
                    <a:pt x="3" y="12"/>
                  </a:cubicBezTo>
                  <a:cubicBezTo>
                    <a:pt x="2" y="12"/>
                    <a:pt x="2" y="12"/>
                    <a:pt x="2" y="13"/>
                  </a:cubicBezTo>
                  <a:cubicBezTo>
                    <a:pt x="2" y="13"/>
                    <a:pt x="2" y="13"/>
                    <a:pt x="1" y="14"/>
                  </a:cubicBezTo>
                  <a:cubicBezTo>
                    <a:pt x="1" y="14"/>
                    <a:pt x="1" y="14"/>
                    <a:pt x="1" y="15"/>
                  </a:cubicBezTo>
                  <a:cubicBezTo>
                    <a:pt x="0" y="15"/>
                    <a:pt x="0" y="15"/>
                    <a:pt x="0" y="15"/>
                  </a:cubicBezTo>
                  <a:cubicBezTo>
                    <a:pt x="1" y="3"/>
                    <a:pt x="1" y="3"/>
                    <a:pt x="1" y="3"/>
                  </a:cubicBezTo>
                  <a:cubicBezTo>
                    <a:pt x="2" y="3"/>
                    <a:pt x="2" y="3"/>
                    <a:pt x="2" y="3"/>
                  </a:cubicBezTo>
                  <a:cubicBezTo>
                    <a:pt x="2" y="3"/>
                    <a:pt x="2" y="4"/>
                    <a:pt x="2" y="4"/>
                  </a:cubicBezTo>
                  <a:cubicBezTo>
                    <a:pt x="2" y="5"/>
                    <a:pt x="2" y="5"/>
                    <a:pt x="2" y="5"/>
                  </a:cubicBezTo>
                  <a:cubicBezTo>
                    <a:pt x="3" y="6"/>
                    <a:pt x="3" y="6"/>
                    <a:pt x="3" y="6"/>
                  </a:cubicBezTo>
                  <a:cubicBezTo>
                    <a:pt x="3" y="6"/>
                    <a:pt x="4" y="6"/>
                    <a:pt x="4" y="7"/>
                  </a:cubicBezTo>
                  <a:cubicBezTo>
                    <a:pt x="20" y="9"/>
                    <a:pt x="20" y="9"/>
                    <a:pt x="20" y="9"/>
                  </a:cubicBezTo>
                  <a:cubicBezTo>
                    <a:pt x="21" y="8"/>
                    <a:pt x="21" y="8"/>
                    <a:pt x="21" y="8"/>
                  </a:cubicBezTo>
                  <a:cubicBezTo>
                    <a:pt x="21" y="7"/>
                    <a:pt x="21" y="7"/>
                    <a:pt x="21" y="7"/>
                  </a:cubicBezTo>
                  <a:cubicBezTo>
                    <a:pt x="21" y="6"/>
                    <a:pt x="21" y="6"/>
                    <a:pt x="21" y="5"/>
                  </a:cubicBezTo>
                  <a:cubicBezTo>
                    <a:pt x="21" y="5"/>
                    <a:pt x="20" y="4"/>
                    <a:pt x="19" y="3"/>
                  </a:cubicBezTo>
                  <a:cubicBezTo>
                    <a:pt x="18" y="3"/>
                    <a:pt x="17" y="2"/>
                    <a:pt x="17" y="2"/>
                  </a:cubicBezTo>
                  <a:cubicBezTo>
                    <a:pt x="17" y="0"/>
                    <a:pt x="17" y="0"/>
                    <a:pt x="17" y="0"/>
                  </a:cubicBezTo>
                  <a:cubicBezTo>
                    <a:pt x="23" y="1"/>
                    <a:pt x="23" y="1"/>
                    <a:pt x="23" y="1"/>
                  </a:cubicBezTo>
                  <a:cubicBezTo>
                    <a:pt x="20" y="21"/>
                    <a:pt x="20" y="21"/>
                    <a:pt x="20" y="21"/>
                  </a:cubicBezTo>
                  <a:lnTo>
                    <a:pt x="14" y="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6">
              <a:extLst>
                <a:ext uri="{FF2B5EF4-FFF2-40B4-BE49-F238E27FC236}">
                  <a16:creationId xmlns:a16="http://schemas.microsoft.com/office/drawing/2014/main" id="{DD51A487-EE3B-7648-95B6-2A47CA4DDEBE}"/>
                </a:ext>
              </a:extLst>
            </p:cNvPr>
            <p:cNvSpPr>
              <a:spLocks/>
            </p:cNvSpPr>
            <p:nvPr/>
          </p:nvSpPr>
          <p:spPr bwMode="auto">
            <a:xfrm>
              <a:off x="1858656" y="835766"/>
              <a:ext cx="98425" cy="89324"/>
            </a:xfrm>
            <a:custGeom>
              <a:avLst/>
              <a:gdLst>
                <a:gd name="T0" fmla="*/ 16 w 26"/>
                <a:gd name="T1" fmla="*/ 24 h 25"/>
                <a:gd name="T2" fmla="*/ 17 w 26"/>
                <a:gd name="T3" fmla="*/ 23 h 25"/>
                <a:gd name="T4" fmla="*/ 17 w 26"/>
                <a:gd name="T5" fmla="*/ 22 h 25"/>
                <a:gd name="T6" fmla="*/ 16 w 26"/>
                <a:gd name="T7" fmla="*/ 21 h 25"/>
                <a:gd name="T8" fmla="*/ 15 w 26"/>
                <a:gd name="T9" fmla="*/ 19 h 25"/>
                <a:gd name="T10" fmla="*/ 13 w 26"/>
                <a:gd name="T11" fmla="*/ 17 h 25"/>
                <a:gd name="T12" fmla="*/ 11 w 26"/>
                <a:gd name="T13" fmla="*/ 13 h 25"/>
                <a:gd name="T14" fmla="*/ 9 w 26"/>
                <a:gd name="T15" fmla="*/ 11 h 25"/>
                <a:gd name="T16" fmla="*/ 7 w 26"/>
                <a:gd name="T17" fmla="*/ 10 h 25"/>
                <a:gd name="T18" fmla="*/ 4 w 26"/>
                <a:gd name="T19" fmla="*/ 9 h 25"/>
                <a:gd name="T20" fmla="*/ 3 w 26"/>
                <a:gd name="T21" fmla="*/ 9 h 25"/>
                <a:gd name="T22" fmla="*/ 2 w 26"/>
                <a:gd name="T23" fmla="*/ 10 h 25"/>
                <a:gd name="T24" fmla="*/ 2 w 26"/>
                <a:gd name="T25" fmla="*/ 11 h 25"/>
                <a:gd name="T26" fmla="*/ 1 w 26"/>
                <a:gd name="T27" fmla="*/ 12 h 25"/>
                <a:gd name="T28" fmla="*/ 0 w 26"/>
                <a:gd name="T29" fmla="*/ 11 h 25"/>
                <a:gd name="T30" fmla="*/ 4 w 26"/>
                <a:gd name="T31" fmla="*/ 0 h 25"/>
                <a:gd name="T32" fmla="*/ 5 w 26"/>
                <a:gd name="T33" fmla="*/ 1 h 25"/>
                <a:gd name="T34" fmla="*/ 5 w 26"/>
                <a:gd name="T35" fmla="*/ 2 h 25"/>
                <a:gd name="T36" fmla="*/ 5 w 26"/>
                <a:gd name="T37" fmla="*/ 3 h 25"/>
                <a:gd name="T38" fmla="*/ 5 w 26"/>
                <a:gd name="T39" fmla="*/ 4 h 25"/>
                <a:gd name="T40" fmla="*/ 6 w 26"/>
                <a:gd name="T41" fmla="*/ 4 h 25"/>
                <a:gd name="T42" fmla="*/ 9 w 26"/>
                <a:gd name="T43" fmla="*/ 6 h 25"/>
                <a:gd name="T44" fmla="*/ 10 w 26"/>
                <a:gd name="T45" fmla="*/ 6 h 25"/>
                <a:gd name="T46" fmla="*/ 11 w 26"/>
                <a:gd name="T47" fmla="*/ 6 h 25"/>
                <a:gd name="T48" fmla="*/ 12 w 26"/>
                <a:gd name="T49" fmla="*/ 6 h 25"/>
                <a:gd name="T50" fmla="*/ 13 w 26"/>
                <a:gd name="T51" fmla="*/ 6 h 25"/>
                <a:gd name="T52" fmla="*/ 17 w 26"/>
                <a:gd name="T53" fmla="*/ 5 h 25"/>
                <a:gd name="T54" fmla="*/ 21 w 26"/>
                <a:gd name="T55" fmla="*/ 4 h 25"/>
                <a:gd name="T56" fmla="*/ 23 w 26"/>
                <a:gd name="T57" fmla="*/ 4 h 25"/>
                <a:gd name="T58" fmla="*/ 24 w 26"/>
                <a:gd name="T59" fmla="*/ 3 h 25"/>
                <a:gd name="T60" fmla="*/ 25 w 26"/>
                <a:gd name="T61" fmla="*/ 3 h 25"/>
                <a:gd name="T62" fmla="*/ 25 w 26"/>
                <a:gd name="T63" fmla="*/ 2 h 25"/>
                <a:gd name="T64" fmla="*/ 26 w 26"/>
                <a:gd name="T65" fmla="*/ 2 h 25"/>
                <a:gd name="T66" fmla="*/ 22 w 26"/>
                <a:gd name="T67" fmla="*/ 13 h 25"/>
                <a:gd name="T68" fmla="*/ 21 w 26"/>
                <a:gd name="T69" fmla="*/ 13 h 25"/>
                <a:gd name="T70" fmla="*/ 21 w 26"/>
                <a:gd name="T71" fmla="*/ 11 h 25"/>
                <a:gd name="T72" fmla="*/ 21 w 26"/>
                <a:gd name="T73" fmla="*/ 10 h 25"/>
                <a:gd name="T74" fmla="*/ 20 w 26"/>
                <a:gd name="T75" fmla="*/ 10 h 25"/>
                <a:gd name="T76" fmla="*/ 19 w 26"/>
                <a:gd name="T77" fmla="*/ 10 h 25"/>
                <a:gd name="T78" fmla="*/ 16 w 26"/>
                <a:gd name="T79" fmla="*/ 11 h 25"/>
                <a:gd name="T80" fmla="*/ 11 w 26"/>
                <a:gd name="T81" fmla="*/ 11 h 25"/>
                <a:gd name="T82" fmla="*/ 16 w 26"/>
                <a:gd name="T83" fmla="*/ 17 h 25"/>
                <a:gd name="T84" fmla="*/ 17 w 26"/>
                <a:gd name="T85" fmla="*/ 19 h 25"/>
                <a:gd name="T86" fmla="*/ 18 w 26"/>
                <a:gd name="T87" fmla="*/ 19 h 25"/>
                <a:gd name="T88" fmla="*/ 19 w 26"/>
                <a:gd name="T89" fmla="*/ 17 h 25"/>
                <a:gd name="T90" fmla="*/ 20 w 26"/>
                <a:gd name="T91" fmla="*/ 17 h 25"/>
                <a:gd name="T92" fmla="*/ 18 w 26"/>
                <a:gd name="T93" fmla="*/ 25 h 25"/>
                <a:gd name="T94" fmla="*/ 16 w 26"/>
                <a:gd name="T9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5">
                  <a:moveTo>
                    <a:pt x="16" y="24"/>
                  </a:moveTo>
                  <a:cubicBezTo>
                    <a:pt x="17" y="24"/>
                    <a:pt x="17" y="23"/>
                    <a:pt x="17" y="23"/>
                  </a:cubicBezTo>
                  <a:cubicBezTo>
                    <a:pt x="17" y="23"/>
                    <a:pt x="17" y="23"/>
                    <a:pt x="17" y="22"/>
                  </a:cubicBezTo>
                  <a:cubicBezTo>
                    <a:pt x="16" y="22"/>
                    <a:pt x="16" y="21"/>
                    <a:pt x="16" y="21"/>
                  </a:cubicBezTo>
                  <a:cubicBezTo>
                    <a:pt x="16" y="20"/>
                    <a:pt x="16" y="20"/>
                    <a:pt x="15" y="19"/>
                  </a:cubicBezTo>
                  <a:cubicBezTo>
                    <a:pt x="15" y="19"/>
                    <a:pt x="14" y="18"/>
                    <a:pt x="13" y="17"/>
                  </a:cubicBezTo>
                  <a:cubicBezTo>
                    <a:pt x="12" y="15"/>
                    <a:pt x="12" y="14"/>
                    <a:pt x="11" y="13"/>
                  </a:cubicBezTo>
                  <a:cubicBezTo>
                    <a:pt x="10" y="12"/>
                    <a:pt x="10" y="12"/>
                    <a:pt x="9" y="11"/>
                  </a:cubicBezTo>
                  <a:cubicBezTo>
                    <a:pt x="9" y="11"/>
                    <a:pt x="8" y="11"/>
                    <a:pt x="7" y="10"/>
                  </a:cubicBezTo>
                  <a:cubicBezTo>
                    <a:pt x="4" y="9"/>
                    <a:pt x="4" y="9"/>
                    <a:pt x="4" y="9"/>
                  </a:cubicBezTo>
                  <a:cubicBezTo>
                    <a:pt x="4" y="9"/>
                    <a:pt x="4" y="9"/>
                    <a:pt x="3" y="9"/>
                  </a:cubicBezTo>
                  <a:cubicBezTo>
                    <a:pt x="3" y="9"/>
                    <a:pt x="3" y="9"/>
                    <a:pt x="2" y="10"/>
                  </a:cubicBezTo>
                  <a:cubicBezTo>
                    <a:pt x="2" y="10"/>
                    <a:pt x="2" y="10"/>
                    <a:pt x="2" y="11"/>
                  </a:cubicBezTo>
                  <a:cubicBezTo>
                    <a:pt x="1" y="11"/>
                    <a:pt x="1" y="11"/>
                    <a:pt x="1" y="12"/>
                  </a:cubicBezTo>
                  <a:cubicBezTo>
                    <a:pt x="0" y="11"/>
                    <a:pt x="0" y="11"/>
                    <a:pt x="0" y="11"/>
                  </a:cubicBezTo>
                  <a:cubicBezTo>
                    <a:pt x="4" y="0"/>
                    <a:pt x="4" y="0"/>
                    <a:pt x="4" y="0"/>
                  </a:cubicBezTo>
                  <a:cubicBezTo>
                    <a:pt x="5" y="1"/>
                    <a:pt x="5" y="1"/>
                    <a:pt x="5" y="1"/>
                  </a:cubicBezTo>
                  <a:cubicBezTo>
                    <a:pt x="5" y="1"/>
                    <a:pt x="5" y="1"/>
                    <a:pt x="5" y="2"/>
                  </a:cubicBezTo>
                  <a:cubicBezTo>
                    <a:pt x="5" y="2"/>
                    <a:pt x="5" y="3"/>
                    <a:pt x="5" y="3"/>
                  </a:cubicBezTo>
                  <a:cubicBezTo>
                    <a:pt x="5" y="3"/>
                    <a:pt x="5" y="4"/>
                    <a:pt x="5" y="4"/>
                  </a:cubicBezTo>
                  <a:cubicBezTo>
                    <a:pt x="5" y="4"/>
                    <a:pt x="6" y="4"/>
                    <a:pt x="6" y="4"/>
                  </a:cubicBezTo>
                  <a:cubicBezTo>
                    <a:pt x="9" y="6"/>
                    <a:pt x="9" y="6"/>
                    <a:pt x="9" y="6"/>
                  </a:cubicBezTo>
                  <a:cubicBezTo>
                    <a:pt x="10" y="6"/>
                    <a:pt x="10" y="6"/>
                    <a:pt x="10" y="6"/>
                  </a:cubicBezTo>
                  <a:cubicBezTo>
                    <a:pt x="11" y="6"/>
                    <a:pt x="11" y="6"/>
                    <a:pt x="11" y="6"/>
                  </a:cubicBezTo>
                  <a:cubicBezTo>
                    <a:pt x="11" y="6"/>
                    <a:pt x="11" y="6"/>
                    <a:pt x="12" y="6"/>
                  </a:cubicBezTo>
                  <a:cubicBezTo>
                    <a:pt x="12" y="6"/>
                    <a:pt x="12" y="6"/>
                    <a:pt x="13" y="6"/>
                  </a:cubicBezTo>
                  <a:cubicBezTo>
                    <a:pt x="14" y="6"/>
                    <a:pt x="16" y="5"/>
                    <a:pt x="17" y="5"/>
                  </a:cubicBezTo>
                  <a:cubicBezTo>
                    <a:pt x="19" y="5"/>
                    <a:pt x="20" y="5"/>
                    <a:pt x="21" y="4"/>
                  </a:cubicBezTo>
                  <a:cubicBezTo>
                    <a:pt x="22" y="4"/>
                    <a:pt x="22" y="4"/>
                    <a:pt x="23" y="4"/>
                  </a:cubicBezTo>
                  <a:cubicBezTo>
                    <a:pt x="23" y="4"/>
                    <a:pt x="24" y="4"/>
                    <a:pt x="24" y="3"/>
                  </a:cubicBezTo>
                  <a:cubicBezTo>
                    <a:pt x="24" y="3"/>
                    <a:pt x="24" y="3"/>
                    <a:pt x="25" y="3"/>
                  </a:cubicBezTo>
                  <a:cubicBezTo>
                    <a:pt x="25" y="2"/>
                    <a:pt x="25" y="2"/>
                    <a:pt x="25" y="2"/>
                  </a:cubicBezTo>
                  <a:cubicBezTo>
                    <a:pt x="26" y="2"/>
                    <a:pt x="26" y="2"/>
                    <a:pt x="26" y="2"/>
                  </a:cubicBezTo>
                  <a:cubicBezTo>
                    <a:pt x="22" y="13"/>
                    <a:pt x="22" y="13"/>
                    <a:pt x="22" y="13"/>
                  </a:cubicBezTo>
                  <a:cubicBezTo>
                    <a:pt x="21" y="13"/>
                    <a:pt x="21" y="13"/>
                    <a:pt x="21" y="13"/>
                  </a:cubicBezTo>
                  <a:cubicBezTo>
                    <a:pt x="21" y="12"/>
                    <a:pt x="21" y="11"/>
                    <a:pt x="21" y="11"/>
                  </a:cubicBezTo>
                  <a:cubicBezTo>
                    <a:pt x="21" y="10"/>
                    <a:pt x="21" y="10"/>
                    <a:pt x="21" y="10"/>
                  </a:cubicBezTo>
                  <a:cubicBezTo>
                    <a:pt x="21" y="10"/>
                    <a:pt x="21" y="10"/>
                    <a:pt x="20" y="10"/>
                  </a:cubicBezTo>
                  <a:cubicBezTo>
                    <a:pt x="20" y="10"/>
                    <a:pt x="19" y="10"/>
                    <a:pt x="19" y="10"/>
                  </a:cubicBezTo>
                  <a:cubicBezTo>
                    <a:pt x="18" y="10"/>
                    <a:pt x="17" y="10"/>
                    <a:pt x="16" y="11"/>
                  </a:cubicBezTo>
                  <a:cubicBezTo>
                    <a:pt x="14" y="11"/>
                    <a:pt x="13" y="11"/>
                    <a:pt x="11" y="11"/>
                  </a:cubicBezTo>
                  <a:cubicBezTo>
                    <a:pt x="13" y="14"/>
                    <a:pt x="15" y="16"/>
                    <a:pt x="16" y="17"/>
                  </a:cubicBezTo>
                  <a:cubicBezTo>
                    <a:pt x="16" y="18"/>
                    <a:pt x="17" y="19"/>
                    <a:pt x="17" y="19"/>
                  </a:cubicBezTo>
                  <a:cubicBezTo>
                    <a:pt x="18" y="19"/>
                    <a:pt x="18" y="19"/>
                    <a:pt x="18" y="19"/>
                  </a:cubicBezTo>
                  <a:cubicBezTo>
                    <a:pt x="19" y="18"/>
                    <a:pt x="19" y="18"/>
                    <a:pt x="19" y="17"/>
                  </a:cubicBezTo>
                  <a:cubicBezTo>
                    <a:pt x="20" y="17"/>
                    <a:pt x="20" y="17"/>
                    <a:pt x="20" y="17"/>
                  </a:cubicBezTo>
                  <a:cubicBezTo>
                    <a:pt x="18" y="25"/>
                    <a:pt x="18" y="25"/>
                    <a:pt x="18" y="25"/>
                  </a:cubicBezTo>
                  <a:lnTo>
                    <a:pt x="16"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7">
              <a:extLst>
                <a:ext uri="{FF2B5EF4-FFF2-40B4-BE49-F238E27FC236}">
                  <a16:creationId xmlns:a16="http://schemas.microsoft.com/office/drawing/2014/main" id="{62561DC3-9724-DD42-A756-9CE44EB04392}"/>
                </a:ext>
              </a:extLst>
            </p:cNvPr>
            <p:cNvSpPr>
              <a:spLocks noEditPoints="1"/>
            </p:cNvSpPr>
            <p:nvPr/>
          </p:nvSpPr>
          <p:spPr bwMode="auto">
            <a:xfrm>
              <a:off x="1020456" y="301336"/>
              <a:ext cx="815975" cy="782720"/>
            </a:xfrm>
            <a:custGeom>
              <a:avLst/>
              <a:gdLst>
                <a:gd name="T0" fmla="*/ 108 w 217"/>
                <a:gd name="T1" fmla="*/ 217 h 217"/>
                <a:gd name="T2" fmla="*/ 108 w 217"/>
                <a:gd name="T3" fmla="*/ 0 h 217"/>
                <a:gd name="T4" fmla="*/ 92 w 217"/>
                <a:gd name="T5" fmla="*/ 18 h 217"/>
                <a:gd name="T6" fmla="*/ 84 w 217"/>
                <a:gd name="T7" fmla="*/ 38 h 217"/>
                <a:gd name="T8" fmla="*/ 27 w 217"/>
                <a:gd name="T9" fmla="*/ 67 h 217"/>
                <a:gd name="T10" fmla="*/ 38 w 217"/>
                <a:gd name="T11" fmla="*/ 80 h 217"/>
                <a:gd name="T12" fmla="*/ 84 w 217"/>
                <a:gd name="T13" fmla="*/ 74 h 217"/>
                <a:gd name="T14" fmla="*/ 21 w 217"/>
                <a:gd name="T15" fmla="*/ 128 h 217"/>
                <a:gd name="T16" fmla="*/ 23 w 217"/>
                <a:gd name="T17" fmla="*/ 139 h 217"/>
                <a:gd name="T18" fmla="*/ 63 w 217"/>
                <a:gd name="T19" fmla="*/ 104 h 217"/>
                <a:gd name="T20" fmla="*/ 101 w 217"/>
                <a:gd name="T21" fmla="*/ 80 h 217"/>
                <a:gd name="T22" fmla="*/ 101 w 217"/>
                <a:gd name="T23" fmla="*/ 27 h 217"/>
                <a:gd name="T24" fmla="*/ 92 w 217"/>
                <a:gd name="T25" fmla="*/ 18 h 217"/>
                <a:gd name="T26" fmla="*/ 116 w 217"/>
                <a:gd name="T27" fmla="*/ 27 h 217"/>
                <a:gd name="T28" fmla="*/ 116 w 217"/>
                <a:gd name="T29" fmla="*/ 80 h 217"/>
                <a:gd name="T30" fmla="*/ 154 w 217"/>
                <a:gd name="T31" fmla="*/ 104 h 217"/>
                <a:gd name="T32" fmla="*/ 193 w 217"/>
                <a:gd name="T33" fmla="*/ 139 h 217"/>
                <a:gd name="T34" fmla="*/ 196 w 217"/>
                <a:gd name="T35" fmla="*/ 128 h 217"/>
                <a:gd name="T36" fmla="*/ 133 w 217"/>
                <a:gd name="T37" fmla="*/ 74 h 217"/>
                <a:gd name="T38" fmla="*/ 178 w 217"/>
                <a:gd name="T39" fmla="*/ 80 h 217"/>
                <a:gd name="T40" fmla="*/ 189 w 217"/>
                <a:gd name="T41" fmla="*/ 67 h 217"/>
                <a:gd name="T42" fmla="*/ 133 w 217"/>
                <a:gd name="T43" fmla="*/ 38 h 217"/>
                <a:gd name="T44" fmla="*/ 124 w 217"/>
                <a:gd name="T45" fmla="*/ 18 h 217"/>
                <a:gd name="T46" fmla="*/ 176 w 217"/>
                <a:gd name="T47" fmla="*/ 164 h 217"/>
                <a:gd name="T48" fmla="*/ 148 w 217"/>
                <a:gd name="T49" fmla="*/ 122 h 217"/>
                <a:gd name="T50" fmla="*/ 117 w 217"/>
                <a:gd name="T51" fmla="*/ 105 h 217"/>
                <a:gd name="T52" fmla="*/ 108 w 217"/>
                <a:gd name="T53" fmla="*/ 92 h 217"/>
                <a:gd name="T54" fmla="*/ 100 w 217"/>
                <a:gd name="T55" fmla="*/ 105 h 217"/>
                <a:gd name="T56" fmla="*/ 68 w 217"/>
                <a:gd name="T57" fmla="*/ 122 h 217"/>
                <a:gd name="T58" fmla="*/ 41 w 217"/>
                <a:gd name="T59" fmla="*/ 164 h 217"/>
                <a:gd name="T60" fmla="*/ 56 w 217"/>
                <a:gd name="T61" fmla="*/ 171 h 217"/>
                <a:gd name="T62" fmla="*/ 100 w 217"/>
                <a:gd name="T63" fmla="*/ 122 h 217"/>
                <a:gd name="T64" fmla="*/ 95 w 217"/>
                <a:gd name="T65" fmla="*/ 143 h 217"/>
                <a:gd name="T66" fmla="*/ 82 w 217"/>
                <a:gd name="T67" fmla="*/ 154 h 217"/>
                <a:gd name="T68" fmla="*/ 75 w 217"/>
                <a:gd name="T69" fmla="*/ 194 h 217"/>
                <a:gd name="T70" fmla="*/ 95 w 217"/>
                <a:gd name="T71" fmla="*/ 164 h 217"/>
                <a:gd name="T72" fmla="*/ 121 w 217"/>
                <a:gd name="T73" fmla="*/ 164 h 217"/>
                <a:gd name="T74" fmla="*/ 141 w 217"/>
                <a:gd name="T75" fmla="*/ 194 h 217"/>
                <a:gd name="T76" fmla="*/ 134 w 217"/>
                <a:gd name="T77" fmla="*/ 154 h 217"/>
                <a:gd name="T78" fmla="*/ 122 w 217"/>
                <a:gd name="T79" fmla="*/ 143 h 217"/>
                <a:gd name="T80" fmla="*/ 117 w 217"/>
                <a:gd name="T81" fmla="*/ 122 h 217"/>
                <a:gd name="T82" fmla="*/ 160 w 217"/>
                <a:gd name="T83" fmla="*/ 171 h 217"/>
                <a:gd name="T84" fmla="*/ 176 w 217"/>
                <a:gd name="T85"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217">
                  <a:moveTo>
                    <a:pt x="217" y="109"/>
                  </a:moveTo>
                  <a:cubicBezTo>
                    <a:pt x="217" y="169"/>
                    <a:pt x="168" y="217"/>
                    <a:pt x="108" y="217"/>
                  </a:cubicBezTo>
                  <a:cubicBezTo>
                    <a:pt x="48" y="217"/>
                    <a:pt x="0" y="169"/>
                    <a:pt x="0" y="109"/>
                  </a:cubicBezTo>
                  <a:cubicBezTo>
                    <a:pt x="0" y="49"/>
                    <a:pt x="48" y="0"/>
                    <a:pt x="108" y="0"/>
                  </a:cubicBezTo>
                  <a:cubicBezTo>
                    <a:pt x="168" y="0"/>
                    <a:pt x="217" y="49"/>
                    <a:pt x="217" y="109"/>
                  </a:cubicBezTo>
                  <a:close/>
                  <a:moveTo>
                    <a:pt x="92" y="18"/>
                  </a:moveTo>
                  <a:cubicBezTo>
                    <a:pt x="88" y="18"/>
                    <a:pt x="84" y="22"/>
                    <a:pt x="84" y="27"/>
                  </a:cubicBezTo>
                  <a:cubicBezTo>
                    <a:pt x="84" y="38"/>
                    <a:pt x="84" y="38"/>
                    <a:pt x="84" y="38"/>
                  </a:cubicBezTo>
                  <a:cubicBezTo>
                    <a:pt x="75" y="40"/>
                    <a:pt x="66" y="43"/>
                    <a:pt x="57" y="48"/>
                  </a:cubicBezTo>
                  <a:cubicBezTo>
                    <a:pt x="46" y="53"/>
                    <a:pt x="36" y="60"/>
                    <a:pt x="27" y="67"/>
                  </a:cubicBezTo>
                  <a:cubicBezTo>
                    <a:pt x="24" y="70"/>
                    <a:pt x="23" y="75"/>
                    <a:pt x="26" y="79"/>
                  </a:cubicBezTo>
                  <a:cubicBezTo>
                    <a:pt x="29" y="82"/>
                    <a:pt x="35" y="83"/>
                    <a:pt x="38" y="80"/>
                  </a:cubicBezTo>
                  <a:cubicBezTo>
                    <a:pt x="52" y="68"/>
                    <a:pt x="68" y="59"/>
                    <a:pt x="84" y="55"/>
                  </a:cubicBezTo>
                  <a:cubicBezTo>
                    <a:pt x="84" y="74"/>
                    <a:pt x="84" y="74"/>
                    <a:pt x="84" y="74"/>
                  </a:cubicBezTo>
                  <a:cubicBezTo>
                    <a:pt x="73" y="77"/>
                    <a:pt x="62" y="83"/>
                    <a:pt x="52" y="92"/>
                  </a:cubicBezTo>
                  <a:cubicBezTo>
                    <a:pt x="41" y="101"/>
                    <a:pt x="30" y="113"/>
                    <a:pt x="21" y="128"/>
                  </a:cubicBezTo>
                  <a:cubicBezTo>
                    <a:pt x="20" y="129"/>
                    <a:pt x="19" y="131"/>
                    <a:pt x="19" y="132"/>
                  </a:cubicBezTo>
                  <a:cubicBezTo>
                    <a:pt x="19" y="135"/>
                    <a:pt x="21" y="138"/>
                    <a:pt x="23" y="139"/>
                  </a:cubicBezTo>
                  <a:cubicBezTo>
                    <a:pt x="27" y="142"/>
                    <a:pt x="32" y="141"/>
                    <a:pt x="35" y="137"/>
                  </a:cubicBezTo>
                  <a:cubicBezTo>
                    <a:pt x="43" y="124"/>
                    <a:pt x="53" y="113"/>
                    <a:pt x="63" y="104"/>
                  </a:cubicBezTo>
                  <a:cubicBezTo>
                    <a:pt x="73" y="96"/>
                    <a:pt x="84" y="90"/>
                    <a:pt x="94" y="88"/>
                  </a:cubicBezTo>
                  <a:cubicBezTo>
                    <a:pt x="99" y="87"/>
                    <a:pt x="101" y="83"/>
                    <a:pt x="101" y="80"/>
                  </a:cubicBezTo>
                  <a:cubicBezTo>
                    <a:pt x="101" y="80"/>
                    <a:pt x="101" y="78"/>
                    <a:pt x="101" y="76"/>
                  </a:cubicBezTo>
                  <a:cubicBezTo>
                    <a:pt x="101" y="63"/>
                    <a:pt x="101" y="27"/>
                    <a:pt x="101" y="27"/>
                  </a:cubicBezTo>
                  <a:cubicBezTo>
                    <a:pt x="101" y="27"/>
                    <a:pt x="101" y="27"/>
                    <a:pt x="101" y="27"/>
                  </a:cubicBezTo>
                  <a:cubicBezTo>
                    <a:pt x="101" y="22"/>
                    <a:pt x="97" y="18"/>
                    <a:pt x="92" y="18"/>
                  </a:cubicBezTo>
                  <a:close/>
                  <a:moveTo>
                    <a:pt x="116" y="27"/>
                  </a:moveTo>
                  <a:cubicBezTo>
                    <a:pt x="116" y="27"/>
                    <a:pt x="116" y="27"/>
                    <a:pt x="116" y="27"/>
                  </a:cubicBezTo>
                  <a:cubicBezTo>
                    <a:pt x="116" y="27"/>
                    <a:pt x="116" y="63"/>
                    <a:pt x="116" y="76"/>
                  </a:cubicBezTo>
                  <a:cubicBezTo>
                    <a:pt x="116" y="78"/>
                    <a:pt x="116" y="80"/>
                    <a:pt x="116" y="80"/>
                  </a:cubicBezTo>
                  <a:cubicBezTo>
                    <a:pt x="116" y="83"/>
                    <a:pt x="118" y="87"/>
                    <a:pt x="122" y="88"/>
                  </a:cubicBezTo>
                  <a:cubicBezTo>
                    <a:pt x="132" y="90"/>
                    <a:pt x="143" y="96"/>
                    <a:pt x="154" y="104"/>
                  </a:cubicBezTo>
                  <a:cubicBezTo>
                    <a:pt x="164" y="113"/>
                    <a:pt x="173" y="124"/>
                    <a:pt x="182" y="137"/>
                  </a:cubicBezTo>
                  <a:cubicBezTo>
                    <a:pt x="184" y="141"/>
                    <a:pt x="189" y="142"/>
                    <a:pt x="193" y="139"/>
                  </a:cubicBezTo>
                  <a:cubicBezTo>
                    <a:pt x="196" y="138"/>
                    <a:pt x="197" y="135"/>
                    <a:pt x="197" y="132"/>
                  </a:cubicBezTo>
                  <a:cubicBezTo>
                    <a:pt x="197" y="131"/>
                    <a:pt x="197" y="129"/>
                    <a:pt x="196" y="128"/>
                  </a:cubicBezTo>
                  <a:cubicBezTo>
                    <a:pt x="186" y="113"/>
                    <a:pt x="176" y="101"/>
                    <a:pt x="164" y="92"/>
                  </a:cubicBezTo>
                  <a:cubicBezTo>
                    <a:pt x="154" y="83"/>
                    <a:pt x="144" y="77"/>
                    <a:pt x="133" y="74"/>
                  </a:cubicBezTo>
                  <a:cubicBezTo>
                    <a:pt x="133" y="55"/>
                    <a:pt x="133" y="55"/>
                    <a:pt x="133" y="55"/>
                  </a:cubicBezTo>
                  <a:cubicBezTo>
                    <a:pt x="148" y="59"/>
                    <a:pt x="165" y="68"/>
                    <a:pt x="178" y="80"/>
                  </a:cubicBezTo>
                  <a:cubicBezTo>
                    <a:pt x="182" y="83"/>
                    <a:pt x="187" y="82"/>
                    <a:pt x="190" y="79"/>
                  </a:cubicBezTo>
                  <a:cubicBezTo>
                    <a:pt x="193" y="75"/>
                    <a:pt x="193" y="70"/>
                    <a:pt x="189" y="67"/>
                  </a:cubicBezTo>
                  <a:cubicBezTo>
                    <a:pt x="180" y="60"/>
                    <a:pt x="170" y="53"/>
                    <a:pt x="160" y="48"/>
                  </a:cubicBezTo>
                  <a:cubicBezTo>
                    <a:pt x="151" y="43"/>
                    <a:pt x="142" y="40"/>
                    <a:pt x="133" y="38"/>
                  </a:cubicBezTo>
                  <a:cubicBezTo>
                    <a:pt x="133" y="27"/>
                    <a:pt x="133" y="27"/>
                    <a:pt x="133" y="27"/>
                  </a:cubicBezTo>
                  <a:cubicBezTo>
                    <a:pt x="133" y="22"/>
                    <a:pt x="129" y="18"/>
                    <a:pt x="124" y="18"/>
                  </a:cubicBezTo>
                  <a:cubicBezTo>
                    <a:pt x="119" y="18"/>
                    <a:pt x="116" y="22"/>
                    <a:pt x="116" y="27"/>
                  </a:cubicBezTo>
                  <a:close/>
                  <a:moveTo>
                    <a:pt x="176" y="164"/>
                  </a:moveTo>
                  <a:cubicBezTo>
                    <a:pt x="172" y="156"/>
                    <a:pt x="168" y="148"/>
                    <a:pt x="164" y="141"/>
                  </a:cubicBezTo>
                  <a:cubicBezTo>
                    <a:pt x="159" y="134"/>
                    <a:pt x="154" y="128"/>
                    <a:pt x="148" y="122"/>
                  </a:cubicBezTo>
                  <a:cubicBezTo>
                    <a:pt x="142" y="117"/>
                    <a:pt x="136" y="112"/>
                    <a:pt x="130" y="110"/>
                  </a:cubicBezTo>
                  <a:cubicBezTo>
                    <a:pt x="126" y="108"/>
                    <a:pt x="121" y="106"/>
                    <a:pt x="117" y="105"/>
                  </a:cubicBezTo>
                  <a:cubicBezTo>
                    <a:pt x="117" y="100"/>
                    <a:pt x="117" y="100"/>
                    <a:pt x="117" y="100"/>
                  </a:cubicBezTo>
                  <a:cubicBezTo>
                    <a:pt x="117" y="96"/>
                    <a:pt x="113" y="92"/>
                    <a:pt x="108" y="92"/>
                  </a:cubicBezTo>
                  <a:cubicBezTo>
                    <a:pt x="104" y="92"/>
                    <a:pt x="100" y="96"/>
                    <a:pt x="100" y="100"/>
                  </a:cubicBezTo>
                  <a:cubicBezTo>
                    <a:pt x="100" y="105"/>
                    <a:pt x="100" y="105"/>
                    <a:pt x="100" y="105"/>
                  </a:cubicBezTo>
                  <a:cubicBezTo>
                    <a:pt x="95" y="106"/>
                    <a:pt x="91" y="108"/>
                    <a:pt x="87" y="110"/>
                  </a:cubicBezTo>
                  <a:cubicBezTo>
                    <a:pt x="80" y="112"/>
                    <a:pt x="74" y="117"/>
                    <a:pt x="68" y="122"/>
                  </a:cubicBezTo>
                  <a:cubicBezTo>
                    <a:pt x="63" y="128"/>
                    <a:pt x="58" y="134"/>
                    <a:pt x="53" y="141"/>
                  </a:cubicBezTo>
                  <a:cubicBezTo>
                    <a:pt x="48" y="148"/>
                    <a:pt x="44" y="156"/>
                    <a:pt x="41" y="164"/>
                  </a:cubicBezTo>
                  <a:cubicBezTo>
                    <a:pt x="39" y="168"/>
                    <a:pt x="41" y="173"/>
                    <a:pt x="45" y="175"/>
                  </a:cubicBezTo>
                  <a:cubicBezTo>
                    <a:pt x="49" y="177"/>
                    <a:pt x="54" y="175"/>
                    <a:pt x="56" y="171"/>
                  </a:cubicBezTo>
                  <a:cubicBezTo>
                    <a:pt x="63" y="155"/>
                    <a:pt x="71" y="143"/>
                    <a:pt x="80" y="134"/>
                  </a:cubicBezTo>
                  <a:cubicBezTo>
                    <a:pt x="86" y="128"/>
                    <a:pt x="93" y="124"/>
                    <a:pt x="100" y="122"/>
                  </a:cubicBezTo>
                  <a:cubicBezTo>
                    <a:pt x="100" y="136"/>
                    <a:pt x="100" y="136"/>
                    <a:pt x="100" y="136"/>
                  </a:cubicBezTo>
                  <a:cubicBezTo>
                    <a:pt x="100" y="141"/>
                    <a:pt x="96" y="142"/>
                    <a:pt x="95" y="143"/>
                  </a:cubicBezTo>
                  <a:cubicBezTo>
                    <a:pt x="94" y="144"/>
                    <a:pt x="93" y="144"/>
                    <a:pt x="93" y="145"/>
                  </a:cubicBezTo>
                  <a:cubicBezTo>
                    <a:pt x="89" y="147"/>
                    <a:pt x="86" y="150"/>
                    <a:pt x="82" y="154"/>
                  </a:cubicBezTo>
                  <a:cubicBezTo>
                    <a:pt x="76" y="162"/>
                    <a:pt x="71" y="173"/>
                    <a:pt x="69" y="185"/>
                  </a:cubicBezTo>
                  <a:cubicBezTo>
                    <a:pt x="68" y="189"/>
                    <a:pt x="71" y="193"/>
                    <a:pt x="75" y="194"/>
                  </a:cubicBezTo>
                  <a:cubicBezTo>
                    <a:pt x="80" y="195"/>
                    <a:pt x="84" y="193"/>
                    <a:pt x="85" y="188"/>
                  </a:cubicBezTo>
                  <a:cubicBezTo>
                    <a:pt x="87" y="179"/>
                    <a:pt x="91" y="170"/>
                    <a:pt x="95" y="164"/>
                  </a:cubicBezTo>
                  <a:cubicBezTo>
                    <a:pt x="98" y="161"/>
                    <a:pt x="103" y="156"/>
                    <a:pt x="108" y="156"/>
                  </a:cubicBezTo>
                  <a:cubicBezTo>
                    <a:pt x="114" y="156"/>
                    <a:pt x="119" y="161"/>
                    <a:pt x="121" y="164"/>
                  </a:cubicBezTo>
                  <a:cubicBezTo>
                    <a:pt x="126" y="170"/>
                    <a:pt x="129" y="179"/>
                    <a:pt x="131" y="188"/>
                  </a:cubicBezTo>
                  <a:cubicBezTo>
                    <a:pt x="132" y="193"/>
                    <a:pt x="137" y="195"/>
                    <a:pt x="141" y="194"/>
                  </a:cubicBezTo>
                  <a:cubicBezTo>
                    <a:pt x="146" y="193"/>
                    <a:pt x="149" y="189"/>
                    <a:pt x="148" y="185"/>
                  </a:cubicBezTo>
                  <a:cubicBezTo>
                    <a:pt x="145" y="173"/>
                    <a:pt x="140" y="162"/>
                    <a:pt x="134" y="154"/>
                  </a:cubicBezTo>
                  <a:cubicBezTo>
                    <a:pt x="131" y="150"/>
                    <a:pt x="127" y="147"/>
                    <a:pt x="124" y="145"/>
                  </a:cubicBezTo>
                  <a:cubicBezTo>
                    <a:pt x="123" y="144"/>
                    <a:pt x="122" y="144"/>
                    <a:pt x="122" y="143"/>
                  </a:cubicBezTo>
                  <a:cubicBezTo>
                    <a:pt x="120" y="142"/>
                    <a:pt x="117" y="141"/>
                    <a:pt x="117" y="136"/>
                  </a:cubicBezTo>
                  <a:cubicBezTo>
                    <a:pt x="117" y="122"/>
                    <a:pt x="117" y="122"/>
                    <a:pt x="117" y="122"/>
                  </a:cubicBezTo>
                  <a:cubicBezTo>
                    <a:pt x="124" y="124"/>
                    <a:pt x="130" y="128"/>
                    <a:pt x="137" y="134"/>
                  </a:cubicBezTo>
                  <a:cubicBezTo>
                    <a:pt x="146" y="143"/>
                    <a:pt x="154" y="155"/>
                    <a:pt x="160" y="171"/>
                  </a:cubicBezTo>
                  <a:cubicBezTo>
                    <a:pt x="162" y="175"/>
                    <a:pt x="167" y="177"/>
                    <a:pt x="171" y="175"/>
                  </a:cubicBezTo>
                  <a:cubicBezTo>
                    <a:pt x="176" y="173"/>
                    <a:pt x="178" y="168"/>
                    <a:pt x="176" y="16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p>
          </p:txBody>
        </p:sp>
      </p:grpSp>
      <p:sp>
        <p:nvSpPr>
          <p:cNvPr id="2" name="标题 1">
            <a:extLst>
              <a:ext uri="{FF2B5EF4-FFF2-40B4-BE49-F238E27FC236}">
                <a16:creationId xmlns:a16="http://schemas.microsoft.com/office/drawing/2014/main" id="{03427252-1E62-404A-8134-6256BE28DBC2}"/>
              </a:ext>
            </a:extLst>
          </p:cNvPr>
          <p:cNvSpPr>
            <a:spLocks noGrp="1"/>
          </p:cNvSpPr>
          <p:nvPr>
            <p:ph type="title"/>
          </p:nvPr>
        </p:nvSpPr>
        <p:spPr>
          <a:xfrm>
            <a:off x="838200" y="195007"/>
            <a:ext cx="7772400" cy="1064790"/>
          </a:xfrm>
        </p:spPr>
        <p:txBody>
          <a:bodyPr/>
          <a:lstStyle>
            <a:lvl1pPr>
              <a:defRPr>
                <a:solidFill>
                  <a:srgbClr val="741618"/>
                </a:solidFill>
                <a:latin typeface="Arial" panose="020B0604020202020204" pitchFamily="34" charset="0"/>
                <a:cs typeface="Arial" panose="020B0604020202020204" pitchFamily="34" charset="0"/>
              </a:defRPr>
            </a:lvl1pPr>
          </a:lstStyle>
          <a:p>
            <a:r>
              <a:rPr kumimoji="1" lang="zh-CN" altLang="en-US" dirty="0"/>
              <a:t>单击此处编辑母版标题样式</a:t>
            </a:r>
          </a:p>
        </p:txBody>
      </p:sp>
      <p:sp>
        <p:nvSpPr>
          <p:cNvPr id="3" name="内容占位符 2">
            <a:extLst>
              <a:ext uri="{FF2B5EF4-FFF2-40B4-BE49-F238E27FC236}">
                <a16:creationId xmlns:a16="http://schemas.microsoft.com/office/drawing/2014/main" id="{3F6776AA-304D-7A4F-9FF5-A5CF103232CF}"/>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32F31D7-A23F-8144-B4FD-A9B07A7480B9}"/>
              </a:ext>
            </a:extLst>
          </p:cNvPr>
          <p:cNvSpPr>
            <a:spLocks noGrp="1"/>
          </p:cNvSpPr>
          <p:nvPr>
            <p:ph type="dt" sz="half" idx="10"/>
          </p:nvPr>
        </p:nvSpPr>
        <p:spPr>
          <a:xfrm>
            <a:off x="838200" y="6420148"/>
            <a:ext cx="2743200" cy="365125"/>
          </a:xfrm>
        </p:spPr>
        <p:txBody>
          <a:bodyPr/>
          <a:lstStyle/>
          <a:p>
            <a:fld id="{57AC08C4-ECD2-F249-9110-39D4789A4150}" type="datetime1">
              <a:rPr kumimoji="1" lang="zh-CN" altLang="en-US" smtClean="0"/>
              <a:t>2023/9/13</a:t>
            </a:fld>
            <a:endParaRPr kumimoji="1" lang="zh-CN" altLang="en-US"/>
          </a:p>
        </p:txBody>
      </p:sp>
      <p:sp>
        <p:nvSpPr>
          <p:cNvPr id="5" name="页脚占位符 4">
            <a:extLst>
              <a:ext uri="{FF2B5EF4-FFF2-40B4-BE49-F238E27FC236}">
                <a16:creationId xmlns:a16="http://schemas.microsoft.com/office/drawing/2014/main" id="{0F1B4A0D-BAA7-5F40-9564-41C0A442F5E4}"/>
              </a:ext>
            </a:extLst>
          </p:cNvPr>
          <p:cNvSpPr>
            <a:spLocks noGrp="1"/>
          </p:cNvSpPr>
          <p:nvPr>
            <p:ph type="ftr" sz="quarter" idx="11"/>
          </p:nvPr>
        </p:nvSpPr>
        <p:spPr>
          <a:xfrm>
            <a:off x="4038600" y="6420148"/>
            <a:ext cx="4114800" cy="365125"/>
          </a:xfrm>
        </p:spPr>
        <p:txBody>
          <a:bodyPr/>
          <a:lstStyle/>
          <a:p>
            <a:endParaRPr kumimoji="1" lang="zh-CN" altLang="en-US" dirty="0"/>
          </a:p>
        </p:txBody>
      </p:sp>
      <p:sp>
        <p:nvSpPr>
          <p:cNvPr id="6" name="灯片编号占位符 5">
            <a:extLst>
              <a:ext uri="{FF2B5EF4-FFF2-40B4-BE49-F238E27FC236}">
                <a16:creationId xmlns:a16="http://schemas.microsoft.com/office/drawing/2014/main" id="{1C795F9F-7C08-594F-8DD2-16749E513B57}"/>
              </a:ext>
            </a:extLst>
          </p:cNvPr>
          <p:cNvSpPr>
            <a:spLocks noGrp="1"/>
          </p:cNvSpPr>
          <p:nvPr>
            <p:ph type="sldNum" sz="quarter" idx="12"/>
          </p:nvPr>
        </p:nvSpPr>
        <p:spPr>
          <a:xfrm>
            <a:off x="8610600" y="6420148"/>
            <a:ext cx="2743200" cy="365125"/>
          </a:xfrm>
        </p:spPr>
        <p:txBody>
          <a:bodyPr/>
          <a:lstStyle>
            <a:lvl1pPr>
              <a:defRPr sz="1800">
                <a:solidFill>
                  <a:schemeClr val="bg1"/>
                </a:solidFill>
                <a:latin typeface="Arial" panose="020B0604020202020204" pitchFamily="34" charset="0"/>
                <a:cs typeface="Arial" panose="020B0604020202020204" pitchFamily="34" charset="0"/>
              </a:defRPr>
            </a:lvl1pPr>
          </a:lstStyle>
          <a:p>
            <a:fld id="{84E99DD2-3293-0048-9092-79BE9AEA5DFC}" type="slidenum">
              <a:rPr kumimoji="1" lang="zh-CN" altLang="en-US" smtClean="0"/>
              <a:pPr/>
              <a:t>‹#›</a:t>
            </a:fld>
            <a:endParaRPr kumimoji="1" lang="zh-CN" altLang="en-US" dirty="0"/>
          </a:p>
        </p:txBody>
      </p:sp>
      <p:sp>
        <p:nvSpPr>
          <p:cNvPr id="11" name="矩形 10">
            <a:extLst>
              <a:ext uri="{FF2B5EF4-FFF2-40B4-BE49-F238E27FC236}">
                <a16:creationId xmlns:a16="http://schemas.microsoft.com/office/drawing/2014/main" id="{57802BC8-A392-9244-B912-208725E2E504}"/>
              </a:ext>
            </a:extLst>
          </p:cNvPr>
          <p:cNvSpPr/>
          <p:nvPr userDrawn="1"/>
        </p:nvSpPr>
        <p:spPr>
          <a:xfrm>
            <a:off x="0" y="1410548"/>
            <a:ext cx="12192000" cy="36000"/>
          </a:xfrm>
          <a:prstGeom prst="rect">
            <a:avLst/>
          </a:prstGeom>
          <a:solidFill>
            <a:srgbClr val="74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矩形 11">
            <a:extLst>
              <a:ext uri="{FF2B5EF4-FFF2-40B4-BE49-F238E27FC236}">
                <a16:creationId xmlns:a16="http://schemas.microsoft.com/office/drawing/2014/main" id="{619ECB99-78B1-F745-AE01-DD07DB10A20A}"/>
              </a:ext>
            </a:extLst>
          </p:cNvPr>
          <p:cNvSpPr/>
          <p:nvPr userDrawn="1"/>
        </p:nvSpPr>
        <p:spPr>
          <a:xfrm>
            <a:off x="0" y="1495165"/>
            <a:ext cx="12192000" cy="36000"/>
          </a:xfrm>
          <a:prstGeom prst="rect">
            <a:avLst/>
          </a:prstGeom>
          <a:solidFill>
            <a:srgbClr val="74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941826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29525" y="2260804"/>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29167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1635679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extLst>
      <p:ext uri="{BB962C8B-B14F-4D97-AF65-F5344CB8AC3E}">
        <p14:creationId xmlns:p14="http://schemas.microsoft.com/office/powerpoint/2010/main" val="4165489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58"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888721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
        <p:nvSpPr>
          <p:cNvPr id="2"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984695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248464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710932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682658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9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786566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51263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94F12-D8B9-2943-A9E7-D20CD32D2C8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B803A58B-EF5D-0A4E-9575-F5B8F4B70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DAD5734-CBAC-B248-8ABB-F27E52314B21}"/>
              </a:ext>
            </a:extLst>
          </p:cNvPr>
          <p:cNvSpPr>
            <a:spLocks noGrp="1"/>
          </p:cNvSpPr>
          <p:nvPr>
            <p:ph type="dt" sz="half" idx="10"/>
          </p:nvPr>
        </p:nvSpPr>
        <p:spPr/>
        <p:txBody>
          <a:bodyPr/>
          <a:lstStyle/>
          <a:p>
            <a:fld id="{83E5B52E-E1D2-E94F-9B12-8C717509C9EA}" type="datetime1">
              <a:rPr kumimoji="1" lang="zh-CN" altLang="en-US" smtClean="0"/>
              <a:t>2023/9/13</a:t>
            </a:fld>
            <a:endParaRPr kumimoji="1" lang="zh-CN" altLang="en-US"/>
          </a:p>
        </p:txBody>
      </p:sp>
      <p:sp>
        <p:nvSpPr>
          <p:cNvPr id="5" name="页脚占位符 4">
            <a:extLst>
              <a:ext uri="{FF2B5EF4-FFF2-40B4-BE49-F238E27FC236}">
                <a16:creationId xmlns:a16="http://schemas.microsoft.com/office/drawing/2014/main" id="{34624194-EEE6-284B-8C6E-A6C78FFED68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88FC3BD-3F80-7841-95D8-A6805E69C706}"/>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2225194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
        <p:nvSpPr>
          <p:cNvPr id="65"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652388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
        <p:nvSpPr>
          <p:cNvPr id="6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497812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Microsoft YaHei"/>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Microsoft YaHei"/>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
        <p:nvSpPr>
          <p:cNvPr id="6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3251707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7E0A09-A554-34ED-9D81-06ACE98F5F6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35D52B-813E-A37F-6E0B-2F31BCD06A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69213B-FBBA-05DB-2951-5E7D35932413}"/>
              </a:ext>
            </a:extLst>
          </p:cNvPr>
          <p:cNvSpPr>
            <a:spLocks noGrp="1"/>
          </p:cNvSpPr>
          <p:nvPr>
            <p:ph type="dt" sz="half" idx="10"/>
          </p:nvPr>
        </p:nvSpPr>
        <p:spPr/>
        <p:txBody>
          <a:bodyPr/>
          <a:lstStyle/>
          <a:p>
            <a:fld id="{2732EC02-3CF2-4FFE-B5C3-4500B676807C}" type="datetimeFigureOut">
              <a:rPr lang="zh-CN" altLang="en-US" smtClean="0"/>
              <a:t>2023/9/13</a:t>
            </a:fld>
            <a:endParaRPr lang="zh-CN" altLang="en-US"/>
          </a:p>
        </p:txBody>
      </p:sp>
      <p:sp>
        <p:nvSpPr>
          <p:cNvPr id="5" name="页脚占位符 4">
            <a:extLst>
              <a:ext uri="{FF2B5EF4-FFF2-40B4-BE49-F238E27FC236}">
                <a16:creationId xmlns:a16="http://schemas.microsoft.com/office/drawing/2014/main" id="{2FF6A4C7-0E2C-3702-CBAB-C91D4ED876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1D1D51-E02B-15E5-35AC-52B1AC1D7E63}"/>
              </a:ext>
            </a:extLst>
          </p:cNvPr>
          <p:cNvSpPr>
            <a:spLocks noGrp="1"/>
          </p:cNvSpPr>
          <p:nvPr>
            <p:ph type="sldNum" sz="quarter" idx="12"/>
          </p:nvPr>
        </p:nvSpPr>
        <p:spPr/>
        <p:txBody>
          <a:bodyPr/>
          <a:lstStyle/>
          <a:p>
            <a:fld id="{BC6FD3FB-0A2D-4368-9E45-A31DFD769BBC}" type="slidenum">
              <a:rPr lang="zh-CN" altLang="en-US" smtClean="0"/>
              <a:t>‹#›</a:t>
            </a:fld>
            <a:endParaRPr lang="zh-CN" altLang="en-US"/>
          </a:p>
        </p:txBody>
      </p:sp>
    </p:spTree>
    <p:extLst>
      <p:ext uri="{BB962C8B-B14F-4D97-AF65-F5344CB8AC3E}">
        <p14:creationId xmlns:p14="http://schemas.microsoft.com/office/powerpoint/2010/main" val="414366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F52AA7-AFBE-7A9F-5B8F-462199D110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51B8B6-53E1-63D0-EE7E-35AB2C16B9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6270F66-7CEE-9674-8A4B-3221049C7C15}"/>
              </a:ext>
            </a:extLst>
          </p:cNvPr>
          <p:cNvSpPr>
            <a:spLocks noGrp="1"/>
          </p:cNvSpPr>
          <p:nvPr>
            <p:ph type="dt" sz="half" idx="10"/>
          </p:nvPr>
        </p:nvSpPr>
        <p:spPr/>
        <p:txBody>
          <a:bodyPr/>
          <a:lstStyle/>
          <a:p>
            <a:fld id="{2732EC02-3CF2-4FFE-B5C3-4500B676807C}" type="datetimeFigureOut">
              <a:rPr lang="zh-CN" altLang="en-US" smtClean="0"/>
              <a:t>2023/9/13</a:t>
            </a:fld>
            <a:endParaRPr lang="zh-CN" altLang="en-US"/>
          </a:p>
        </p:txBody>
      </p:sp>
      <p:sp>
        <p:nvSpPr>
          <p:cNvPr id="5" name="页脚占位符 4">
            <a:extLst>
              <a:ext uri="{FF2B5EF4-FFF2-40B4-BE49-F238E27FC236}">
                <a16:creationId xmlns:a16="http://schemas.microsoft.com/office/drawing/2014/main" id="{5ED7082F-53CE-4128-ED18-B688424E48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833AEF-7728-B649-794B-B522AEE2D020}"/>
              </a:ext>
            </a:extLst>
          </p:cNvPr>
          <p:cNvSpPr>
            <a:spLocks noGrp="1"/>
          </p:cNvSpPr>
          <p:nvPr>
            <p:ph type="sldNum" sz="quarter" idx="12"/>
          </p:nvPr>
        </p:nvSpPr>
        <p:spPr/>
        <p:txBody>
          <a:bodyPr/>
          <a:lstStyle/>
          <a:p>
            <a:fld id="{BC6FD3FB-0A2D-4368-9E45-A31DFD769BBC}" type="slidenum">
              <a:rPr lang="zh-CN" altLang="en-US" smtClean="0"/>
              <a:t>‹#›</a:t>
            </a:fld>
            <a:endParaRPr lang="zh-CN" altLang="en-US"/>
          </a:p>
        </p:txBody>
      </p:sp>
    </p:spTree>
    <p:extLst>
      <p:ext uri="{BB962C8B-B14F-4D97-AF65-F5344CB8AC3E}">
        <p14:creationId xmlns:p14="http://schemas.microsoft.com/office/powerpoint/2010/main" val="77579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D308A9-EA06-224C-AD91-6DA40E31D99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71D34CA6-5700-CD4D-95AA-5B4EC78CF3A9}"/>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C8001E7D-2EF8-7747-8EBD-437CC53727F8}"/>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569D3B65-0347-4648-836C-F1D783463D93}"/>
              </a:ext>
            </a:extLst>
          </p:cNvPr>
          <p:cNvSpPr>
            <a:spLocks noGrp="1"/>
          </p:cNvSpPr>
          <p:nvPr>
            <p:ph type="dt" sz="half" idx="10"/>
          </p:nvPr>
        </p:nvSpPr>
        <p:spPr/>
        <p:txBody>
          <a:bodyPr/>
          <a:lstStyle/>
          <a:p>
            <a:fld id="{BDB378DE-340F-7540-BCF9-0BF54FE5B315}" type="datetime1">
              <a:rPr kumimoji="1" lang="zh-CN" altLang="en-US" smtClean="0"/>
              <a:t>2023/9/13</a:t>
            </a:fld>
            <a:endParaRPr kumimoji="1" lang="zh-CN" altLang="en-US"/>
          </a:p>
        </p:txBody>
      </p:sp>
      <p:sp>
        <p:nvSpPr>
          <p:cNvPr id="6" name="页脚占位符 5">
            <a:extLst>
              <a:ext uri="{FF2B5EF4-FFF2-40B4-BE49-F238E27FC236}">
                <a16:creationId xmlns:a16="http://schemas.microsoft.com/office/drawing/2014/main" id="{5D94BE9E-965E-5E42-8E81-166D595CD7A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B0DD10A-0FCC-C747-961E-1E3ECA810566}"/>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376405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CDE3C6-1B92-764C-AEE5-E93D86BC5727}"/>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94F81D2-7048-8643-B3F9-1F0925031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5F1F8DC4-0D6B-E24F-BD99-9DDF3C7CACD5}"/>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FEE97BF5-FD94-594E-9745-357222E6D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6307E54-7F62-FA4D-8B9F-10EABD0587B9}"/>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6F81764E-B72B-F047-AAD3-394B951BC41D}"/>
              </a:ext>
            </a:extLst>
          </p:cNvPr>
          <p:cNvSpPr>
            <a:spLocks noGrp="1"/>
          </p:cNvSpPr>
          <p:nvPr>
            <p:ph type="dt" sz="half" idx="10"/>
          </p:nvPr>
        </p:nvSpPr>
        <p:spPr/>
        <p:txBody>
          <a:bodyPr/>
          <a:lstStyle/>
          <a:p>
            <a:fld id="{0370013D-55A1-554B-AEBF-719EA0811E97}" type="datetime1">
              <a:rPr kumimoji="1" lang="zh-CN" altLang="en-US" smtClean="0"/>
              <a:t>2023/9/13</a:t>
            </a:fld>
            <a:endParaRPr kumimoji="1" lang="zh-CN" altLang="en-US"/>
          </a:p>
        </p:txBody>
      </p:sp>
      <p:sp>
        <p:nvSpPr>
          <p:cNvPr id="8" name="页脚占位符 7">
            <a:extLst>
              <a:ext uri="{FF2B5EF4-FFF2-40B4-BE49-F238E27FC236}">
                <a16:creationId xmlns:a16="http://schemas.microsoft.com/office/drawing/2014/main" id="{751CE565-D77E-6F4C-A649-75040796A74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8EAFEAB-8261-724B-8891-F403AE6D36FB}"/>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361168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1657A-023F-EB42-9504-8FE980618EFE}"/>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745EA6B-C976-1440-A5F4-5E9D8987DE2F}"/>
              </a:ext>
            </a:extLst>
          </p:cNvPr>
          <p:cNvSpPr>
            <a:spLocks noGrp="1"/>
          </p:cNvSpPr>
          <p:nvPr>
            <p:ph type="dt" sz="half" idx="10"/>
          </p:nvPr>
        </p:nvSpPr>
        <p:spPr/>
        <p:txBody>
          <a:bodyPr/>
          <a:lstStyle/>
          <a:p>
            <a:fld id="{43E35B20-2A5A-2246-B50D-4EF94053E7D9}" type="datetime1">
              <a:rPr kumimoji="1" lang="zh-CN" altLang="en-US" smtClean="0"/>
              <a:t>2023/9/13</a:t>
            </a:fld>
            <a:endParaRPr kumimoji="1" lang="zh-CN" altLang="en-US"/>
          </a:p>
        </p:txBody>
      </p:sp>
      <p:sp>
        <p:nvSpPr>
          <p:cNvPr id="4" name="页脚占位符 3">
            <a:extLst>
              <a:ext uri="{FF2B5EF4-FFF2-40B4-BE49-F238E27FC236}">
                <a16:creationId xmlns:a16="http://schemas.microsoft.com/office/drawing/2014/main" id="{EF74C6B7-F732-6748-956B-B404C9A88C5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CCA655AD-E688-EC48-9131-381959BD4842}"/>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374232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986C7C1-F72D-F849-9A69-AA689970202F}"/>
              </a:ext>
            </a:extLst>
          </p:cNvPr>
          <p:cNvSpPr>
            <a:spLocks noGrp="1"/>
          </p:cNvSpPr>
          <p:nvPr>
            <p:ph type="dt" sz="half" idx="10"/>
          </p:nvPr>
        </p:nvSpPr>
        <p:spPr/>
        <p:txBody>
          <a:bodyPr/>
          <a:lstStyle/>
          <a:p>
            <a:fld id="{15088245-D959-9047-812F-B3EFF01F2453}" type="datetime1">
              <a:rPr kumimoji="1" lang="zh-CN" altLang="en-US" smtClean="0"/>
              <a:t>2023/9/13</a:t>
            </a:fld>
            <a:endParaRPr kumimoji="1" lang="zh-CN" altLang="en-US"/>
          </a:p>
        </p:txBody>
      </p:sp>
      <p:sp>
        <p:nvSpPr>
          <p:cNvPr id="3" name="页脚占位符 2">
            <a:extLst>
              <a:ext uri="{FF2B5EF4-FFF2-40B4-BE49-F238E27FC236}">
                <a16:creationId xmlns:a16="http://schemas.microsoft.com/office/drawing/2014/main" id="{E4F3B03E-E2DB-4E41-9763-C7D5B56A65B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D305D4A6-BF99-5D45-BA56-395FBA386C26}"/>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79028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FC508-B697-1448-AC0F-CA9949C8DCB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D0CD79EC-A1A5-634A-A0E9-79871400E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9297B0D-735B-874F-B8C6-8E5531955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B5E8469-DC5E-7D49-AF12-D9A219BB03F1}"/>
              </a:ext>
            </a:extLst>
          </p:cNvPr>
          <p:cNvSpPr>
            <a:spLocks noGrp="1"/>
          </p:cNvSpPr>
          <p:nvPr>
            <p:ph type="dt" sz="half" idx="10"/>
          </p:nvPr>
        </p:nvSpPr>
        <p:spPr/>
        <p:txBody>
          <a:bodyPr/>
          <a:lstStyle/>
          <a:p>
            <a:fld id="{26B4415D-7E64-EA41-A969-97FE60D86224}" type="datetime1">
              <a:rPr kumimoji="1" lang="zh-CN" altLang="en-US" smtClean="0"/>
              <a:t>2023/9/13</a:t>
            </a:fld>
            <a:endParaRPr kumimoji="1" lang="zh-CN" altLang="en-US"/>
          </a:p>
        </p:txBody>
      </p:sp>
      <p:sp>
        <p:nvSpPr>
          <p:cNvPr id="6" name="页脚占位符 5">
            <a:extLst>
              <a:ext uri="{FF2B5EF4-FFF2-40B4-BE49-F238E27FC236}">
                <a16:creationId xmlns:a16="http://schemas.microsoft.com/office/drawing/2014/main" id="{2A74E791-CEE8-9F43-A0B0-9936D73FCA4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D5A14FC-7AD9-DD47-8FC3-81F984D04ADD}"/>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35692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AE0B5-9010-954B-8751-90B7D4F853C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ECE991D2-D884-C545-800E-05434F3B2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2F21CB28-232E-2E44-9B76-37894B346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EE8AE2F7-5699-0649-B978-6D35A29BF610}"/>
              </a:ext>
            </a:extLst>
          </p:cNvPr>
          <p:cNvSpPr>
            <a:spLocks noGrp="1"/>
          </p:cNvSpPr>
          <p:nvPr>
            <p:ph type="dt" sz="half" idx="10"/>
          </p:nvPr>
        </p:nvSpPr>
        <p:spPr/>
        <p:txBody>
          <a:bodyPr/>
          <a:lstStyle/>
          <a:p>
            <a:fld id="{11B01DE2-A196-2547-9EC6-6D7BDE580266}" type="datetime1">
              <a:rPr kumimoji="1" lang="zh-CN" altLang="en-US" smtClean="0"/>
              <a:t>2023/9/13</a:t>
            </a:fld>
            <a:endParaRPr kumimoji="1" lang="zh-CN" altLang="en-US"/>
          </a:p>
        </p:txBody>
      </p:sp>
      <p:sp>
        <p:nvSpPr>
          <p:cNvPr id="6" name="页脚占位符 5">
            <a:extLst>
              <a:ext uri="{FF2B5EF4-FFF2-40B4-BE49-F238E27FC236}">
                <a16:creationId xmlns:a16="http://schemas.microsoft.com/office/drawing/2014/main" id="{1ED01CEE-6BE9-984E-B22B-6EE3048ADF9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EA97285-0A82-474E-A6C2-861DF5C42412}"/>
              </a:ext>
            </a:extLst>
          </p:cNvPr>
          <p:cNvSpPr>
            <a:spLocks noGrp="1"/>
          </p:cNvSpPr>
          <p:nvPr>
            <p:ph type="sldNum" sz="quarter" idx="12"/>
          </p:nvPr>
        </p:nvSpPr>
        <p:spPr/>
        <p:txBody>
          <a:bodyPr/>
          <a:lstStyle/>
          <a:p>
            <a:fld id="{84E99DD2-3293-0048-9092-79BE9AEA5DFC}" type="slidenum">
              <a:rPr kumimoji="1" lang="zh-CN" altLang="en-US" smtClean="0"/>
              <a:t>‹#›</a:t>
            </a:fld>
            <a:endParaRPr kumimoji="1" lang="zh-CN" altLang="en-US"/>
          </a:p>
        </p:txBody>
      </p:sp>
    </p:spTree>
    <p:extLst>
      <p:ext uri="{BB962C8B-B14F-4D97-AF65-F5344CB8AC3E}">
        <p14:creationId xmlns:p14="http://schemas.microsoft.com/office/powerpoint/2010/main" val="56792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E21D683-70B1-CA4D-997E-050324000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FC9817A-6310-C541-B443-6804676F4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13D6399-3951-6B42-B4A0-39D9F16B0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9BA1C-15ED-8E44-BC6B-CBDCF11689F6}" type="datetime1">
              <a:rPr kumimoji="1" lang="zh-CN" altLang="en-US" smtClean="0"/>
              <a:t>2023/9/13</a:t>
            </a:fld>
            <a:endParaRPr kumimoji="1" lang="zh-CN" altLang="en-US"/>
          </a:p>
        </p:txBody>
      </p:sp>
      <p:sp>
        <p:nvSpPr>
          <p:cNvPr id="5" name="页脚占位符 4">
            <a:extLst>
              <a:ext uri="{FF2B5EF4-FFF2-40B4-BE49-F238E27FC236}">
                <a16:creationId xmlns:a16="http://schemas.microsoft.com/office/drawing/2014/main" id="{E665657A-909C-244E-9B08-3DC299C1E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B5EA6901-5B24-B046-919B-A466EB67C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99DD2-3293-0048-9092-79BE9AEA5DFC}" type="slidenum">
              <a:rPr kumimoji="1" lang="zh-CN" altLang="en-US" smtClean="0"/>
              <a:t>‹#›</a:t>
            </a:fld>
            <a:endParaRPr kumimoji="1" lang="zh-CN" altLang="en-US"/>
          </a:p>
        </p:txBody>
      </p:sp>
      <p:sp>
        <p:nvSpPr>
          <p:cNvPr id="7" name="矩形 6">
            <a:extLst>
              <a:ext uri="{FF2B5EF4-FFF2-40B4-BE49-F238E27FC236}">
                <a16:creationId xmlns:a16="http://schemas.microsoft.com/office/drawing/2014/main" id="{91F9D7EE-6033-074B-9604-292005140BFB}"/>
              </a:ext>
            </a:extLst>
          </p:cNvPr>
          <p:cNvSpPr/>
          <p:nvPr userDrawn="1"/>
        </p:nvSpPr>
        <p:spPr>
          <a:xfrm>
            <a:off x="0" y="6341697"/>
            <a:ext cx="12192000" cy="516303"/>
          </a:xfrm>
          <a:prstGeom prst="rect">
            <a:avLst/>
          </a:prstGeom>
          <a:solidFill>
            <a:srgbClr val="74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146820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600">
                <a:solidFill>
                  <a:schemeClr val="tx1">
                    <a:lumMod val="50000"/>
                    <a:lumOff val="50000"/>
                  </a:schemeClr>
                </a:solidFill>
              </a:defRPr>
            </a:lvl1pPr>
          </a:lstStyle>
          <a:p>
            <a:r>
              <a:rPr lang="en-US" altLang="zh-CN" dirty="0"/>
              <a:t>&lt; </a:t>
            </a:r>
            <a:fld id="{A548B57D-AE10-4CF7-A9DF-59FEFA91B28E}" type="slidenum">
              <a:rPr lang="zh-CN" altLang="en-US" smtClean="0"/>
              <a:t>‹#›</a:t>
            </a:fld>
            <a:r>
              <a:rPr lang="en-US" altLang="zh-CN" dirty="0"/>
              <a:t>/29</a:t>
            </a:r>
            <a:r>
              <a:rPr lang="zh-CN" altLang="en-US" dirty="0"/>
              <a:t> </a:t>
            </a:r>
            <a:r>
              <a:rPr lang="en-US" altLang="zh-CN" dirty="0"/>
              <a:t>&gt;</a:t>
            </a:r>
            <a:endParaRPr lang="zh-CN" altLang="en-US" dirty="0"/>
          </a:p>
        </p:txBody>
      </p:sp>
    </p:spTree>
    <p:extLst>
      <p:ext uri="{BB962C8B-B14F-4D97-AF65-F5344CB8AC3E}">
        <p14:creationId xmlns:p14="http://schemas.microsoft.com/office/powerpoint/2010/main" val="79786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31.png"/><Relationship Id="rId10" Type="http://schemas.openxmlformats.org/officeDocument/2006/relationships/image" Target="../media/image20.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9" Type="http://schemas.openxmlformats.org/officeDocument/2006/relationships/image" Target="../media/image480.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0.png"/><Relationship Id="rId7" Type="http://schemas.openxmlformats.org/officeDocument/2006/relationships/image" Target="../media/image59.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4.xml"/><Relationship Id="rId16" Type="http://schemas.openxmlformats.org/officeDocument/2006/relationships/image" Target="../media/image49.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48.png"/><Relationship Id="rId10" Type="http://schemas.openxmlformats.org/officeDocument/2006/relationships/image" Target="../media/image62.png"/><Relationship Id="rId19" Type="http://schemas.openxmlformats.org/officeDocument/2006/relationships/image" Target="../media/image480.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4.png"/><Relationship Id="rId7" Type="http://schemas.microsoft.com/office/2007/relationships/hdphoto" Target="../media/hdphoto3.wdp"/><Relationship Id="rId12" Type="http://schemas.microsoft.com/office/2007/relationships/hdphoto" Target="../media/hdphoto8.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7.wdp"/><Relationship Id="rId5" Type="http://schemas.microsoft.com/office/2007/relationships/hdphoto" Target="../media/hdphoto1.wdp"/><Relationship Id="rId10" Type="http://schemas.microsoft.com/office/2007/relationships/hdphoto" Target="../media/hdphoto6.wdp"/><Relationship Id="rId4" Type="http://schemas.openxmlformats.org/officeDocument/2006/relationships/image" Target="../media/image41.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4.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8023ED88-8FE6-4B49-8C42-996AC28FF0B3}"/>
              </a:ext>
            </a:extLst>
          </p:cNvPr>
          <p:cNvSpPr/>
          <p:nvPr/>
        </p:nvSpPr>
        <p:spPr>
          <a:xfrm>
            <a:off x="0" y="-20604"/>
            <a:ext cx="12192000" cy="4157706"/>
          </a:xfrm>
          <a:prstGeom prst="rect">
            <a:avLst/>
          </a:prstGeom>
          <a:solidFill>
            <a:srgbClr val="741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5460114D-FF06-9E47-BABB-ACFA5E472F2F}"/>
              </a:ext>
            </a:extLst>
          </p:cNvPr>
          <p:cNvSpPr>
            <a:spLocks noGrp="1"/>
          </p:cNvSpPr>
          <p:nvPr>
            <p:ph type="ctrTitle"/>
          </p:nvPr>
        </p:nvSpPr>
        <p:spPr>
          <a:xfrm>
            <a:off x="1318288" y="1683900"/>
            <a:ext cx="9567200" cy="1935245"/>
          </a:xfrm>
        </p:spPr>
        <p:txBody>
          <a:bodyPr>
            <a:noAutofit/>
          </a:bodyPr>
          <a:lstStyle/>
          <a:p>
            <a:pPr>
              <a:lnSpc>
                <a:spcPct val="120000"/>
              </a:lnSpc>
            </a:pPr>
            <a:r>
              <a:rPr kumimoji="1" lang="en-US" altLang="zh-CN" sz="4000" b="1" dirty="0">
                <a:solidFill>
                  <a:schemeClr val="bg1"/>
                </a:solidFill>
              </a:rPr>
              <a:t>ChameleMon: </a:t>
            </a:r>
            <a:br>
              <a:rPr kumimoji="1" lang="en-US" altLang="zh-CN" sz="4000" b="1" dirty="0">
                <a:solidFill>
                  <a:schemeClr val="bg1"/>
                </a:solidFill>
              </a:rPr>
            </a:br>
            <a:r>
              <a:rPr kumimoji="1" lang="en-US" altLang="zh-CN" sz="4000" b="1" dirty="0">
                <a:solidFill>
                  <a:schemeClr val="bg1"/>
                </a:solidFill>
              </a:rPr>
              <a:t>Shifting Measurement Attention as</a:t>
            </a:r>
            <a:br>
              <a:rPr kumimoji="1" lang="en-US" altLang="zh-CN" sz="4000" b="1" dirty="0">
                <a:solidFill>
                  <a:schemeClr val="bg1"/>
                </a:solidFill>
              </a:rPr>
            </a:br>
            <a:r>
              <a:rPr kumimoji="1" lang="en-US" altLang="zh-CN" sz="4000" b="1" dirty="0">
                <a:solidFill>
                  <a:schemeClr val="bg1"/>
                </a:solidFill>
              </a:rPr>
              <a:t>Network State Changes</a:t>
            </a:r>
            <a:endParaRPr kumimoji="1" lang="zh-CN" altLang="en-US" sz="3200" b="1" dirty="0">
              <a:solidFill>
                <a:schemeClr val="bg1"/>
              </a:solidFill>
            </a:endParaRPr>
          </a:p>
        </p:txBody>
      </p:sp>
      <p:sp>
        <p:nvSpPr>
          <p:cNvPr id="3" name="副标题 2">
            <a:extLst>
              <a:ext uri="{FF2B5EF4-FFF2-40B4-BE49-F238E27FC236}">
                <a16:creationId xmlns:a16="http://schemas.microsoft.com/office/drawing/2014/main" id="{5DE5CFE6-9A95-0E4D-AECD-5EA879826623}"/>
              </a:ext>
            </a:extLst>
          </p:cNvPr>
          <p:cNvSpPr>
            <a:spLocks noGrp="1"/>
          </p:cNvSpPr>
          <p:nvPr>
            <p:ph type="subTitle" idx="1"/>
          </p:nvPr>
        </p:nvSpPr>
        <p:spPr>
          <a:xfrm>
            <a:off x="61415" y="4152241"/>
            <a:ext cx="12130585" cy="2006133"/>
          </a:xfrm>
        </p:spPr>
        <p:txBody>
          <a:bodyPr>
            <a:noAutofit/>
          </a:bodyPr>
          <a:lstStyle/>
          <a:p>
            <a:pPr>
              <a:lnSpc>
                <a:spcPct val="150000"/>
              </a:lnSpc>
            </a:pPr>
            <a:r>
              <a:rPr kumimoji="1" lang="en-US" altLang="zh-CN" sz="2800" dirty="0" err="1">
                <a:solidFill>
                  <a:srgbClr val="FF0000"/>
                </a:solidFill>
                <a:latin typeface="Arial" panose="020B0604020202020204" pitchFamily="34" charset="0"/>
                <a:cs typeface="Arial" panose="020B0604020202020204" pitchFamily="34" charset="0"/>
              </a:rPr>
              <a:t>Kaicheng</a:t>
            </a:r>
            <a:r>
              <a:rPr kumimoji="1" lang="en-US" altLang="zh-CN" sz="2800" dirty="0">
                <a:solidFill>
                  <a:srgbClr val="FF0000"/>
                </a:solidFill>
                <a:latin typeface="Arial" panose="020B0604020202020204" pitchFamily="34" charset="0"/>
                <a:cs typeface="Arial" panose="020B0604020202020204" pitchFamily="34" charset="0"/>
              </a:rPr>
              <a:t> Yang</a:t>
            </a:r>
            <a:r>
              <a:rPr kumimoji="1" lang="en-US" altLang="zh-CN" sz="2800" dirty="0">
                <a:latin typeface="Arial" panose="020B0604020202020204" pitchFamily="34" charset="0"/>
                <a:cs typeface="Arial" panose="020B0604020202020204" pitchFamily="34" charset="0"/>
              </a:rPr>
              <a:t>, </a:t>
            </a:r>
            <a:r>
              <a:rPr kumimoji="1" lang="en-US" altLang="zh-CN" sz="2800" dirty="0" err="1">
                <a:solidFill>
                  <a:srgbClr val="FF0000"/>
                </a:solidFill>
                <a:latin typeface="Arial" panose="020B0604020202020204" pitchFamily="34" charset="0"/>
                <a:cs typeface="Arial" panose="020B0604020202020204" pitchFamily="34" charset="0"/>
              </a:rPr>
              <a:t>Yuhan</a:t>
            </a:r>
            <a:r>
              <a:rPr kumimoji="1" lang="en-US" altLang="zh-CN" sz="2800" dirty="0">
                <a:solidFill>
                  <a:srgbClr val="FF0000"/>
                </a:solidFill>
                <a:latin typeface="Arial" panose="020B0604020202020204" pitchFamily="34" charset="0"/>
                <a:cs typeface="Arial" panose="020B0604020202020204" pitchFamily="34" charset="0"/>
              </a:rPr>
              <a:t> Wu</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Ruijie</a:t>
            </a:r>
            <a:r>
              <a:rPr kumimoji="1" lang="en-US" altLang="zh-CN" sz="2800" dirty="0">
                <a:latin typeface="Arial" panose="020B0604020202020204" pitchFamily="34" charset="0"/>
                <a:cs typeface="Arial" panose="020B0604020202020204" pitchFamily="34" charset="0"/>
              </a:rPr>
              <a:t> Miao, Tong Yang, </a:t>
            </a:r>
            <a:r>
              <a:rPr kumimoji="1" lang="en-US" altLang="zh-CN" sz="2800" dirty="0" err="1">
                <a:latin typeface="Arial" panose="020B0604020202020204" pitchFamily="34" charset="0"/>
                <a:cs typeface="Arial" panose="020B0604020202020204" pitchFamily="34" charset="0"/>
              </a:rPr>
              <a:t>Zirui</a:t>
            </a:r>
            <a:r>
              <a:rPr kumimoji="1" lang="en-US" altLang="zh-CN" sz="2800" dirty="0">
                <a:latin typeface="Arial" panose="020B0604020202020204" pitchFamily="34" charset="0"/>
                <a:cs typeface="Arial" panose="020B0604020202020204" pitchFamily="34" charset="0"/>
              </a:rPr>
              <a:t> Liu, </a:t>
            </a:r>
            <a:r>
              <a:rPr kumimoji="1" lang="en-US" altLang="zh-CN" sz="2800" dirty="0" err="1">
                <a:latin typeface="Arial" panose="020B0604020202020204" pitchFamily="34" charset="0"/>
                <a:cs typeface="Arial" panose="020B0604020202020204" pitchFamily="34" charset="0"/>
              </a:rPr>
              <a:t>Zicang</a:t>
            </a:r>
            <a:r>
              <a:rPr kumimoji="1" lang="en-US" altLang="zh-CN" sz="2800" dirty="0">
                <a:latin typeface="Arial" panose="020B0604020202020204" pitchFamily="34" charset="0"/>
                <a:cs typeface="Arial" panose="020B0604020202020204" pitchFamily="34" charset="0"/>
              </a:rPr>
              <a:t> Xu, Rui Qiu, </a:t>
            </a:r>
            <a:r>
              <a:rPr kumimoji="1" lang="en-US" altLang="zh-CN" sz="2800" dirty="0" err="1">
                <a:latin typeface="Arial" panose="020B0604020202020204" pitchFamily="34" charset="0"/>
                <a:cs typeface="Arial" panose="020B0604020202020204" pitchFamily="34" charset="0"/>
              </a:rPr>
              <a:t>Yikai</a:t>
            </a:r>
            <a:r>
              <a:rPr kumimoji="1" lang="en-US" altLang="zh-CN" sz="2800" dirty="0">
                <a:latin typeface="Arial" panose="020B0604020202020204" pitchFamily="34" charset="0"/>
                <a:cs typeface="Arial" panose="020B0604020202020204" pitchFamily="34" charset="0"/>
              </a:rPr>
              <a:t> Zhao, </a:t>
            </a:r>
            <a:r>
              <a:rPr kumimoji="1" lang="en-US" altLang="zh-CN" sz="2800" dirty="0" err="1">
                <a:latin typeface="Arial" panose="020B0604020202020204" pitchFamily="34" charset="0"/>
                <a:cs typeface="Arial" panose="020B0604020202020204" pitchFamily="34" charset="0"/>
              </a:rPr>
              <a:t>Hanglong</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Lv</a:t>
            </a:r>
            <a:r>
              <a:rPr kumimoji="1" lang="en-US" altLang="zh-CN" sz="2800" dirty="0">
                <a:latin typeface="Arial" panose="020B0604020202020204" pitchFamily="34" charset="0"/>
                <a:cs typeface="Arial" panose="020B0604020202020204" pitchFamily="34" charset="0"/>
              </a:rPr>
              <a:t>, </a:t>
            </a:r>
            <a:r>
              <a:rPr kumimoji="1" lang="en-US" altLang="zh-CN" sz="2800" dirty="0" err="1">
                <a:latin typeface="Arial" panose="020B0604020202020204" pitchFamily="34" charset="0"/>
                <a:cs typeface="Arial" panose="020B0604020202020204" pitchFamily="34" charset="0"/>
              </a:rPr>
              <a:t>Zhigang</a:t>
            </a:r>
            <a:r>
              <a:rPr kumimoji="1" lang="en-US" altLang="zh-CN" sz="2800" dirty="0">
                <a:latin typeface="Arial" panose="020B0604020202020204" pitchFamily="34" charset="0"/>
                <a:cs typeface="Arial" panose="020B0604020202020204" pitchFamily="34" charset="0"/>
              </a:rPr>
              <a:t> Ji, </a:t>
            </a:r>
            <a:r>
              <a:rPr kumimoji="1" lang="en-US" altLang="zh-CN" sz="2800" dirty="0" err="1">
                <a:latin typeface="Arial" panose="020B0604020202020204" pitchFamily="34" charset="0"/>
                <a:cs typeface="Arial" panose="020B0604020202020204" pitchFamily="34" charset="0"/>
              </a:rPr>
              <a:t>Gaogang</a:t>
            </a:r>
            <a:r>
              <a:rPr kumimoji="1" lang="en-US" altLang="zh-CN" sz="2800" dirty="0">
                <a:latin typeface="Arial" panose="020B0604020202020204" pitchFamily="34" charset="0"/>
                <a:cs typeface="Arial" panose="020B0604020202020204" pitchFamily="34" charset="0"/>
              </a:rPr>
              <a:t> Xie.</a:t>
            </a:r>
            <a:endParaRPr kumimoji="1" lang="zh-CN" altLang="en-US" sz="2800" dirty="0">
              <a:latin typeface="Arial" panose="020B0604020202020204" pitchFamily="34" charset="0"/>
              <a:cs typeface="Arial" panose="020B0604020202020204" pitchFamily="34" charset="0"/>
            </a:endParaRPr>
          </a:p>
        </p:txBody>
      </p:sp>
      <p:grpSp>
        <p:nvGrpSpPr>
          <p:cNvPr id="5" name="组合 4">
            <a:extLst>
              <a:ext uri="{FF2B5EF4-FFF2-40B4-BE49-F238E27FC236}">
                <a16:creationId xmlns:a16="http://schemas.microsoft.com/office/drawing/2014/main" id="{6D4E70EC-779E-0344-8816-7C834CBA7B69}"/>
              </a:ext>
            </a:extLst>
          </p:cNvPr>
          <p:cNvGrpSpPr/>
          <p:nvPr/>
        </p:nvGrpSpPr>
        <p:grpSpPr>
          <a:xfrm>
            <a:off x="288000" y="144000"/>
            <a:ext cx="4271963" cy="1152128"/>
            <a:chOff x="479376" y="479847"/>
            <a:chExt cx="4271963" cy="1208088"/>
          </a:xfrm>
          <a:solidFill>
            <a:schemeClr val="bg1"/>
          </a:solidFill>
        </p:grpSpPr>
        <p:sp>
          <p:nvSpPr>
            <p:cNvPr id="6" name="Freeform 5">
              <a:extLst>
                <a:ext uri="{FF2B5EF4-FFF2-40B4-BE49-F238E27FC236}">
                  <a16:creationId xmlns:a16="http://schemas.microsoft.com/office/drawing/2014/main" id="{1BD342CA-D20B-C947-A75E-AD0FD4EB1289}"/>
                </a:ext>
              </a:extLst>
            </p:cNvPr>
            <p:cNvSpPr>
              <a:spLocks/>
            </p:cNvSpPr>
            <p:nvPr userDrawn="1"/>
          </p:nvSpPr>
          <p:spPr bwMode="auto">
            <a:xfrm>
              <a:off x="833389" y="1516485"/>
              <a:ext cx="63500" cy="84138"/>
            </a:xfrm>
            <a:custGeom>
              <a:avLst/>
              <a:gdLst>
                <a:gd name="T0" fmla="*/ 11 w 17"/>
                <a:gd name="T1" fmla="*/ 22 h 22"/>
                <a:gd name="T2" fmla="*/ 11 w 17"/>
                <a:gd name="T3" fmla="*/ 22 h 22"/>
                <a:gd name="T4" fmla="*/ 6 w 17"/>
                <a:gd name="T5" fmla="*/ 20 h 22"/>
                <a:gd name="T6" fmla="*/ 0 w 17"/>
                <a:gd name="T7" fmla="*/ 17 h 22"/>
                <a:gd name="T8" fmla="*/ 0 w 17"/>
                <a:gd name="T9" fmla="*/ 17 h 22"/>
                <a:gd name="T10" fmla="*/ 0 w 17"/>
                <a:gd name="T11" fmla="*/ 16 h 22"/>
                <a:gd name="T12" fmla="*/ 0 w 17"/>
                <a:gd name="T13" fmla="*/ 16 h 22"/>
                <a:gd name="T14" fmla="*/ 2 w 17"/>
                <a:gd name="T15" fmla="*/ 17 h 22"/>
                <a:gd name="T16" fmla="*/ 3 w 17"/>
                <a:gd name="T17" fmla="*/ 17 h 22"/>
                <a:gd name="T18" fmla="*/ 4 w 17"/>
                <a:gd name="T19" fmla="*/ 17 h 22"/>
                <a:gd name="T20" fmla="*/ 7 w 17"/>
                <a:gd name="T21" fmla="*/ 12 h 22"/>
                <a:gd name="T22" fmla="*/ 8 w 17"/>
                <a:gd name="T23" fmla="*/ 8 h 22"/>
                <a:gd name="T24" fmla="*/ 10 w 17"/>
                <a:gd name="T25" fmla="*/ 4 h 22"/>
                <a:gd name="T26" fmla="*/ 11 w 17"/>
                <a:gd name="T27" fmla="*/ 3 h 22"/>
                <a:gd name="T28" fmla="*/ 11 w 17"/>
                <a:gd name="T29" fmla="*/ 2 h 22"/>
                <a:gd name="T30" fmla="*/ 10 w 17"/>
                <a:gd name="T31" fmla="*/ 2 h 22"/>
                <a:gd name="T32" fmla="*/ 6 w 17"/>
                <a:gd name="T33" fmla="*/ 2 h 22"/>
                <a:gd name="T34" fmla="*/ 6 w 17"/>
                <a:gd name="T35" fmla="*/ 2 h 22"/>
                <a:gd name="T36" fmla="*/ 6 w 17"/>
                <a:gd name="T37" fmla="*/ 0 h 22"/>
                <a:gd name="T38" fmla="*/ 6 w 17"/>
                <a:gd name="T39" fmla="*/ 0 h 22"/>
                <a:gd name="T40" fmla="*/ 16 w 17"/>
                <a:gd name="T41" fmla="*/ 1 h 22"/>
                <a:gd name="T42" fmla="*/ 17 w 17"/>
                <a:gd name="T43" fmla="*/ 1 h 22"/>
                <a:gd name="T44" fmla="*/ 15 w 17"/>
                <a:gd name="T45" fmla="*/ 4 h 22"/>
                <a:gd name="T46" fmla="*/ 14 w 17"/>
                <a:gd name="T47" fmla="*/ 7 h 22"/>
                <a:gd name="T48" fmla="*/ 11 w 17"/>
                <a:gd name="T49" fmla="*/ 13 h 22"/>
                <a:gd name="T50" fmla="*/ 8 w 17"/>
                <a:gd name="T51" fmla="*/ 19 h 22"/>
                <a:gd name="T52" fmla="*/ 9 w 17"/>
                <a:gd name="T53" fmla="*/ 20 h 22"/>
                <a:gd name="T54" fmla="*/ 11 w 17"/>
                <a:gd name="T55" fmla="*/ 21 h 22"/>
                <a:gd name="T56" fmla="*/ 11 w 17"/>
                <a:gd name="T57" fmla="*/ 21 h 22"/>
                <a:gd name="T58" fmla="*/ 11 w 17"/>
                <a:gd name="T5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2">
                  <a:moveTo>
                    <a:pt x="11" y="22"/>
                  </a:moveTo>
                  <a:cubicBezTo>
                    <a:pt x="11" y="22"/>
                    <a:pt x="11" y="22"/>
                    <a:pt x="11" y="22"/>
                  </a:cubicBezTo>
                  <a:cubicBezTo>
                    <a:pt x="9" y="22"/>
                    <a:pt x="8" y="21"/>
                    <a:pt x="6" y="20"/>
                  </a:cubicBezTo>
                  <a:cubicBezTo>
                    <a:pt x="4" y="19"/>
                    <a:pt x="2" y="18"/>
                    <a:pt x="0" y="17"/>
                  </a:cubicBezTo>
                  <a:cubicBezTo>
                    <a:pt x="0" y="17"/>
                    <a:pt x="0" y="17"/>
                    <a:pt x="0" y="17"/>
                  </a:cubicBezTo>
                  <a:cubicBezTo>
                    <a:pt x="0" y="16"/>
                    <a:pt x="0" y="16"/>
                    <a:pt x="0" y="16"/>
                  </a:cubicBezTo>
                  <a:cubicBezTo>
                    <a:pt x="0" y="16"/>
                    <a:pt x="0" y="16"/>
                    <a:pt x="0" y="16"/>
                  </a:cubicBezTo>
                  <a:cubicBezTo>
                    <a:pt x="1" y="16"/>
                    <a:pt x="1" y="17"/>
                    <a:pt x="2" y="17"/>
                  </a:cubicBezTo>
                  <a:cubicBezTo>
                    <a:pt x="3" y="17"/>
                    <a:pt x="3" y="17"/>
                    <a:pt x="3" y="17"/>
                  </a:cubicBezTo>
                  <a:cubicBezTo>
                    <a:pt x="4" y="17"/>
                    <a:pt x="4" y="17"/>
                    <a:pt x="4" y="17"/>
                  </a:cubicBezTo>
                  <a:cubicBezTo>
                    <a:pt x="5" y="17"/>
                    <a:pt x="5" y="15"/>
                    <a:pt x="7" y="12"/>
                  </a:cubicBezTo>
                  <a:cubicBezTo>
                    <a:pt x="8" y="8"/>
                    <a:pt x="8" y="8"/>
                    <a:pt x="8" y="8"/>
                  </a:cubicBezTo>
                  <a:cubicBezTo>
                    <a:pt x="9" y="7"/>
                    <a:pt x="10" y="6"/>
                    <a:pt x="10" y="4"/>
                  </a:cubicBezTo>
                  <a:cubicBezTo>
                    <a:pt x="11" y="3"/>
                    <a:pt x="11" y="3"/>
                    <a:pt x="11" y="3"/>
                  </a:cubicBezTo>
                  <a:cubicBezTo>
                    <a:pt x="11" y="2"/>
                    <a:pt x="11" y="2"/>
                    <a:pt x="11" y="2"/>
                  </a:cubicBezTo>
                  <a:cubicBezTo>
                    <a:pt x="11" y="2"/>
                    <a:pt x="10" y="2"/>
                    <a:pt x="10" y="2"/>
                  </a:cubicBezTo>
                  <a:cubicBezTo>
                    <a:pt x="8" y="2"/>
                    <a:pt x="7" y="2"/>
                    <a:pt x="6" y="2"/>
                  </a:cubicBezTo>
                  <a:cubicBezTo>
                    <a:pt x="6" y="2"/>
                    <a:pt x="6" y="2"/>
                    <a:pt x="6" y="2"/>
                  </a:cubicBezTo>
                  <a:cubicBezTo>
                    <a:pt x="6" y="1"/>
                    <a:pt x="6" y="1"/>
                    <a:pt x="6" y="0"/>
                  </a:cubicBezTo>
                  <a:cubicBezTo>
                    <a:pt x="6" y="0"/>
                    <a:pt x="6" y="0"/>
                    <a:pt x="6" y="0"/>
                  </a:cubicBezTo>
                  <a:cubicBezTo>
                    <a:pt x="9" y="0"/>
                    <a:pt x="13" y="1"/>
                    <a:pt x="16" y="1"/>
                  </a:cubicBezTo>
                  <a:cubicBezTo>
                    <a:pt x="17" y="1"/>
                    <a:pt x="17" y="1"/>
                    <a:pt x="17" y="1"/>
                  </a:cubicBezTo>
                  <a:cubicBezTo>
                    <a:pt x="16" y="2"/>
                    <a:pt x="16" y="2"/>
                    <a:pt x="15" y="4"/>
                  </a:cubicBezTo>
                  <a:cubicBezTo>
                    <a:pt x="15" y="4"/>
                    <a:pt x="14" y="5"/>
                    <a:pt x="14" y="7"/>
                  </a:cubicBezTo>
                  <a:cubicBezTo>
                    <a:pt x="11" y="13"/>
                    <a:pt x="11" y="13"/>
                    <a:pt x="11" y="13"/>
                  </a:cubicBezTo>
                  <a:cubicBezTo>
                    <a:pt x="9" y="17"/>
                    <a:pt x="8" y="19"/>
                    <a:pt x="8" y="19"/>
                  </a:cubicBezTo>
                  <a:cubicBezTo>
                    <a:pt x="8" y="19"/>
                    <a:pt x="8" y="20"/>
                    <a:pt x="9" y="20"/>
                  </a:cubicBezTo>
                  <a:cubicBezTo>
                    <a:pt x="9" y="20"/>
                    <a:pt x="10" y="20"/>
                    <a:pt x="11" y="21"/>
                  </a:cubicBezTo>
                  <a:cubicBezTo>
                    <a:pt x="11" y="21"/>
                    <a:pt x="11" y="21"/>
                    <a:pt x="11" y="21"/>
                  </a:cubicBezTo>
                  <a:lnTo>
                    <a:pt x="11" y="2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7" name="Freeform 6">
              <a:extLst>
                <a:ext uri="{FF2B5EF4-FFF2-40B4-BE49-F238E27FC236}">
                  <a16:creationId xmlns:a16="http://schemas.microsoft.com/office/drawing/2014/main" id="{A7D26E34-8E62-544C-9474-75136B6FF255}"/>
                </a:ext>
              </a:extLst>
            </p:cNvPr>
            <p:cNvSpPr>
              <a:spLocks noEditPoints="1"/>
            </p:cNvSpPr>
            <p:nvPr userDrawn="1"/>
          </p:nvSpPr>
          <p:spPr bwMode="auto">
            <a:xfrm>
              <a:off x="976264" y="1554585"/>
              <a:ext cx="63500" cy="84138"/>
            </a:xfrm>
            <a:custGeom>
              <a:avLst/>
              <a:gdLst>
                <a:gd name="T0" fmla="*/ 16 w 17"/>
                <a:gd name="T1" fmla="*/ 16 h 22"/>
                <a:gd name="T2" fmla="*/ 15 w 17"/>
                <a:gd name="T3" fmla="*/ 19 h 22"/>
                <a:gd name="T4" fmla="*/ 10 w 17"/>
                <a:gd name="T5" fmla="*/ 22 h 22"/>
                <a:gd name="T6" fmla="*/ 7 w 17"/>
                <a:gd name="T7" fmla="*/ 22 h 22"/>
                <a:gd name="T8" fmla="*/ 1 w 17"/>
                <a:gd name="T9" fmla="*/ 18 h 22"/>
                <a:gd name="T10" fmla="*/ 1 w 17"/>
                <a:gd name="T11" fmla="*/ 15 h 22"/>
                <a:gd name="T12" fmla="*/ 3 w 17"/>
                <a:gd name="T13" fmla="*/ 11 h 22"/>
                <a:gd name="T14" fmla="*/ 5 w 17"/>
                <a:gd name="T15" fmla="*/ 10 h 22"/>
                <a:gd name="T16" fmla="*/ 3 w 17"/>
                <a:gd name="T17" fmla="*/ 5 h 22"/>
                <a:gd name="T18" fmla="*/ 7 w 17"/>
                <a:gd name="T19" fmla="*/ 0 h 22"/>
                <a:gd name="T20" fmla="*/ 11 w 17"/>
                <a:gd name="T21" fmla="*/ 0 h 22"/>
                <a:gd name="T22" fmla="*/ 15 w 17"/>
                <a:gd name="T23" fmla="*/ 2 h 22"/>
                <a:gd name="T24" fmla="*/ 17 w 17"/>
                <a:gd name="T25" fmla="*/ 5 h 22"/>
                <a:gd name="T26" fmla="*/ 13 w 17"/>
                <a:gd name="T27" fmla="*/ 9 h 22"/>
                <a:gd name="T28" fmla="*/ 16 w 17"/>
                <a:gd name="T29" fmla="*/ 12 h 22"/>
                <a:gd name="T30" fmla="*/ 16 w 17"/>
                <a:gd name="T31" fmla="*/ 16 h 22"/>
                <a:gd name="T32" fmla="*/ 12 w 17"/>
                <a:gd name="T33" fmla="*/ 17 h 22"/>
                <a:gd name="T34" fmla="*/ 10 w 17"/>
                <a:gd name="T35" fmla="*/ 13 h 22"/>
                <a:gd name="T36" fmla="*/ 7 w 17"/>
                <a:gd name="T37" fmla="*/ 11 h 22"/>
                <a:gd name="T38" fmla="*/ 7 w 17"/>
                <a:gd name="T39" fmla="*/ 11 h 22"/>
                <a:gd name="T40" fmla="*/ 4 w 17"/>
                <a:gd name="T41" fmla="*/ 15 h 22"/>
                <a:gd name="T42" fmla="*/ 4 w 17"/>
                <a:gd name="T43" fmla="*/ 18 h 22"/>
                <a:gd name="T44" fmla="*/ 8 w 17"/>
                <a:gd name="T45" fmla="*/ 20 h 22"/>
                <a:gd name="T46" fmla="*/ 11 w 17"/>
                <a:gd name="T47" fmla="*/ 20 h 22"/>
                <a:gd name="T48" fmla="*/ 12 w 17"/>
                <a:gd name="T49" fmla="*/ 17 h 22"/>
                <a:gd name="T50" fmla="*/ 14 w 17"/>
                <a:gd name="T51" fmla="*/ 5 h 22"/>
                <a:gd name="T52" fmla="*/ 13 w 17"/>
                <a:gd name="T53" fmla="*/ 3 h 22"/>
                <a:gd name="T54" fmla="*/ 10 w 17"/>
                <a:gd name="T55" fmla="*/ 1 h 22"/>
                <a:gd name="T56" fmla="*/ 8 w 17"/>
                <a:gd name="T57" fmla="*/ 2 h 22"/>
                <a:gd name="T58" fmla="*/ 6 w 17"/>
                <a:gd name="T59" fmla="*/ 4 h 22"/>
                <a:gd name="T60" fmla="*/ 7 w 17"/>
                <a:gd name="T61" fmla="*/ 6 h 22"/>
                <a:gd name="T62" fmla="*/ 9 w 17"/>
                <a:gd name="T63" fmla="*/ 7 h 22"/>
                <a:gd name="T64" fmla="*/ 10 w 17"/>
                <a:gd name="T65" fmla="*/ 8 h 22"/>
                <a:gd name="T66" fmla="*/ 11 w 17"/>
                <a:gd name="T67" fmla="*/ 9 h 22"/>
                <a:gd name="T68" fmla="*/ 14 w 17"/>
                <a:gd name="T6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2">
                  <a:moveTo>
                    <a:pt x="16" y="16"/>
                  </a:moveTo>
                  <a:cubicBezTo>
                    <a:pt x="16" y="17"/>
                    <a:pt x="16" y="18"/>
                    <a:pt x="15" y="19"/>
                  </a:cubicBezTo>
                  <a:cubicBezTo>
                    <a:pt x="14" y="20"/>
                    <a:pt x="12" y="22"/>
                    <a:pt x="10" y="22"/>
                  </a:cubicBezTo>
                  <a:cubicBezTo>
                    <a:pt x="9" y="22"/>
                    <a:pt x="8" y="22"/>
                    <a:pt x="7" y="22"/>
                  </a:cubicBezTo>
                  <a:cubicBezTo>
                    <a:pt x="4" y="22"/>
                    <a:pt x="2" y="20"/>
                    <a:pt x="1" y="18"/>
                  </a:cubicBezTo>
                  <a:cubicBezTo>
                    <a:pt x="1" y="18"/>
                    <a:pt x="0" y="16"/>
                    <a:pt x="1" y="15"/>
                  </a:cubicBezTo>
                  <a:cubicBezTo>
                    <a:pt x="1" y="14"/>
                    <a:pt x="2" y="12"/>
                    <a:pt x="3" y="11"/>
                  </a:cubicBezTo>
                  <a:cubicBezTo>
                    <a:pt x="3" y="11"/>
                    <a:pt x="4" y="11"/>
                    <a:pt x="5" y="10"/>
                  </a:cubicBezTo>
                  <a:cubicBezTo>
                    <a:pt x="3" y="9"/>
                    <a:pt x="2" y="7"/>
                    <a:pt x="3" y="5"/>
                  </a:cubicBezTo>
                  <a:cubicBezTo>
                    <a:pt x="3" y="2"/>
                    <a:pt x="4" y="1"/>
                    <a:pt x="7" y="0"/>
                  </a:cubicBezTo>
                  <a:cubicBezTo>
                    <a:pt x="8" y="0"/>
                    <a:pt x="9" y="0"/>
                    <a:pt x="11" y="0"/>
                  </a:cubicBezTo>
                  <a:cubicBezTo>
                    <a:pt x="13" y="0"/>
                    <a:pt x="14" y="1"/>
                    <a:pt x="15" y="2"/>
                  </a:cubicBezTo>
                  <a:cubicBezTo>
                    <a:pt x="16" y="3"/>
                    <a:pt x="17" y="4"/>
                    <a:pt x="17" y="5"/>
                  </a:cubicBezTo>
                  <a:cubicBezTo>
                    <a:pt x="16" y="7"/>
                    <a:pt x="15" y="9"/>
                    <a:pt x="13" y="9"/>
                  </a:cubicBezTo>
                  <a:cubicBezTo>
                    <a:pt x="14" y="10"/>
                    <a:pt x="15" y="11"/>
                    <a:pt x="16" y="12"/>
                  </a:cubicBezTo>
                  <a:cubicBezTo>
                    <a:pt x="16" y="13"/>
                    <a:pt x="16" y="14"/>
                    <a:pt x="16" y="16"/>
                  </a:cubicBezTo>
                  <a:close/>
                  <a:moveTo>
                    <a:pt x="12" y="17"/>
                  </a:moveTo>
                  <a:cubicBezTo>
                    <a:pt x="12" y="15"/>
                    <a:pt x="12" y="14"/>
                    <a:pt x="10" y="13"/>
                  </a:cubicBezTo>
                  <a:cubicBezTo>
                    <a:pt x="9" y="13"/>
                    <a:pt x="8" y="12"/>
                    <a:pt x="7" y="11"/>
                  </a:cubicBezTo>
                  <a:cubicBezTo>
                    <a:pt x="7" y="11"/>
                    <a:pt x="7" y="11"/>
                    <a:pt x="7" y="11"/>
                  </a:cubicBezTo>
                  <a:cubicBezTo>
                    <a:pt x="5" y="12"/>
                    <a:pt x="4" y="13"/>
                    <a:pt x="4" y="15"/>
                  </a:cubicBezTo>
                  <a:cubicBezTo>
                    <a:pt x="4" y="16"/>
                    <a:pt x="4" y="17"/>
                    <a:pt x="4" y="18"/>
                  </a:cubicBezTo>
                  <a:cubicBezTo>
                    <a:pt x="5" y="19"/>
                    <a:pt x="6" y="20"/>
                    <a:pt x="8" y="20"/>
                  </a:cubicBezTo>
                  <a:cubicBezTo>
                    <a:pt x="9" y="20"/>
                    <a:pt x="10" y="20"/>
                    <a:pt x="11" y="20"/>
                  </a:cubicBezTo>
                  <a:cubicBezTo>
                    <a:pt x="12" y="19"/>
                    <a:pt x="12" y="18"/>
                    <a:pt x="12" y="17"/>
                  </a:cubicBezTo>
                  <a:close/>
                  <a:moveTo>
                    <a:pt x="14" y="5"/>
                  </a:moveTo>
                  <a:cubicBezTo>
                    <a:pt x="14" y="4"/>
                    <a:pt x="13" y="3"/>
                    <a:pt x="13" y="3"/>
                  </a:cubicBezTo>
                  <a:cubicBezTo>
                    <a:pt x="12" y="2"/>
                    <a:pt x="11" y="2"/>
                    <a:pt x="10" y="1"/>
                  </a:cubicBezTo>
                  <a:cubicBezTo>
                    <a:pt x="9" y="1"/>
                    <a:pt x="8" y="1"/>
                    <a:pt x="8" y="2"/>
                  </a:cubicBezTo>
                  <a:cubicBezTo>
                    <a:pt x="7" y="2"/>
                    <a:pt x="7" y="3"/>
                    <a:pt x="6" y="4"/>
                  </a:cubicBezTo>
                  <a:cubicBezTo>
                    <a:pt x="6" y="5"/>
                    <a:pt x="7" y="5"/>
                    <a:pt x="7" y="6"/>
                  </a:cubicBezTo>
                  <a:cubicBezTo>
                    <a:pt x="8" y="7"/>
                    <a:pt x="8" y="7"/>
                    <a:pt x="9" y="7"/>
                  </a:cubicBezTo>
                  <a:cubicBezTo>
                    <a:pt x="9" y="8"/>
                    <a:pt x="10" y="8"/>
                    <a:pt x="10" y="8"/>
                  </a:cubicBezTo>
                  <a:cubicBezTo>
                    <a:pt x="11" y="9"/>
                    <a:pt x="11" y="9"/>
                    <a:pt x="11" y="9"/>
                  </a:cubicBezTo>
                  <a:cubicBezTo>
                    <a:pt x="12" y="8"/>
                    <a:pt x="13" y="7"/>
                    <a:pt x="1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8" name="Freeform 7">
              <a:extLst>
                <a:ext uri="{FF2B5EF4-FFF2-40B4-BE49-F238E27FC236}">
                  <a16:creationId xmlns:a16="http://schemas.microsoft.com/office/drawing/2014/main" id="{58A3DAEE-227A-8647-9AB7-A00CAA1C84D4}"/>
                </a:ext>
              </a:extLst>
            </p:cNvPr>
            <p:cNvSpPr>
              <a:spLocks noEditPoints="1"/>
            </p:cNvSpPr>
            <p:nvPr userDrawn="1"/>
          </p:nvSpPr>
          <p:spPr bwMode="auto">
            <a:xfrm>
              <a:off x="1114376" y="1551410"/>
              <a:ext cx="65088" cy="90488"/>
            </a:xfrm>
            <a:custGeom>
              <a:avLst/>
              <a:gdLst>
                <a:gd name="T0" fmla="*/ 16 w 17"/>
                <a:gd name="T1" fmla="*/ 9 h 24"/>
                <a:gd name="T2" fmla="*/ 16 w 17"/>
                <a:gd name="T3" fmla="*/ 16 h 24"/>
                <a:gd name="T4" fmla="*/ 12 w 17"/>
                <a:gd name="T5" fmla="*/ 21 h 24"/>
                <a:gd name="T6" fmla="*/ 5 w 17"/>
                <a:gd name="T7" fmla="*/ 24 h 24"/>
                <a:gd name="T8" fmla="*/ 4 w 17"/>
                <a:gd name="T9" fmla="*/ 23 h 24"/>
                <a:gd name="T10" fmla="*/ 4 w 17"/>
                <a:gd name="T11" fmla="*/ 22 h 24"/>
                <a:gd name="T12" fmla="*/ 6 w 17"/>
                <a:gd name="T13" fmla="*/ 22 h 24"/>
                <a:gd name="T14" fmla="*/ 10 w 17"/>
                <a:gd name="T15" fmla="*/ 20 h 24"/>
                <a:gd name="T16" fmla="*/ 11 w 17"/>
                <a:gd name="T17" fmla="*/ 17 h 24"/>
                <a:gd name="T18" fmla="*/ 12 w 17"/>
                <a:gd name="T19" fmla="*/ 12 h 24"/>
                <a:gd name="T20" fmla="*/ 9 w 17"/>
                <a:gd name="T21" fmla="*/ 14 h 24"/>
                <a:gd name="T22" fmla="*/ 7 w 17"/>
                <a:gd name="T23" fmla="*/ 15 h 24"/>
                <a:gd name="T24" fmla="*/ 3 w 17"/>
                <a:gd name="T25" fmla="*/ 14 h 24"/>
                <a:gd name="T26" fmla="*/ 1 w 17"/>
                <a:gd name="T27" fmla="*/ 10 h 24"/>
                <a:gd name="T28" fmla="*/ 3 w 17"/>
                <a:gd name="T29" fmla="*/ 2 h 24"/>
                <a:gd name="T30" fmla="*/ 7 w 17"/>
                <a:gd name="T31" fmla="*/ 1 h 24"/>
                <a:gd name="T32" fmla="*/ 15 w 17"/>
                <a:gd name="T33" fmla="*/ 4 h 24"/>
                <a:gd name="T34" fmla="*/ 16 w 17"/>
                <a:gd name="T35" fmla="*/ 9 h 24"/>
                <a:gd name="T36" fmla="*/ 12 w 17"/>
                <a:gd name="T37" fmla="*/ 8 h 24"/>
                <a:gd name="T38" fmla="*/ 10 w 17"/>
                <a:gd name="T39" fmla="*/ 3 h 24"/>
                <a:gd name="T40" fmla="*/ 7 w 17"/>
                <a:gd name="T41" fmla="*/ 2 h 24"/>
                <a:gd name="T42" fmla="*/ 5 w 17"/>
                <a:gd name="T43" fmla="*/ 5 h 24"/>
                <a:gd name="T44" fmla="*/ 5 w 17"/>
                <a:gd name="T45" fmla="*/ 7 h 24"/>
                <a:gd name="T46" fmla="*/ 6 w 17"/>
                <a:gd name="T47" fmla="*/ 11 h 24"/>
                <a:gd name="T48" fmla="*/ 9 w 17"/>
                <a:gd name="T49" fmla="*/ 12 h 24"/>
                <a:gd name="T50" fmla="*/ 12 w 17"/>
                <a:gd name="T51" fmla="*/ 10 h 24"/>
                <a:gd name="T52" fmla="*/ 12 w 17"/>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4">
                  <a:moveTo>
                    <a:pt x="16" y="9"/>
                  </a:moveTo>
                  <a:cubicBezTo>
                    <a:pt x="17" y="11"/>
                    <a:pt x="16" y="14"/>
                    <a:pt x="16" y="16"/>
                  </a:cubicBezTo>
                  <a:cubicBezTo>
                    <a:pt x="15" y="18"/>
                    <a:pt x="13" y="20"/>
                    <a:pt x="12" y="21"/>
                  </a:cubicBezTo>
                  <a:cubicBezTo>
                    <a:pt x="10" y="22"/>
                    <a:pt x="8" y="23"/>
                    <a:pt x="5" y="24"/>
                  </a:cubicBezTo>
                  <a:cubicBezTo>
                    <a:pt x="4" y="23"/>
                    <a:pt x="4" y="23"/>
                    <a:pt x="4" y="23"/>
                  </a:cubicBezTo>
                  <a:cubicBezTo>
                    <a:pt x="4" y="22"/>
                    <a:pt x="4" y="22"/>
                    <a:pt x="4" y="22"/>
                  </a:cubicBezTo>
                  <a:cubicBezTo>
                    <a:pt x="5" y="22"/>
                    <a:pt x="5" y="22"/>
                    <a:pt x="6" y="22"/>
                  </a:cubicBezTo>
                  <a:cubicBezTo>
                    <a:pt x="7" y="22"/>
                    <a:pt x="9" y="21"/>
                    <a:pt x="10" y="20"/>
                  </a:cubicBezTo>
                  <a:cubicBezTo>
                    <a:pt x="10" y="19"/>
                    <a:pt x="11" y="18"/>
                    <a:pt x="11" y="17"/>
                  </a:cubicBezTo>
                  <a:cubicBezTo>
                    <a:pt x="12" y="16"/>
                    <a:pt x="12" y="14"/>
                    <a:pt x="12" y="12"/>
                  </a:cubicBezTo>
                  <a:cubicBezTo>
                    <a:pt x="10" y="13"/>
                    <a:pt x="10" y="14"/>
                    <a:pt x="9" y="14"/>
                  </a:cubicBezTo>
                  <a:cubicBezTo>
                    <a:pt x="9" y="15"/>
                    <a:pt x="8" y="15"/>
                    <a:pt x="7" y="15"/>
                  </a:cubicBezTo>
                  <a:cubicBezTo>
                    <a:pt x="5" y="15"/>
                    <a:pt x="4" y="15"/>
                    <a:pt x="3" y="14"/>
                  </a:cubicBezTo>
                  <a:cubicBezTo>
                    <a:pt x="2" y="13"/>
                    <a:pt x="1" y="12"/>
                    <a:pt x="1" y="10"/>
                  </a:cubicBezTo>
                  <a:cubicBezTo>
                    <a:pt x="0" y="7"/>
                    <a:pt x="1" y="4"/>
                    <a:pt x="3" y="2"/>
                  </a:cubicBezTo>
                  <a:cubicBezTo>
                    <a:pt x="4" y="1"/>
                    <a:pt x="6" y="1"/>
                    <a:pt x="7" y="1"/>
                  </a:cubicBezTo>
                  <a:cubicBezTo>
                    <a:pt x="11" y="0"/>
                    <a:pt x="13" y="1"/>
                    <a:pt x="15" y="4"/>
                  </a:cubicBezTo>
                  <a:cubicBezTo>
                    <a:pt x="16" y="5"/>
                    <a:pt x="16" y="7"/>
                    <a:pt x="16" y="9"/>
                  </a:cubicBezTo>
                  <a:close/>
                  <a:moveTo>
                    <a:pt x="12" y="8"/>
                  </a:moveTo>
                  <a:cubicBezTo>
                    <a:pt x="11" y="6"/>
                    <a:pt x="11" y="4"/>
                    <a:pt x="10" y="3"/>
                  </a:cubicBezTo>
                  <a:cubicBezTo>
                    <a:pt x="9" y="3"/>
                    <a:pt x="8" y="2"/>
                    <a:pt x="7" y="2"/>
                  </a:cubicBezTo>
                  <a:cubicBezTo>
                    <a:pt x="6" y="3"/>
                    <a:pt x="5" y="3"/>
                    <a:pt x="5" y="5"/>
                  </a:cubicBezTo>
                  <a:cubicBezTo>
                    <a:pt x="5" y="5"/>
                    <a:pt x="5" y="6"/>
                    <a:pt x="5" y="7"/>
                  </a:cubicBezTo>
                  <a:cubicBezTo>
                    <a:pt x="5" y="9"/>
                    <a:pt x="6" y="10"/>
                    <a:pt x="6" y="11"/>
                  </a:cubicBezTo>
                  <a:cubicBezTo>
                    <a:pt x="7" y="12"/>
                    <a:pt x="8" y="12"/>
                    <a:pt x="9" y="12"/>
                  </a:cubicBezTo>
                  <a:cubicBezTo>
                    <a:pt x="10" y="12"/>
                    <a:pt x="11" y="11"/>
                    <a:pt x="12" y="10"/>
                  </a:cubicBezTo>
                  <a:cubicBezTo>
                    <a:pt x="12" y="9"/>
                    <a:pt x="12" y="9"/>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9" name="Freeform 8">
              <a:extLst>
                <a:ext uri="{FF2B5EF4-FFF2-40B4-BE49-F238E27FC236}">
                  <a16:creationId xmlns:a16="http://schemas.microsoft.com/office/drawing/2014/main" id="{446F297F-BB73-1F49-8FAE-9D35AF30B373}"/>
                </a:ext>
              </a:extLst>
            </p:cNvPr>
            <p:cNvSpPr>
              <a:spLocks noEditPoints="1"/>
            </p:cNvSpPr>
            <p:nvPr userDrawn="1"/>
          </p:nvSpPr>
          <p:spPr bwMode="auto">
            <a:xfrm>
              <a:off x="1246139" y="1513310"/>
              <a:ext cx="71438" cy="87313"/>
            </a:xfrm>
            <a:custGeom>
              <a:avLst/>
              <a:gdLst>
                <a:gd name="T0" fmla="*/ 18 w 19"/>
                <a:gd name="T1" fmla="*/ 12 h 23"/>
                <a:gd name="T2" fmla="*/ 19 w 19"/>
                <a:gd name="T3" fmla="*/ 15 h 23"/>
                <a:gd name="T4" fmla="*/ 16 w 19"/>
                <a:gd name="T5" fmla="*/ 21 h 23"/>
                <a:gd name="T6" fmla="*/ 14 w 19"/>
                <a:gd name="T7" fmla="*/ 22 h 23"/>
                <a:gd name="T8" fmla="*/ 7 w 19"/>
                <a:gd name="T9" fmla="*/ 22 h 23"/>
                <a:gd name="T10" fmla="*/ 5 w 19"/>
                <a:gd name="T11" fmla="*/ 20 h 23"/>
                <a:gd name="T12" fmla="*/ 5 w 19"/>
                <a:gd name="T13" fmla="*/ 15 h 23"/>
                <a:gd name="T14" fmla="*/ 6 w 19"/>
                <a:gd name="T15" fmla="*/ 13 h 23"/>
                <a:gd name="T16" fmla="*/ 1 w 19"/>
                <a:gd name="T17" fmla="*/ 10 h 23"/>
                <a:gd name="T18" fmla="*/ 2 w 19"/>
                <a:gd name="T19" fmla="*/ 3 h 23"/>
                <a:gd name="T20" fmla="*/ 6 w 19"/>
                <a:gd name="T21" fmla="*/ 1 h 23"/>
                <a:gd name="T22" fmla="*/ 10 w 19"/>
                <a:gd name="T23" fmla="*/ 1 h 23"/>
                <a:gd name="T24" fmla="*/ 13 w 19"/>
                <a:gd name="T25" fmla="*/ 3 h 23"/>
                <a:gd name="T26" fmla="*/ 12 w 19"/>
                <a:gd name="T27" fmla="*/ 9 h 23"/>
                <a:gd name="T28" fmla="*/ 16 w 19"/>
                <a:gd name="T29" fmla="*/ 9 h 23"/>
                <a:gd name="T30" fmla="*/ 18 w 19"/>
                <a:gd name="T31" fmla="*/ 12 h 23"/>
                <a:gd name="T32" fmla="*/ 11 w 19"/>
                <a:gd name="T33" fmla="*/ 5 h 23"/>
                <a:gd name="T34" fmla="*/ 9 w 19"/>
                <a:gd name="T35" fmla="*/ 3 h 23"/>
                <a:gd name="T36" fmla="*/ 6 w 19"/>
                <a:gd name="T37" fmla="*/ 3 h 23"/>
                <a:gd name="T38" fmla="*/ 4 w 19"/>
                <a:gd name="T39" fmla="*/ 5 h 23"/>
                <a:gd name="T40" fmla="*/ 4 w 19"/>
                <a:gd name="T41" fmla="*/ 7 h 23"/>
                <a:gd name="T42" fmla="*/ 6 w 19"/>
                <a:gd name="T43" fmla="*/ 9 h 23"/>
                <a:gd name="T44" fmla="*/ 8 w 19"/>
                <a:gd name="T45" fmla="*/ 9 h 23"/>
                <a:gd name="T46" fmla="*/ 9 w 19"/>
                <a:gd name="T47" fmla="*/ 9 h 23"/>
                <a:gd name="T48" fmla="*/ 10 w 19"/>
                <a:gd name="T49" fmla="*/ 9 h 23"/>
                <a:gd name="T50" fmla="*/ 11 w 19"/>
                <a:gd name="T51" fmla="*/ 5 h 23"/>
                <a:gd name="T52" fmla="*/ 16 w 19"/>
                <a:gd name="T53" fmla="*/ 15 h 23"/>
                <a:gd name="T54" fmla="*/ 12 w 19"/>
                <a:gd name="T55" fmla="*/ 13 h 23"/>
                <a:gd name="T56" fmla="*/ 9 w 19"/>
                <a:gd name="T57" fmla="*/ 13 h 23"/>
                <a:gd name="T58" fmla="*/ 8 w 19"/>
                <a:gd name="T59" fmla="*/ 13 h 23"/>
                <a:gd name="T60" fmla="*/ 8 w 19"/>
                <a:gd name="T61" fmla="*/ 18 h 23"/>
                <a:gd name="T62" fmla="*/ 9 w 19"/>
                <a:gd name="T63" fmla="*/ 20 h 23"/>
                <a:gd name="T64" fmla="*/ 13 w 19"/>
                <a:gd name="T65" fmla="*/ 20 h 23"/>
                <a:gd name="T66" fmla="*/ 16 w 19"/>
                <a:gd name="T67" fmla="*/ 18 h 23"/>
                <a:gd name="T68" fmla="*/ 16 w 19"/>
                <a:gd name="T6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3">
                  <a:moveTo>
                    <a:pt x="18" y="12"/>
                  </a:moveTo>
                  <a:cubicBezTo>
                    <a:pt x="19" y="13"/>
                    <a:pt x="19" y="14"/>
                    <a:pt x="19" y="15"/>
                  </a:cubicBezTo>
                  <a:cubicBezTo>
                    <a:pt x="19" y="17"/>
                    <a:pt x="18" y="19"/>
                    <a:pt x="16" y="21"/>
                  </a:cubicBezTo>
                  <a:cubicBezTo>
                    <a:pt x="16" y="21"/>
                    <a:pt x="15" y="22"/>
                    <a:pt x="14" y="22"/>
                  </a:cubicBezTo>
                  <a:cubicBezTo>
                    <a:pt x="11" y="23"/>
                    <a:pt x="9" y="23"/>
                    <a:pt x="7" y="22"/>
                  </a:cubicBezTo>
                  <a:cubicBezTo>
                    <a:pt x="6" y="22"/>
                    <a:pt x="5" y="21"/>
                    <a:pt x="5" y="20"/>
                  </a:cubicBezTo>
                  <a:cubicBezTo>
                    <a:pt x="4" y="18"/>
                    <a:pt x="4" y="17"/>
                    <a:pt x="5" y="15"/>
                  </a:cubicBezTo>
                  <a:cubicBezTo>
                    <a:pt x="5" y="15"/>
                    <a:pt x="6" y="14"/>
                    <a:pt x="6" y="13"/>
                  </a:cubicBezTo>
                  <a:cubicBezTo>
                    <a:pt x="4" y="13"/>
                    <a:pt x="2" y="12"/>
                    <a:pt x="1" y="10"/>
                  </a:cubicBezTo>
                  <a:cubicBezTo>
                    <a:pt x="0" y="8"/>
                    <a:pt x="1" y="6"/>
                    <a:pt x="2" y="3"/>
                  </a:cubicBezTo>
                  <a:cubicBezTo>
                    <a:pt x="3" y="3"/>
                    <a:pt x="4" y="2"/>
                    <a:pt x="6" y="1"/>
                  </a:cubicBezTo>
                  <a:cubicBezTo>
                    <a:pt x="7" y="0"/>
                    <a:pt x="9" y="0"/>
                    <a:pt x="10" y="1"/>
                  </a:cubicBezTo>
                  <a:cubicBezTo>
                    <a:pt x="12" y="1"/>
                    <a:pt x="13" y="2"/>
                    <a:pt x="13" y="3"/>
                  </a:cubicBezTo>
                  <a:cubicBezTo>
                    <a:pt x="14" y="5"/>
                    <a:pt x="14" y="7"/>
                    <a:pt x="12" y="9"/>
                  </a:cubicBezTo>
                  <a:cubicBezTo>
                    <a:pt x="14" y="9"/>
                    <a:pt x="15" y="9"/>
                    <a:pt x="16" y="9"/>
                  </a:cubicBezTo>
                  <a:cubicBezTo>
                    <a:pt x="17" y="10"/>
                    <a:pt x="18" y="11"/>
                    <a:pt x="18" y="12"/>
                  </a:cubicBezTo>
                  <a:close/>
                  <a:moveTo>
                    <a:pt x="11" y="5"/>
                  </a:moveTo>
                  <a:cubicBezTo>
                    <a:pt x="10" y="4"/>
                    <a:pt x="10" y="3"/>
                    <a:pt x="9" y="3"/>
                  </a:cubicBezTo>
                  <a:cubicBezTo>
                    <a:pt x="8" y="3"/>
                    <a:pt x="7" y="3"/>
                    <a:pt x="6" y="3"/>
                  </a:cubicBezTo>
                  <a:cubicBezTo>
                    <a:pt x="5" y="4"/>
                    <a:pt x="4" y="4"/>
                    <a:pt x="4" y="5"/>
                  </a:cubicBezTo>
                  <a:cubicBezTo>
                    <a:pt x="4" y="6"/>
                    <a:pt x="4" y="6"/>
                    <a:pt x="4" y="7"/>
                  </a:cubicBezTo>
                  <a:cubicBezTo>
                    <a:pt x="4" y="8"/>
                    <a:pt x="5" y="8"/>
                    <a:pt x="6" y="9"/>
                  </a:cubicBezTo>
                  <a:cubicBezTo>
                    <a:pt x="6" y="9"/>
                    <a:pt x="7" y="9"/>
                    <a:pt x="8" y="9"/>
                  </a:cubicBezTo>
                  <a:cubicBezTo>
                    <a:pt x="8" y="9"/>
                    <a:pt x="9" y="9"/>
                    <a:pt x="9" y="9"/>
                  </a:cubicBezTo>
                  <a:cubicBezTo>
                    <a:pt x="10" y="9"/>
                    <a:pt x="10" y="9"/>
                    <a:pt x="10" y="9"/>
                  </a:cubicBezTo>
                  <a:cubicBezTo>
                    <a:pt x="11" y="8"/>
                    <a:pt x="11" y="6"/>
                    <a:pt x="11" y="5"/>
                  </a:cubicBezTo>
                  <a:close/>
                  <a:moveTo>
                    <a:pt x="16" y="15"/>
                  </a:moveTo>
                  <a:cubicBezTo>
                    <a:pt x="15" y="14"/>
                    <a:pt x="14" y="13"/>
                    <a:pt x="12" y="13"/>
                  </a:cubicBezTo>
                  <a:cubicBezTo>
                    <a:pt x="11" y="13"/>
                    <a:pt x="10" y="13"/>
                    <a:pt x="9" y="13"/>
                  </a:cubicBezTo>
                  <a:cubicBezTo>
                    <a:pt x="8" y="13"/>
                    <a:pt x="8" y="13"/>
                    <a:pt x="8" y="13"/>
                  </a:cubicBezTo>
                  <a:cubicBezTo>
                    <a:pt x="7" y="15"/>
                    <a:pt x="7" y="16"/>
                    <a:pt x="8" y="18"/>
                  </a:cubicBezTo>
                  <a:cubicBezTo>
                    <a:pt x="8" y="19"/>
                    <a:pt x="8" y="20"/>
                    <a:pt x="9" y="20"/>
                  </a:cubicBezTo>
                  <a:cubicBezTo>
                    <a:pt x="10" y="21"/>
                    <a:pt x="12" y="21"/>
                    <a:pt x="13" y="20"/>
                  </a:cubicBezTo>
                  <a:cubicBezTo>
                    <a:pt x="15" y="20"/>
                    <a:pt x="15" y="19"/>
                    <a:pt x="16" y="18"/>
                  </a:cubicBezTo>
                  <a:cubicBezTo>
                    <a:pt x="16" y="17"/>
                    <a:pt x="16" y="16"/>
                    <a:pt x="16"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0" name="Freeform 9">
              <a:extLst>
                <a:ext uri="{FF2B5EF4-FFF2-40B4-BE49-F238E27FC236}">
                  <a16:creationId xmlns:a16="http://schemas.microsoft.com/office/drawing/2014/main" id="{0561525B-5A9E-A243-8C66-A2CD16726E63}"/>
                </a:ext>
              </a:extLst>
            </p:cNvPr>
            <p:cNvSpPr>
              <a:spLocks noEditPoints="1"/>
            </p:cNvSpPr>
            <p:nvPr userDrawn="1"/>
          </p:nvSpPr>
          <p:spPr bwMode="auto">
            <a:xfrm>
              <a:off x="479376" y="479847"/>
              <a:ext cx="1200150" cy="1208088"/>
            </a:xfrm>
            <a:custGeom>
              <a:avLst/>
              <a:gdLst>
                <a:gd name="T0" fmla="*/ 97 w 319"/>
                <a:gd name="T1" fmla="*/ 13 h 319"/>
                <a:gd name="T2" fmla="*/ 46 w 319"/>
                <a:gd name="T3" fmla="*/ 47 h 319"/>
                <a:gd name="T4" fmla="*/ 12 w 319"/>
                <a:gd name="T5" fmla="*/ 98 h 319"/>
                <a:gd name="T6" fmla="*/ 0 w 319"/>
                <a:gd name="T7" fmla="*/ 160 h 319"/>
                <a:gd name="T8" fmla="*/ 12 w 319"/>
                <a:gd name="T9" fmla="*/ 222 h 319"/>
                <a:gd name="T10" fmla="*/ 46 w 319"/>
                <a:gd name="T11" fmla="*/ 273 h 319"/>
                <a:gd name="T12" fmla="*/ 97 w 319"/>
                <a:gd name="T13" fmla="*/ 307 h 319"/>
                <a:gd name="T14" fmla="*/ 159 w 319"/>
                <a:gd name="T15" fmla="*/ 319 h 319"/>
                <a:gd name="T16" fmla="*/ 221 w 319"/>
                <a:gd name="T17" fmla="*/ 307 h 319"/>
                <a:gd name="T18" fmla="*/ 272 w 319"/>
                <a:gd name="T19" fmla="*/ 273 h 319"/>
                <a:gd name="T20" fmla="*/ 306 w 319"/>
                <a:gd name="T21" fmla="*/ 222 h 319"/>
                <a:gd name="T22" fmla="*/ 319 w 319"/>
                <a:gd name="T23" fmla="*/ 160 h 319"/>
                <a:gd name="T24" fmla="*/ 306 w 319"/>
                <a:gd name="T25" fmla="*/ 98 h 319"/>
                <a:gd name="T26" fmla="*/ 272 w 319"/>
                <a:gd name="T27" fmla="*/ 47 h 319"/>
                <a:gd name="T28" fmla="*/ 221 w 319"/>
                <a:gd name="T29" fmla="*/ 13 h 319"/>
                <a:gd name="T30" fmla="*/ 159 w 319"/>
                <a:gd name="T31" fmla="*/ 0 h 319"/>
                <a:gd name="T32" fmla="*/ 97 w 319"/>
                <a:gd name="T33" fmla="*/ 13 h 319"/>
                <a:gd name="T34" fmla="*/ 99 w 319"/>
                <a:gd name="T35" fmla="*/ 302 h 319"/>
                <a:gd name="T36" fmla="*/ 50 w 319"/>
                <a:gd name="T37" fmla="*/ 269 h 319"/>
                <a:gd name="T38" fmla="*/ 17 w 319"/>
                <a:gd name="T39" fmla="*/ 220 h 319"/>
                <a:gd name="T40" fmla="*/ 5 w 319"/>
                <a:gd name="T41" fmla="*/ 160 h 319"/>
                <a:gd name="T42" fmla="*/ 17 w 319"/>
                <a:gd name="T43" fmla="*/ 100 h 319"/>
                <a:gd name="T44" fmla="*/ 50 w 319"/>
                <a:gd name="T45" fmla="*/ 51 h 319"/>
                <a:gd name="T46" fmla="*/ 99 w 319"/>
                <a:gd name="T47" fmla="*/ 18 h 319"/>
                <a:gd name="T48" fmla="*/ 159 w 319"/>
                <a:gd name="T49" fmla="*/ 6 h 319"/>
                <a:gd name="T50" fmla="*/ 219 w 319"/>
                <a:gd name="T51" fmla="*/ 18 h 319"/>
                <a:gd name="T52" fmla="*/ 268 w 319"/>
                <a:gd name="T53" fmla="*/ 51 h 319"/>
                <a:gd name="T54" fmla="*/ 301 w 319"/>
                <a:gd name="T55" fmla="*/ 100 h 319"/>
                <a:gd name="T56" fmla="*/ 314 w 319"/>
                <a:gd name="T57" fmla="*/ 160 h 319"/>
                <a:gd name="T58" fmla="*/ 301 w 319"/>
                <a:gd name="T59" fmla="*/ 220 h 319"/>
                <a:gd name="T60" fmla="*/ 268 w 319"/>
                <a:gd name="T61" fmla="*/ 269 h 319"/>
                <a:gd name="T62" fmla="*/ 219 w 319"/>
                <a:gd name="T63" fmla="*/ 302 h 319"/>
                <a:gd name="T64" fmla="*/ 159 w 319"/>
                <a:gd name="T65" fmla="*/ 314 h 319"/>
                <a:gd name="T66" fmla="*/ 99 w 319"/>
                <a:gd name="T67" fmla="*/ 30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9" h="319">
                  <a:moveTo>
                    <a:pt x="97" y="13"/>
                  </a:moveTo>
                  <a:cubicBezTo>
                    <a:pt x="78" y="21"/>
                    <a:pt x="61" y="32"/>
                    <a:pt x="46" y="47"/>
                  </a:cubicBezTo>
                  <a:cubicBezTo>
                    <a:pt x="32" y="62"/>
                    <a:pt x="20" y="79"/>
                    <a:pt x="12" y="98"/>
                  </a:cubicBezTo>
                  <a:cubicBezTo>
                    <a:pt x="4" y="117"/>
                    <a:pt x="0" y="138"/>
                    <a:pt x="0" y="160"/>
                  </a:cubicBezTo>
                  <a:cubicBezTo>
                    <a:pt x="0" y="181"/>
                    <a:pt x="4" y="202"/>
                    <a:pt x="12" y="222"/>
                  </a:cubicBezTo>
                  <a:cubicBezTo>
                    <a:pt x="20" y="241"/>
                    <a:pt x="32" y="258"/>
                    <a:pt x="46" y="273"/>
                  </a:cubicBezTo>
                  <a:cubicBezTo>
                    <a:pt x="61" y="287"/>
                    <a:pt x="78" y="299"/>
                    <a:pt x="97" y="307"/>
                  </a:cubicBezTo>
                  <a:cubicBezTo>
                    <a:pt x="117" y="315"/>
                    <a:pt x="138" y="319"/>
                    <a:pt x="159" y="319"/>
                  </a:cubicBezTo>
                  <a:cubicBezTo>
                    <a:pt x="181" y="319"/>
                    <a:pt x="202" y="315"/>
                    <a:pt x="221" y="307"/>
                  </a:cubicBezTo>
                  <a:cubicBezTo>
                    <a:pt x="240" y="299"/>
                    <a:pt x="257" y="287"/>
                    <a:pt x="272" y="273"/>
                  </a:cubicBezTo>
                  <a:cubicBezTo>
                    <a:pt x="287" y="258"/>
                    <a:pt x="298" y="241"/>
                    <a:pt x="306" y="222"/>
                  </a:cubicBezTo>
                  <a:cubicBezTo>
                    <a:pt x="315" y="202"/>
                    <a:pt x="319" y="181"/>
                    <a:pt x="319" y="160"/>
                  </a:cubicBezTo>
                  <a:cubicBezTo>
                    <a:pt x="319" y="138"/>
                    <a:pt x="315" y="117"/>
                    <a:pt x="306" y="98"/>
                  </a:cubicBezTo>
                  <a:cubicBezTo>
                    <a:pt x="298" y="79"/>
                    <a:pt x="287" y="62"/>
                    <a:pt x="272" y="47"/>
                  </a:cubicBezTo>
                  <a:cubicBezTo>
                    <a:pt x="257" y="32"/>
                    <a:pt x="240" y="21"/>
                    <a:pt x="221" y="13"/>
                  </a:cubicBezTo>
                  <a:cubicBezTo>
                    <a:pt x="202" y="5"/>
                    <a:pt x="181" y="0"/>
                    <a:pt x="159" y="0"/>
                  </a:cubicBezTo>
                  <a:cubicBezTo>
                    <a:pt x="138" y="0"/>
                    <a:pt x="117" y="5"/>
                    <a:pt x="97" y="13"/>
                  </a:cubicBezTo>
                  <a:close/>
                  <a:moveTo>
                    <a:pt x="99" y="302"/>
                  </a:moveTo>
                  <a:cubicBezTo>
                    <a:pt x="81" y="294"/>
                    <a:pt x="64" y="283"/>
                    <a:pt x="50" y="269"/>
                  </a:cubicBezTo>
                  <a:cubicBezTo>
                    <a:pt x="36" y="255"/>
                    <a:pt x="25" y="238"/>
                    <a:pt x="17" y="220"/>
                  </a:cubicBezTo>
                  <a:cubicBezTo>
                    <a:pt x="9" y="201"/>
                    <a:pt x="5" y="181"/>
                    <a:pt x="5" y="160"/>
                  </a:cubicBezTo>
                  <a:cubicBezTo>
                    <a:pt x="5" y="139"/>
                    <a:pt x="9" y="119"/>
                    <a:pt x="17" y="100"/>
                  </a:cubicBezTo>
                  <a:cubicBezTo>
                    <a:pt x="25" y="81"/>
                    <a:pt x="36" y="65"/>
                    <a:pt x="50" y="51"/>
                  </a:cubicBezTo>
                  <a:cubicBezTo>
                    <a:pt x="64" y="37"/>
                    <a:pt x="81" y="26"/>
                    <a:pt x="99" y="18"/>
                  </a:cubicBezTo>
                  <a:cubicBezTo>
                    <a:pt x="118" y="10"/>
                    <a:pt x="138" y="6"/>
                    <a:pt x="159" y="6"/>
                  </a:cubicBezTo>
                  <a:cubicBezTo>
                    <a:pt x="180" y="6"/>
                    <a:pt x="200" y="10"/>
                    <a:pt x="219" y="18"/>
                  </a:cubicBezTo>
                  <a:cubicBezTo>
                    <a:pt x="238" y="26"/>
                    <a:pt x="254" y="37"/>
                    <a:pt x="268" y="51"/>
                  </a:cubicBezTo>
                  <a:cubicBezTo>
                    <a:pt x="283" y="65"/>
                    <a:pt x="294" y="81"/>
                    <a:pt x="301" y="100"/>
                  </a:cubicBezTo>
                  <a:cubicBezTo>
                    <a:pt x="309" y="119"/>
                    <a:pt x="314" y="139"/>
                    <a:pt x="314" y="160"/>
                  </a:cubicBezTo>
                  <a:cubicBezTo>
                    <a:pt x="314" y="181"/>
                    <a:pt x="309" y="201"/>
                    <a:pt x="301" y="220"/>
                  </a:cubicBezTo>
                  <a:cubicBezTo>
                    <a:pt x="294" y="238"/>
                    <a:pt x="283" y="255"/>
                    <a:pt x="268" y="269"/>
                  </a:cubicBezTo>
                  <a:cubicBezTo>
                    <a:pt x="254" y="283"/>
                    <a:pt x="238" y="294"/>
                    <a:pt x="219" y="302"/>
                  </a:cubicBezTo>
                  <a:cubicBezTo>
                    <a:pt x="200" y="310"/>
                    <a:pt x="180" y="314"/>
                    <a:pt x="159" y="314"/>
                  </a:cubicBezTo>
                  <a:cubicBezTo>
                    <a:pt x="138" y="314"/>
                    <a:pt x="118" y="310"/>
                    <a:pt x="99" y="3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1" name="Freeform 10">
              <a:extLst>
                <a:ext uri="{FF2B5EF4-FFF2-40B4-BE49-F238E27FC236}">
                  <a16:creationId xmlns:a16="http://schemas.microsoft.com/office/drawing/2014/main" id="{2E8C6D26-B7AF-AB4D-A1BA-73FFB7FA388D}"/>
                </a:ext>
              </a:extLst>
            </p:cNvPr>
            <p:cNvSpPr>
              <a:spLocks noEditPoints="1"/>
            </p:cNvSpPr>
            <p:nvPr userDrawn="1"/>
          </p:nvSpPr>
          <p:spPr bwMode="auto">
            <a:xfrm>
              <a:off x="633364" y="640185"/>
              <a:ext cx="887413" cy="892175"/>
            </a:xfrm>
            <a:custGeom>
              <a:avLst/>
              <a:gdLst>
                <a:gd name="T0" fmla="*/ 72 w 236"/>
                <a:gd name="T1" fmla="*/ 9 h 236"/>
                <a:gd name="T2" fmla="*/ 35 w 236"/>
                <a:gd name="T3" fmla="*/ 34 h 236"/>
                <a:gd name="T4" fmla="*/ 10 w 236"/>
                <a:gd name="T5" fmla="*/ 72 h 236"/>
                <a:gd name="T6" fmla="*/ 0 w 236"/>
                <a:gd name="T7" fmla="*/ 118 h 236"/>
                <a:gd name="T8" fmla="*/ 10 w 236"/>
                <a:gd name="T9" fmla="*/ 164 h 236"/>
                <a:gd name="T10" fmla="*/ 35 w 236"/>
                <a:gd name="T11" fmla="*/ 201 h 236"/>
                <a:gd name="T12" fmla="*/ 72 w 236"/>
                <a:gd name="T13" fmla="*/ 227 h 236"/>
                <a:gd name="T14" fmla="*/ 118 w 236"/>
                <a:gd name="T15" fmla="*/ 236 h 236"/>
                <a:gd name="T16" fmla="*/ 164 w 236"/>
                <a:gd name="T17" fmla="*/ 227 h 236"/>
                <a:gd name="T18" fmla="*/ 202 w 236"/>
                <a:gd name="T19" fmla="*/ 201 h 236"/>
                <a:gd name="T20" fmla="*/ 227 w 236"/>
                <a:gd name="T21" fmla="*/ 164 h 236"/>
                <a:gd name="T22" fmla="*/ 236 w 236"/>
                <a:gd name="T23" fmla="*/ 118 h 236"/>
                <a:gd name="T24" fmla="*/ 227 w 236"/>
                <a:gd name="T25" fmla="*/ 72 h 236"/>
                <a:gd name="T26" fmla="*/ 202 w 236"/>
                <a:gd name="T27" fmla="*/ 34 h 236"/>
                <a:gd name="T28" fmla="*/ 164 w 236"/>
                <a:gd name="T29" fmla="*/ 9 h 236"/>
                <a:gd name="T30" fmla="*/ 118 w 236"/>
                <a:gd name="T31" fmla="*/ 0 h 236"/>
                <a:gd name="T32" fmla="*/ 72 w 236"/>
                <a:gd name="T33" fmla="*/ 9 h 236"/>
                <a:gd name="T34" fmla="*/ 74 w 236"/>
                <a:gd name="T35" fmla="*/ 223 h 236"/>
                <a:gd name="T36" fmla="*/ 37 w 236"/>
                <a:gd name="T37" fmla="*/ 199 h 236"/>
                <a:gd name="T38" fmla="*/ 13 w 236"/>
                <a:gd name="T39" fmla="*/ 162 h 236"/>
                <a:gd name="T40" fmla="*/ 4 w 236"/>
                <a:gd name="T41" fmla="*/ 118 h 236"/>
                <a:gd name="T42" fmla="*/ 13 w 236"/>
                <a:gd name="T43" fmla="*/ 73 h 236"/>
                <a:gd name="T44" fmla="*/ 37 w 236"/>
                <a:gd name="T45" fmla="*/ 37 h 236"/>
                <a:gd name="T46" fmla="*/ 74 w 236"/>
                <a:gd name="T47" fmla="*/ 12 h 236"/>
                <a:gd name="T48" fmla="*/ 118 w 236"/>
                <a:gd name="T49" fmla="*/ 3 h 236"/>
                <a:gd name="T50" fmla="*/ 163 w 236"/>
                <a:gd name="T51" fmla="*/ 12 h 236"/>
                <a:gd name="T52" fmla="*/ 199 w 236"/>
                <a:gd name="T53" fmla="*/ 37 h 236"/>
                <a:gd name="T54" fmla="*/ 224 w 236"/>
                <a:gd name="T55" fmla="*/ 73 h 236"/>
                <a:gd name="T56" fmla="*/ 233 w 236"/>
                <a:gd name="T57" fmla="*/ 118 h 236"/>
                <a:gd name="T58" fmla="*/ 224 w 236"/>
                <a:gd name="T59" fmla="*/ 162 h 236"/>
                <a:gd name="T60" fmla="*/ 199 w 236"/>
                <a:gd name="T61" fmla="*/ 199 h 236"/>
                <a:gd name="T62" fmla="*/ 163 w 236"/>
                <a:gd name="T63" fmla="*/ 223 h 236"/>
                <a:gd name="T64" fmla="*/ 118 w 236"/>
                <a:gd name="T65" fmla="*/ 232 h 236"/>
                <a:gd name="T66" fmla="*/ 74 w 236"/>
                <a:gd name="T6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36">
                  <a:moveTo>
                    <a:pt x="72" y="9"/>
                  </a:moveTo>
                  <a:cubicBezTo>
                    <a:pt x="58" y="15"/>
                    <a:pt x="46" y="24"/>
                    <a:pt x="35" y="34"/>
                  </a:cubicBezTo>
                  <a:cubicBezTo>
                    <a:pt x="24" y="45"/>
                    <a:pt x="15" y="58"/>
                    <a:pt x="10" y="72"/>
                  </a:cubicBezTo>
                  <a:cubicBezTo>
                    <a:pt x="3" y="87"/>
                    <a:pt x="0" y="102"/>
                    <a:pt x="0" y="118"/>
                  </a:cubicBezTo>
                  <a:cubicBezTo>
                    <a:pt x="0" y="134"/>
                    <a:pt x="3" y="149"/>
                    <a:pt x="10" y="164"/>
                  </a:cubicBezTo>
                  <a:cubicBezTo>
                    <a:pt x="15" y="178"/>
                    <a:pt x="24" y="190"/>
                    <a:pt x="35" y="201"/>
                  </a:cubicBezTo>
                  <a:cubicBezTo>
                    <a:pt x="46" y="212"/>
                    <a:pt x="58" y="221"/>
                    <a:pt x="72" y="227"/>
                  </a:cubicBezTo>
                  <a:cubicBezTo>
                    <a:pt x="87" y="233"/>
                    <a:pt x="102" y="236"/>
                    <a:pt x="118" y="236"/>
                  </a:cubicBezTo>
                  <a:cubicBezTo>
                    <a:pt x="134" y="236"/>
                    <a:pt x="150" y="233"/>
                    <a:pt x="164" y="227"/>
                  </a:cubicBezTo>
                  <a:cubicBezTo>
                    <a:pt x="178" y="221"/>
                    <a:pt x="191" y="212"/>
                    <a:pt x="202" y="201"/>
                  </a:cubicBezTo>
                  <a:cubicBezTo>
                    <a:pt x="213" y="190"/>
                    <a:pt x="221" y="178"/>
                    <a:pt x="227" y="164"/>
                  </a:cubicBezTo>
                  <a:cubicBezTo>
                    <a:pt x="233" y="149"/>
                    <a:pt x="236" y="134"/>
                    <a:pt x="236" y="118"/>
                  </a:cubicBezTo>
                  <a:cubicBezTo>
                    <a:pt x="236" y="102"/>
                    <a:pt x="233" y="87"/>
                    <a:pt x="227" y="72"/>
                  </a:cubicBezTo>
                  <a:cubicBezTo>
                    <a:pt x="221" y="58"/>
                    <a:pt x="213" y="45"/>
                    <a:pt x="202" y="34"/>
                  </a:cubicBezTo>
                  <a:cubicBezTo>
                    <a:pt x="191" y="24"/>
                    <a:pt x="178" y="15"/>
                    <a:pt x="164" y="9"/>
                  </a:cubicBezTo>
                  <a:cubicBezTo>
                    <a:pt x="150" y="3"/>
                    <a:pt x="134" y="0"/>
                    <a:pt x="118" y="0"/>
                  </a:cubicBezTo>
                  <a:cubicBezTo>
                    <a:pt x="102" y="0"/>
                    <a:pt x="87" y="3"/>
                    <a:pt x="72" y="9"/>
                  </a:cubicBezTo>
                  <a:close/>
                  <a:moveTo>
                    <a:pt x="74" y="223"/>
                  </a:moveTo>
                  <a:cubicBezTo>
                    <a:pt x="60" y="218"/>
                    <a:pt x="48" y="209"/>
                    <a:pt x="37" y="199"/>
                  </a:cubicBezTo>
                  <a:cubicBezTo>
                    <a:pt x="27" y="188"/>
                    <a:pt x="19" y="176"/>
                    <a:pt x="13" y="162"/>
                  </a:cubicBezTo>
                  <a:cubicBezTo>
                    <a:pt x="7" y="148"/>
                    <a:pt x="4" y="133"/>
                    <a:pt x="4" y="118"/>
                  </a:cubicBezTo>
                  <a:cubicBezTo>
                    <a:pt x="4" y="102"/>
                    <a:pt x="7" y="87"/>
                    <a:pt x="13" y="73"/>
                  </a:cubicBezTo>
                  <a:cubicBezTo>
                    <a:pt x="19" y="60"/>
                    <a:pt x="27" y="47"/>
                    <a:pt x="37" y="37"/>
                  </a:cubicBezTo>
                  <a:cubicBezTo>
                    <a:pt x="48" y="26"/>
                    <a:pt x="60" y="18"/>
                    <a:pt x="74" y="12"/>
                  </a:cubicBezTo>
                  <a:cubicBezTo>
                    <a:pt x="88" y="6"/>
                    <a:pt x="103" y="3"/>
                    <a:pt x="118" y="3"/>
                  </a:cubicBezTo>
                  <a:cubicBezTo>
                    <a:pt x="134" y="3"/>
                    <a:pt x="149" y="6"/>
                    <a:pt x="163" y="12"/>
                  </a:cubicBezTo>
                  <a:cubicBezTo>
                    <a:pt x="176" y="18"/>
                    <a:pt x="189" y="26"/>
                    <a:pt x="199" y="37"/>
                  </a:cubicBezTo>
                  <a:cubicBezTo>
                    <a:pt x="210" y="47"/>
                    <a:pt x="218" y="60"/>
                    <a:pt x="224" y="73"/>
                  </a:cubicBezTo>
                  <a:cubicBezTo>
                    <a:pt x="230" y="87"/>
                    <a:pt x="233" y="102"/>
                    <a:pt x="233" y="118"/>
                  </a:cubicBezTo>
                  <a:cubicBezTo>
                    <a:pt x="233" y="133"/>
                    <a:pt x="230" y="148"/>
                    <a:pt x="224" y="162"/>
                  </a:cubicBezTo>
                  <a:cubicBezTo>
                    <a:pt x="218" y="176"/>
                    <a:pt x="210" y="188"/>
                    <a:pt x="199" y="199"/>
                  </a:cubicBezTo>
                  <a:cubicBezTo>
                    <a:pt x="189" y="209"/>
                    <a:pt x="176" y="218"/>
                    <a:pt x="163" y="223"/>
                  </a:cubicBezTo>
                  <a:cubicBezTo>
                    <a:pt x="149" y="229"/>
                    <a:pt x="134" y="232"/>
                    <a:pt x="118" y="232"/>
                  </a:cubicBezTo>
                  <a:cubicBezTo>
                    <a:pt x="103" y="232"/>
                    <a:pt x="88" y="229"/>
                    <a:pt x="74" y="2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2" name="Freeform 11">
              <a:extLst>
                <a:ext uri="{FF2B5EF4-FFF2-40B4-BE49-F238E27FC236}">
                  <a16:creationId xmlns:a16="http://schemas.microsoft.com/office/drawing/2014/main" id="{4034AD40-4DA2-994A-869D-25BB1CC000DB}"/>
                </a:ext>
              </a:extLst>
            </p:cNvPr>
            <p:cNvSpPr>
              <a:spLocks noEditPoints="1"/>
            </p:cNvSpPr>
            <p:nvPr userDrawn="1"/>
          </p:nvSpPr>
          <p:spPr bwMode="auto">
            <a:xfrm>
              <a:off x="558751" y="1237085"/>
              <a:ext cx="93663" cy="79375"/>
            </a:xfrm>
            <a:custGeom>
              <a:avLst/>
              <a:gdLst>
                <a:gd name="T0" fmla="*/ 3 w 25"/>
                <a:gd name="T1" fmla="*/ 1 h 21"/>
                <a:gd name="T2" fmla="*/ 6 w 25"/>
                <a:gd name="T3" fmla="*/ 0 h 21"/>
                <a:gd name="T4" fmla="*/ 9 w 25"/>
                <a:gd name="T5" fmla="*/ 1 h 21"/>
                <a:gd name="T6" fmla="*/ 11 w 25"/>
                <a:gd name="T7" fmla="*/ 4 h 21"/>
                <a:gd name="T8" fmla="*/ 13 w 25"/>
                <a:gd name="T9" fmla="*/ 7 h 21"/>
                <a:gd name="T10" fmla="*/ 13 w 25"/>
                <a:gd name="T11" fmla="*/ 9 h 21"/>
                <a:gd name="T12" fmla="*/ 19 w 25"/>
                <a:gd name="T13" fmla="*/ 7 h 21"/>
                <a:gd name="T14" fmla="*/ 20 w 25"/>
                <a:gd name="T15" fmla="*/ 6 h 21"/>
                <a:gd name="T16" fmla="*/ 20 w 25"/>
                <a:gd name="T17" fmla="*/ 5 h 21"/>
                <a:gd name="T18" fmla="*/ 20 w 25"/>
                <a:gd name="T19" fmla="*/ 4 h 21"/>
                <a:gd name="T20" fmla="*/ 19 w 25"/>
                <a:gd name="T21" fmla="*/ 3 h 21"/>
                <a:gd name="T22" fmla="*/ 21 w 25"/>
                <a:gd name="T23" fmla="*/ 3 h 21"/>
                <a:gd name="T24" fmla="*/ 25 w 25"/>
                <a:gd name="T25" fmla="*/ 14 h 21"/>
                <a:gd name="T26" fmla="*/ 24 w 25"/>
                <a:gd name="T27" fmla="*/ 14 h 21"/>
                <a:gd name="T28" fmla="*/ 23 w 25"/>
                <a:gd name="T29" fmla="*/ 13 h 21"/>
                <a:gd name="T30" fmla="*/ 23 w 25"/>
                <a:gd name="T31" fmla="*/ 12 h 21"/>
                <a:gd name="T32" fmla="*/ 22 w 25"/>
                <a:gd name="T33" fmla="*/ 12 h 21"/>
                <a:gd name="T34" fmla="*/ 21 w 25"/>
                <a:gd name="T35" fmla="*/ 12 h 21"/>
                <a:gd name="T36" fmla="*/ 7 w 25"/>
                <a:gd name="T37" fmla="*/ 17 h 21"/>
                <a:gd name="T38" fmla="*/ 6 w 25"/>
                <a:gd name="T39" fmla="*/ 18 h 21"/>
                <a:gd name="T40" fmla="*/ 6 w 25"/>
                <a:gd name="T41" fmla="*/ 18 h 21"/>
                <a:gd name="T42" fmla="*/ 6 w 25"/>
                <a:gd name="T43" fmla="*/ 20 h 21"/>
                <a:gd name="T44" fmla="*/ 6 w 25"/>
                <a:gd name="T45" fmla="*/ 21 h 21"/>
                <a:gd name="T46" fmla="*/ 5 w 25"/>
                <a:gd name="T47" fmla="*/ 21 h 21"/>
                <a:gd name="T48" fmla="*/ 1 w 25"/>
                <a:gd name="T49" fmla="*/ 10 h 21"/>
                <a:gd name="T50" fmla="*/ 0 w 25"/>
                <a:gd name="T51" fmla="*/ 4 h 21"/>
                <a:gd name="T52" fmla="*/ 3 w 25"/>
                <a:gd name="T53" fmla="*/ 1 h 21"/>
                <a:gd name="T54" fmla="*/ 6 w 25"/>
                <a:gd name="T55" fmla="*/ 6 h 21"/>
                <a:gd name="T56" fmla="*/ 3 w 25"/>
                <a:gd name="T57" fmla="*/ 8 h 21"/>
                <a:gd name="T58" fmla="*/ 3 w 25"/>
                <a:gd name="T59" fmla="*/ 12 h 21"/>
                <a:gd name="T60" fmla="*/ 3 w 25"/>
                <a:gd name="T61" fmla="*/ 13 h 21"/>
                <a:gd name="T62" fmla="*/ 12 w 25"/>
                <a:gd name="T63" fmla="*/ 9 h 21"/>
                <a:gd name="T64" fmla="*/ 12 w 25"/>
                <a:gd name="T65" fmla="*/ 9 h 21"/>
                <a:gd name="T66" fmla="*/ 9 w 25"/>
                <a:gd name="T67" fmla="*/ 6 h 21"/>
                <a:gd name="T68" fmla="*/ 6 w 25"/>
                <a:gd name="T6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1">
                  <a:moveTo>
                    <a:pt x="3" y="1"/>
                  </a:moveTo>
                  <a:cubicBezTo>
                    <a:pt x="4" y="0"/>
                    <a:pt x="5" y="0"/>
                    <a:pt x="6" y="0"/>
                  </a:cubicBezTo>
                  <a:cubicBezTo>
                    <a:pt x="7" y="0"/>
                    <a:pt x="8" y="1"/>
                    <a:pt x="9" y="1"/>
                  </a:cubicBezTo>
                  <a:cubicBezTo>
                    <a:pt x="10" y="2"/>
                    <a:pt x="10" y="3"/>
                    <a:pt x="11" y="4"/>
                  </a:cubicBezTo>
                  <a:cubicBezTo>
                    <a:pt x="12" y="5"/>
                    <a:pt x="12" y="6"/>
                    <a:pt x="13" y="7"/>
                  </a:cubicBezTo>
                  <a:cubicBezTo>
                    <a:pt x="13" y="9"/>
                    <a:pt x="13" y="9"/>
                    <a:pt x="13" y="9"/>
                  </a:cubicBezTo>
                  <a:cubicBezTo>
                    <a:pt x="19" y="7"/>
                    <a:pt x="19" y="7"/>
                    <a:pt x="19" y="7"/>
                  </a:cubicBezTo>
                  <a:cubicBezTo>
                    <a:pt x="19" y="7"/>
                    <a:pt x="19" y="7"/>
                    <a:pt x="20" y="6"/>
                  </a:cubicBezTo>
                  <a:cubicBezTo>
                    <a:pt x="20" y="6"/>
                    <a:pt x="20" y="6"/>
                    <a:pt x="20" y="5"/>
                  </a:cubicBezTo>
                  <a:cubicBezTo>
                    <a:pt x="20" y="5"/>
                    <a:pt x="20" y="5"/>
                    <a:pt x="20" y="4"/>
                  </a:cubicBezTo>
                  <a:cubicBezTo>
                    <a:pt x="20" y="4"/>
                    <a:pt x="20" y="4"/>
                    <a:pt x="19" y="3"/>
                  </a:cubicBezTo>
                  <a:cubicBezTo>
                    <a:pt x="21" y="3"/>
                    <a:pt x="21" y="3"/>
                    <a:pt x="21" y="3"/>
                  </a:cubicBezTo>
                  <a:cubicBezTo>
                    <a:pt x="25" y="14"/>
                    <a:pt x="25" y="14"/>
                    <a:pt x="25" y="14"/>
                  </a:cubicBezTo>
                  <a:cubicBezTo>
                    <a:pt x="24" y="14"/>
                    <a:pt x="24" y="14"/>
                    <a:pt x="24" y="14"/>
                  </a:cubicBezTo>
                  <a:cubicBezTo>
                    <a:pt x="23" y="14"/>
                    <a:pt x="23" y="13"/>
                    <a:pt x="23" y="13"/>
                  </a:cubicBezTo>
                  <a:cubicBezTo>
                    <a:pt x="23" y="13"/>
                    <a:pt x="23" y="12"/>
                    <a:pt x="23" y="12"/>
                  </a:cubicBezTo>
                  <a:cubicBezTo>
                    <a:pt x="22" y="12"/>
                    <a:pt x="22" y="12"/>
                    <a:pt x="22" y="12"/>
                  </a:cubicBezTo>
                  <a:cubicBezTo>
                    <a:pt x="21" y="12"/>
                    <a:pt x="21" y="12"/>
                    <a:pt x="21" y="12"/>
                  </a:cubicBezTo>
                  <a:cubicBezTo>
                    <a:pt x="7" y="17"/>
                    <a:pt x="7" y="17"/>
                    <a:pt x="7" y="17"/>
                  </a:cubicBezTo>
                  <a:cubicBezTo>
                    <a:pt x="7" y="17"/>
                    <a:pt x="6" y="17"/>
                    <a:pt x="6" y="18"/>
                  </a:cubicBezTo>
                  <a:cubicBezTo>
                    <a:pt x="6" y="18"/>
                    <a:pt x="6" y="18"/>
                    <a:pt x="6" y="18"/>
                  </a:cubicBezTo>
                  <a:cubicBezTo>
                    <a:pt x="6" y="19"/>
                    <a:pt x="6" y="19"/>
                    <a:pt x="6" y="20"/>
                  </a:cubicBezTo>
                  <a:cubicBezTo>
                    <a:pt x="6" y="20"/>
                    <a:pt x="6" y="20"/>
                    <a:pt x="6" y="21"/>
                  </a:cubicBezTo>
                  <a:cubicBezTo>
                    <a:pt x="5" y="21"/>
                    <a:pt x="5" y="21"/>
                    <a:pt x="5" y="21"/>
                  </a:cubicBezTo>
                  <a:cubicBezTo>
                    <a:pt x="1" y="10"/>
                    <a:pt x="1" y="10"/>
                    <a:pt x="1" y="10"/>
                  </a:cubicBezTo>
                  <a:cubicBezTo>
                    <a:pt x="0" y="8"/>
                    <a:pt x="0" y="6"/>
                    <a:pt x="0" y="4"/>
                  </a:cubicBezTo>
                  <a:cubicBezTo>
                    <a:pt x="0" y="3"/>
                    <a:pt x="1" y="1"/>
                    <a:pt x="3" y="1"/>
                  </a:cubicBezTo>
                  <a:close/>
                  <a:moveTo>
                    <a:pt x="6" y="6"/>
                  </a:moveTo>
                  <a:cubicBezTo>
                    <a:pt x="4" y="6"/>
                    <a:pt x="3" y="7"/>
                    <a:pt x="3" y="8"/>
                  </a:cubicBezTo>
                  <a:cubicBezTo>
                    <a:pt x="2" y="9"/>
                    <a:pt x="2" y="10"/>
                    <a:pt x="3" y="12"/>
                  </a:cubicBezTo>
                  <a:cubicBezTo>
                    <a:pt x="3" y="13"/>
                    <a:pt x="3" y="13"/>
                    <a:pt x="3" y="13"/>
                  </a:cubicBezTo>
                  <a:cubicBezTo>
                    <a:pt x="12" y="9"/>
                    <a:pt x="12" y="9"/>
                    <a:pt x="12" y="9"/>
                  </a:cubicBezTo>
                  <a:cubicBezTo>
                    <a:pt x="12" y="9"/>
                    <a:pt x="12" y="9"/>
                    <a:pt x="12" y="9"/>
                  </a:cubicBezTo>
                  <a:cubicBezTo>
                    <a:pt x="11" y="7"/>
                    <a:pt x="10" y="6"/>
                    <a:pt x="9" y="6"/>
                  </a:cubicBezTo>
                  <a:cubicBezTo>
                    <a:pt x="8" y="5"/>
                    <a:pt x="7" y="5"/>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3" name="Freeform 12">
              <a:extLst>
                <a:ext uri="{FF2B5EF4-FFF2-40B4-BE49-F238E27FC236}">
                  <a16:creationId xmlns:a16="http://schemas.microsoft.com/office/drawing/2014/main" id="{E29F0790-016B-D644-865B-FB35AD8F790C}"/>
                </a:ext>
              </a:extLst>
            </p:cNvPr>
            <p:cNvSpPr>
              <a:spLocks/>
            </p:cNvSpPr>
            <p:nvPr userDrawn="1"/>
          </p:nvSpPr>
          <p:spPr bwMode="auto">
            <a:xfrm>
              <a:off x="528589" y="1105322"/>
              <a:ext cx="85725" cy="82550"/>
            </a:xfrm>
            <a:custGeom>
              <a:avLst/>
              <a:gdLst>
                <a:gd name="T0" fmla="*/ 5 w 23"/>
                <a:gd name="T1" fmla="*/ 3 h 22"/>
                <a:gd name="T2" fmla="*/ 5 w 23"/>
                <a:gd name="T3" fmla="*/ 4 h 22"/>
                <a:gd name="T4" fmla="*/ 3 w 23"/>
                <a:gd name="T5" fmla="*/ 6 h 22"/>
                <a:gd name="T6" fmla="*/ 2 w 23"/>
                <a:gd name="T7" fmla="*/ 8 h 22"/>
                <a:gd name="T8" fmla="*/ 2 w 23"/>
                <a:gd name="T9" fmla="*/ 9 h 22"/>
                <a:gd name="T10" fmla="*/ 2 w 23"/>
                <a:gd name="T11" fmla="*/ 10 h 22"/>
                <a:gd name="T12" fmla="*/ 3 w 23"/>
                <a:gd name="T13" fmla="*/ 13 h 22"/>
                <a:gd name="T14" fmla="*/ 11 w 23"/>
                <a:gd name="T15" fmla="*/ 12 h 22"/>
                <a:gd name="T16" fmla="*/ 10 w 23"/>
                <a:gd name="T17" fmla="*/ 10 h 22"/>
                <a:gd name="T18" fmla="*/ 10 w 23"/>
                <a:gd name="T19" fmla="*/ 9 h 22"/>
                <a:gd name="T20" fmla="*/ 9 w 23"/>
                <a:gd name="T21" fmla="*/ 8 h 22"/>
                <a:gd name="T22" fmla="*/ 8 w 23"/>
                <a:gd name="T23" fmla="*/ 7 h 22"/>
                <a:gd name="T24" fmla="*/ 6 w 23"/>
                <a:gd name="T25" fmla="*/ 7 h 22"/>
                <a:gd name="T26" fmla="*/ 6 w 23"/>
                <a:gd name="T27" fmla="*/ 6 h 22"/>
                <a:gd name="T28" fmla="*/ 15 w 23"/>
                <a:gd name="T29" fmla="*/ 5 h 22"/>
                <a:gd name="T30" fmla="*/ 15 w 23"/>
                <a:gd name="T31" fmla="*/ 6 h 22"/>
                <a:gd name="T32" fmla="*/ 13 w 23"/>
                <a:gd name="T33" fmla="*/ 7 h 22"/>
                <a:gd name="T34" fmla="*/ 12 w 23"/>
                <a:gd name="T35" fmla="*/ 7 h 22"/>
                <a:gd name="T36" fmla="*/ 12 w 23"/>
                <a:gd name="T37" fmla="*/ 9 h 22"/>
                <a:gd name="T38" fmla="*/ 12 w 23"/>
                <a:gd name="T39" fmla="*/ 10 h 22"/>
                <a:gd name="T40" fmla="*/ 12 w 23"/>
                <a:gd name="T41" fmla="*/ 12 h 22"/>
                <a:gd name="T42" fmla="*/ 18 w 23"/>
                <a:gd name="T43" fmla="*/ 12 h 22"/>
                <a:gd name="T44" fmla="*/ 19 w 23"/>
                <a:gd name="T45" fmla="*/ 11 h 22"/>
                <a:gd name="T46" fmla="*/ 20 w 23"/>
                <a:gd name="T47" fmla="*/ 11 h 22"/>
                <a:gd name="T48" fmla="*/ 20 w 23"/>
                <a:gd name="T49" fmla="*/ 10 h 22"/>
                <a:gd name="T50" fmla="*/ 20 w 23"/>
                <a:gd name="T51" fmla="*/ 8 h 22"/>
                <a:gd name="T52" fmla="*/ 20 w 23"/>
                <a:gd name="T53" fmla="*/ 7 h 22"/>
                <a:gd name="T54" fmla="*/ 20 w 23"/>
                <a:gd name="T55" fmla="*/ 5 h 22"/>
                <a:gd name="T56" fmla="*/ 20 w 23"/>
                <a:gd name="T57" fmla="*/ 4 h 22"/>
                <a:gd name="T58" fmla="*/ 19 w 23"/>
                <a:gd name="T59" fmla="*/ 4 h 22"/>
                <a:gd name="T60" fmla="*/ 17 w 23"/>
                <a:gd name="T61" fmla="*/ 2 h 22"/>
                <a:gd name="T62" fmla="*/ 14 w 23"/>
                <a:gd name="T63" fmla="*/ 1 h 22"/>
                <a:gd name="T64" fmla="*/ 14 w 23"/>
                <a:gd name="T65" fmla="*/ 0 h 22"/>
                <a:gd name="T66" fmla="*/ 21 w 23"/>
                <a:gd name="T67" fmla="*/ 0 h 22"/>
                <a:gd name="T68" fmla="*/ 23 w 23"/>
                <a:gd name="T69" fmla="*/ 19 h 22"/>
                <a:gd name="T70" fmla="*/ 22 w 23"/>
                <a:gd name="T71" fmla="*/ 20 h 22"/>
                <a:gd name="T72" fmla="*/ 22 w 23"/>
                <a:gd name="T73" fmla="*/ 18 h 22"/>
                <a:gd name="T74" fmla="*/ 21 w 23"/>
                <a:gd name="T75" fmla="*/ 17 h 22"/>
                <a:gd name="T76" fmla="*/ 21 w 23"/>
                <a:gd name="T77" fmla="*/ 17 h 22"/>
                <a:gd name="T78" fmla="*/ 20 w 23"/>
                <a:gd name="T79" fmla="*/ 17 h 22"/>
                <a:gd name="T80" fmla="*/ 5 w 23"/>
                <a:gd name="T81" fmla="*/ 18 h 22"/>
                <a:gd name="T82" fmla="*/ 4 w 23"/>
                <a:gd name="T83" fmla="*/ 19 h 22"/>
                <a:gd name="T84" fmla="*/ 4 w 23"/>
                <a:gd name="T85" fmla="*/ 20 h 22"/>
                <a:gd name="T86" fmla="*/ 3 w 23"/>
                <a:gd name="T87" fmla="*/ 21 h 22"/>
                <a:gd name="T88" fmla="*/ 3 w 23"/>
                <a:gd name="T89" fmla="*/ 22 h 22"/>
                <a:gd name="T90" fmla="*/ 2 w 23"/>
                <a:gd name="T91" fmla="*/ 22 h 22"/>
                <a:gd name="T92" fmla="*/ 0 w 23"/>
                <a:gd name="T93" fmla="*/ 3 h 22"/>
                <a:gd name="T94" fmla="*/ 5 w 23"/>
                <a:gd name="T9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2">
                  <a:moveTo>
                    <a:pt x="5" y="3"/>
                  </a:moveTo>
                  <a:cubicBezTo>
                    <a:pt x="5" y="4"/>
                    <a:pt x="5" y="4"/>
                    <a:pt x="5" y="4"/>
                  </a:cubicBezTo>
                  <a:cubicBezTo>
                    <a:pt x="5" y="4"/>
                    <a:pt x="4" y="5"/>
                    <a:pt x="3" y="6"/>
                  </a:cubicBezTo>
                  <a:cubicBezTo>
                    <a:pt x="2" y="6"/>
                    <a:pt x="2" y="7"/>
                    <a:pt x="2" y="8"/>
                  </a:cubicBezTo>
                  <a:cubicBezTo>
                    <a:pt x="2" y="8"/>
                    <a:pt x="2" y="9"/>
                    <a:pt x="2" y="9"/>
                  </a:cubicBezTo>
                  <a:cubicBezTo>
                    <a:pt x="2" y="10"/>
                    <a:pt x="2" y="10"/>
                    <a:pt x="2" y="10"/>
                  </a:cubicBezTo>
                  <a:cubicBezTo>
                    <a:pt x="3" y="13"/>
                    <a:pt x="3" y="13"/>
                    <a:pt x="3" y="13"/>
                  </a:cubicBezTo>
                  <a:cubicBezTo>
                    <a:pt x="11" y="12"/>
                    <a:pt x="11" y="12"/>
                    <a:pt x="11" y="12"/>
                  </a:cubicBezTo>
                  <a:cubicBezTo>
                    <a:pt x="10" y="10"/>
                    <a:pt x="10" y="10"/>
                    <a:pt x="10" y="10"/>
                  </a:cubicBezTo>
                  <a:cubicBezTo>
                    <a:pt x="10" y="10"/>
                    <a:pt x="10" y="9"/>
                    <a:pt x="10" y="9"/>
                  </a:cubicBezTo>
                  <a:cubicBezTo>
                    <a:pt x="10" y="8"/>
                    <a:pt x="9" y="8"/>
                    <a:pt x="9" y="8"/>
                  </a:cubicBezTo>
                  <a:cubicBezTo>
                    <a:pt x="9" y="8"/>
                    <a:pt x="8" y="7"/>
                    <a:pt x="8" y="7"/>
                  </a:cubicBezTo>
                  <a:cubicBezTo>
                    <a:pt x="7" y="7"/>
                    <a:pt x="7" y="7"/>
                    <a:pt x="6" y="7"/>
                  </a:cubicBezTo>
                  <a:cubicBezTo>
                    <a:pt x="6" y="6"/>
                    <a:pt x="6" y="6"/>
                    <a:pt x="6" y="6"/>
                  </a:cubicBezTo>
                  <a:cubicBezTo>
                    <a:pt x="15" y="5"/>
                    <a:pt x="15" y="5"/>
                    <a:pt x="15" y="5"/>
                  </a:cubicBezTo>
                  <a:cubicBezTo>
                    <a:pt x="15" y="6"/>
                    <a:pt x="15" y="6"/>
                    <a:pt x="15" y="6"/>
                  </a:cubicBezTo>
                  <a:cubicBezTo>
                    <a:pt x="15" y="6"/>
                    <a:pt x="14" y="6"/>
                    <a:pt x="13" y="7"/>
                  </a:cubicBezTo>
                  <a:cubicBezTo>
                    <a:pt x="13" y="7"/>
                    <a:pt x="12" y="7"/>
                    <a:pt x="12" y="7"/>
                  </a:cubicBezTo>
                  <a:cubicBezTo>
                    <a:pt x="12" y="8"/>
                    <a:pt x="12" y="8"/>
                    <a:pt x="12" y="9"/>
                  </a:cubicBezTo>
                  <a:cubicBezTo>
                    <a:pt x="12" y="9"/>
                    <a:pt x="12" y="10"/>
                    <a:pt x="12" y="10"/>
                  </a:cubicBezTo>
                  <a:cubicBezTo>
                    <a:pt x="12" y="12"/>
                    <a:pt x="12" y="12"/>
                    <a:pt x="12" y="12"/>
                  </a:cubicBezTo>
                  <a:cubicBezTo>
                    <a:pt x="18" y="12"/>
                    <a:pt x="18" y="12"/>
                    <a:pt x="18" y="12"/>
                  </a:cubicBezTo>
                  <a:cubicBezTo>
                    <a:pt x="19" y="12"/>
                    <a:pt x="19" y="11"/>
                    <a:pt x="19" y="11"/>
                  </a:cubicBezTo>
                  <a:cubicBezTo>
                    <a:pt x="20" y="11"/>
                    <a:pt x="20" y="11"/>
                    <a:pt x="20" y="11"/>
                  </a:cubicBezTo>
                  <a:cubicBezTo>
                    <a:pt x="20" y="10"/>
                    <a:pt x="20" y="10"/>
                    <a:pt x="20" y="10"/>
                  </a:cubicBezTo>
                  <a:cubicBezTo>
                    <a:pt x="20" y="9"/>
                    <a:pt x="20" y="9"/>
                    <a:pt x="20" y="8"/>
                  </a:cubicBezTo>
                  <a:cubicBezTo>
                    <a:pt x="20" y="8"/>
                    <a:pt x="20" y="7"/>
                    <a:pt x="20" y="7"/>
                  </a:cubicBezTo>
                  <a:cubicBezTo>
                    <a:pt x="20" y="6"/>
                    <a:pt x="20" y="6"/>
                    <a:pt x="20" y="5"/>
                  </a:cubicBezTo>
                  <a:cubicBezTo>
                    <a:pt x="20" y="5"/>
                    <a:pt x="20" y="5"/>
                    <a:pt x="20" y="4"/>
                  </a:cubicBezTo>
                  <a:cubicBezTo>
                    <a:pt x="19" y="4"/>
                    <a:pt x="19" y="4"/>
                    <a:pt x="19" y="4"/>
                  </a:cubicBezTo>
                  <a:cubicBezTo>
                    <a:pt x="19" y="3"/>
                    <a:pt x="18" y="3"/>
                    <a:pt x="17" y="2"/>
                  </a:cubicBezTo>
                  <a:cubicBezTo>
                    <a:pt x="16" y="2"/>
                    <a:pt x="15" y="1"/>
                    <a:pt x="14" y="1"/>
                  </a:cubicBezTo>
                  <a:cubicBezTo>
                    <a:pt x="14" y="0"/>
                    <a:pt x="14" y="0"/>
                    <a:pt x="14" y="0"/>
                  </a:cubicBezTo>
                  <a:cubicBezTo>
                    <a:pt x="21" y="0"/>
                    <a:pt x="21" y="0"/>
                    <a:pt x="21" y="0"/>
                  </a:cubicBezTo>
                  <a:cubicBezTo>
                    <a:pt x="23" y="19"/>
                    <a:pt x="23" y="19"/>
                    <a:pt x="23" y="19"/>
                  </a:cubicBezTo>
                  <a:cubicBezTo>
                    <a:pt x="22" y="20"/>
                    <a:pt x="22" y="20"/>
                    <a:pt x="22" y="20"/>
                  </a:cubicBezTo>
                  <a:cubicBezTo>
                    <a:pt x="22" y="19"/>
                    <a:pt x="22" y="19"/>
                    <a:pt x="22" y="18"/>
                  </a:cubicBezTo>
                  <a:cubicBezTo>
                    <a:pt x="22" y="18"/>
                    <a:pt x="21" y="18"/>
                    <a:pt x="21" y="17"/>
                  </a:cubicBezTo>
                  <a:cubicBezTo>
                    <a:pt x="21" y="17"/>
                    <a:pt x="21" y="17"/>
                    <a:pt x="21" y="17"/>
                  </a:cubicBezTo>
                  <a:cubicBezTo>
                    <a:pt x="20" y="17"/>
                    <a:pt x="20" y="17"/>
                    <a:pt x="20" y="17"/>
                  </a:cubicBezTo>
                  <a:cubicBezTo>
                    <a:pt x="5" y="18"/>
                    <a:pt x="5" y="18"/>
                    <a:pt x="5" y="18"/>
                  </a:cubicBezTo>
                  <a:cubicBezTo>
                    <a:pt x="5" y="18"/>
                    <a:pt x="4" y="19"/>
                    <a:pt x="4" y="19"/>
                  </a:cubicBezTo>
                  <a:cubicBezTo>
                    <a:pt x="4" y="19"/>
                    <a:pt x="4" y="19"/>
                    <a:pt x="4" y="20"/>
                  </a:cubicBezTo>
                  <a:cubicBezTo>
                    <a:pt x="3" y="20"/>
                    <a:pt x="3" y="20"/>
                    <a:pt x="3" y="21"/>
                  </a:cubicBezTo>
                  <a:cubicBezTo>
                    <a:pt x="3" y="21"/>
                    <a:pt x="3" y="21"/>
                    <a:pt x="3" y="22"/>
                  </a:cubicBezTo>
                  <a:cubicBezTo>
                    <a:pt x="2" y="22"/>
                    <a:pt x="2" y="22"/>
                    <a:pt x="2" y="22"/>
                  </a:cubicBezTo>
                  <a:cubicBezTo>
                    <a:pt x="0" y="3"/>
                    <a:pt x="0" y="3"/>
                    <a:pt x="0" y="3"/>
                  </a:cubicBezTo>
                  <a:lnTo>
                    <a:pt x="5"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4" name="Freeform 13">
              <a:extLst>
                <a:ext uri="{FF2B5EF4-FFF2-40B4-BE49-F238E27FC236}">
                  <a16:creationId xmlns:a16="http://schemas.microsoft.com/office/drawing/2014/main" id="{8A63228C-B781-7549-B9AD-B1EAF5B191F8}"/>
                </a:ext>
              </a:extLst>
            </p:cNvPr>
            <p:cNvSpPr>
              <a:spLocks/>
            </p:cNvSpPr>
            <p:nvPr userDrawn="1"/>
          </p:nvSpPr>
          <p:spPr bwMode="auto">
            <a:xfrm>
              <a:off x="528589" y="960860"/>
              <a:ext cx="90488" cy="98425"/>
            </a:xfrm>
            <a:custGeom>
              <a:avLst/>
              <a:gdLst>
                <a:gd name="T0" fmla="*/ 24 w 24"/>
                <a:gd name="T1" fmla="*/ 2 h 26"/>
                <a:gd name="T2" fmla="*/ 23 w 24"/>
                <a:gd name="T3" fmla="*/ 10 h 26"/>
                <a:gd name="T4" fmla="*/ 18 w 24"/>
                <a:gd name="T5" fmla="*/ 13 h 26"/>
                <a:gd name="T6" fmla="*/ 12 w 24"/>
                <a:gd name="T7" fmla="*/ 16 h 26"/>
                <a:gd name="T8" fmla="*/ 12 w 24"/>
                <a:gd name="T9" fmla="*/ 17 h 26"/>
                <a:gd name="T10" fmla="*/ 19 w 24"/>
                <a:gd name="T11" fmla="*/ 18 h 26"/>
                <a:gd name="T12" fmla="*/ 20 w 24"/>
                <a:gd name="T13" fmla="*/ 18 h 26"/>
                <a:gd name="T14" fmla="*/ 20 w 24"/>
                <a:gd name="T15" fmla="*/ 17 h 26"/>
                <a:gd name="T16" fmla="*/ 21 w 24"/>
                <a:gd name="T17" fmla="*/ 16 h 26"/>
                <a:gd name="T18" fmla="*/ 21 w 24"/>
                <a:gd name="T19" fmla="*/ 15 h 26"/>
                <a:gd name="T20" fmla="*/ 22 w 24"/>
                <a:gd name="T21" fmla="*/ 15 h 26"/>
                <a:gd name="T22" fmla="*/ 21 w 24"/>
                <a:gd name="T23" fmla="*/ 26 h 26"/>
                <a:gd name="T24" fmla="*/ 20 w 24"/>
                <a:gd name="T25" fmla="*/ 26 h 26"/>
                <a:gd name="T26" fmla="*/ 20 w 24"/>
                <a:gd name="T27" fmla="*/ 25 h 26"/>
                <a:gd name="T28" fmla="*/ 20 w 24"/>
                <a:gd name="T29" fmla="*/ 24 h 26"/>
                <a:gd name="T30" fmla="*/ 19 w 24"/>
                <a:gd name="T31" fmla="*/ 23 h 26"/>
                <a:gd name="T32" fmla="*/ 18 w 24"/>
                <a:gd name="T33" fmla="*/ 23 h 26"/>
                <a:gd name="T34" fmla="*/ 3 w 24"/>
                <a:gd name="T35" fmla="*/ 21 h 26"/>
                <a:gd name="T36" fmla="*/ 3 w 24"/>
                <a:gd name="T37" fmla="*/ 21 h 26"/>
                <a:gd name="T38" fmla="*/ 2 w 24"/>
                <a:gd name="T39" fmla="*/ 21 h 26"/>
                <a:gd name="T40" fmla="*/ 1 w 24"/>
                <a:gd name="T41" fmla="*/ 22 h 26"/>
                <a:gd name="T42" fmla="*/ 1 w 24"/>
                <a:gd name="T43" fmla="*/ 23 h 26"/>
                <a:gd name="T44" fmla="*/ 0 w 24"/>
                <a:gd name="T45" fmla="*/ 23 h 26"/>
                <a:gd name="T46" fmla="*/ 1 w 24"/>
                <a:gd name="T47" fmla="*/ 12 h 26"/>
                <a:gd name="T48" fmla="*/ 3 w 24"/>
                <a:gd name="T49" fmla="*/ 12 h 26"/>
                <a:gd name="T50" fmla="*/ 3 w 24"/>
                <a:gd name="T51" fmla="*/ 13 h 26"/>
                <a:gd name="T52" fmla="*/ 3 w 24"/>
                <a:gd name="T53" fmla="*/ 14 h 26"/>
                <a:gd name="T54" fmla="*/ 3 w 24"/>
                <a:gd name="T55" fmla="*/ 15 h 26"/>
                <a:gd name="T56" fmla="*/ 4 w 24"/>
                <a:gd name="T57" fmla="*/ 15 h 26"/>
                <a:gd name="T58" fmla="*/ 11 w 24"/>
                <a:gd name="T59" fmla="*/ 16 h 26"/>
                <a:gd name="T60" fmla="*/ 11 w 24"/>
                <a:gd name="T61" fmla="*/ 16 h 26"/>
                <a:gd name="T62" fmla="*/ 9 w 24"/>
                <a:gd name="T63" fmla="*/ 13 h 26"/>
                <a:gd name="T64" fmla="*/ 7 w 24"/>
                <a:gd name="T65" fmla="*/ 10 h 26"/>
                <a:gd name="T66" fmla="*/ 5 w 24"/>
                <a:gd name="T67" fmla="*/ 8 h 26"/>
                <a:gd name="T68" fmla="*/ 4 w 24"/>
                <a:gd name="T69" fmla="*/ 7 h 26"/>
                <a:gd name="T70" fmla="*/ 3 w 24"/>
                <a:gd name="T71" fmla="*/ 8 h 26"/>
                <a:gd name="T72" fmla="*/ 3 w 24"/>
                <a:gd name="T73" fmla="*/ 9 h 26"/>
                <a:gd name="T74" fmla="*/ 2 w 24"/>
                <a:gd name="T75" fmla="*/ 9 h 26"/>
                <a:gd name="T76" fmla="*/ 3 w 24"/>
                <a:gd name="T77" fmla="*/ 0 h 26"/>
                <a:gd name="T78" fmla="*/ 4 w 24"/>
                <a:gd name="T79" fmla="*/ 0 h 26"/>
                <a:gd name="T80" fmla="*/ 5 w 24"/>
                <a:gd name="T81" fmla="*/ 3 h 26"/>
                <a:gd name="T82" fmla="*/ 6 w 24"/>
                <a:gd name="T83" fmla="*/ 6 h 26"/>
                <a:gd name="T84" fmla="*/ 8 w 24"/>
                <a:gd name="T85" fmla="*/ 9 h 26"/>
                <a:gd name="T86" fmla="*/ 10 w 24"/>
                <a:gd name="T87" fmla="*/ 12 h 26"/>
                <a:gd name="T88" fmla="*/ 15 w 24"/>
                <a:gd name="T89" fmla="*/ 9 h 26"/>
                <a:gd name="T90" fmla="*/ 20 w 24"/>
                <a:gd name="T91" fmla="*/ 6 h 26"/>
                <a:gd name="T92" fmla="*/ 21 w 24"/>
                <a:gd name="T93" fmla="*/ 5 h 26"/>
                <a:gd name="T94" fmla="*/ 22 w 24"/>
                <a:gd name="T95" fmla="*/ 3 h 26"/>
                <a:gd name="T96" fmla="*/ 23 w 24"/>
                <a:gd name="T97" fmla="*/ 2 h 26"/>
                <a:gd name="T98" fmla="*/ 23 w 24"/>
                <a:gd name="T99" fmla="*/ 2 h 26"/>
                <a:gd name="T100" fmla="*/ 24 w 24"/>
                <a:gd name="T10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6">
                  <a:moveTo>
                    <a:pt x="24" y="2"/>
                  </a:moveTo>
                  <a:cubicBezTo>
                    <a:pt x="23" y="10"/>
                    <a:pt x="23" y="10"/>
                    <a:pt x="23" y="10"/>
                  </a:cubicBezTo>
                  <a:cubicBezTo>
                    <a:pt x="21" y="11"/>
                    <a:pt x="19" y="12"/>
                    <a:pt x="18" y="13"/>
                  </a:cubicBezTo>
                  <a:cubicBezTo>
                    <a:pt x="16" y="14"/>
                    <a:pt x="15" y="15"/>
                    <a:pt x="12" y="16"/>
                  </a:cubicBezTo>
                  <a:cubicBezTo>
                    <a:pt x="12" y="17"/>
                    <a:pt x="12" y="17"/>
                    <a:pt x="12" y="17"/>
                  </a:cubicBezTo>
                  <a:cubicBezTo>
                    <a:pt x="19" y="18"/>
                    <a:pt x="19" y="18"/>
                    <a:pt x="19" y="18"/>
                  </a:cubicBezTo>
                  <a:cubicBezTo>
                    <a:pt x="19" y="18"/>
                    <a:pt x="19" y="18"/>
                    <a:pt x="20" y="18"/>
                  </a:cubicBezTo>
                  <a:cubicBezTo>
                    <a:pt x="20" y="17"/>
                    <a:pt x="20" y="17"/>
                    <a:pt x="20" y="17"/>
                  </a:cubicBezTo>
                  <a:cubicBezTo>
                    <a:pt x="21" y="17"/>
                    <a:pt x="21" y="16"/>
                    <a:pt x="21" y="16"/>
                  </a:cubicBezTo>
                  <a:cubicBezTo>
                    <a:pt x="21" y="16"/>
                    <a:pt x="21" y="15"/>
                    <a:pt x="21" y="15"/>
                  </a:cubicBezTo>
                  <a:cubicBezTo>
                    <a:pt x="22" y="15"/>
                    <a:pt x="22" y="15"/>
                    <a:pt x="22" y="15"/>
                  </a:cubicBezTo>
                  <a:cubicBezTo>
                    <a:pt x="21" y="26"/>
                    <a:pt x="21" y="26"/>
                    <a:pt x="21" y="26"/>
                  </a:cubicBezTo>
                  <a:cubicBezTo>
                    <a:pt x="20" y="26"/>
                    <a:pt x="20" y="26"/>
                    <a:pt x="20" y="26"/>
                  </a:cubicBezTo>
                  <a:cubicBezTo>
                    <a:pt x="20" y="26"/>
                    <a:pt x="20" y="25"/>
                    <a:pt x="20" y="25"/>
                  </a:cubicBezTo>
                  <a:cubicBezTo>
                    <a:pt x="20" y="25"/>
                    <a:pt x="20" y="24"/>
                    <a:pt x="20" y="24"/>
                  </a:cubicBezTo>
                  <a:cubicBezTo>
                    <a:pt x="20" y="24"/>
                    <a:pt x="19" y="23"/>
                    <a:pt x="19" y="23"/>
                  </a:cubicBezTo>
                  <a:cubicBezTo>
                    <a:pt x="19" y="23"/>
                    <a:pt x="19" y="23"/>
                    <a:pt x="18" y="23"/>
                  </a:cubicBezTo>
                  <a:cubicBezTo>
                    <a:pt x="3" y="21"/>
                    <a:pt x="3" y="21"/>
                    <a:pt x="3" y="21"/>
                  </a:cubicBezTo>
                  <a:cubicBezTo>
                    <a:pt x="3" y="21"/>
                    <a:pt x="3" y="21"/>
                    <a:pt x="3" y="21"/>
                  </a:cubicBezTo>
                  <a:cubicBezTo>
                    <a:pt x="2" y="21"/>
                    <a:pt x="2" y="21"/>
                    <a:pt x="2" y="21"/>
                  </a:cubicBezTo>
                  <a:cubicBezTo>
                    <a:pt x="2" y="22"/>
                    <a:pt x="1" y="22"/>
                    <a:pt x="1" y="22"/>
                  </a:cubicBezTo>
                  <a:cubicBezTo>
                    <a:pt x="1" y="23"/>
                    <a:pt x="1" y="23"/>
                    <a:pt x="1" y="23"/>
                  </a:cubicBezTo>
                  <a:cubicBezTo>
                    <a:pt x="0" y="23"/>
                    <a:pt x="0" y="23"/>
                    <a:pt x="0" y="23"/>
                  </a:cubicBezTo>
                  <a:cubicBezTo>
                    <a:pt x="1" y="12"/>
                    <a:pt x="1" y="12"/>
                    <a:pt x="1" y="12"/>
                  </a:cubicBezTo>
                  <a:cubicBezTo>
                    <a:pt x="3" y="12"/>
                    <a:pt x="3" y="12"/>
                    <a:pt x="3" y="12"/>
                  </a:cubicBezTo>
                  <a:cubicBezTo>
                    <a:pt x="3" y="12"/>
                    <a:pt x="3" y="13"/>
                    <a:pt x="3" y="13"/>
                  </a:cubicBezTo>
                  <a:cubicBezTo>
                    <a:pt x="3" y="14"/>
                    <a:pt x="3" y="14"/>
                    <a:pt x="3" y="14"/>
                  </a:cubicBezTo>
                  <a:cubicBezTo>
                    <a:pt x="3" y="15"/>
                    <a:pt x="3" y="15"/>
                    <a:pt x="3" y="15"/>
                  </a:cubicBezTo>
                  <a:cubicBezTo>
                    <a:pt x="3" y="15"/>
                    <a:pt x="4" y="15"/>
                    <a:pt x="4" y="15"/>
                  </a:cubicBezTo>
                  <a:cubicBezTo>
                    <a:pt x="11" y="16"/>
                    <a:pt x="11" y="16"/>
                    <a:pt x="11" y="16"/>
                  </a:cubicBezTo>
                  <a:cubicBezTo>
                    <a:pt x="11" y="16"/>
                    <a:pt x="11" y="16"/>
                    <a:pt x="11" y="16"/>
                  </a:cubicBezTo>
                  <a:cubicBezTo>
                    <a:pt x="11" y="15"/>
                    <a:pt x="10" y="14"/>
                    <a:pt x="9" y="13"/>
                  </a:cubicBezTo>
                  <a:cubicBezTo>
                    <a:pt x="8" y="12"/>
                    <a:pt x="8" y="11"/>
                    <a:pt x="7" y="10"/>
                  </a:cubicBezTo>
                  <a:cubicBezTo>
                    <a:pt x="6" y="9"/>
                    <a:pt x="6" y="9"/>
                    <a:pt x="5" y="8"/>
                  </a:cubicBezTo>
                  <a:cubicBezTo>
                    <a:pt x="5" y="8"/>
                    <a:pt x="4" y="7"/>
                    <a:pt x="4" y="7"/>
                  </a:cubicBezTo>
                  <a:cubicBezTo>
                    <a:pt x="4" y="7"/>
                    <a:pt x="4" y="8"/>
                    <a:pt x="3" y="8"/>
                  </a:cubicBezTo>
                  <a:cubicBezTo>
                    <a:pt x="3" y="8"/>
                    <a:pt x="3" y="9"/>
                    <a:pt x="3" y="9"/>
                  </a:cubicBezTo>
                  <a:cubicBezTo>
                    <a:pt x="2" y="9"/>
                    <a:pt x="2" y="9"/>
                    <a:pt x="2" y="9"/>
                  </a:cubicBezTo>
                  <a:cubicBezTo>
                    <a:pt x="3" y="0"/>
                    <a:pt x="3" y="0"/>
                    <a:pt x="3" y="0"/>
                  </a:cubicBezTo>
                  <a:cubicBezTo>
                    <a:pt x="4" y="0"/>
                    <a:pt x="4" y="0"/>
                    <a:pt x="4" y="0"/>
                  </a:cubicBezTo>
                  <a:cubicBezTo>
                    <a:pt x="4" y="2"/>
                    <a:pt x="4" y="2"/>
                    <a:pt x="5" y="3"/>
                  </a:cubicBezTo>
                  <a:cubicBezTo>
                    <a:pt x="5" y="4"/>
                    <a:pt x="5" y="5"/>
                    <a:pt x="6" y="6"/>
                  </a:cubicBezTo>
                  <a:cubicBezTo>
                    <a:pt x="6" y="7"/>
                    <a:pt x="7" y="8"/>
                    <a:pt x="8" y="9"/>
                  </a:cubicBezTo>
                  <a:cubicBezTo>
                    <a:pt x="8" y="9"/>
                    <a:pt x="9" y="10"/>
                    <a:pt x="10" y="12"/>
                  </a:cubicBezTo>
                  <a:cubicBezTo>
                    <a:pt x="11" y="11"/>
                    <a:pt x="13" y="10"/>
                    <a:pt x="15" y="9"/>
                  </a:cubicBezTo>
                  <a:cubicBezTo>
                    <a:pt x="16" y="8"/>
                    <a:pt x="18" y="7"/>
                    <a:pt x="20" y="6"/>
                  </a:cubicBezTo>
                  <a:cubicBezTo>
                    <a:pt x="21" y="5"/>
                    <a:pt x="21" y="5"/>
                    <a:pt x="21" y="5"/>
                  </a:cubicBezTo>
                  <a:cubicBezTo>
                    <a:pt x="22" y="4"/>
                    <a:pt x="22" y="4"/>
                    <a:pt x="22" y="3"/>
                  </a:cubicBezTo>
                  <a:cubicBezTo>
                    <a:pt x="23" y="3"/>
                    <a:pt x="23" y="3"/>
                    <a:pt x="23" y="2"/>
                  </a:cubicBezTo>
                  <a:cubicBezTo>
                    <a:pt x="23" y="2"/>
                    <a:pt x="23" y="2"/>
                    <a:pt x="23" y="2"/>
                  </a:cubicBezTo>
                  <a:lnTo>
                    <a:pt x="24" y="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5" name="Freeform 14">
              <a:extLst>
                <a:ext uri="{FF2B5EF4-FFF2-40B4-BE49-F238E27FC236}">
                  <a16:creationId xmlns:a16="http://schemas.microsoft.com/office/drawing/2014/main" id="{8F24C8E3-D283-2E43-8900-FBD9FE1E3953}"/>
                </a:ext>
              </a:extLst>
            </p:cNvPr>
            <p:cNvSpPr>
              <a:spLocks/>
            </p:cNvSpPr>
            <p:nvPr userDrawn="1"/>
          </p:nvSpPr>
          <p:spPr bwMode="auto">
            <a:xfrm>
              <a:off x="558751" y="859260"/>
              <a:ext cx="90488" cy="71438"/>
            </a:xfrm>
            <a:custGeom>
              <a:avLst/>
              <a:gdLst>
                <a:gd name="T0" fmla="*/ 24 w 24"/>
                <a:gd name="T1" fmla="*/ 8 h 19"/>
                <a:gd name="T2" fmla="*/ 20 w 24"/>
                <a:gd name="T3" fmla="*/ 19 h 19"/>
                <a:gd name="T4" fmla="*/ 19 w 24"/>
                <a:gd name="T5" fmla="*/ 18 h 19"/>
                <a:gd name="T6" fmla="*/ 19 w 24"/>
                <a:gd name="T7" fmla="*/ 17 h 19"/>
                <a:gd name="T8" fmla="*/ 19 w 24"/>
                <a:gd name="T9" fmla="*/ 16 h 19"/>
                <a:gd name="T10" fmla="*/ 19 w 24"/>
                <a:gd name="T11" fmla="*/ 15 h 19"/>
                <a:gd name="T12" fmla="*/ 18 w 24"/>
                <a:gd name="T13" fmla="*/ 15 h 19"/>
                <a:gd name="T14" fmla="*/ 4 w 24"/>
                <a:gd name="T15" fmla="*/ 9 h 19"/>
                <a:gd name="T16" fmla="*/ 4 w 24"/>
                <a:gd name="T17" fmla="*/ 9 h 19"/>
                <a:gd name="T18" fmla="*/ 3 w 24"/>
                <a:gd name="T19" fmla="*/ 10 h 19"/>
                <a:gd name="T20" fmla="*/ 2 w 24"/>
                <a:gd name="T21" fmla="*/ 10 h 19"/>
                <a:gd name="T22" fmla="*/ 1 w 24"/>
                <a:gd name="T23" fmla="*/ 11 h 19"/>
                <a:gd name="T24" fmla="*/ 0 w 24"/>
                <a:gd name="T25" fmla="*/ 11 h 19"/>
                <a:gd name="T26" fmla="*/ 5 w 24"/>
                <a:gd name="T27" fmla="*/ 0 h 19"/>
                <a:gd name="T28" fmla="*/ 6 w 24"/>
                <a:gd name="T29" fmla="*/ 1 h 19"/>
                <a:gd name="T30" fmla="*/ 5 w 24"/>
                <a:gd name="T31" fmla="*/ 2 h 19"/>
                <a:gd name="T32" fmla="*/ 5 w 24"/>
                <a:gd name="T33" fmla="*/ 3 h 19"/>
                <a:gd name="T34" fmla="*/ 5 w 24"/>
                <a:gd name="T35" fmla="*/ 4 h 19"/>
                <a:gd name="T36" fmla="*/ 6 w 24"/>
                <a:gd name="T37" fmla="*/ 4 h 19"/>
                <a:gd name="T38" fmla="*/ 20 w 24"/>
                <a:gd name="T39" fmla="*/ 10 h 19"/>
                <a:gd name="T40" fmla="*/ 21 w 24"/>
                <a:gd name="T41" fmla="*/ 10 h 19"/>
                <a:gd name="T42" fmla="*/ 22 w 24"/>
                <a:gd name="T43" fmla="*/ 9 h 19"/>
                <a:gd name="T44" fmla="*/ 22 w 24"/>
                <a:gd name="T45" fmla="*/ 9 h 19"/>
                <a:gd name="T46" fmla="*/ 23 w 24"/>
                <a:gd name="T47" fmla="*/ 8 h 19"/>
                <a:gd name="T48" fmla="*/ 24 w 24"/>
                <a:gd name="T4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9">
                  <a:moveTo>
                    <a:pt x="24" y="8"/>
                  </a:moveTo>
                  <a:cubicBezTo>
                    <a:pt x="20" y="19"/>
                    <a:pt x="20" y="19"/>
                    <a:pt x="20" y="19"/>
                  </a:cubicBezTo>
                  <a:cubicBezTo>
                    <a:pt x="19" y="18"/>
                    <a:pt x="19" y="18"/>
                    <a:pt x="19" y="18"/>
                  </a:cubicBezTo>
                  <a:cubicBezTo>
                    <a:pt x="19" y="18"/>
                    <a:pt x="19" y="18"/>
                    <a:pt x="19" y="17"/>
                  </a:cubicBezTo>
                  <a:cubicBezTo>
                    <a:pt x="19" y="17"/>
                    <a:pt x="19" y="16"/>
                    <a:pt x="19" y="16"/>
                  </a:cubicBezTo>
                  <a:cubicBezTo>
                    <a:pt x="19" y="16"/>
                    <a:pt x="19" y="15"/>
                    <a:pt x="19" y="15"/>
                  </a:cubicBezTo>
                  <a:cubicBezTo>
                    <a:pt x="19" y="15"/>
                    <a:pt x="19" y="15"/>
                    <a:pt x="18" y="15"/>
                  </a:cubicBezTo>
                  <a:cubicBezTo>
                    <a:pt x="4" y="9"/>
                    <a:pt x="4" y="9"/>
                    <a:pt x="4" y="9"/>
                  </a:cubicBezTo>
                  <a:cubicBezTo>
                    <a:pt x="4" y="9"/>
                    <a:pt x="4" y="9"/>
                    <a:pt x="4" y="9"/>
                  </a:cubicBezTo>
                  <a:cubicBezTo>
                    <a:pt x="3" y="9"/>
                    <a:pt x="3" y="9"/>
                    <a:pt x="3" y="10"/>
                  </a:cubicBezTo>
                  <a:cubicBezTo>
                    <a:pt x="2" y="10"/>
                    <a:pt x="2" y="10"/>
                    <a:pt x="2" y="10"/>
                  </a:cubicBezTo>
                  <a:cubicBezTo>
                    <a:pt x="2" y="11"/>
                    <a:pt x="1" y="11"/>
                    <a:pt x="1" y="11"/>
                  </a:cubicBezTo>
                  <a:cubicBezTo>
                    <a:pt x="0" y="11"/>
                    <a:pt x="0" y="11"/>
                    <a:pt x="0" y="11"/>
                  </a:cubicBezTo>
                  <a:cubicBezTo>
                    <a:pt x="5" y="0"/>
                    <a:pt x="5" y="0"/>
                    <a:pt x="5" y="0"/>
                  </a:cubicBezTo>
                  <a:cubicBezTo>
                    <a:pt x="6" y="1"/>
                    <a:pt x="6" y="1"/>
                    <a:pt x="6" y="1"/>
                  </a:cubicBezTo>
                  <a:cubicBezTo>
                    <a:pt x="6" y="1"/>
                    <a:pt x="5" y="1"/>
                    <a:pt x="5" y="2"/>
                  </a:cubicBezTo>
                  <a:cubicBezTo>
                    <a:pt x="5" y="2"/>
                    <a:pt x="5" y="2"/>
                    <a:pt x="5" y="3"/>
                  </a:cubicBezTo>
                  <a:cubicBezTo>
                    <a:pt x="5" y="3"/>
                    <a:pt x="5" y="3"/>
                    <a:pt x="5" y="4"/>
                  </a:cubicBezTo>
                  <a:cubicBezTo>
                    <a:pt x="6" y="4"/>
                    <a:pt x="6" y="4"/>
                    <a:pt x="6" y="4"/>
                  </a:cubicBezTo>
                  <a:cubicBezTo>
                    <a:pt x="20" y="10"/>
                    <a:pt x="20" y="10"/>
                    <a:pt x="20" y="10"/>
                  </a:cubicBezTo>
                  <a:cubicBezTo>
                    <a:pt x="20" y="10"/>
                    <a:pt x="21" y="10"/>
                    <a:pt x="21" y="10"/>
                  </a:cubicBezTo>
                  <a:cubicBezTo>
                    <a:pt x="21" y="10"/>
                    <a:pt x="22" y="10"/>
                    <a:pt x="22" y="9"/>
                  </a:cubicBezTo>
                  <a:cubicBezTo>
                    <a:pt x="22" y="9"/>
                    <a:pt x="22" y="9"/>
                    <a:pt x="22" y="9"/>
                  </a:cubicBezTo>
                  <a:cubicBezTo>
                    <a:pt x="23" y="8"/>
                    <a:pt x="23" y="8"/>
                    <a:pt x="23" y="8"/>
                  </a:cubicBezTo>
                  <a:lnTo>
                    <a:pt x="24" y="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6" name="Freeform 15">
              <a:extLst>
                <a:ext uri="{FF2B5EF4-FFF2-40B4-BE49-F238E27FC236}">
                  <a16:creationId xmlns:a16="http://schemas.microsoft.com/office/drawing/2014/main" id="{1FF04DC3-7266-1C4E-876A-D7E591425BD0}"/>
                </a:ext>
              </a:extLst>
            </p:cNvPr>
            <p:cNvSpPr>
              <a:spLocks/>
            </p:cNvSpPr>
            <p:nvPr userDrawn="1"/>
          </p:nvSpPr>
          <p:spPr bwMode="auto">
            <a:xfrm>
              <a:off x="603201" y="725910"/>
              <a:ext cx="112713" cy="122238"/>
            </a:xfrm>
            <a:custGeom>
              <a:avLst/>
              <a:gdLst>
                <a:gd name="T0" fmla="*/ 16 w 30"/>
                <a:gd name="T1" fmla="*/ 0 h 32"/>
                <a:gd name="T2" fmla="*/ 15 w 30"/>
                <a:gd name="T3" fmla="*/ 1 h 32"/>
                <a:gd name="T4" fmla="*/ 15 w 30"/>
                <a:gd name="T5" fmla="*/ 3 h 32"/>
                <a:gd name="T6" fmla="*/ 15 w 30"/>
                <a:gd name="T7" fmla="*/ 4 h 32"/>
                <a:gd name="T8" fmla="*/ 17 w 30"/>
                <a:gd name="T9" fmla="*/ 6 h 32"/>
                <a:gd name="T10" fmla="*/ 30 w 30"/>
                <a:gd name="T11" fmla="*/ 15 h 32"/>
                <a:gd name="T12" fmla="*/ 28 w 30"/>
                <a:gd name="T13" fmla="*/ 17 h 32"/>
                <a:gd name="T14" fmla="*/ 7 w 30"/>
                <a:gd name="T15" fmla="*/ 18 h 32"/>
                <a:gd name="T16" fmla="*/ 15 w 30"/>
                <a:gd name="T17" fmla="*/ 24 h 32"/>
                <a:gd name="T18" fmla="*/ 18 w 30"/>
                <a:gd name="T19" fmla="*/ 25 h 32"/>
                <a:gd name="T20" fmla="*/ 19 w 30"/>
                <a:gd name="T21" fmla="*/ 25 h 32"/>
                <a:gd name="T22" fmla="*/ 21 w 30"/>
                <a:gd name="T23" fmla="*/ 25 h 32"/>
                <a:gd name="T24" fmla="*/ 22 w 30"/>
                <a:gd name="T25" fmla="*/ 24 h 32"/>
                <a:gd name="T26" fmla="*/ 23 w 30"/>
                <a:gd name="T27" fmla="*/ 25 h 32"/>
                <a:gd name="T28" fmla="*/ 17 w 30"/>
                <a:gd name="T29" fmla="*/ 32 h 32"/>
                <a:gd name="T30" fmla="*/ 16 w 30"/>
                <a:gd name="T31" fmla="*/ 31 h 32"/>
                <a:gd name="T32" fmla="*/ 17 w 30"/>
                <a:gd name="T33" fmla="*/ 30 h 32"/>
                <a:gd name="T34" fmla="*/ 17 w 30"/>
                <a:gd name="T35" fmla="*/ 29 h 32"/>
                <a:gd name="T36" fmla="*/ 17 w 30"/>
                <a:gd name="T37" fmla="*/ 27 h 32"/>
                <a:gd name="T38" fmla="*/ 14 w 30"/>
                <a:gd name="T39" fmla="*/ 25 h 32"/>
                <a:gd name="T40" fmla="*/ 6 w 30"/>
                <a:gd name="T41" fmla="*/ 20 h 32"/>
                <a:gd name="T42" fmla="*/ 5 w 30"/>
                <a:gd name="T43" fmla="*/ 19 h 32"/>
                <a:gd name="T44" fmla="*/ 4 w 30"/>
                <a:gd name="T45" fmla="*/ 19 h 32"/>
                <a:gd name="T46" fmla="*/ 2 w 30"/>
                <a:gd name="T47" fmla="*/ 19 h 32"/>
                <a:gd name="T48" fmla="*/ 1 w 30"/>
                <a:gd name="T49" fmla="*/ 20 h 32"/>
                <a:gd name="T50" fmla="*/ 0 w 30"/>
                <a:gd name="T51" fmla="*/ 20 h 32"/>
                <a:gd name="T52" fmla="*/ 5 w 30"/>
                <a:gd name="T53" fmla="*/ 13 h 32"/>
                <a:gd name="T54" fmla="*/ 23 w 30"/>
                <a:gd name="T55" fmla="*/ 12 h 32"/>
                <a:gd name="T56" fmla="*/ 17 w 30"/>
                <a:gd name="T57" fmla="*/ 8 h 32"/>
                <a:gd name="T58" fmla="*/ 14 w 30"/>
                <a:gd name="T59" fmla="*/ 6 h 32"/>
                <a:gd name="T60" fmla="*/ 13 w 30"/>
                <a:gd name="T61" fmla="*/ 6 h 32"/>
                <a:gd name="T62" fmla="*/ 11 w 30"/>
                <a:gd name="T63" fmla="*/ 7 h 32"/>
                <a:gd name="T64" fmla="*/ 10 w 30"/>
                <a:gd name="T65" fmla="*/ 8 h 32"/>
                <a:gd name="T66" fmla="*/ 9 w 30"/>
                <a:gd name="T67" fmla="*/ 7 h 32"/>
                <a:gd name="T68" fmla="*/ 15 w 30"/>
                <a:gd name="T69" fmla="*/ 0 h 32"/>
                <a:gd name="T70" fmla="*/ 16 w 30"/>
                <a:gd name="T7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2">
                  <a:moveTo>
                    <a:pt x="16" y="0"/>
                  </a:moveTo>
                  <a:cubicBezTo>
                    <a:pt x="15" y="1"/>
                    <a:pt x="15" y="1"/>
                    <a:pt x="15" y="1"/>
                  </a:cubicBezTo>
                  <a:cubicBezTo>
                    <a:pt x="15" y="2"/>
                    <a:pt x="15" y="2"/>
                    <a:pt x="15" y="3"/>
                  </a:cubicBezTo>
                  <a:cubicBezTo>
                    <a:pt x="15" y="3"/>
                    <a:pt x="15" y="4"/>
                    <a:pt x="15" y="4"/>
                  </a:cubicBezTo>
                  <a:cubicBezTo>
                    <a:pt x="16" y="5"/>
                    <a:pt x="16" y="5"/>
                    <a:pt x="17" y="6"/>
                  </a:cubicBezTo>
                  <a:cubicBezTo>
                    <a:pt x="30" y="15"/>
                    <a:pt x="30" y="15"/>
                    <a:pt x="30" y="15"/>
                  </a:cubicBezTo>
                  <a:cubicBezTo>
                    <a:pt x="28" y="17"/>
                    <a:pt x="28" y="17"/>
                    <a:pt x="28" y="17"/>
                  </a:cubicBezTo>
                  <a:cubicBezTo>
                    <a:pt x="7" y="18"/>
                    <a:pt x="7" y="18"/>
                    <a:pt x="7" y="18"/>
                  </a:cubicBezTo>
                  <a:cubicBezTo>
                    <a:pt x="15" y="24"/>
                    <a:pt x="15" y="24"/>
                    <a:pt x="15" y="24"/>
                  </a:cubicBezTo>
                  <a:cubicBezTo>
                    <a:pt x="16" y="25"/>
                    <a:pt x="17" y="25"/>
                    <a:pt x="18" y="25"/>
                  </a:cubicBezTo>
                  <a:cubicBezTo>
                    <a:pt x="18" y="26"/>
                    <a:pt x="19" y="26"/>
                    <a:pt x="19" y="25"/>
                  </a:cubicBezTo>
                  <a:cubicBezTo>
                    <a:pt x="20" y="25"/>
                    <a:pt x="20" y="25"/>
                    <a:pt x="21" y="25"/>
                  </a:cubicBezTo>
                  <a:cubicBezTo>
                    <a:pt x="21" y="24"/>
                    <a:pt x="21" y="24"/>
                    <a:pt x="22" y="24"/>
                  </a:cubicBezTo>
                  <a:cubicBezTo>
                    <a:pt x="23" y="25"/>
                    <a:pt x="23" y="25"/>
                    <a:pt x="23" y="25"/>
                  </a:cubicBezTo>
                  <a:cubicBezTo>
                    <a:pt x="17" y="32"/>
                    <a:pt x="17" y="32"/>
                    <a:pt x="17" y="32"/>
                  </a:cubicBezTo>
                  <a:cubicBezTo>
                    <a:pt x="16" y="31"/>
                    <a:pt x="16" y="31"/>
                    <a:pt x="16" y="31"/>
                  </a:cubicBezTo>
                  <a:cubicBezTo>
                    <a:pt x="17" y="31"/>
                    <a:pt x="17" y="30"/>
                    <a:pt x="17" y="30"/>
                  </a:cubicBezTo>
                  <a:cubicBezTo>
                    <a:pt x="17" y="30"/>
                    <a:pt x="17" y="29"/>
                    <a:pt x="17" y="29"/>
                  </a:cubicBezTo>
                  <a:cubicBezTo>
                    <a:pt x="17" y="28"/>
                    <a:pt x="17" y="28"/>
                    <a:pt x="17" y="27"/>
                  </a:cubicBezTo>
                  <a:cubicBezTo>
                    <a:pt x="16" y="27"/>
                    <a:pt x="16" y="26"/>
                    <a:pt x="14" y="25"/>
                  </a:cubicBezTo>
                  <a:cubicBezTo>
                    <a:pt x="6" y="20"/>
                    <a:pt x="6" y="20"/>
                    <a:pt x="6" y="20"/>
                  </a:cubicBezTo>
                  <a:cubicBezTo>
                    <a:pt x="6" y="19"/>
                    <a:pt x="6" y="19"/>
                    <a:pt x="5" y="19"/>
                  </a:cubicBezTo>
                  <a:cubicBezTo>
                    <a:pt x="5" y="19"/>
                    <a:pt x="4" y="19"/>
                    <a:pt x="4" y="19"/>
                  </a:cubicBezTo>
                  <a:cubicBezTo>
                    <a:pt x="3" y="19"/>
                    <a:pt x="3" y="19"/>
                    <a:pt x="2" y="19"/>
                  </a:cubicBezTo>
                  <a:cubicBezTo>
                    <a:pt x="2" y="20"/>
                    <a:pt x="2" y="20"/>
                    <a:pt x="1" y="20"/>
                  </a:cubicBezTo>
                  <a:cubicBezTo>
                    <a:pt x="0" y="20"/>
                    <a:pt x="0" y="20"/>
                    <a:pt x="0" y="20"/>
                  </a:cubicBezTo>
                  <a:cubicBezTo>
                    <a:pt x="5" y="13"/>
                    <a:pt x="5" y="13"/>
                    <a:pt x="5" y="13"/>
                  </a:cubicBezTo>
                  <a:cubicBezTo>
                    <a:pt x="23" y="12"/>
                    <a:pt x="23" y="12"/>
                    <a:pt x="23" y="12"/>
                  </a:cubicBezTo>
                  <a:cubicBezTo>
                    <a:pt x="17" y="8"/>
                    <a:pt x="17" y="8"/>
                    <a:pt x="17" y="8"/>
                  </a:cubicBezTo>
                  <a:cubicBezTo>
                    <a:pt x="16" y="7"/>
                    <a:pt x="15" y="6"/>
                    <a:pt x="14" y="6"/>
                  </a:cubicBezTo>
                  <a:cubicBezTo>
                    <a:pt x="14" y="6"/>
                    <a:pt x="13" y="6"/>
                    <a:pt x="13" y="6"/>
                  </a:cubicBezTo>
                  <a:cubicBezTo>
                    <a:pt x="12" y="6"/>
                    <a:pt x="12" y="6"/>
                    <a:pt x="11" y="7"/>
                  </a:cubicBezTo>
                  <a:cubicBezTo>
                    <a:pt x="11" y="7"/>
                    <a:pt x="11" y="7"/>
                    <a:pt x="10" y="8"/>
                  </a:cubicBezTo>
                  <a:cubicBezTo>
                    <a:pt x="9" y="7"/>
                    <a:pt x="9" y="7"/>
                    <a:pt x="9" y="7"/>
                  </a:cubicBezTo>
                  <a:cubicBezTo>
                    <a:pt x="15" y="0"/>
                    <a:pt x="15" y="0"/>
                    <a:pt x="15" y="0"/>
                  </a:cubicBezTo>
                  <a:lnTo>
                    <a:pt x="16"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7" name="Freeform 16">
              <a:extLst>
                <a:ext uri="{FF2B5EF4-FFF2-40B4-BE49-F238E27FC236}">
                  <a16:creationId xmlns:a16="http://schemas.microsoft.com/office/drawing/2014/main" id="{687EA436-AE80-5947-B5EC-507CD7F5D843}"/>
                </a:ext>
              </a:extLst>
            </p:cNvPr>
            <p:cNvSpPr>
              <a:spLocks/>
            </p:cNvSpPr>
            <p:nvPr userDrawn="1"/>
          </p:nvSpPr>
          <p:spPr bwMode="auto">
            <a:xfrm>
              <a:off x="715914" y="635422"/>
              <a:ext cx="90488" cy="95250"/>
            </a:xfrm>
            <a:custGeom>
              <a:avLst/>
              <a:gdLst>
                <a:gd name="T0" fmla="*/ 22 w 24"/>
                <a:gd name="T1" fmla="*/ 7 h 25"/>
                <a:gd name="T2" fmla="*/ 21 w 24"/>
                <a:gd name="T3" fmla="*/ 8 h 25"/>
                <a:gd name="T4" fmla="*/ 21 w 24"/>
                <a:gd name="T5" fmla="*/ 8 h 25"/>
                <a:gd name="T6" fmla="*/ 21 w 24"/>
                <a:gd name="T7" fmla="*/ 9 h 25"/>
                <a:gd name="T8" fmla="*/ 21 w 24"/>
                <a:gd name="T9" fmla="*/ 10 h 25"/>
                <a:gd name="T10" fmla="*/ 23 w 24"/>
                <a:gd name="T11" fmla="*/ 12 h 25"/>
                <a:gd name="T12" fmla="*/ 23 w 24"/>
                <a:gd name="T13" fmla="*/ 13 h 25"/>
                <a:gd name="T14" fmla="*/ 24 w 24"/>
                <a:gd name="T15" fmla="*/ 14 h 25"/>
                <a:gd name="T16" fmla="*/ 22 w 24"/>
                <a:gd name="T17" fmla="*/ 18 h 25"/>
                <a:gd name="T18" fmla="*/ 18 w 24"/>
                <a:gd name="T19" fmla="*/ 22 h 25"/>
                <a:gd name="T20" fmla="*/ 14 w 24"/>
                <a:gd name="T21" fmla="*/ 24 h 25"/>
                <a:gd name="T22" fmla="*/ 10 w 24"/>
                <a:gd name="T23" fmla="*/ 25 h 25"/>
                <a:gd name="T24" fmla="*/ 6 w 24"/>
                <a:gd name="T25" fmla="*/ 23 h 25"/>
                <a:gd name="T26" fmla="*/ 3 w 24"/>
                <a:gd name="T27" fmla="*/ 20 h 25"/>
                <a:gd name="T28" fmla="*/ 0 w 24"/>
                <a:gd name="T29" fmla="*/ 16 h 25"/>
                <a:gd name="T30" fmla="*/ 0 w 24"/>
                <a:gd name="T31" fmla="*/ 12 h 25"/>
                <a:gd name="T32" fmla="*/ 1 w 24"/>
                <a:gd name="T33" fmla="*/ 8 h 25"/>
                <a:gd name="T34" fmla="*/ 5 w 24"/>
                <a:gd name="T35" fmla="*/ 4 h 25"/>
                <a:gd name="T36" fmla="*/ 8 w 24"/>
                <a:gd name="T37" fmla="*/ 2 h 25"/>
                <a:gd name="T38" fmla="*/ 10 w 24"/>
                <a:gd name="T39" fmla="*/ 2 h 25"/>
                <a:gd name="T40" fmla="*/ 10 w 24"/>
                <a:gd name="T41" fmla="*/ 0 h 25"/>
                <a:gd name="T42" fmla="*/ 11 w 24"/>
                <a:gd name="T43" fmla="*/ 0 h 25"/>
                <a:gd name="T44" fmla="*/ 16 w 24"/>
                <a:gd name="T45" fmla="*/ 5 h 25"/>
                <a:gd name="T46" fmla="*/ 15 w 24"/>
                <a:gd name="T47" fmla="*/ 6 h 25"/>
                <a:gd name="T48" fmla="*/ 10 w 24"/>
                <a:gd name="T49" fmla="*/ 4 h 25"/>
                <a:gd name="T50" fmla="*/ 6 w 24"/>
                <a:gd name="T51" fmla="*/ 5 h 25"/>
                <a:gd name="T52" fmla="*/ 4 w 24"/>
                <a:gd name="T53" fmla="*/ 10 h 25"/>
                <a:gd name="T54" fmla="*/ 7 w 24"/>
                <a:gd name="T55" fmla="*/ 16 h 25"/>
                <a:gd name="T56" fmla="*/ 13 w 24"/>
                <a:gd name="T57" fmla="*/ 21 h 25"/>
                <a:gd name="T58" fmla="*/ 18 w 24"/>
                <a:gd name="T59" fmla="*/ 20 h 25"/>
                <a:gd name="T60" fmla="*/ 19 w 24"/>
                <a:gd name="T61" fmla="*/ 18 h 25"/>
                <a:gd name="T62" fmla="*/ 20 w 24"/>
                <a:gd name="T63" fmla="*/ 17 h 25"/>
                <a:gd name="T64" fmla="*/ 17 w 24"/>
                <a:gd name="T65" fmla="*/ 13 h 25"/>
                <a:gd name="T66" fmla="*/ 17 w 24"/>
                <a:gd name="T67" fmla="*/ 13 h 25"/>
                <a:gd name="T68" fmla="*/ 16 w 24"/>
                <a:gd name="T69" fmla="*/ 13 h 25"/>
                <a:gd name="T70" fmla="*/ 14 w 24"/>
                <a:gd name="T71" fmla="*/ 13 h 25"/>
                <a:gd name="T72" fmla="*/ 13 w 24"/>
                <a:gd name="T73" fmla="*/ 14 h 25"/>
                <a:gd name="T74" fmla="*/ 13 w 24"/>
                <a:gd name="T75" fmla="*/ 13 h 25"/>
                <a:gd name="T76" fmla="*/ 21 w 24"/>
                <a:gd name="T77" fmla="*/ 6 h 25"/>
                <a:gd name="T78" fmla="*/ 22 w 24"/>
                <a:gd name="T7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5">
                  <a:moveTo>
                    <a:pt x="22" y="7"/>
                  </a:moveTo>
                  <a:cubicBezTo>
                    <a:pt x="22" y="7"/>
                    <a:pt x="22" y="7"/>
                    <a:pt x="21" y="8"/>
                  </a:cubicBezTo>
                  <a:cubicBezTo>
                    <a:pt x="21" y="8"/>
                    <a:pt x="21" y="8"/>
                    <a:pt x="21" y="8"/>
                  </a:cubicBezTo>
                  <a:cubicBezTo>
                    <a:pt x="21" y="9"/>
                    <a:pt x="21" y="9"/>
                    <a:pt x="21" y="9"/>
                  </a:cubicBezTo>
                  <a:cubicBezTo>
                    <a:pt x="21" y="10"/>
                    <a:pt x="21" y="10"/>
                    <a:pt x="21" y="10"/>
                  </a:cubicBezTo>
                  <a:cubicBezTo>
                    <a:pt x="23" y="12"/>
                    <a:pt x="23" y="12"/>
                    <a:pt x="23" y="12"/>
                  </a:cubicBezTo>
                  <a:cubicBezTo>
                    <a:pt x="23" y="12"/>
                    <a:pt x="23" y="13"/>
                    <a:pt x="23" y="13"/>
                  </a:cubicBezTo>
                  <a:cubicBezTo>
                    <a:pt x="24" y="13"/>
                    <a:pt x="24" y="13"/>
                    <a:pt x="24" y="14"/>
                  </a:cubicBezTo>
                  <a:cubicBezTo>
                    <a:pt x="24" y="15"/>
                    <a:pt x="23" y="16"/>
                    <a:pt x="22" y="18"/>
                  </a:cubicBezTo>
                  <a:cubicBezTo>
                    <a:pt x="21" y="19"/>
                    <a:pt x="19" y="21"/>
                    <a:pt x="18" y="22"/>
                  </a:cubicBezTo>
                  <a:cubicBezTo>
                    <a:pt x="17" y="23"/>
                    <a:pt x="16" y="23"/>
                    <a:pt x="14" y="24"/>
                  </a:cubicBezTo>
                  <a:cubicBezTo>
                    <a:pt x="13" y="24"/>
                    <a:pt x="12" y="25"/>
                    <a:pt x="10" y="25"/>
                  </a:cubicBezTo>
                  <a:cubicBezTo>
                    <a:pt x="9" y="24"/>
                    <a:pt x="8" y="24"/>
                    <a:pt x="6" y="23"/>
                  </a:cubicBezTo>
                  <a:cubicBezTo>
                    <a:pt x="5" y="23"/>
                    <a:pt x="4" y="22"/>
                    <a:pt x="3" y="20"/>
                  </a:cubicBezTo>
                  <a:cubicBezTo>
                    <a:pt x="2" y="19"/>
                    <a:pt x="1" y="18"/>
                    <a:pt x="0" y="16"/>
                  </a:cubicBezTo>
                  <a:cubicBezTo>
                    <a:pt x="0" y="15"/>
                    <a:pt x="0" y="13"/>
                    <a:pt x="0" y="12"/>
                  </a:cubicBezTo>
                  <a:cubicBezTo>
                    <a:pt x="0" y="10"/>
                    <a:pt x="1" y="9"/>
                    <a:pt x="1" y="8"/>
                  </a:cubicBezTo>
                  <a:cubicBezTo>
                    <a:pt x="2" y="6"/>
                    <a:pt x="3" y="5"/>
                    <a:pt x="5" y="4"/>
                  </a:cubicBezTo>
                  <a:cubicBezTo>
                    <a:pt x="6" y="3"/>
                    <a:pt x="7" y="3"/>
                    <a:pt x="8" y="2"/>
                  </a:cubicBezTo>
                  <a:cubicBezTo>
                    <a:pt x="9" y="2"/>
                    <a:pt x="9" y="2"/>
                    <a:pt x="10" y="2"/>
                  </a:cubicBezTo>
                  <a:cubicBezTo>
                    <a:pt x="10" y="0"/>
                    <a:pt x="10" y="0"/>
                    <a:pt x="10" y="0"/>
                  </a:cubicBezTo>
                  <a:cubicBezTo>
                    <a:pt x="11" y="0"/>
                    <a:pt x="11" y="0"/>
                    <a:pt x="11" y="0"/>
                  </a:cubicBezTo>
                  <a:cubicBezTo>
                    <a:pt x="16" y="5"/>
                    <a:pt x="16" y="5"/>
                    <a:pt x="16" y="5"/>
                  </a:cubicBezTo>
                  <a:cubicBezTo>
                    <a:pt x="15" y="6"/>
                    <a:pt x="15" y="6"/>
                    <a:pt x="15" y="6"/>
                  </a:cubicBezTo>
                  <a:cubicBezTo>
                    <a:pt x="13" y="5"/>
                    <a:pt x="11" y="4"/>
                    <a:pt x="10" y="4"/>
                  </a:cubicBezTo>
                  <a:cubicBezTo>
                    <a:pt x="8" y="4"/>
                    <a:pt x="7" y="4"/>
                    <a:pt x="6" y="5"/>
                  </a:cubicBezTo>
                  <a:cubicBezTo>
                    <a:pt x="4" y="6"/>
                    <a:pt x="4" y="8"/>
                    <a:pt x="4" y="10"/>
                  </a:cubicBezTo>
                  <a:cubicBezTo>
                    <a:pt x="4" y="12"/>
                    <a:pt x="5" y="14"/>
                    <a:pt x="7" y="16"/>
                  </a:cubicBezTo>
                  <a:cubicBezTo>
                    <a:pt x="9" y="19"/>
                    <a:pt x="11" y="20"/>
                    <a:pt x="13" y="21"/>
                  </a:cubicBezTo>
                  <a:cubicBezTo>
                    <a:pt x="15" y="22"/>
                    <a:pt x="16" y="21"/>
                    <a:pt x="18" y="20"/>
                  </a:cubicBezTo>
                  <a:cubicBezTo>
                    <a:pt x="18" y="20"/>
                    <a:pt x="19" y="19"/>
                    <a:pt x="19" y="18"/>
                  </a:cubicBezTo>
                  <a:cubicBezTo>
                    <a:pt x="20" y="18"/>
                    <a:pt x="20" y="17"/>
                    <a:pt x="20" y="17"/>
                  </a:cubicBezTo>
                  <a:cubicBezTo>
                    <a:pt x="17" y="13"/>
                    <a:pt x="17" y="13"/>
                    <a:pt x="17" y="13"/>
                  </a:cubicBezTo>
                  <a:cubicBezTo>
                    <a:pt x="17" y="13"/>
                    <a:pt x="17" y="13"/>
                    <a:pt x="17" y="13"/>
                  </a:cubicBezTo>
                  <a:cubicBezTo>
                    <a:pt x="16" y="13"/>
                    <a:pt x="16" y="13"/>
                    <a:pt x="16" y="13"/>
                  </a:cubicBezTo>
                  <a:cubicBezTo>
                    <a:pt x="15" y="13"/>
                    <a:pt x="15" y="13"/>
                    <a:pt x="14" y="13"/>
                  </a:cubicBezTo>
                  <a:cubicBezTo>
                    <a:pt x="14" y="13"/>
                    <a:pt x="14" y="14"/>
                    <a:pt x="13" y="14"/>
                  </a:cubicBezTo>
                  <a:cubicBezTo>
                    <a:pt x="13" y="13"/>
                    <a:pt x="13" y="13"/>
                    <a:pt x="13" y="13"/>
                  </a:cubicBezTo>
                  <a:cubicBezTo>
                    <a:pt x="21" y="6"/>
                    <a:pt x="21" y="6"/>
                    <a:pt x="21" y="6"/>
                  </a:cubicBezTo>
                  <a:lnTo>
                    <a:pt x="22" y="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8" name="Freeform 17">
              <a:extLst>
                <a:ext uri="{FF2B5EF4-FFF2-40B4-BE49-F238E27FC236}">
                  <a16:creationId xmlns:a16="http://schemas.microsoft.com/office/drawing/2014/main" id="{7EFD3912-D8EB-6442-8755-0CDFBFDC78D1}"/>
                </a:ext>
              </a:extLst>
            </p:cNvPr>
            <p:cNvSpPr>
              <a:spLocks/>
            </p:cNvSpPr>
            <p:nvPr userDrawn="1"/>
          </p:nvSpPr>
          <p:spPr bwMode="auto">
            <a:xfrm>
              <a:off x="893714" y="536997"/>
              <a:ext cx="88900" cy="95250"/>
            </a:xfrm>
            <a:custGeom>
              <a:avLst/>
              <a:gdLst>
                <a:gd name="T0" fmla="*/ 24 w 24"/>
                <a:gd name="T1" fmla="*/ 1 h 25"/>
                <a:gd name="T2" fmla="*/ 23 w 24"/>
                <a:gd name="T3" fmla="*/ 2 h 25"/>
                <a:gd name="T4" fmla="*/ 22 w 24"/>
                <a:gd name="T5" fmla="*/ 3 h 25"/>
                <a:gd name="T6" fmla="*/ 21 w 24"/>
                <a:gd name="T7" fmla="*/ 4 h 25"/>
                <a:gd name="T8" fmla="*/ 22 w 24"/>
                <a:gd name="T9" fmla="*/ 7 h 25"/>
                <a:gd name="T10" fmla="*/ 24 w 24"/>
                <a:gd name="T11" fmla="*/ 15 h 25"/>
                <a:gd name="T12" fmla="*/ 23 w 24"/>
                <a:gd name="T13" fmla="*/ 21 h 25"/>
                <a:gd name="T14" fmla="*/ 17 w 24"/>
                <a:gd name="T15" fmla="*/ 24 h 25"/>
                <a:gd name="T16" fmla="*/ 10 w 24"/>
                <a:gd name="T17" fmla="*/ 24 h 25"/>
                <a:gd name="T18" fmla="*/ 6 w 24"/>
                <a:gd name="T19" fmla="*/ 19 h 25"/>
                <a:gd name="T20" fmla="*/ 4 w 24"/>
                <a:gd name="T21" fmla="*/ 9 h 25"/>
                <a:gd name="T22" fmla="*/ 3 w 24"/>
                <a:gd name="T23" fmla="*/ 8 h 25"/>
                <a:gd name="T24" fmla="*/ 2 w 24"/>
                <a:gd name="T25" fmla="*/ 8 h 25"/>
                <a:gd name="T26" fmla="*/ 1 w 24"/>
                <a:gd name="T27" fmla="*/ 8 h 25"/>
                <a:gd name="T28" fmla="*/ 0 w 24"/>
                <a:gd name="T29" fmla="*/ 8 h 25"/>
                <a:gd name="T30" fmla="*/ 0 w 24"/>
                <a:gd name="T31" fmla="*/ 7 h 25"/>
                <a:gd name="T32" fmla="*/ 11 w 24"/>
                <a:gd name="T33" fmla="*/ 4 h 25"/>
                <a:gd name="T34" fmla="*/ 11 w 24"/>
                <a:gd name="T35" fmla="*/ 5 h 25"/>
                <a:gd name="T36" fmla="*/ 10 w 24"/>
                <a:gd name="T37" fmla="*/ 5 h 25"/>
                <a:gd name="T38" fmla="*/ 9 w 24"/>
                <a:gd name="T39" fmla="*/ 6 h 25"/>
                <a:gd name="T40" fmla="*/ 9 w 24"/>
                <a:gd name="T41" fmla="*/ 7 h 25"/>
                <a:gd name="T42" fmla="*/ 9 w 24"/>
                <a:gd name="T43" fmla="*/ 8 h 25"/>
                <a:gd name="T44" fmla="*/ 11 w 24"/>
                <a:gd name="T45" fmla="*/ 18 h 25"/>
                <a:gd name="T46" fmla="*/ 14 w 24"/>
                <a:gd name="T47" fmla="*/ 22 h 25"/>
                <a:gd name="T48" fmla="*/ 18 w 24"/>
                <a:gd name="T49" fmla="*/ 22 h 25"/>
                <a:gd name="T50" fmla="*/ 22 w 24"/>
                <a:gd name="T51" fmla="*/ 20 h 25"/>
                <a:gd name="T52" fmla="*/ 22 w 24"/>
                <a:gd name="T53" fmla="*/ 15 h 25"/>
                <a:gd name="T54" fmla="*/ 20 w 24"/>
                <a:gd name="T55" fmla="*/ 8 h 25"/>
                <a:gd name="T56" fmla="*/ 19 w 24"/>
                <a:gd name="T57" fmla="*/ 5 h 25"/>
                <a:gd name="T58" fmla="*/ 18 w 24"/>
                <a:gd name="T59" fmla="*/ 4 h 25"/>
                <a:gd name="T60" fmla="*/ 17 w 24"/>
                <a:gd name="T61" fmla="*/ 4 h 25"/>
                <a:gd name="T62" fmla="*/ 15 w 24"/>
                <a:gd name="T63" fmla="*/ 4 h 25"/>
                <a:gd name="T64" fmla="*/ 15 w 24"/>
                <a:gd name="T65" fmla="*/ 3 h 25"/>
                <a:gd name="T66" fmla="*/ 24 w 24"/>
                <a:gd name="T67" fmla="*/ 0 h 25"/>
                <a:gd name="T68" fmla="*/ 24 w 24"/>
                <a:gd name="T6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5">
                  <a:moveTo>
                    <a:pt x="24" y="1"/>
                  </a:moveTo>
                  <a:cubicBezTo>
                    <a:pt x="24" y="2"/>
                    <a:pt x="23" y="2"/>
                    <a:pt x="23" y="2"/>
                  </a:cubicBezTo>
                  <a:cubicBezTo>
                    <a:pt x="22" y="2"/>
                    <a:pt x="22" y="3"/>
                    <a:pt x="22" y="3"/>
                  </a:cubicBezTo>
                  <a:cubicBezTo>
                    <a:pt x="21" y="3"/>
                    <a:pt x="21" y="4"/>
                    <a:pt x="21" y="4"/>
                  </a:cubicBezTo>
                  <a:cubicBezTo>
                    <a:pt x="21" y="5"/>
                    <a:pt x="21" y="6"/>
                    <a:pt x="22" y="7"/>
                  </a:cubicBezTo>
                  <a:cubicBezTo>
                    <a:pt x="24" y="15"/>
                    <a:pt x="24" y="15"/>
                    <a:pt x="24" y="15"/>
                  </a:cubicBezTo>
                  <a:cubicBezTo>
                    <a:pt x="24" y="17"/>
                    <a:pt x="24" y="19"/>
                    <a:pt x="23" y="21"/>
                  </a:cubicBezTo>
                  <a:cubicBezTo>
                    <a:pt x="22" y="22"/>
                    <a:pt x="20" y="24"/>
                    <a:pt x="17" y="24"/>
                  </a:cubicBezTo>
                  <a:cubicBezTo>
                    <a:pt x="15" y="25"/>
                    <a:pt x="12" y="25"/>
                    <a:pt x="10" y="24"/>
                  </a:cubicBezTo>
                  <a:cubicBezTo>
                    <a:pt x="8" y="23"/>
                    <a:pt x="7" y="22"/>
                    <a:pt x="6" y="19"/>
                  </a:cubicBezTo>
                  <a:cubicBezTo>
                    <a:pt x="4" y="9"/>
                    <a:pt x="4" y="9"/>
                    <a:pt x="4" y="9"/>
                  </a:cubicBezTo>
                  <a:cubicBezTo>
                    <a:pt x="3" y="9"/>
                    <a:pt x="3" y="8"/>
                    <a:pt x="3" y="8"/>
                  </a:cubicBezTo>
                  <a:cubicBezTo>
                    <a:pt x="3" y="8"/>
                    <a:pt x="3" y="8"/>
                    <a:pt x="2" y="8"/>
                  </a:cubicBezTo>
                  <a:cubicBezTo>
                    <a:pt x="2" y="8"/>
                    <a:pt x="2" y="8"/>
                    <a:pt x="1" y="8"/>
                  </a:cubicBezTo>
                  <a:cubicBezTo>
                    <a:pt x="1" y="8"/>
                    <a:pt x="1" y="8"/>
                    <a:pt x="0" y="8"/>
                  </a:cubicBezTo>
                  <a:cubicBezTo>
                    <a:pt x="0" y="7"/>
                    <a:pt x="0" y="7"/>
                    <a:pt x="0" y="7"/>
                  </a:cubicBezTo>
                  <a:cubicBezTo>
                    <a:pt x="11" y="4"/>
                    <a:pt x="11" y="4"/>
                    <a:pt x="11" y="4"/>
                  </a:cubicBezTo>
                  <a:cubicBezTo>
                    <a:pt x="11" y="5"/>
                    <a:pt x="11" y="5"/>
                    <a:pt x="11" y="5"/>
                  </a:cubicBezTo>
                  <a:cubicBezTo>
                    <a:pt x="11" y="5"/>
                    <a:pt x="10" y="5"/>
                    <a:pt x="10" y="5"/>
                  </a:cubicBezTo>
                  <a:cubicBezTo>
                    <a:pt x="10" y="5"/>
                    <a:pt x="9" y="6"/>
                    <a:pt x="9" y="6"/>
                  </a:cubicBezTo>
                  <a:cubicBezTo>
                    <a:pt x="9" y="6"/>
                    <a:pt x="9" y="6"/>
                    <a:pt x="9" y="7"/>
                  </a:cubicBezTo>
                  <a:cubicBezTo>
                    <a:pt x="9" y="7"/>
                    <a:pt x="9" y="7"/>
                    <a:pt x="9" y="8"/>
                  </a:cubicBezTo>
                  <a:cubicBezTo>
                    <a:pt x="11" y="18"/>
                    <a:pt x="11" y="18"/>
                    <a:pt x="11" y="18"/>
                  </a:cubicBezTo>
                  <a:cubicBezTo>
                    <a:pt x="12" y="20"/>
                    <a:pt x="13" y="21"/>
                    <a:pt x="14" y="22"/>
                  </a:cubicBezTo>
                  <a:cubicBezTo>
                    <a:pt x="15" y="22"/>
                    <a:pt x="16" y="23"/>
                    <a:pt x="18" y="22"/>
                  </a:cubicBezTo>
                  <a:cubicBezTo>
                    <a:pt x="20" y="22"/>
                    <a:pt x="21" y="21"/>
                    <a:pt x="22" y="20"/>
                  </a:cubicBezTo>
                  <a:cubicBezTo>
                    <a:pt x="22" y="18"/>
                    <a:pt x="22" y="17"/>
                    <a:pt x="22" y="15"/>
                  </a:cubicBezTo>
                  <a:cubicBezTo>
                    <a:pt x="20" y="8"/>
                    <a:pt x="20" y="8"/>
                    <a:pt x="20" y="8"/>
                  </a:cubicBezTo>
                  <a:cubicBezTo>
                    <a:pt x="20" y="7"/>
                    <a:pt x="19" y="6"/>
                    <a:pt x="19" y="5"/>
                  </a:cubicBezTo>
                  <a:cubicBezTo>
                    <a:pt x="19" y="5"/>
                    <a:pt x="18" y="4"/>
                    <a:pt x="18" y="4"/>
                  </a:cubicBezTo>
                  <a:cubicBezTo>
                    <a:pt x="18" y="4"/>
                    <a:pt x="17" y="4"/>
                    <a:pt x="17" y="4"/>
                  </a:cubicBezTo>
                  <a:cubicBezTo>
                    <a:pt x="16" y="4"/>
                    <a:pt x="15" y="4"/>
                    <a:pt x="15" y="4"/>
                  </a:cubicBezTo>
                  <a:cubicBezTo>
                    <a:pt x="15" y="3"/>
                    <a:pt x="15" y="3"/>
                    <a:pt x="15" y="3"/>
                  </a:cubicBezTo>
                  <a:cubicBezTo>
                    <a:pt x="24" y="0"/>
                    <a:pt x="24" y="0"/>
                    <a:pt x="24" y="0"/>
                  </a:cubicBezTo>
                  <a:lnTo>
                    <a:pt x="24" y="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19" name="Freeform 18">
              <a:extLst>
                <a:ext uri="{FF2B5EF4-FFF2-40B4-BE49-F238E27FC236}">
                  <a16:creationId xmlns:a16="http://schemas.microsoft.com/office/drawing/2014/main" id="{9CE5959F-EB7C-314F-A16C-5807AD15D8F3}"/>
                </a:ext>
              </a:extLst>
            </p:cNvPr>
            <p:cNvSpPr>
              <a:spLocks/>
            </p:cNvSpPr>
            <p:nvPr userDrawn="1"/>
          </p:nvSpPr>
          <p:spPr bwMode="auto">
            <a:xfrm>
              <a:off x="1039764" y="529060"/>
              <a:ext cx="93663" cy="84138"/>
            </a:xfrm>
            <a:custGeom>
              <a:avLst/>
              <a:gdLst>
                <a:gd name="T0" fmla="*/ 25 w 25"/>
                <a:gd name="T1" fmla="*/ 2 h 22"/>
                <a:gd name="T2" fmla="*/ 24 w 25"/>
                <a:gd name="T3" fmla="*/ 2 h 22"/>
                <a:gd name="T4" fmla="*/ 22 w 25"/>
                <a:gd name="T5" fmla="*/ 3 h 22"/>
                <a:gd name="T6" fmla="*/ 21 w 25"/>
                <a:gd name="T7" fmla="*/ 4 h 22"/>
                <a:gd name="T8" fmla="*/ 21 w 25"/>
                <a:gd name="T9" fmla="*/ 7 h 22"/>
                <a:gd name="T10" fmla="*/ 21 w 25"/>
                <a:gd name="T11" fmla="*/ 22 h 22"/>
                <a:gd name="T12" fmla="*/ 18 w 25"/>
                <a:gd name="T13" fmla="*/ 22 h 22"/>
                <a:gd name="T14" fmla="*/ 5 w 25"/>
                <a:gd name="T15" fmla="*/ 5 h 22"/>
                <a:gd name="T16" fmla="*/ 5 w 25"/>
                <a:gd name="T17" fmla="*/ 15 h 22"/>
                <a:gd name="T18" fmla="*/ 5 w 25"/>
                <a:gd name="T19" fmla="*/ 18 h 22"/>
                <a:gd name="T20" fmla="*/ 6 w 25"/>
                <a:gd name="T21" fmla="*/ 20 h 22"/>
                <a:gd name="T22" fmla="*/ 7 w 25"/>
                <a:gd name="T23" fmla="*/ 20 h 22"/>
                <a:gd name="T24" fmla="*/ 9 w 25"/>
                <a:gd name="T25" fmla="*/ 21 h 22"/>
                <a:gd name="T26" fmla="*/ 9 w 25"/>
                <a:gd name="T27" fmla="*/ 22 h 22"/>
                <a:gd name="T28" fmla="*/ 0 w 25"/>
                <a:gd name="T29" fmla="*/ 22 h 22"/>
                <a:gd name="T30" fmla="*/ 0 w 25"/>
                <a:gd name="T31" fmla="*/ 20 h 22"/>
                <a:gd name="T32" fmla="*/ 1 w 25"/>
                <a:gd name="T33" fmla="*/ 20 h 22"/>
                <a:gd name="T34" fmla="*/ 2 w 25"/>
                <a:gd name="T35" fmla="*/ 20 h 22"/>
                <a:gd name="T36" fmla="*/ 3 w 25"/>
                <a:gd name="T37" fmla="*/ 18 h 22"/>
                <a:gd name="T38" fmla="*/ 3 w 25"/>
                <a:gd name="T39" fmla="*/ 15 h 22"/>
                <a:gd name="T40" fmla="*/ 4 w 25"/>
                <a:gd name="T41" fmla="*/ 5 h 22"/>
                <a:gd name="T42" fmla="*/ 3 w 25"/>
                <a:gd name="T43" fmla="*/ 4 h 22"/>
                <a:gd name="T44" fmla="*/ 3 w 25"/>
                <a:gd name="T45" fmla="*/ 3 h 22"/>
                <a:gd name="T46" fmla="*/ 2 w 25"/>
                <a:gd name="T47" fmla="*/ 2 h 22"/>
                <a:gd name="T48" fmla="*/ 0 w 25"/>
                <a:gd name="T49" fmla="*/ 2 h 22"/>
                <a:gd name="T50" fmla="*/ 0 w 25"/>
                <a:gd name="T51" fmla="*/ 0 h 22"/>
                <a:gd name="T52" fmla="*/ 8 w 25"/>
                <a:gd name="T53" fmla="*/ 1 h 22"/>
                <a:gd name="T54" fmla="*/ 19 w 25"/>
                <a:gd name="T55" fmla="*/ 15 h 22"/>
                <a:gd name="T56" fmla="*/ 19 w 25"/>
                <a:gd name="T57" fmla="*/ 7 h 22"/>
                <a:gd name="T58" fmla="*/ 19 w 25"/>
                <a:gd name="T59" fmla="*/ 4 h 22"/>
                <a:gd name="T60" fmla="*/ 18 w 25"/>
                <a:gd name="T61" fmla="*/ 3 h 22"/>
                <a:gd name="T62" fmla="*/ 17 w 25"/>
                <a:gd name="T63" fmla="*/ 2 h 22"/>
                <a:gd name="T64" fmla="*/ 16 w 25"/>
                <a:gd name="T65" fmla="*/ 2 h 22"/>
                <a:gd name="T66" fmla="*/ 16 w 25"/>
                <a:gd name="T67" fmla="*/ 1 h 22"/>
                <a:gd name="T68" fmla="*/ 25 w 25"/>
                <a:gd name="T69" fmla="*/ 1 h 22"/>
                <a:gd name="T70" fmla="*/ 25 w 25"/>
                <a:gd name="T7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2">
                  <a:moveTo>
                    <a:pt x="25" y="2"/>
                  </a:moveTo>
                  <a:cubicBezTo>
                    <a:pt x="24" y="2"/>
                    <a:pt x="24" y="2"/>
                    <a:pt x="24" y="2"/>
                  </a:cubicBezTo>
                  <a:cubicBezTo>
                    <a:pt x="23" y="2"/>
                    <a:pt x="23" y="2"/>
                    <a:pt x="22" y="3"/>
                  </a:cubicBezTo>
                  <a:cubicBezTo>
                    <a:pt x="22" y="3"/>
                    <a:pt x="22" y="3"/>
                    <a:pt x="21" y="4"/>
                  </a:cubicBezTo>
                  <a:cubicBezTo>
                    <a:pt x="21" y="5"/>
                    <a:pt x="21" y="6"/>
                    <a:pt x="21" y="7"/>
                  </a:cubicBezTo>
                  <a:cubicBezTo>
                    <a:pt x="21" y="22"/>
                    <a:pt x="21" y="22"/>
                    <a:pt x="21" y="22"/>
                  </a:cubicBezTo>
                  <a:cubicBezTo>
                    <a:pt x="18" y="22"/>
                    <a:pt x="18" y="22"/>
                    <a:pt x="18" y="22"/>
                  </a:cubicBezTo>
                  <a:cubicBezTo>
                    <a:pt x="5" y="5"/>
                    <a:pt x="5" y="5"/>
                    <a:pt x="5" y="5"/>
                  </a:cubicBezTo>
                  <a:cubicBezTo>
                    <a:pt x="5" y="15"/>
                    <a:pt x="5" y="15"/>
                    <a:pt x="5" y="15"/>
                  </a:cubicBezTo>
                  <a:cubicBezTo>
                    <a:pt x="5" y="17"/>
                    <a:pt x="5" y="18"/>
                    <a:pt x="5" y="18"/>
                  </a:cubicBezTo>
                  <a:cubicBezTo>
                    <a:pt x="6" y="19"/>
                    <a:pt x="6" y="19"/>
                    <a:pt x="6" y="20"/>
                  </a:cubicBezTo>
                  <a:cubicBezTo>
                    <a:pt x="6" y="20"/>
                    <a:pt x="7" y="20"/>
                    <a:pt x="7" y="20"/>
                  </a:cubicBezTo>
                  <a:cubicBezTo>
                    <a:pt x="8" y="20"/>
                    <a:pt x="9" y="20"/>
                    <a:pt x="9" y="21"/>
                  </a:cubicBezTo>
                  <a:cubicBezTo>
                    <a:pt x="9" y="22"/>
                    <a:pt x="9" y="22"/>
                    <a:pt x="9" y="22"/>
                  </a:cubicBezTo>
                  <a:cubicBezTo>
                    <a:pt x="0" y="22"/>
                    <a:pt x="0" y="22"/>
                    <a:pt x="0" y="22"/>
                  </a:cubicBezTo>
                  <a:cubicBezTo>
                    <a:pt x="0" y="20"/>
                    <a:pt x="0" y="20"/>
                    <a:pt x="0" y="20"/>
                  </a:cubicBezTo>
                  <a:cubicBezTo>
                    <a:pt x="0" y="20"/>
                    <a:pt x="1" y="20"/>
                    <a:pt x="1" y="20"/>
                  </a:cubicBezTo>
                  <a:cubicBezTo>
                    <a:pt x="2" y="20"/>
                    <a:pt x="2" y="20"/>
                    <a:pt x="2" y="20"/>
                  </a:cubicBezTo>
                  <a:cubicBezTo>
                    <a:pt x="3" y="19"/>
                    <a:pt x="3" y="19"/>
                    <a:pt x="3" y="18"/>
                  </a:cubicBezTo>
                  <a:cubicBezTo>
                    <a:pt x="3" y="18"/>
                    <a:pt x="3" y="17"/>
                    <a:pt x="3" y="15"/>
                  </a:cubicBezTo>
                  <a:cubicBezTo>
                    <a:pt x="4" y="5"/>
                    <a:pt x="4" y="5"/>
                    <a:pt x="4" y="5"/>
                  </a:cubicBezTo>
                  <a:cubicBezTo>
                    <a:pt x="4" y="5"/>
                    <a:pt x="4" y="5"/>
                    <a:pt x="3" y="4"/>
                  </a:cubicBezTo>
                  <a:cubicBezTo>
                    <a:pt x="3" y="4"/>
                    <a:pt x="3" y="3"/>
                    <a:pt x="3" y="3"/>
                  </a:cubicBezTo>
                  <a:cubicBezTo>
                    <a:pt x="2" y="3"/>
                    <a:pt x="2" y="2"/>
                    <a:pt x="2" y="2"/>
                  </a:cubicBezTo>
                  <a:cubicBezTo>
                    <a:pt x="1" y="2"/>
                    <a:pt x="1" y="2"/>
                    <a:pt x="0" y="2"/>
                  </a:cubicBezTo>
                  <a:cubicBezTo>
                    <a:pt x="0" y="0"/>
                    <a:pt x="0" y="0"/>
                    <a:pt x="0" y="0"/>
                  </a:cubicBezTo>
                  <a:cubicBezTo>
                    <a:pt x="8" y="1"/>
                    <a:pt x="8" y="1"/>
                    <a:pt x="8" y="1"/>
                  </a:cubicBezTo>
                  <a:cubicBezTo>
                    <a:pt x="19" y="15"/>
                    <a:pt x="19" y="15"/>
                    <a:pt x="19" y="15"/>
                  </a:cubicBezTo>
                  <a:cubicBezTo>
                    <a:pt x="19" y="7"/>
                    <a:pt x="19" y="7"/>
                    <a:pt x="19" y="7"/>
                  </a:cubicBezTo>
                  <a:cubicBezTo>
                    <a:pt x="19" y="6"/>
                    <a:pt x="19" y="5"/>
                    <a:pt x="19" y="4"/>
                  </a:cubicBezTo>
                  <a:cubicBezTo>
                    <a:pt x="19" y="4"/>
                    <a:pt x="19" y="3"/>
                    <a:pt x="18" y="3"/>
                  </a:cubicBezTo>
                  <a:cubicBezTo>
                    <a:pt x="18" y="3"/>
                    <a:pt x="18" y="2"/>
                    <a:pt x="17" y="2"/>
                  </a:cubicBezTo>
                  <a:cubicBezTo>
                    <a:pt x="17" y="2"/>
                    <a:pt x="16" y="2"/>
                    <a:pt x="16" y="2"/>
                  </a:cubicBezTo>
                  <a:cubicBezTo>
                    <a:pt x="16" y="1"/>
                    <a:pt x="16" y="1"/>
                    <a:pt x="16" y="1"/>
                  </a:cubicBezTo>
                  <a:cubicBezTo>
                    <a:pt x="25" y="1"/>
                    <a:pt x="25" y="1"/>
                    <a:pt x="25" y="1"/>
                  </a:cubicBezTo>
                  <a:lnTo>
                    <a:pt x="25" y="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0" name="Freeform 19">
              <a:extLst>
                <a:ext uri="{FF2B5EF4-FFF2-40B4-BE49-F238E27FC236}">
                  <a16:creationId xmlns:a16="http://schemas.microsoft.com/office/drawing/2014/main" id="{C83A60AB-EA99-4E42-9DE8-045D8365EF80}"/>
                </a:ext>
              </a:extLst>
            </p:cNvPr>
            <p:cNvSpPr>
              <a:spLocks/>
            </p:cNvSpPr>
            <p:nvPr userDrawn="1"/>
          </p:nvSpPr>
          <p:spPr bwMode="auto">
            <a:xfrm>
              <a:off x="1174701" y="544935"/>
              <a:ext cx="63500" cy="87313"/>
            </a:xfrm>
            <a:custGeom>
              <a:avLst/>
              <a:gdLst>
                <a:gd name="T0" fmla="*/ 11 w 17"/>
                <a:gd name="T1" fmla="*/ 23 h 23"/>
                <a:gd name="T2" fmla="*/ 0 w 17"/>
                <a:gd name="T3" fmla="*/ 20 h 23"/>
                <a:gd name="T4" fmla="*/ 0 w 17"/>
                <a:gd name="T5" fmla="*/ 19 h 23"/>
                <a:gd name="T6" fmla="*/ 2 w 17"/>
                <a:gd name="T7" fmla="*/ 19 h 23"/>
                <a:gd name="T8" fmla="*/ 3 w 17"/>
                <a:gd name="T9" fmla="*/ 19 h 23"/>
                <a:gd name="T10" fmla="*/ 3 w 17"/>
                <a:gd name="T11" fmla="*/ 19 h 23"/>
                <a:gd name="T12" fmla="*/ 4 w 17"/>
                <a:gd name="T13" fmla="*/ 18 h 23"/>
                <a:gd name="T14" fmla="*/ 8 w 17"/>
                <a:gd name="T15" fmla="*/ 4 h 23"/>
                <a:gd name="T16" fmla="*/ 8 w 17"/>
                <a:gd name="T17" fmla="*/ 3 h 23"/>
                <a:gd name="T18" fmla="*/ 7 w 17"/>
                <a:gd name="T19" fmla="*/ 2 h 23"/>
                <a:gd name="T20" fmla="*/ 6 w 17"/>
                <a:gd name="T21" fmla="*/ 1 h 23"/>
                <a:gd name="T22" fmla="*/ 5 w 17"/>
                <a:gd name="T23" fmla="*/ 1 h 23"/>
                <a:gd name="T24" fmla="*/ 5 w 17"/>
                <a:gd name="T25" fmla="*/ 0 h 23"/>
                <a:gd name="T26" fmla="*/ 17 w 17"/>
                <a:gd name="T27" fmla="*/ 3 h 23"/>
                <a:gd name="T28" fmla="*/ 16 w 17"/>
                <a:gd name="T29" fmla="*/ 4 h 23"/>
                <a:gd name="T30" fmla="*/ 15 w 17"/>
                <a:gd name="T31" fmla="*/ 4 h 23"/>
                <a:gd name="T32" fmla="*/ 14 w 17"/>
                <a:gd name="T33" fmla="*/ 4 h 23"/>
                <a:gd name="T34" fmla="*/ 13 w 17"/>
                <a:gd name="T35" fmla="*/ 4 h 23"/>
                <a:gd name="T36" fmla="*/ 13 w 17"/>
                <a:gd name="T37" fmla="*/ 5 h 23"/>
                <a:gd name="T38" fmla="*/ 9 w 17"/>
                <a:gd name="T39" fmla="*/ 19 h 23"/>
                <a:gd name="T40" fmla="*/ 9 w 17"/>
                <a:gd name="T41" fmla="*/ 20 h 23"/>
                <a:gd name="T42" fmla="*/ 10 w 17"/>
                <a:gd name="T43" fmla="*/ 21 h 23"/>
                <a:gd name="T44" fmla="*/ 11 w 17"/>
                <a:gd name="T45" fmla="*/ 22 h 23"/>
                <a:gd name="T46" fmla="*/ 12 w 17"/>
                <a:gd name="T47" fmla="*/ 22 h 23"/>
                <a:gd name="T48" fmla="*/ 11 w 17"/>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3">
                  <a:moveTo>
                    <a:pt x="11" y="23"/>
                  </a:moveTo>
                  <a:cubicBezTo>
                    <a:pt x="0" y="20"/>
                    <a:pt x="0" y="20"/>
                    <a:pt x="0" y="20"/>
                  </a:cubicBezTo>
                  <a:cubicBezTo>
                    <a:pt x="0" y="19"/>
                    <a:pt x="0" y="19"/>
                    <a:pt x="0" y="19"/>
                  </a:cubicBezTo>
                  <a:cubicBezTo>
                    <a:pt x="1" y="19"/>
                    <a:pt x="1" y="19"/>
                    <a:pt x="2" y="19"/>
                  </a:cubicBezTo>
                  <a:cubicBezTo>
                    <a:pt x="2" y="19"/>
                    <a:pt x="2" y="19"/>
                    <a:pt x="3" y="19"/>
                  </a:cubicBezTo>
                  <a:cubicBezTo>
                    <a:pt x="3" y="19"/>
                    <a:pt x="3" y="19"/>
                    <a:pt x="3" y="19"/>
                  </a:cubicBezTo>
                  <a:cubicBezTo>
                    <a:pt x="4" y="19"/>
                    <a:pt x="4" y="19"/>
                    <a:pt x="4" y="18"/>
                  </a:cubicBezTo>
                  <a:cubicBezTo>
                    <a:pt x="8" y="4"/>
                    <a:pt x="8" y="4"/>
                    <a:pt x="8" y="4"/>
                  </a:cubicBezTo>
                  <a:cubicBezTo>
                    <a:pt x="8" y="3"/>
                    <a:pt x="8" y="3"/>
                    <a:pt x="8" y="3"/>
                  </a:cubicBezTo>
                  <a:cubicBezTo>
                    <a:pt x="8" y="3"/>
                    <a:pt x="7" y="2"/>
                    <a:pt x="7" y="2"/>
                  </a:cubicBezTo>
                  <a:cubicBezTo>
                    <a:pt x="7" y="2"/>
                    <a:pt x="7" y="2"/>
                    <a:pt x="6" y="1"/>
                  </a:cubicBezTo>
                  <a:cubicBezTo>
                    <a:pt x="6" y="1"/>
                    <a:pt x="5" y="1"/>
                    <a:pt x="5" y="1"/>
                  </a:cubicBezTo>
                  <a:cubicBezTo>
                    <a:pt x="5" y="0"/>
                    <a:pt x="5" y="0"/>
                    <a:pt x="5" y="0"/>
                  </a:cubicBezTo>
                  <a:cubicBezTo>
                    <a:pt x="17" y="3"/>
                    <a:pt x="17" y="3"/>
                    <a:pt x="17" y="3"/>
                  </a:cubicBezTo>
                  <a:cubicBezTo>
                    <a:pt x="16" y="4"/>
                    <a:pt x="16" y="4"/>
                    <a:pt x="16" y="4"/>
                  </a:cubicBezTo>
                  <a:cubicBezTo>
                    <a:pt x="16" y="4"/>
                    <a:pt x="16" y="4"/>
                    <a:pt x="15" y="4"/>
                  </a:cubicBezTo>
                  <a:cubicBezTo>
                    <a:pt x="15" y="4"/>
                    <a:pt x="14" y="4"/>
                    <a:pt x="14" y="4"/>
                  </a:cubicBezTo>
                  <a:cubicBezTo>
                    <a:pt x="14" y="4"/>
                    <a:pt x="13" y="4"/>
                    <a:pt x="13" y="4"/>
                  </a:cubicBezTo>
                  <a:cubicBezTo>
                    <a:pt x="13" y="4"/>
                    <a:pt x="13" y="5"/>
                    <a:pt x="13" y="5"/>
                  </a:cubicBezTo>
                  <a:cubicBezTo>
                    <a:pt x="9" y="19"/>
                    <a:pt x="9" y="19"/>
                    <a:pt x="9" y="19"/>
                  </a:cubicBezTo>
                  <a:cubicBezTo>
                    <a:pt x="9" y="20"/>
                    <a:pt x="9" y="20"/>
                    <a:pt x="9" y="20"/>
                  </a:cubicBezTo>
                  <a:cubicBezTo>
                    <a:pt x="9" y="21"/>
                    <a:pt x="9" y="21"/>
                    <a:pt x="10" y="21"/>
                  </a:cubicBezTo>
                  <a:cubicBezTo>
                    <a:pt x="10" y="21"/>
                    <a:pt x="10" y="21"/>
                    <a:pt x="11" y="22"/>
                  </a:cubicBezTo>
                  <a:cubicBezTo>
                    <a:pt x="11" y="22"/>
                    <a:pt x="11" y="22"/>
                    <a:pt x="12" y="22"/>
                  </a:cubicBezTo>
                  <a:lnTo>
                    <a:pt x="11" y="2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1" name="Freeform 20">
              <a:extLst>
                <a:ext uri="{FF2B5EF4-FFF2-40B4-BE49-F238E27FC236}">
                  <a16:creationId xmlns:a16="http://schemas.microsoft.com/office/drawing/2014/main" id="{E12FE4F1-7295-C044-B46F-08B6856525AF}"/>
                </a:ext>
              </a:extLst>
            </p:cNvPr>
            <p:cNvSpPr>
              <a:spLocks/>
            </p:cNvSpPr>
            <p:nvPr userDrawn="1"/>
          </p:nvSpPr>
          <p:spPr bwMode="auto">
            <a:xfrm>
              <a:off x="1292176" y="575097"/>
              <a:ext cx="82550" cy="95250"/>
            </a:xfrm>
            <a:custGeom>
              <a:avLst/>
              <a:gdLst>
                <a:gd name="T0" fmla="*/ 22 w 22"/>
                <a:gd name="T1" fmla="*/ 12 h 25"/>
                <a:gd name="T2" fmla="*/ 21 w 22"/>
                <a:gd name="T3" fmla="*/ 12 h 25"/>
                <a:gd name="T4" fmla="*/ 20 w 22"/>
                <a:gd name="T5" fmla="*/ 12 h 25"/>
                <a:gd name="T6" fmla="*/ 19 w 22"/>
                <a:gd name="T7" fmla="*/ 12 h 25"/>
                <a:gd name="T8" fmla="*/ 17 w 22"/>
                <a:gd name="T9" fmla="*/ 13 h 25"/>
                <a:gd name="T10" fmla="*/ 15 w 22"/>
                <a:gd name="T11" fmla="*/ 15 h 25"/>
                <a:gd name="T12" fmla="*/ 11 w 22"/>
                <a:gd name="T13" fmla="*/ 18 h 25"/>
                <a:gd name="T14" fmla="*/ 7 w 22"/>
                <a:gd name="T15" fmla="*/ 21 h 25"/>
                <a:gd name="T16" fmla="*/ 3 w 22"/>
                <a:gd name="T17" fmla="*/ 25 h 25"/>
                <a:gd name="T18" fmla="*/ 0 w 22"/>
                <a:gd name="T19" fmla="*/ 24 h 25"/>
                <a:gd name="T20" fmla="*/ 1 w 22"/>
                <a:gd name="T21" fmla="*/ 12 h 25"/>
                <a:gd name="T22" fmla="*/ 2 w 22"/>
                <a:gd name="T23" fmla="*/ 5 h 25"/>
                <a:gd name="T24" fmla="*/ 2 w 22"/>
                <a:gd name="T25" fmla="*/ 3 h 25"/>
                <a:gd name="T26" fmla="*/ 1 w 22"/>
                <a:gd name="T27" fmla="*/ 2 h 25"/>
                <a:gd name="T28" fmla="*/ 1 w 22"/>
                <a:gd name="T29" fmla="*/ 1 h 25"/>
                <a:gd name="T30" fmla="*/ 0 w 22"/>
                <a:gd name="T31" fmla="*/ 1 h 25"/>
                <a:gd name="T32" fmla="*/ 1 w 22"/>
                <a:gd name="T33" fmla="*/ 0 h 25"/>
                <a:gd name="T34" fmla="*/ 11 w 22"/>
                <a:gd name="T35" fmla="*/ 5 h 25"/>
                <a:gd name="T36" fmla="*/ 10 w 22"/>
                <a:gd name="T37" fmla="*/ 6 h 25"/>
                <a:gd name="T38" fmla="*/ 8 w 22"/>
                <a:gd name="T39" fmla="*/ 5 h 25"/>
                <a:gd name="T40" fmla="*/ 7 w 22"/>
                <a:gd name="T41" fmla="*/ 6 h 25"/>
                <a:gd name="T42" fmla="*/ 7 w 22"/>
                <a:gd name="T43" fmla="*/ 6 h 25"/>
                <a:gd name="T44" fmla="*/ 7 w 22"/>
                <a:gd name="T45" fmla="*/ 6 h 25"/>
                <a:gd name="T46" fmla="*/ 6 w 22"/>
                <a:gd name="T47" fmla="*/ 11 h 25"/>
                <a:gd name="T48" fmla="*/ 6 w 22"/>
                <a:gd name="T49" fmla="*/ 21 h 25"/>
                <a:gd name="T50" fmla="*/ 11 w 22"/>
                <a:gd name="T51" fmla="*/ 16 h 25"/>
                <a:gd name="T52" fmla="*/ 14 w 22"/>
                <a:gd name="T53" fmla="*/ 13 h 25"/>
                <a:gd name="T54" fmla="*/ 16 w 22"/>
                <a:gd name="T55" fmla="*/ 12 h 25"/>
                <a:gd name="T56" fmla="*/ 17 w 22"/>
                <a:gd name="T57" fmla="*/ 11 h 25"/>
                <a:gd name="T58" fmla="*/ 16 w 22"/>
                <a:gd name="T59" fmla="*/ 10 h 25"/>
                <a:gd name="T60" fmla="*/ 14 w 22"/>
                <a:gd name="T61" fmla="*/ 8 h 25"/>
                <a:gd name="T62" fmla="*/ 15 w 22"/>
                <a:gd name="T63" fmla="*/ 7 h 25"/>
                <a:gd name="T64" fmla="*/ 22 w 22"/>
                <a:gd name="T65" fmla="*/ 11 h 25"/>
                <a:gd name="T66" fmla="*/ 22 w 22"/>
                <a:gd name="T6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5">
                  <a:moveTo>
                    <a:pt x="22" y="12"/>
                  </a:moveTo>
                  <a:cubicBezTo>
                    <a:pt x="22" y="12"/>
                    <a:pt x="21" y="12"/>
                    <a:pt x="21" y="12"/>
                  </a:cubicBezTo>
                  <a:cubicBezTo>
                    <a:pt x="21" y="12"/>
                    <a:pt x="20" y="12"/>
                    <a:pt x="20" y="12"/>
                  </a:cubicBezTo>
                  <a:cubicBezTo>
                    <a:pt x="19" y="12"/>
                    <a:pt x="19" y="12"/>
                    <a:pt x="19" y="12"/>
                  </a:cubicBezTo>
                  <a:cubicBezTo>
                    <a:pt x="18" y="12"/>
                    <a:pt x="18" y="13"/>
                    <a:pt x="17" y="13"/>
                  </a:cubicBezTo>
                  <a:cubicBezTo>
                    <a:pt x="17" y="13"/>
                    <a:pt x="16" y="14"/>
                    <a:pt x="15" y="15"/>
                  </a:cubicBezTo>
                  <a:cubicBezTo>
                    <a:pt x="14" y="16"/>
                    <a:pt x="13" y="17"/>
                    <a:pt x="11" y="18"/>
                  </a:cubicBezTo>
                  <a:cubicBezTo>
                    <a:pt x="10" y="19"/>
                    <a:pt x="9" y="20"/>
                    <a:pt x="7" y="21"/>
                  </a:cubicBezTo>
                  <a:cubicBezTo>
                    <a:pt x="6" y="23"/>
                    <a:pt x="4" y="24"/>
                    <a:pt x="3" y="25"/>
                  </a:cubicBezTo>
                  <a:cubicBezTo>
                    <a:pt x="0" y="24"/>
                    <a:pt x="0" y="24"/>
                    <a:pt x="0" y="24"/>
                  </a:cubicBezTo>
                  <a:cubicBezTo>
                    <a:pt x="1" y="20"/>
                    <a:pt x="1" y="16"/>
                    <a:pt x="1" y="12"/>
                  </a:cubicBezTo>
                  <a:cubicBezTo>
                    <a:pt x="2" y="9"/>
                    <a:pt x="2" y="6"/>
                    <a:pt x="2" y="5"/>
                  </a:cubicBezTo>
                  <a:cubicBezTo>
                    <a:pt x="2" y="4"/>
                    <a:pt x="2" y="4"/>
                    <a:pt x="2" y="3"/>
                  </a:cubicBezTo>
                  <a:cubicBezTo>
                    <a:pt x="2" y="3"/>
                    <a:pt x="2" y="3"/>
                    <a:pt x="1" y="2"/>
                  </a:cubicBezTo>
                  <a:cubicBezTo>
                    <a:pt x="1" y="2"/>
                    <a:pt x="1" y="2"/>
                    <a:pt x="1" y="1"/>
                  </a:cubicBezTo>
                  <a:cubicBezTo>
                    <a:pt x="1" y="1"/>
                    <a:pt x="0" y="1"/>
                    <a:pt x="0" y="1"/>
                  </a:cubicBezTo>
                  <a:cubicBezTo>
                    <a:pt x="1" y="0"/>
                    <a:pt x="1" y="0"/>
                    <a:pt x="1" y="0"/>
                  </a:cubicBezTo>
                  <a:cubicBezTo>
                    <a:pt x="11" y="5"/>
                    <a:pt x="11" y="5"/>
                    <a:pt x="11" y="5"/>
                  </a:cubicBezTo>
                  <a:cubicBezTo>
                    <a:pt x="10" y="6"/>
                    <a:pt x="10" y="6"/>
                    <a:pt x="10" y="6"/>
                  </a:cubicBezTo>
                  <a:cubicBezTo>
                    <a:pt x="9" y="6"/>
                    <a:pt x="8" y="5"/>
                    <a:pt x="8" y="5"/>
                  </a:cubicBezTo>
                  <a:cubicBezTo>
                    <a:pt x="8" y="5"/>
                    <a:pt x="7" y="5"/>
                    <a:pt x="7" y="6"/>
                  </a:cubicBezTo>
                  <a:cubicBezTo>
                    <a:pt x="7" y="6"/>
                    <a:pt x="7" y="6"/>
                    <a:pt x="7" y="6"/>
                  </a:cubicBezTo>
                  <a:cubicBezTo>
                    <a:pt x="7" y="6"/>
                    <a:pt x="7" y="6"/>
                    <a:pt x="7" y="6"/>
                  </a:cubicBezTo>
                  <a:cubicBezTo>
                    <a:pt x="7" y="7"/>
                    <a:pt x="7" y="9"/>
                    <a:pt x="6" y="11"/>
                  </a:cubicBezTo>
                  <a:cubicBezTo>
                    <a:pt x="6" y="13"/>
                    <a:pt x="6" y="16"/>
                    <a:pt x="6" y="21"/>
                  </a:cubicBezTo>
                  <a:cubicBezTo>
                    <a:pt x="8" y="19"/>
                    <a:pt x="9" y="18"/>
                    <a:pt x="11" y="16"/>
                  </a:cubicBezTo>
                  <a:cubicBezTo>
                    <a:pt x="12" y="15"/>
                    <a:pt x="13" y="14"/>
                    <a:pt x="14" y="13"/>
                  </a:cubicBezTo>
                  <a:cubicBezTo>
                    <a:pt x="15" y="13"/>
                    <a:pt x="15" y="12"/>
                    <a:pt x="16" y="12"/>
                  </a:cubicBezTo>
                  <a:cubicBezTo>
                    <a:pt x="16" y="12"/>
                    <a:pt x="16" y="11"/>
                    <a:pt x="17" y="11"/>
                  </a:cubicBezTo>
                  <a:cubicBezTo>
                    <a:pt x="17" y="11"/>
                    <a:pt x="17" y="10"/>
                    <a:pt x="16" y="10"/>
                  </a:cubicBezTo>
                  <a:cubicBezTo>
                    <a:pt x="16" y="10"/>
                    <a:pt x="15" y="9"/>
                    <a:pt x="14" y="8"/>
                  </a:cubicBezTo>
                  <a:cubicBezTo>
                    <a:pt x="15" y="7"/>
                    <a:pt x="15" y="7"/>
                    <a:pt x="15" y="7"/>
                  </a:cubicBezTo>
                  <a:cubicBezTo>
                    <a:pt x="22" y="11"/>
                    <a:pt x="22" y="11"/>
                    <a:pt x="22" y="11"/>
                  </a:cubicBezTo>
                  <a:lnTo>
                    <a:pt x="22"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2" name="Freeform 21">
              <a:extLst>
                <a:ext uri="{FF2B5EF4-FFF2-40B4-BE49-F238E27FC236}">
                  <a16:creationId xmlns:a16="http://schemas.microsoft.com/office/drawing/2014/main" id="{64876005-AE13-3D4F-A074-EDE166A09C71}"/>
                </a:ext>
              </a:extLst>
            </p:cNvPr>
            <p:cNvSpPr>
              <a:spLocks/>
            </p:cNvSpPr>
            <p:nvPr userDrawn="1"/>
          </p:nvSpPr>
          <p:spPr bwMode="auto">
            <a:xfrm>
              <a:off x="1366789" y="651297"/>
              <a:ext cx="104775" cy="109538"/>
            </a:xfrm>
            <a:custGeom>
              <a:avLst/>
              <a:gdLst>
                <a:gd name="T0" fmla="*/ 25 w 28"/>
                <a:gd name="T1" fmla="*/ 17 h 29"/>
                <a:gd name="T2" fmla="*/ 24 w 28"/>
                <a:gd name="T3" fmla="*/ 16 h 29"/>
                <a:gd name="T4" fmla="*/ 24 w 28"/>
                <a:gd name="T5" fmla="*/ 13 h 29"/>
                <a:gd name="T6" fmla="*/ 24 w 28"/>
                <a:gd name="T7" fmla="*/ 11 h 29"/>
                <a:gd name="T8" fmla="*/ 23 w 28"/>
                <a:gd name="T9" fmla="*/ 10 h 29"/>
                <a:gd name="T10" fmla="*/ 22 w 28"/>
                <a:gd name="T11" fmla="*/ 9 h 29"/>
                <a:gd name="T12" fmla="*/ 20 w 28"/>
                <a:gd name="T13" fmla="*/ 7 h 29"/>
                <a:gd name="T14" fmla="*/ 14 w 28"/>
                <a:gd name="T15" fmla="*/ 13 h 29"/>
                <a:gd name="T16" fmla="*/ 16 w 28"/>
                <a:gd name="T17" fmla="*/ 14 h 29"/>
                <a:gd name="T18" fmla="*/ 17 w 28"/>
                <a:gd name="T19" fmla="*/ 15 h 29"/>
                <a:gd name="T20" fmla="*/ 19 w 28"/>
                <a:gd name="T21" fmla="*/ 15 h 29"/>
                <a:gd name="T22" fmla="*/ 20 w 28"/>
                <a:gd name="T23" fmla="*/ 15 h 29"/>
                <a:gd name="T24" fmla="*/ 21 w 28"/>
                <a:gd name="T25" fmla="*/ 14 h 29"/>
                <a:gd name="T26" fmla="*/ 22 w 28"/>
                <a:gd name="T27" fmla="*/ 15 h 29"/>
                <a:gd name="T28" fmla="*/ 16 w 28"/>
                <a:gd name="T29" fmla="*/ 21 h 29"/>
                <a:gd name="T30" fmla="*/ 15 w 28"/>
                <a:gd name="T31" fmla="*/ 21 h 29"/>
                <a:gd name="T32" fmla="*/ 16 w 28"/>
                <a:gd name="T33" fmla="*/ 19 h 29"/>
                <a:gd name="T34" fmla="*/ 16 w 28"/>
                <a:gd name="T35" fmla="*/ 18 h 29"/>
                <a:gd name="T36" fmla="*/ 16 w 28"/>
                <a:gd name="T37" fmla="*/ 16 h 29"/>
                <a:gd name="T38" fmla="*/ 15 w 28"/>
                <a:gd name="T39" fmla="*/ 15 h 29"/>
                <a:gd name="T40" fmla="*/ 13 w 28"/>
                <a:gd name="T41" fmla="*/ 14 h 29"/>
                <a:gd name="T42" fmla="*/ 9 w 28"/>
                <a:gd name="T43" fmla="*/ 18 h 29"/>
                <a:gd name="T44" fmla="*/ 8 w 28"/>
                <a:gd name="T45" fmla="*/ 20 h 29"/>
                <a:gd name="T46" fmla="*/ 8 w 28"/>
                <a:gd name="T47" fmla="*/ 21 h 29"/>
                <a:gd name="T48" fmla="*/ 9 w 28"/>
                <a:gd name="T49" fmla="*/ 21 h 29"/>
                <a:gd name="T50" fmla="*/ 10 w 28"/>
                <a:gd name="T51" fmla="*/ 23 h 29"/>
                <a:gd name="T52" fmla="*/ 11 w 28"/>
                <a:gd name="T53" fmla="*/ 24 h 29"/>
                <a:gd name="T54" fmla="*/ 12 w 28"/>
                <a:gd name="T55" fmla="*/ 24 h 29"/>
                <a:gd name="T56" fmla="*/ 13 w 28"/>
                <a:gd name="T57" fmla="*/ 25 h 29"/>
                <a:gd name="T58" fmla="*/ 14 w 28"/>
                <a:gd name="T59" fmla="*/ 25 h 29"/>
                <a:gd name="T60" fmla="*/ 16 w 28"/>
                <a:gd name="T61" fmla="*/ 25 h 29"/>
                <a:gd name="T62" fmla="*/ 19 w 28"/>
                <a:gd name="T63" fmla="*/ 24 h 29"/>
                <a:gd name="T64" fmla="*/ 20 w 28"/>
                <a:gd name="T65" fmla="*/ 25 h 29"/>
                <a:gd name="T66" fmla="*/ 15 w 28"/>
                <a:gd name="T67" fmla="*/ 29 h 29"/>
                <a:gd name="T68" fmla="*/ 0 w 28"/>
                <a:gd name="T69" fmla="*/ 16 h 29"/>
                <a:gd name="T70" fmla="*/ 1 w 28"/>
                <a:gd name="T71" fmla="*/ 15 h 29"/>
                <a:gd name="T72" fmla="*/ 2 w 28"/>
                <a:gd name="T73" fmla="*/ 16 h 29"/>
                <a:gd name="T74" fmla="*/ 3 w 28"/>
                <a:gd name="T75" fmla="*/ 16 h 29"/>
                <a:gd name="T76" fmla="*/ 4 w 28"/>
                <a:gd name="T77" fmla="*/ 16 h 29"/>
                <a:gd name="T78" fmla="*/ 5 w 28"/>
                <a:gd name="T79" fmla="*/ 16 h 29"/>
                <a:gd name="T80" fmla="*/ 15 w 28"/>
                <a:gd name="T81" fmla="*/ 5 h 29"/>
                <a:gd name="T82" fmla="*/ 15 w 28"/>
                <a:gd name="T83" fmla="*/ 4 h 29"/>
                <a:gd name="T84" fmla="*/ 15 w 28"/>
                <a:gd name="T85" fmla="*/ 3 h 29"/>
                <a:gd name="T86" fmla="*/ 14 w 28"/>
                <a:gd name="T87" fmla="*/ 2 h 29"/>
                <a:gd name="T88" fmla="*/ 14 w 28"/>
                <a:gd name="T89" fmla="*/ 1 h 29"/>
                <a:gd name="T90" fmla="*/ 15 w 28"/>
                <a:gd name="T91" fmla="*/ 0 h 29"/>
                <a:gd name="T92" fmla="*/ 28 w 28"/>
                <a:gd name="T93" fmla="*/ 13 h 29"/>
                <a:gd name="T94" fmla="*/ 25 w 28"/>
                <a:gd name="T9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 h="29">
                  <a:moveTo>
                    <a:pt x="25" y="17"/>
                  </a:moveTo>
                  <a:cubicBezTo>
                    <a:pt x="24" y="16"/>
                    <a:pt x="24" y="16"/>
                    <a:pt x="24" y="16"/>
                  </a:cubicBezTo>
                  <a:cubicBezTo>
                    <a:pt x="24" y="15"/>
                    <a:pt x="24" y="14"/>
                    <a:pt x="24" y="13"/>
                  </a:cubicBezTo>
                  <a:cubicBezTo>
                    <a:pt x="24" y="12"/>
                    <a:pt x="24" y="11"/>
                    <a:pt x="24" y="11"/>
                  </a:cubicBezTo>
                  <a:cubicBezTo>
                    <a:pt x="24" y="10"/>
                    <a:pt x="23" y="10"/>
                    <a:pt x="23" y="10"/>
                  </a:cubicBezTo>
                  <a:cubicBezTo>
                    <a:pt x="23" y="9"/>
                    <a:pt x="22" y="9"/>
                    <a:pt x="22" y="9"/>
                  </a:cubicBezTo>
                  <a:cubicBezTo>
                    <a:pt x="20" y="7"/>
                    <a:pt x="20" y="7"/>
                    <a:pt x="20" y="7"/>
                  </a:cubicBezTo>
                  <a:cubicBezTo>
                    <a:pt x="14" y="13"/>
                    <a:pt x="14" y="13"/>
                    <a:pt x="14" y="13"/>
                  </a:cubicBezTo>
                  <a:cubicBezTo>
                    <a:pt x="16" y="14"/>
                    <a:pt x="16" y="14"/>
                    <a:pt x="16" y="14"/>
                  </a:cubicBezTo>
                  <a:cubicBezTo>
                    <a:pt x="16" y="15"/>
                    <a:pt x="17" y="15"/>
                    <a:pt x="17" y="15"/>
                  </a:cubicBezTo>
                  <a:cubicBezTo>
                    <a:pt x="18" y="15"/>
                    <a:pt x="18" y="15"/>
                    <a:pt x="19" y="15"/>
                  </a:cubicBezTo>
                  <a:cubicBezTo>
                    <a:pt x="19" y="15"/>
                    <a:pt x="19" y="15"/>
                    <a:pt x="20" y="15"/>
                  </a:cubicBezTo>
                  <a:cubicBezTo>
                    <a:pt x="20" y="15"/>
                    <a:pt x="21" y="14"/>
                    <a:pt x="21" y="14"/>
                  </a:cubicBezTo>
                  <a:cubicBezTo>
                    <a:pt x="22" y="15"/>
                    <a:pt x="22" y="15"/>
                    <a:pt x="22" y="15"/>
                  </a:cubicBezTo>
                  <a:cubicBezTo>
                    <a:pt x="16" y="21"/>
                    <a:pt x="16" y="21"/>
                    <a:pt x="16" y="21"/>
                  </a:cubicBezTo>
                  <a:cubicBezTo>
                    <a:pt x="15" y="21"/>
                    <a:pt x="15" y="21"/>
                    <a:pt x="15" y="21"/>
                  </a:cubicBezTo>
                  <a:cubicBezTo>
                    <a:pt x="16" y="20"/>
                    <a:pt x="16" y="20"/>
                    <a:pt x="16" y="19"/>
                  </a:cubicBezTo>
                  <a:cubicBezTo>
                    <a:pt x="16" y="19"/>
                    <a:pt x="16" y="18"/>
                    <a:pt x="16" y="18"/>
                  </a:cubicBezTo>
                  <a:cubicBezTo>
                    <a:pt x="16" y="17"/>
                    <a:pt x="16" y="17"/>
                    <a:pt x="16" y="16"/>
                  </a:cubicBezTo>
                  <a:cubicBezTo>
                    <a:pt x="16" y="16"/>
                    <a:pt x="15" y="16"/>
                    <a:pt x="15" y="15"/>
                  </a:cubicBezTo>
                  <a:cubicBezTo>
                    <a:pt x="13" y="14"/>
                    <a:pt x="13" y="14"/>
                    <a:pt x="13" y="14"/>
                  </a:cubicBezTo>
                  <a:cubicBezTo>
                    <a:pt x="9" y="18"/>
                    <a:pt x="9" y="18"/>
                    <a:pt x="9" y="18"/>
                  </a:cubicBezTo>
                  <a:cubicBezTo>
                    <a:pt x="9" y="19"/>
                    <a:pt x="9" y="19"/>
                    <a:pt x="8" y="20"/>
                  </a:cubicBezTo>
                  <a:cubicBezTo>
                    <a:pt x="8" y="20"/>
                    <a:pt x="8" y="20"/>
                    <a:pt x="8" y="21"/>
                  </a:cubicBezTo>
                  <a:cubicBezTo>
                    <a:pt x="8" y="21"/>
                    <a:pt x="8" y="21"/>
                    <a:pt x="9" y="21"/>
                  </a:cubicBezTo>
                  <a:cubicBezTo>
                    <a:pt x="9" y="22"/>
                    <a:pt x="9" y="22"/>
                    <a:pt x="10" y="23"/>
                  </a:cubicBezTo>
                  <a:cubicBezTo>
                    <a:pt x="10" y="23"/>
                    <a:pt x="11" y="23"/>
                    <a:pt x="11" y="24"/>
                  </a:cubicBezTo>
                  <a:cubicBezTo>
                    <a:pt x="11" y="24"/>
                    <a:pt x="12" y="24"/>
                    <a:pt x="12" y="24"/>
                  </a:cubicBezTo>
                  <a:cubicBezTo>
                    <a:pt x="12" y="25"/>
                    <a:pt x="13" y="25"/>
                    <a:pt x="13" y="25"/>
                  </a:cubicBezTo>
                  <a:cubicBezTo>
                    <a:pt x="13" y="25"/>
                    <a:pt x="14" y="25"/>
                    <a:pt x="14" y="25"/>
                  </a:cubicBezTo>
                  <a:cubicBezTo>
                    <a:pt x="14" y="25"/>
                    <a:pt x="15" y="25"/>
                    <a:pt x="16" y="25"/>
                  </a:cubicBezTo>
                  <a:cubicBezTo>
                    <a:pt x="18" y="24"/>
                    <a:pt x="18" y="24"/>
                    <a:pt x="19" y="24"/>
                  </a:cubicBezTo>
                  <a:cubicBezTo>
                    <a:pt x="20" y="25"/>
                    <a:pt x="20" y="25"/>
                    <a:pt x="20" y="25"/>
                  </a:cubicBezTo>
                  <a:cubicBezTo>
                    <a:pt x="15" y="29"/>
                    <a:pt x="15" y="29"/>
                    <a:pt x="15" y="29"/>
                  </a:cubicBezTo>
                  <a:cubicBezTo>
                    <a:pt x="0" y="16"/>
                    <a:pt x="0" y="16"/>
                    <a:pt x="0" y="16"/>
                  </a:cubicBezTo>
                  <a:cubicBezTo>
                    <a:pt x="1" y="15"/>
                    <a:pt x="1" y="15"/>
                    <a:pt x="1" y="15"/>
                  </a:cubicBezTo>
                  <a:cubicBezTo>
                    <a:pt x="1" y="15"/>
                    <a:pt x="2" y="15"/>
                    <a:pt x="2" y="16"/>
                  </a:cubicBezTo>
                  <a:cubicBezTo>
                    <a:pt x="2" y="16"/>
                    <a:pt x="3" y="16"/>
                    <a:pt x="3" y="16"/>
                  </a:cubicBezTo>
                  <a:cubicBezTo>
                    <a:pt x="3" y="16"/>
                    <a:pt x="4" y="16"/>
                    <a:pt x="4" y="16"/>
                  </a:cubicBezTo>
                  <a:cubicBezTo>
                    <a:pt x="4" y="16"/>
                    <a:pt x="4" y="16"/>
                    <a:pt x="5" y="16"/>
                  </a:cubicBezTo>
                  <a:cubicBezTo>
                    <a:pt x="15" y="5"/>
                    <a:pt x="15" y="5"/>
                    <a:pt x="15" y="5"/>
                  </a:cubicBezTo>
                  <a:cubicBezTo>
                    <a:pt x="15" y="4"/>
                    <a:pt x="15" y="4"/>
                    <a:pt x="15" y="4"/>
                  </a:cubicBezTo>
                  <a:cubicBezTo>
                    <a:pt x="15" y="4"/>
                    <a:pt x="15" y="3"/>
                    <a:pt x="15" y="3"/>
                  </a:cubicBezTo>
                  <a:cubicBezTo>
                    <a:pt x="15" y="3"/>
                    <a:pt x="15" y="2"/>
                    <a:pt x="14" y="2"/>
                  </a:cubicBezTo>
                  <a:cubicBezTo>
                    <a:pt x="14" y="2"/>
                    <a:pt x="14" y="1"/>
                    <a:pt x="14" y="1"/>
                  </a:cubicBezTo>
                  <a:cubicBezTo>
                    <a:pt x="15" y="0"/>
                    <a:pt x="15" y="0"/>
                    <a:pt x="15" y="0"/>
                  </a:cubicBezTo>
                  <a:cubicBezTo>
                    <a:pt x="28" y="13"/>
                    <a:pt x="28" y="13"/>
                    <a:pt x="28" y="13"/>
                  </a:cubicBezTo>
                  <a:lnTo>
                    <a:pt x="25" y="1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3" name="Freeform 22">
              <a:extLst>
                <a:ext uri="{FF2B5EF4-FFF2-40B4-BE49-F238E27FC236}">
                  <a16:creationId xmlns:a16="http://schemas.microsoft.com/office/drawing/2014/main" id="{FC74E7C9-24A3-2944-A604-6E3AAAEBA177}"/>
                </a:ext>
              </a:extLst>
            </p:cNvPr>
            <p:cNvSpPr>
              <a:spLocks noEditPoints="1"/>
            </p:cNvSpPr>
            <p:nvPr userDrawn="1"/>
          </p:nvSpPr>
          <p:spPr bwMode="auto">
            <a:xfrm>
              <a:off x="1452514" y="749722"/>
              <a:ext cx="98425" cy="120650"/>
            </a:xfrm>
            <a:custGeom>
              <a:avLst/>
              <a:gdLst>
                <a:gd name="T0" fmla="*/ 13 w 26"/>
                <a:gd name="T1" fmla="*/ 32 h 32"/>
                <a:gd name="T2" fmla="*/ 8 w 26"/>
                <a:gd name="T3" fmla="*/ 25 h 32"/>
                <a:gd name="T4" fmla="*/ 11 w 26"/>
                <a:gd name="T5" fmla="*/ 20 h 32"/>
                <a:gd name="T6" fmla="*/ 12 w 26"/>
                <a:gd name="T7" fmla="*/ 14 h 32"/>
                <a:gd name="T8" fmla="*/ 12 w 26"/>
                <a:gd name="T9" fmla="*/ 14 h 32"/>
                <a:gd name="T10" fmla="*/ 7 w 26"/>
                <a:gd name="T11" fmla="*/ 17 h 32"/>
                <a:gd name="T12" fmla="*/ 6 w 26"/>
                <a:gd name="T13" fmla="*/ 18 h 32"/>
                <a:gd name="T14" fmla="*/ 6 w 26"/>
                <a:gd name="T15" fmla="*/ 19 h 32"/>
                <a:gd name="T16" fmla="*/ 6 w 26"/>
                <a:gd name="T17" fmla="*/ 20 h 32"/>
                <a:gd name="T18" fmla="*/ 7 w 26"/>
                <a:gd name="T19" fmla="*/ 21 h 32"/>
                <a:gd name="T20" fmla="*/ 6 w 26"/>
                <a:gd name="T21" fmla="*/ 21 h 32"/>
                <a:gd name="T22" fmla="*/ 0 w 26"/>
                <a:gd name="T23" fmla="*/ 12 h 32"/>
                <a:gd name="T24" fmla="*/ 0 w 26"/>
                <a:gd name="T25" fmla="*/ 11 h 32"/>
                <a:gd name="T26" fmla="*/ 1 w 26"/>
                <a:gd name="T27" fmla="*/ 12 h 32"/>
                <a:gd name="T28" fmla="*/ 2 w 26"/>
                <a:gd name="T29" fmla="*/ 13 h 32"/>
                <a:gd name="T30" fmla="*/ 3 w 26"/>
                <a:gd name="T31" fmla="*/ 13 h 32"/>
                <a:gd name="T32" fmla="*/ 4 w 26"/>
                <a:gd name="T33" fmla="*/ 13 h 32"/>
                <a:gd name="T34" fmla="*/ 16 w 26"/>
                <a:gd name="T35" fmla="*/ 5 h 32"/>
                <a:gd name="T36" fmla="*/ 17 w 26"/>
                <a:gd name="T37" fmla="*/ 4 h 32"/>
                <a:gd name="T38" fmla="*/ 17 w 26"/>
                <a:gd name="T39" fmla="*/ 3 h 32"/>
                <a:gd name="T40" fmla="*/ 17 w 26"/>
                <a:gd name="T41" fmla="*/ 2 h 32"/>
                <a:gd name="T42" fmla="*/ 16 w 26"/>
                <a:gd name="T43" fmla="*/ 1 h 32"/>
                <a:gd name="T44" fmla="*/ 17 w 26"/>
                <a:gd name="T45" fmla="*/ 0 h 32"/>
                <a:gd name="T46" fmla="*/ 24 w 26"/>
                <a:gd name="T47" fmla="*/ 10 h 32"/>
                <a:gd name="T48" fmla="*/ 26 w 26"/>
                <a:gd name="T49" fmla="*/ 16 h 32"/>
                <a:gd name="T50" fmla="*/ 24 w 26"/>
                <a:gd name="T51" fmla="*/ 20 h 32"/>
                <a:gd name="T52" fmla="*/ 20 w 26"/>
                <a:gd name="T53" fmla="*/ 21 h 32"/>
                <a:gd name="T54" fmla="*/ 16 w 26"/>
                <a:gd name="T55" fmla="*/ 19 h 32"/>
                <a:gd name="T56" fmla="*/ 15 w 26"/>
                <a:gd name="T57" fmla="*/ 22 h 32"/>
                <a:gd name="T58" fmla="*/ 14 w 26"/>
                <a:gd name="T59" fmla="*/ 26 h 32"/>
                <a:gd name="T60" fmla="*/ 13 w 26"/>
                <a:gd name="T61" fmla="*/ 28 h 32"/>
                <a:gd name="T62" fmla="*/ 13 w 26"/>
                <a:gd name="T63" fmla="*/ 30 h 32"/>
                <a:gd name="T64" fmla="*/ 13 w 26"/>
                <a:gd name="T65" fmla="*/ 31 h 32"/>
                <a:gd name="T66" fmla="*/ 14 w 26"/>
                <a:gd name="T67" fmla="*/ 31 h 32"/>
                <a:gd name="T68" fmla="*/ 13 w 26"/>
                <a:gd name="T69" fmla="*/ 32 h 32"/>
                <a:gd name="T70" fmla="*/ 20 w 26"/>
                <a:gd name="T71" fmla="*/ 15 h 32"/>
                <a:gd name="T72" fmla="*/ 22 w 26"/>
                <a:gd name="T73" fmla="*/ 12 h 32"/>
                <a:gd name="T74" fmla="*/ 21 w 26"/>
                <a:gd name="T75" fmla="*/ 9 h 32"/>
                <a:gd name="T76" fmla="*/ 21 w 26"/>
                <a:gd name="T77" fmla="*/ 8 h 32"/>
                <a:gd name="T78" fmla="*/ 13 w 26"/>
                <a:gd name="T79" fmla="*/ 13 h 32"/>
                <a:gd name="T80" fmla="*/ 14 w 26"/>
                <a:gd name="T81" fmla="*/ 14 h 32"/>
                <a:gd name="T82" fmla="*/ 17 w 26"/>
                <a:gd name="T83" fmla="*/ 16 h 32"/>
                <a:gd name="T84" fmla="*/ 20 w 26"/>
                <a:gd name="T8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2">
                  <a:moveTo>
                    <a:pt x="13" y="32"/>
                  </a:moveTo>
                  <a:cubicBezTo>
                    <a:pt x="8" y="25"/>
                    <a:pt x="8" y="25"/>
                    <a:pt x="8" y="25"/>
                  </a:cubicBezTo>
                  <a:cubicBezTo>
                    <a:pt x="9" y="23"/>
                    <a:pt x="10" y="21"/>
                    <a:pt x="11" y="20"/>
                  </a:cubicBezTo>
                  <a:cubicBezTo>
                    <a:pt x="11" y="18"/>
                    <a:pt x="12" y="16"/>
                    <a:pt x="12" y="14"/>
                  </a:cubicBezTo>
                  <a:cubicBezTo>
                    <a:pt x="12" y="14"/>
                    <a:pt x="12" y="14"/>
                    <a:pt x="12" y="14"/>
                  </a:cubicBezTo>
                  <a:cubicBezTo>
                    <a:pt x="7" y="17"/>
                    <a:pt x="7" y="17"/>
                    <a:pt x="7" y="17"/>
                  </a:cubicBezTo>
                  <a:cubicBezTo>
                    <a:pt x="6" y="17"/>
                    <a:pt x="6" y="18"/>
                    <a:pt x="6" y="18"/>
                  </a:cubicBezTo>
                  <a:cubicBezTo>
                    <a:pt x="6" y="18"/>
                    <a:pt x="6" y="18"/>
                    <a:pt x="6" y="19"/>
                  </a:cubicBezTo>
                  <a:cubicBezTo>
                    <a:pt x="6" y="19"/>
                    <a:pt x="6" y="19"/>
                    <a:pt x="6" y="20"/>
                  </a:cubicBezTo>
                  <a:cubicBezTo>
                    <a:pt x="6" y="20"/>
                    <a:pt x="6" y="20"/>
                    <a:pt x="7" y="21"/>
                  </a:cubicBezTo>
                  <a:cubicBezTo>
                    <a:pt x="6" y="21"/>
                    <a:pt x="6" y="21"/>
                    <a:pt x="6" y="21"/>
                  </a:cubicBezTo>
                  <a:cubicBezTo>
                    <a:pt x="0" y="12"/>
                    <a:pt x="0" y="12"/>
                    <a:pt x="0" y="12"/>
                  </a:cubicBezTo>
                  <a:cubicBezTo>
                    <a:pt x="0" y="11"/>
                    <a:pt x="0" y="11"/>
                    <a:pt x="0" y="11"/>
                  </a:cubicBezTo>
                  <a:cubicBezTo>
                    <a:pt x="1" y="11"/>
                    <a:pt x="1" y="12"/>
                    <a:pt x="1" y="12"/>
                  </a:cubicBezTo>
                  <a:cubicBezTo>
                    <a:pt x="2" y="12"/>
                    <a:pt x="2" y="13"/>
                    <a:pt x="2" y="13"/>
                  </a:cubicBezTo>
                  <a:cubicBezTo>
                    <a:pt x="2" y="13"/>
                    <a:pt x="3" y="13"/>
                    <a:pt x="3" y="13"/>
                  </a:cubicBezTo>
                  <a:cubicBezTo>
                    <a:pt x="3" y="13"/>
                    <a:pt x="3" y="13"/>
                    <a:pt x="4" y="13"/>
                  </a:cubicBezTo>
                  <a:cubicBezTo>
                    <a:pt x="16" y="5"/>
                    <a:pt x="16" y="5"/>
                    <a:pt x="16" y="5"/>
                  </a:cubicBezTo>
                  <a:cubicBezTo>
                    <a:pt x="16" y="5"/>
                    <a:pt x="17" y="4"/>
                    <a:pt x="17" y="4"/>
                  </a:cubicBezTo>
                  <a:cubicBezTo>
                    <a:pt x="17" y="4"/>
                    <a:pt x="17" y="4"/>
                    <a:pt x="17" y="3"/>
                  </a:cubicBezTo>
                  <a:cubicBezTo>
                    <a:pt x="17" y="3"/>
                    <a:pt x="17" y="2"/>
                    <a:pt x="17" y="2"/>
                  </a:cubicBezTo>
                  <a:cubicBezTo>
                    <a:pt x="16" y="2"/>
                    <a:pt x="16" y="1"/>
                    <a:pt x="16" y="1"/>
                  </a:cubicBezTo>
                  <a:cubicBezTo>
                    <a:pt x="17" y="0"/>
                    <a:pt x="17" y="0"/>
                    <a:pt x="17" y="0"/>
                  </a:cubicBezTo>
                  <a:cubicBezTo>
                    <a:pt x="24" y="10"/>
                    <a:pt x="24" y="10"/>
                    <a:pt x="24" y="10"/>
                  </a:cubicBezTo>
                  <a:cubicBezTo>
                    <a:pt x="25" y="13"/>
                    <a:pt x="26" y="14"/>
                    <a:pt x="26" y="16"/>
                  </a:cubicBezTo>
                  <a:cubicBezTo>
                    <a:pt x="26" y="18"/>
                    <a:pt x="25" y="19"/>
                    <a:pt x="24" y="20"/>
                  </a:cubicBezTo>
                  <a:cubicBezTo>
                    <a:pt x="23" y="21"/>
                    <a:pt x="21" y="21"/>
                    <a:pt x="20" y="21"/>
                  </a:cubicBezTo>
                  <a:cubicBezTo>
                    <a:pt x="19" y="20"/>
                    <a:pt x="18" y="20"/>
                    <a:pt x="16" y="19"/>
                  </a:cubicBezTo>
                  <a:cubicBezTo>
                    <a:pt x="16" y="20"/>
                    <a:pt x="15" y="21"/>
                    <a:pt x="15" y="22"/>
                  </a:cubicBezTo>
                  <a:cubicBezTo>
                    <a:pt x="14" y="24"/>
                    <a:pt x="14" y="25"/>
                    <a:pt x="14" y="26"/>
                  </a:cubicBezTo>
                  <a:cubicBezTo>
                    <a:pt x="13" y="27"/>
                    <a:pt x="13" y="27"/>
                    <a:pt x="13" y="28"/>
                  </a:cubicBezTo>
                  <a:cubicBezTo>
                    <a:pt x="13" y="29"/>
                    <a:pt x="13" y="30"/>
                    <a:pt x="13" y="30"/>
                  </a:cubicBezTo>
                  <a:cubicBezTo>
                    <a:pt x="13" y="30"/>
                    <a:pt x="13" y="30"/>
                    <a:pt x="13" y="31"/>
                  </a:cubicBezTo>
                  <a:cubicBezTo>
                    <a:pt x="13" y="31"/>
                    <a:pt x="14" y="31"/>
                    <a:pt x="14" y="31"/>
                  </a:cubicBezTo>
                  <a:lnTo>
                    <a:pt x="13" y="32"/>
                  </a:lnTo>
                  <a:close/>
                  <a:moveTo>
                    <a:pt x="20" y="15"/>
                  </a:moveTo>
                  <a:cubicBezTo>
                    <a:pt x="21" y="14"/>
                    <a:pt x="22" y="13"/>
                    <a:pt x="22" y="12"/>
                  </a:cubicBezTo>
                  <a:cubicBezTo>
                    <a:pt x="22" y="11"/>
                    <a:pt x="22" y="10"/>
                    <a:pt x="21" y="9"/>
                  </a:cubicBezTo>
                  <a:cubicBezTo>
                    <a:pt x="21" y="8"/>
                    <a:pt x="21" y="8"/>
                    <a:pt x="21" y="8"/>
                  </a:cubicBezTo>
                  <a:cubicBezTo>
                    <a:pt x="13" y="13"/>
                    <a:pt x="13" y="13"/>
                    <a:pt x="13" y="13"/>
                  </a:cubicBezTo>
                  <a:cubicBezTo>
                    <a:pt x="14" y="14"/>
                    <a:pt x="14" y="14"/>
                    <a:pt x="14" y="14"/>
                  </a:cubicBezTo>
                  <a:cubicBezTo>
                    <a:pt x="15" y="15"/>
                    <a:pt x="16" y="16"/>
                    <a:pt x="17" y="16"/>
                  </a:cubicBezTo>
                  <a:cubicBezTo>
                    <a:pt x="18" y="16"/>
                    <a:pt x="19" y="16"/>
                    <a:pt x="20"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4" name="Freeform 23">
              <a:extLst>
                <a:ext uri="{FF2B5EF4-FFF2-40B4-BE49-F238E27FC236}">
                  <a16:creationId xmlns:a16="http://schemas.microsoft.com/office/drawing/2014/main" id="{71F175E6-C792-F149-BF22-2CF8E8CE35E3}"/>
                </a:ext>
              </a:extLst>
            </p:cNvPr>
            <p:cNvSpPr>
              <a:spLocks/>
            </p:cNvSpPr>
            <p:nvPr userDrawn="1"/>
          </p:nvSpPr>
          <p:spPr bwMode="auto">
            <a:xfrm>
              <a:off x="1512839" y="884660"/>
              <a:ext cx="95250" cy="76200"/>
            </a:xfrm>
            <a:custGeom>
              <a:avLst/>
              <a:gdLst>
                <a:gd name="T0" fmla="*/ 2 w 25"/>
                <a:gd name="T1" fmla="*/ 13 h 20"/>
                <a:gd name="T2" fmla="*/ 2 w 25"/>
                <a:gd name="T3" fmla="*/ 10 h 20"/>
                <a:gd name="T4" fmla="*/ 2 w 25"/>
                <a:gd name="T5" fmla="*/ 7 h 20"/>
                <a:gd name="T6" fmla="*/ 1 w 25"/>
                <a:gd name="T7" fmla="*/ 6 h 20"/>
                <a:gd name="T8" fmla="*/ 0 w 25"/>
                <a:gd name="T9" fmla="*/ 5 h 20"/>
                <a:gd name="T10" fmla="*/ 7 w 25"/>
                <a:gd name="T11" fmla="*/ 2 h 20"/>
                <a:gd name="T12" fmla="*/ 8 w 25"/>
                <a:gd name="T13" fmla="*/ 4 h 20"/>
                <a:gd name="T14" fmla="*/ 6 w 25"/>
                <a:gd name="T15" fmla="*/ 5 h 20"/>
                <a:gd name="T16" fmla="*/ 4 w 25"/>
                <a:gd name="T17" fmla="*/ 7 h 20"/>
                <a:gd name="T18" fmla="*/ 4 w 25"/>
                <a:gd name="T19" fmla="*/ 10 h 20"/>
                <a:gd name="T20" fmla="*/ 4 w 25"/>
                <a:gd name="T21" fmla="*/ 13 h 20"/>
                <a:gd name="T22" fmla="*/ 6 w 25"/>
                <a:gd name="T23" fmla="*/ 15 h 20"/>
                <a:gd name="T24" fmla="*/ 8 w 25"/>
                <a:gd name="T25" fmla="*/ 15 h 20"/>
                <a:gd name="T26" fmla="*/ 10 w 25"/>
                <a:gd name="T27" fmla="*/ 14 h 20"/>
                <a:gd name="T28" fmla="*/ 11 w 25"/>
                <a:gd name="T29" fmla="*/ 11 h 20"/>
                <a:gd name="T30" fmla="*/ 11 w 25"/>
                <a:gd name="T31" fmla="*/ 8 h 20"/>
                <a:gd name="T32" fmla="*/ 11 w 25"/>
                <a:gd name="T33" fmla="*/ 6 h 20"/>
                <a:gd name="T34" fmla="*/ 12 w 25"/>
                <a:gd name="T35" fmla="*/ 3 h 20"/>
                <a:gd name="T36" fmla="*/ 15 w 25"/>
                <a:gd name="T37" fmla="*/ 0 h 20"/>
                <a:gd name="T38" fmla="*/ 17 w 25"/>
                <a:gd name="T39" fmla="*/ 0 h 20"/>
                <a:gd name="T40" fmla="*/ 20 w 25"/>
                <a:gd name="T41" fmla="*/ 1 h 20"/>
                <a:gd name="T42" fmla="*/ 22 w 25"/>
                <a:gd name="T43" fmla="*/ 3 h 20"/>
                <a:gd name="T44" fmla="*/ 23 w 25"/>
                <a:gd name="T45" fmla="*/ 6 h 20"/>
                <a:gd name="T46" fmla="*/ 24 w 25"/>
                <a:gd name="T47" fmla="*/ 9 h 20"/>
                <a:gd name="T48" fmla="*/ 24 w 25"/>
                <a:gd name="T49" fmla="*/ 12 h 20"/>
                <a:gd name="T50" fmla="*/ 25 w 25"/>
                <a:gd name="T51" fmla="*/ 12 h 20"/>
                <a:gd name="T52" fmla="*/ 25 w 25"/>
                <a:gd name="T53" fmla="*/ 14 h 20"/>
                <a:gd name="T54" fmla="*/ 19 w 25"/>
                <a:gd name="T55" fmla="*/ 16 h 20"/>
                <a:gd name="T56" fmla="*/ 18 w 25"/>
                <a:gd name="T57" fmla="*/ 15 h 20"/>
                <a:gd name="T58" fmla="*/ 20 w 25"/>
                <a:gd name="T59" fmla="*/ 13 h 20"/>
                <a:gd name="T60" fmla="*/ 22 w 25"/>
                <a:gd name="T61" fmla="*/ 11 h 20"/>
                <a:gd name="T62" fmla="*/ 22 w 25"/>
                <a:gd name="T63" fmla="*/ 9 h 20"/>
                <a:gd name="T64" fmla="*/ 22 w 25"/>
                <a:gd name="T65" fmla="*/ 7 h 20"/>
                <a:gd name="T66" fmla="*/ 20 w 25"/>
                <a:gd name="T67" fmla="*/ 5 h 20"/>
                <a:gd name="T68" fmla="*/ 18 w 25"/>
                <a:gd name="T69" fmla="*/ 4 h 20"/>
                <a:gd name="T70" fmla="*/ 16 w 25"/>
                <a:gd name="T71" fmla="*/ 6 h 20"/>
                <a:gd name="T72" fmla="*/ 16 w 25"/>
                <a:gd name="T73" fmla="*/ 9 h 20"/>
                <a:gd name="T74" fmla="*/ 16 w 25"/>
                <a:gd name="T75" fmla="*/ 11 h 20"/>
                <a:gd name="T76" fmla="*/ 16 w 25"/>
                <a:gd name="T77" fmla="*/ 13 h 20"/>
                <a:gd name="T78" fmla="*/ 15 w 25"/>
                <a:gd name="T79" fmla="*/ 17 h 20"/>
                <a:gd name="T80" fmla="*/ 12 w 25"/>
                <a:gd name="T81" fmla="*/ 20 h 20"/>
                <a:gd name="T82" fmla="*/ 9 w 25"/>
                <a:gd name="T83" fmla="*/ 20 h 20"/>
                <a:gd name="T84" fmla="*/ 6 w 25"/>
                <a:gd name="T85" fmla="*/ 19 h 20"/>
                <a:gd name="T86" fmla="*/ 4 w 25"/>
                <a:gd name="T87" fmla="*/ 17 h 20"/>
                <a:gd name="T88" fmla="*/ 2 w 25"/>
                <a:gd name="T8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0">
                  <a:moveTo>
                    <a:pt x="2" y="13"/>
                  </a:moveTo>
                  <a:cubicBezTo>
                    <a:pt x="2" y="12"/>
                    <a:pt x="2" y="11"/>
                    <a:pt x="2" y="10"/>
                  </a:cubicBezTo>
                  <a:cubicBezTo>
                    <a:pt x="2" y="9"/>
                    <a:pt x="2" y="8"/>
                    <a:pt x="2" y="7"/>
                  </a:cubicBezTo>
                  <a:cubicBezTo>
                    <a:pt x="1" y="6"/>
                    <a:pt x="1" y="6"/>
                    <a:pt x="1" y="6"/>
                  </a:cubicBezTo>
                  <a:cubicBezTo>
                    <a:pt x="0" y="5"/>
                    <a:pt x="0" y="5"/>
                    <a:pt x="0" y="5"/>
                  </a:cubicBezTo>
                  <a:cubicBezTo>
                    <a:pt x="7" y="2"/>
                    <a:pt x="7" y="2"/>
                    <a:pt x="7" y="2"/>
                  </a:cubicBezTo>
                  <a:cubicBezTo>
                    <a:pt x="8" y="4"/>
                    <a:pt x="8" y="4"/>
                    <a:pt x="8" y="4"/>
                  </a:cubicBezTo>
                  <a:cubicBezTo>
                    <a:pt x="7" y="4"/>
                    <a:pt x="7" y="5"/>
                    <a:pt x="6" y="5"/>
                  </a:cubicBezTo>
                  <a:cubicBezTo>
                    <a:pt x="5" y="6"/>
                    <a:pt x="5" y="7"/>
                    <a:pt x="4" y="7"/>
                  </a:cubicBezTo>
                  <a:cubicBezTo>
                    <a:pt x="4" y="8"/>
                    <a:pt x="4" y="9"/>
                    <a:pt x="4" y="10"/>
                  </a:cubicBezTo>
                  <a:cubicBezTo>
                    <a:pt x="3" y="11"/>
                    <a:pt x="4" y="12"/>
                    <a:pt x="4" y="13"/>
                  </a:cubicBezTo>
                  <a:cubicBezTo>
                    <a:pt x="4" y="14"/>
                    <a:pt x="5" y="15"/>
                    <a:pt x="6" y="15"/>
                  </a:cubicBezTo>
                  <a:cubicBezTo>
                    <a:pt x="7" y="16"/>
                    <a:pt x="7" y="16"/>
                    <a:pt x="8" y="15"/>
                  </a:cubicBezTo>
                  <a:cubicBezTo>
                    <a:pt x="9" y="15"/>
                    <a:pt x="10" y="15"/>
                    <a:pt x="10" y="14"/>
                  </a:cubicBezTo>
                  <a:cubicBezTo>
                    <a:pt x="10" y="13"/>
                    <a:pt x="11" y="12"/>
                    <a:pt x="11" y="11"/>
                  </a:cubicBezTo>
                  <a:cubicBezTo>
                    <a:pt x="11" y="10"/>
                    <a:pt x="11" y="9"/>
                    <a:pt x="11" y="8"/>
                  </a:cubicBezTo>
                  <a:cubicBezTo>
                    <a:pt x="11" y="8"/>
                    <a:pt x="11" y="7"/>
                    <a:pt x="11" y="6"/>
                  </a:cubicBezTo>
                  <a:cubicBezTo>
                    <a:pt x="11" y="5"/>
                    <a:pt x="11" y="3"/>
                    <a:pt x="12" y="3"/>
                  </a:cubicBezTo>
                  <a:cubicBezTo>
                    <a:pt x="13" y="2"/>
                    <a:pt x="14" y="1"/>
                    <a:pt x="15" y="0"/>
                  </a:cubicBezTo>
                  <a:cubicBezTo>
                    <a:pt x="16" y="0"/>
                    <a:pt x="16" y="0"/>
                    <a:pt x="17" y="0"/>
                  </a:cubicBezTo>
                  <a:cubicBezTo>
                    <a:pt x="18" y="0"/>
                    <a:pt x="19" y="1"/>
                    <a:pt x="20" y="1"/>
                  </a:cubicBezTo>
                  <a:cubicBezTo>
                    <a:pt x="20" y="1"/>
                    <a:pt x="21" y="2"/>
                    <a:pt x="22" y="3"/>
                  </a:cubicBezTo>
                  <a:cubicBezTo>
                    <a:pt x="22" y="4"/>
                    <a:pt x="23" y="5"/>
                    <a:pt x="23" y="6"/>
                  </a:cubicBezTo>
                  <a:cubicBezTo>
                    <a:pt x="24" y="7"/>
                    <a:pt x="24" y="8"/>
                    <a:pt x="24" y="9"/>
                  </a:cubicBezTo>
                  <a:cubicBezTo>
                    <a:pt x="24" y="10"/>
                    <a:pt x="24" y="11"/>
                    <a:pt x="24" y="12"/>
                  </a:cubicBezTo>
                  <a:cubicBezTo>
                    <a:pt x="25" y="12"/>
                    <a:pt x="25" y="12"/>
                    <a:pt x="25" y="12"/>
                  </a:cubicBezTo>
                  <a:cubicBezTo>
                    <a:pt x="25" y="14"/>
                    <a:pt x="25" y="14"/>
                    <a:pt x="25" y="14"/>
                  </a:cubicBezTo>
                  <a:cubicBezTo>
                    <a:pt x="19" y="16"/>
                    <a:pt x="19" y="16"/>
                    <a:pt x="19" y="16"/>
                  </a:cubicBezTo>
                  <a:cubicBezTo>
                    <a:pt x="18" y="15"/>
                    <a:pt x="18" y="15"/>
                    <a:pt x="18" y="15"/>
                  </a:cubicBezTo>
                  <a:cubicBezTo>
                    <a:pt x="19" y="14"/>
                    <a:pt x="19" y="14"/>
                    <a:pt x="20" y="13"/>
                  </a:cubicBezTo>
                  <a:cubicBezTo>
                    <a:pt x="21" y="12"/>
                    <a:pt x="21" y="12"/>
                    <a:pt x="22" y="11"/>
                  </a:cubicBezTo>
                  <a:cubicBezTo>
                    <a:pt x="22" y="11"/>
                    <a:pt x="22" y="10"/>
                    <a:pt x="22" y="9"/>
                  </a:cubicBezTo>
                  <a:cubicBezTo>
                    <a:pt x="22" y="8"/>
                    <a:pt x="22" y="8"/>
                    <a:pt x="22" y="7"/>
                  </a:cubicBezTo>
                  <a:cubicBezTo>
                    <a:pt x="22" y="6"/>
                    <a:pt x="21" y="5"/>
                    <a:pt x="20" y="5"/>
                  </a:cubicBezTo>
                  <a:cubicBezTo>
                    <a:pt x="20" y="4"/>
                    <a:pt x="19" y="4"/>
                    <a:pt x="18" y="4"/>
                  </a:cubicBezTo>
                  <a:cubicBezTo>
                    <a:pt x="17" y="5"/>
                    <a:pt x="17" y="5"/>
                    <a:pt x="16" y="6"/>
                  </a:cubicBezTo>
                  <a:cubicBezTo>
                    <a:pt x="16" y="7"/>
                    <a:pt x="16" y="8"/>
                    <a:pt x="16" y="9"/>
                  </a:cubicBezTo>
                  <a:cubicBezTo>
                    <a:pt x="16" y="10"/>
                    <a:pt x="16" y="11"/>
                    <a:pt x="16" y="11"/>
                  </a:cubicBezTo>
                  <a:cubicBezTo>
                    <a:pt x="16" y="12"/>
                    <a:pt x="16" y="13"/>
                    <a:pt x="16" y="13"/>
                  </a:cubicBezTo>
                  <a:cubicBezTo>
                    <a:pt x="16" y="15"/>
                    <a:pt x="15" y="16"/>
                    <a:pt x="15" y="17"/>
                  </a:cubicBezTo>
                  <a:cubicBezTo>
                    <a:pt x="14" y="18"/>
                    <a:pt x="13" y="19"/>
                    <a:pt x="12" y="20"/>
                  </a:cubicBezTo>
                  <a:cubicBezTo>
                    <a:pt x="11" y="20"/>
                    <a:pt x="10" y="20"/>
                    <a:pt x="9" y="20"/>
                  </a:cubicBezTo>
                  <a:cubicBezTo>
                    <a:pt x="8" y="20"/>
                    <a:pt x="7" y="19"/>
                    <a:pt x="6" y="19"/>
                  </a:cubicBezTo>
                  <a:cubicBezTo>
                    <a:pt x="6" y="18"/>
                    <a:pt x="5" y="18"/>
                    <a:pt x="4" y="17"/>
                  </a:cubicBezTo>
                  <a:cubicBezTo>
                    <a:pt x="3" y="16"/>
                    <a:pt x="3" y="15"/>
                    <a:pt x="2"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5" name="Freeform 24">
              <a:extLst>
                <a:ext uri="{FF2B5EF4-FFF2-40B4-BE49-F238E27FC236}">
                  <a16:creationId xmlns:a16="http://schemas.microsoft.com/office/drawing/2014/main" id="{192A37BF-1F8A-5B4B-AC76-D29DC118E8AA}"/>
                </a:ext>
              </a:extLst>
            </p:cNvPr>
            <p:cNvSpPr>
              <a:spLocks/>
            </p:cNvSpPr>
            <p:nvPr userDrawn="1"/>
          </p:nvSpPr>
          <p:spPr bwMode="auto">
            <a:xfrm>
              <a:off x="1543001" y="1006897"/>
              <a:ext cx="82550" cy="52388"/>
            </a:xfrm>
            <a:custGeom>
              <a:avLst/>
              <a:gdLst>
                <a:gd name="T0" fmla="*/ 1 w 22"/>
                <a:gd name="T1" fmla="*/ 14 h 14"/>
                <a:gd name="T2" fmla="*/ 0 w 22"/>
                <a:gd name="T3" fmla="*/ 2 h 14"/>
                <a:gd name="T4" fmla="*/ 1 w 22"/>
                <a:gd name="T5" fmla="*/ 2 h 14"/>
                <a:gd name="T6" fmla="*/ 2 w 22"/>
                <a:gd name="T7" fmla="*/ 3 h 14"/>
                <a:gd name="T8" fmla="*/ 2 w 22"/>
                <a:gd name="T9" fmla="*/ 4 h 14"/>
                <a:gd name="T10" fmla="*/ 3 w 22"/>
                <a:gd name="T11" fmla="*/ 5 h 14"/>
                <a:gd name="T12" fmla="*/ 3 w 22"/>
                <a:gd name="T13" fmla="*/ 5 h 14"/>
                <a:gd name="T14" fmla="*/ 18 w 22"/>
                <a:gd name="T15" fmla="*/ 3 h 14"/>
                <a:gd name="T16" fmla="*/ 19 w 22"/>
                <a:gd name="T17" fmla="*/ 3 h 14"/>
                <a:gd name="T18" fmla="*/ 20 w 22"/>
                <a:gd name="T19" fmla="*/ 2 h 14"/>
                <a:gd name="T20" fmla="*/ 20 w 22"/>
                <a:gd name="T21" fmla="*/ 1 h 14"/>
                <a:gd name="T22" fmla="*/ 20 w 22"/>
                <a:gd name="T23" fmla="*/ 0 h 14"/>
                <a:gd name="T24" fmla="*/ 21 w 22"/>
                <a:gd name="T25" fmla="*/ 0 h 14"/>
                <a:gd name="T26" fmla="*/ 22 w 22"/>
                <a:gd name="T27" fmla="*/ 12 h 14"/>
                <a:gd name="T28" fmla="*/ 21 w 22"/>
                <a:gd name="T29" fmla="*/ 12 h 14"/>
                <a:gd name="T30" fmla="*/ 21 w 22"/>
                <a:gd name="T31" fmla="*/ 11 h 14"/>
                <a:gd name="T32" fmla="*/ 21 w 22"/>
                <a:gd name="T33" fmla="*/ 9 h 14"/>
                <a:gd name="T34" fmla="*/ 20 w 22"/>
                <a:gd name="T35" fmla="*/ 9 h 14"/>
                <a:gd name="T36" fmla="*/ 19 w 22"/>
                <a:gd name="T37" fmla="*/ 9 h 14"/>
                <a:gd name="T38" fmla="*/ 4 w 22"/>
                <a:gd name="T39" fmla="*/ 10 h 14"/>
                <a:gd name="T40" fmla="*/ 3 w 22"/>
                <a:gd name="T41" fmla="*/ 11 h 14"/>
                <a:gd name="T42" fmla="*/ 3 w 22"/>
                <a:gd name="T43" fmla="*/ 11 h 14"/>
                <a:gd name="T44" fmla="*/ 3 w 22"/>
                <a:gd name="T45" fmla="*/ 12 h 14"/>
                <a:gd name="T46" fmla="*/ 3 w 22"/>
                <a:gd name="T47" fmla="*/ 14 h 14"/>
                <a:gd name="T48" fmla="*/ 1 w 22"/>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14">
                  <a:moveTo>
                    <a:pt x="1" y="14"/>
                  </a:moveTo>
                  <a:cubicBezTo>
                    <a:pt x="0" y="2"/>
                    <a:pt x="0" y="2"/>
                    <a:pt x="0" y="2"/>
                  </a:cubicBezTo>
                  <a:cubicBezTo>
                    <a:pt x="1" y="2"/>
                    <a:pt x="1" y="2"/>
                    <a:pt x="1" y="2"/>
                  </a:cubicBezTo>
                  <a:cubicBezTo>
                    <a:pt x="1" y="2"/>
                    <a:pt x="1" y="3"/>
                    <a:pt x="2" y="3"/>
                  </a:cubicBezTo>
                  <a:cubicBezTo>
                    <a:pt x="2" y="4"/>
                    <a:pt x="2" y="4"/>
                    <a:pt x="2" y="4"/>
                  </a:cubicBezTo>
                  <a:cubicBezTo>
                    <a:pt x="2" y="5"/>
                    <a:pt x="2" y="5"/>
                    <a:pt x="3" y="5"/>
                  </a:cubicBezTo>
                  <a:cubicBezTo>
                    <a:pt x="3" y="5"/>
                    <a:pt x="3" y="5"/>
                    <a:pt x="3" y="5"/>
                  </a:cubicBezTo>
                  <a:cubicBezTo>
                    <a:pt x="18" y="3"/>
                    <a:pt x="18" y="3"/>
                    <a:pt x="18" y="3"/>
                  </a:cubicBezTo>
                  <a:cubicBezTo>
                    <a:pt x="19" y="3"/>
                    <a:pt x="19" y="3"/>
                    <a:pt x="19" y="3"/>
                  </a:cubicBezTo>
                  <a:cubicBezTo>
                    <a:pt x="19" y="3"/>
                    <a:pt x="20" y="3"/>
                    <a:pt x="20" y="2"/>
                  </a:cubicBezTo>
                  <a:cubicBezTo>
                    <a:pt x="20" y="2"/>
                    <a:pt x="20" y="2"/>
                    <a:pt x="20" y="1"/>
                  </a:cubicBezTo>
                  <a:cubicBezTo>
                    <a:pt x="20" y="1"/>
                    <a:pt x="20" y="0"/>
                    <a:pt x="20" y="0"/>
                  </a:cubicBezTo>
                  <a:cubicBezTo>
                    <a:pt x="21" y="0"/>
                    <a:pt x="21" y="0"/>
                    <a:pt x="21" y="0"/>
                  </a:cubicBezTo>
                  <a:cubicBezTo>
                    <a:pt x="22" y="12"/>
                    <a:pt x="22" y="12"/>
                    <a:pt x="22" y="12"/>
                  </a:cubicBezTo>
                  <a:cubicBezTo>
                    <a:pt x="21" y="12"/>
                    <a:pt x="21" y="12"/>
                    <a:pt x="21" y="12"/>
                  </a:cubicBezTo>
                  <a:cubicBezTo>
                    <a:pt x="21" y="11"/>
                    <a:pt x="21" y="11"/>
                    <a:pt x="21" y="11"/>
                  </a:cubicBezTo>
                  <a:cubicBezTo>
                    <a:pt x="21" y="10"/>
                    <a:pt x="21" y="10"/>
                    <a:pt x="21" y="9"/>
                  </a:cubicBezTo>
                  <a:cubicBezTo>
                    <a:pt x="20" y="9"/>
                    <a:pt x="20" y="9"/>
                    <a:pt x="20" y="9"/>
                  </a:cubicBezTo>
                  <a:cubicBezTo>
                    <a:pt x="20" y="9"/>
                    <a:pt x="19" y="9"/>
                    <a:pt x="19" y="9"/>
                  </a:cubicBezTo>
                  <a:cubicBezTo>
                    <a:pt x="4" y="10"/>
                    <a:pt x="4" y="10"/>
                    <a:pt x="4" y="10"/>
                  </a:cubicBezTo>
                  <a:cubicBezTo>
                    <a:pt x="4" y="10"/>
                    <a:pt x="3" y="10"/>
                    <a:pt x="3" y="11"/>
                  </a:cubicBezTo>
                  <a:cubicBezTo>
                    <a:pt x="3" y="11"/>
                    <a:pt x="3" y="11"/>
                    <a:pt x="3" y="11"/>
                  </a:cubicBezTo>
                  <a:cubicBezTo>
                    <a:pt x="3" y="12"/>
                    <a:pt x="3" y="12"/>
                    <a:pt x="3" y="12"/>
                  </a:cubicBezTo>
                  <a:cubicBezTo>
                    <a:pt x="3" y="13"/>
                    <a:pt x="3" y="13"/>
                    <a:pt x="3" y="14"/>
                  </a:cubicBezTo>
                  <a:lnTo>
                    <a:pt x="1" y="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6" name="Freeform 25">
              <a:extLst>
                <a:ext uri="{FF2B5EF4-FFF2-40B4-BE49-F238E27FC236}">
                  <a16:creationId xmlns:a16="http://schemas.microsoft.com/office/drawing/2014/main" id="{8A2DFCC7-6436-4740-AC38-150AEB862F0C}"/>
                </a:ext>
              </a:extLst>
            </p:cNvPr>
            <p:cNvSpPr>
              <a:spLocks/>
            </p:cNvSpPr>
            <p:nvPr userDrawn="1"/>
          </p:nvSpPr>
          <p:spPr bwMode="auto">
            <a:xfrm>
              <a:off x="1543001" y="1108497"/>
              <a:ext cx="87313" cy="79375"/>
            </a:xfrm>
            <a:custGeom>
              <a:avLst/>
              <a:gdLst>
                <a:gd name="T0" fmla="*/ 14 w 23"/>
                <a:gd name="T1" fmla="*/ 21 h 21"/>
                <a:gd name="T2" fmla="*/ 14 w 23"/>
                <a:gd name="T3" fmla="*/ 20 h 21"/>
                <a:gd name="T4" fmla="*/ 17 w 23"/>
                <a:gd name="T5" fmla="*/ 18 h 21"/>
                <a:gd name="T6" fmla="*/ 19 w 23"/>
                <a:gd name="T7" fmla="*/ 17 h 21"/>
                <a:gd name="T8" fmla="*/ 20 w 23"/>
                <a:gd name="T9" fmla="*/ 16 h 21"/>
                <a:gd name="T10" fmla="*/ 20 w 23"/>
                <a:gd name="T11" fmla="*/ 14 h 21"/>
                <a:gd name="T12" fmla="*/ 20 w 23"/>
                <a:gd name="T13" fmla="*/ 14 h 21"/>
                <a:gd name="T14" fmla="*/ 3 w 23"/>
                <a:gd name="T15" fmla="*/ 12 h 21"/>
                <a:gd name="T16" fmla="*/ 3 w 23"/>
                <a:gd name="T17" fmla="*/ 12 h 21"/>
                <a:gd name="T18" fmla="*/ 2 w 23"/>
                <a:gd name="T19" fmla="*/ 13 h 21"/>
                <a:gd name="T20" fmla="*/ 1 w 23"/>
                <a:gd name="T21" fmla="*/ 14 h 21"/>
                <a:gd name="T22" fmla="*/ 1 w 23"/>
                <a:gd name="T23" fmla="*/ 15 h 21"/>
                <a:gd name="T24" fmla="*/ 0 w 23"/>
                <a:gd name="T25" fmla="*/ 15 h 21"/>
                <a:gd name="T26" fmla="*/ 1 w 23"/>
                <a:gd name="T27" fmla="*/ 3 h 21"/>
                <a:gd name="T28" fmla="*/ 2 w 23"/>
                <a:gd name="T29" fmla="*/ 3 h 21"/>
                <a:gd name="T30" fmla="*/ 2 w 23"/>
                <a:gd name="T31" fmla="*/ 4 h 21"/>
                <a:gd name="T32" fmla="*/ 2 w 23"/>
                <a:gd name="T33" fmla="*/ 5 h 21"/>
                <a:gd name="T34" fmla="*/ 3 w 23"/>
                <a:gd name="T35" fmla="*/ 6 h 21"/>
                <a:gd name="T36" fmla="*/ 4 w 23"/>
                <a:gd name="T37" fmla="*/ 7 h 21"/>
                <a:gd name="T38" fmla="*/ 20 w 23"/>
                <a:gd name="T39" fmla="*/ 9 h 21"/>
                <a:gd name="T40" fmla="*/ 21 w 23"/>
                <a:gd name="T41" fmla="*/ 8 h 21"/>
                <a:gd name="T42" fmla="*/ 21 w 23"/>
                <a:gd name="T43" fmla="*/ 7 h 21"/>
                <a:gd name="T44" fmla="*/ 21 w 23"/>
                <a:gd name="T45" fmla="*/ 5 h 21"/>
                <a:gd name="T46" fmla="*/ 19 w 23"/>
                <a:gd name="T47" fmla="*/ 3 h 21"/>
                <a:gd name="T48" fmla="*/ 17 w 23"/>
                <a:gd name="T49" fmla="*/ 2 h 21"/>
                <a:gd name="T50" fmla="*/ 17 w 23"/>
                <a:gd name="T51" fmla="*/ 0 h 21"/>
                <a:gd name="T52" fmla="*/ 23 w 23"/>
                <a:gd name="T53" fmla="*/ 1 h 21"/>
                <a:gd name="T54" fmla="*/ 20 w 23"/>
                <a:gd name="T55" fmla="*/ 21 h 21"/>
                <a:gd name="T56" fmla="*/ 14 w 23"/>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14" y="21"/>
                  </a:moveTo>
                  <a:cubicBezTo>
                    <a:pt x="14" y="20"/>
                    <a:pt x="14" y="20"/>
                    <a:pt x="14" y="20"/>
                  </a:cubicBezTo>
                  <a:cubicBezTo>
                    <a:pt x="15" y="19"/>
                    <a:pt x="16" y="19"/>
                    <a:pt x="17" y="18"/>
                  </a:cubicBezTo>
                  <a:cubicBezTo>
                    <a:pt x="19" y="18"/>
                    <a:pt x="19" y="17"/>
                    <a:pt x="19" y="17"/>
                  </a:cubicBezTo>
                  <a:cubicBezTo>
                    <a:pt x="19" y="16"/>
                    <a:pt x="19" y="16"/>
                    <a:pt x="20" y="16"/>
                  </a:cubicBezTo>
                  <a:cubicBezTo>
                    <a:pt x="20" y="15"/>
                    <a:pt x="20" y="15"/>
                    <a:pt x="20" y="14"/>
                  </a:cubicBezTo>
                  <a:cubicBezTo>
                    <a:pt x="20" y="14"/>
                    <a:pt x="20" y="14"/>
                    <a:pt x="20" y="14"/>
                  </a:cubicBezTo>
                  <a:cubicBezTo>
                    <a:pt x="3" y="12"/>
                    <a:pt x="3" y="12"/>
                    <a:pt x="3" y="12"/>
                  </a:cubicBezTo>
                  <a:cubicBezTo>
                    <a:pt x="3" y="12"/>
                    <a:pt x="3" y="12"/>
                    <a:pt x="3" y="12"/>
                  </a:cubicBezTo>
                  <a:cubicBezTo>
                    <a:pt x="2" y="12"/>
                    <a:pt x="2" y="12"/>
                    <a:pt x="2" y="13"/>
                  </a:cubicBezTo>
                  <a:cubicBezTo>
                    <a:pt x="2" y="13"/>
                    <a:pt x="2" y="13"/>
                    <a:pt x="1" y="14"/>
                  </a:cubicBezTo>
                  <a:cubicBezTo>
                    <a:pt x="1" y="14"/>
                    <a:pt x="1" y="14"/>
                    <a:pt x="1" y="15"/>
                  </a:cubicBezTo>
                  <a:cubicBezTo>
                    <a:pt x="0" y="15"/>
                    <a:pt x="0" y="15"/>
                    <a:pt x="0" y="15"/>
                  </a:cubicBezTo>
                  <a:cubicBezTo>
                    <a:pt x="1" y="3"/>
                    <a:pt x="1" y="3"/>
                    <a:pt x="1" y="3"/>
                  </a:cubicBezTo>
                  <a:cubicBezTo>
                    <a:pt x="2" y="3"/>
                    <a:pt x="2" y="3"/>
                    <a:pt x="2" y="3"/>
                  </a:cubicBezTo>
                  <a:cubicBezTo>
                    <a:pt x="2" y="3"/>
                    <a:pt x="2" y="4"/>
                    <a:pt x="2" y="4"/>
                  </a:cubicBezTo>
                  <a:cubicBezTo>
                    <a:pt x="2" y="5"/>
                    <a:pt x="2" y="5"/>
                    <a:pt x="2" y="5"/>
                  </a:cubicBezTo>
                  <a:cubicBezTo>
                    <a:pt x="3" y="6"/>
                    <a:pt x="3" y="6"/>
                    <a:pt x="3" y="6"/>
                  </a:cubicBezTo>
                  <a:cubicBezTo>
                    <a:pt x="3" y="6"/>
                    <a:pt x="4" y="6"/>
                    <a:pt x="4" y="7"/>
                  </a:cubicBezTo>
                  <a:cubicBezTo>
                    <a:pt x="20" y="9"/>
                    <a:pt x="20" y="9"/>
                    <a:pt x="20" y="9"/>
                  </a:cubicBezTo>
                  <a:cubicBezTo>
                    <a:pt x="21" y="8"/>
                    <a:pt x="21" y="8"/>
                    <a:pt x="21" y="8"/>
                  </a:cubicBezTo>
                  <a:cubicBezTo>
                    <a:pt x="21" y="7"/>
                    <a:pt x="21" y="7"/>
                    <a:pt x="21" y="7"/>
                  </a:cubicBezTo>
                  <a:cubicBezTo>
                    <a:pt x="21" y="6"/>
                    <a:pt x="21" y="6"/>
                    <a:pt x="21" y="5"/>
                  </a:cubicBezTo>
                  <a:cubicBezTo>
                    <a:pt x="21" y="5"/>
                    <a:pt x="20" y="4"/>
                    <a:pt x="19" y="3"/>
                  </a:cubicBezTo>
                  <a:cubicBezTo>
                    <a:pt x="18" y="3"/>
                    <a:pt x="17" y="2"/>
                    <a:pt x="17" y="2"/>
                  </a:cubicBezTo>
                  <a:cubicBezTo>
                    <a:pt x="17" y="0"/>
                    <a:pt x="17" y="0"/>
                    <a:pt x="17" y="0"/>
                  </a:cubicBezTo>
                  <a:cubicBezTo>
                    <a:pt x="23" y="1"/>
                    <a:pt x="23" y="1"/>
                    <a:pt x="23" y="1"/>
                  </a:cubicBezTo>
                  <a:cubicBezTo>
                    <a:pt x="20" y="21"/>
                    <a:pt x="20" y="21"/>
                    <a:pt x="20" y="21"/>
                  </a:cubicBezTo>
                  <a:lnTo>
                    <a:pt x="14" y="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7" name="Freeform 26">
              <a:extLst>
                <a:ext uri="{FF2B5EF4-FFF2-40B4-BE49-F238E27FC236}">
                  <a16:creationId xmlns:a16="http://schemas.microsoft.com/office/drawing/2014/main" id="{74631048-7F33-F746-A6B0-480322FB7194}"/>
                </a:ext>
              </a:extLst>
            </p:cNvPr>
            <p:cNvSpPr>
              <a:spLocks/>
            </p:cNvSpPr>
            <p:nvPr userDrawn="1"/>
          </p:nvSpPr>
          <p:spPr bwMode="auto">
            <a:xfrm>
              <a:off x="1509664" y="1233910"/>
              <a:ext cx="98425" cy="93663"/>
            </a:xfrm>
            <a:custGeom>
              <a:avLst/>
              <a:gdLst>
                <a:gd name="T0" fmla="*/ 16 w 26"/>
                <a:gd name="T1" fmla="*/ 24 h 25"/>
                <a:gd name="T2" fmla="*/ 17 w 26"/>
                <a:gd name="T3" fmla="*/ 23 h 25"/>
                <a:gd name="T4" fmla="*/ 17 w 26"/>
                <a:gd name="T5" fmla="*/ 22 h 25"/>
                <a:gd name="T6" fmla="*/ 16 w 26"/>
                <a:gd name="T7" fmla="*/ 21 h 25"/>
                <a:gd name="T8" fmla="*/ 15 w 26"/>
                <a:gd name="T9" fmla="*/ 19 h 25"/>
                <a:gd name="T10" fmla="*/ 13 w 26"/>
                <a:gd name="T11" fmla="*/ 17 h 25"/>
                <a:gd name="T12" fmla="*/ 11 w 26"/>
                <a:gd name="T13" fmla="*/ 13 h 25"/>
                <a:gd name="T14" fmla="*/ 9 w 26"/>
                <a:gd name="T15" fmla="*/ 11 h 25"/>
                <a:gd name="T16" fmla="*/ 7 w 26"/>
                <a:gd name="T17" fmla="*/ 10 h 25"/>
                <a:gd name="T18" fmla="*/ 4 w 26"/>
                <a:gd name="T19" fmla="*/ 9 h 25"/>
                <a:gd name="T20" fmla="*/ 3 w 26"/>
                <a:gd name="T21" fmla="*/ 9 h 25"/>
                <a:gd name="T22" fmla="*/ 2 w 26"/>
                <a:gd name="T23" fmla="*/ 10 h 25"/>
                <a:gd name="T24" fmla="*/ 2 w 26"/>
                <a:gd name="T25" fmla="*/ 11 h 25"/>
                <a:gd name="T26" fmla="*/ 1 w 26"/>
                <a:gd name="T27" fmla="*/ 12 h 25"/>
                <a:gd name="T28" fmla="*/ 0 w 26"/>
                <a:gd name="T29" fmla="*/ 11 h 25"/>
                <a:gd name="T30" fmla="*/ 4 w 26"/>
                <a:gd name="T31" fmla="*/ 0 h 25"/>
                <a:gd name="T32" fmla="*/ 5 w 26"/>
                <a:gd name="T33" fmla="*/ 1 h 25"/>
                <a:gd name="T34" fmla="*/ 5 w 26"/>
                <a:gd name="T35" fmla="*/ 2 h 25"/>
                <a:gd name="T36" fmla="*/ 5 w 26"/>
                <a:gd name="T37" fmla="*/ 3 h 25"/>
                <a:gd name="T38" fmla="*/ 5 w 26"/>
                <a:gd name="T39" fmla="*/ 4 h 25"/>
                <a:gd name="T40" fmla="*/ 6 w 26"/>
                <a:gd name="T41" fmla="*/ 4 h 25"/>
                <a:gd name="T42" fmla="*/ 9 w 26"/>
                <a:gd name="T43" fmla="*/ 6 h 25"/>
                <a:gd name="T44" fmla="*/ 10 w 26"/>
                <a:gd name="T45" fmla="*/ 6 h 25"/>
                <a:gd name="T46" fmla="*/ 11 w 26"/>
                <a:gd name="T47" fmla="*/ 6 h 25"/>
                <a:gd name="T48" fmla="*/ 12 w 26"/>
                <a:gd name="T49" fmla="*/ 6 h 25"/>
                <a:gd name="T50" fmla="*/ 13 w 26"/>
                <a:gd name="T51" fmla="*/ 6 h 25"/>
                <a:gd name="T52" fmla="*/ 17 w 26"/>
                <a:gd name="T53" fmla="*/ 5 h 25"/>
                <a:gd name="T54" fmla="*/ 21 w 26"/>
                <a:gd name="T55" fmla="*/ 4 h 25"/>
                <a:gd name="T56" fmla="*/ 23 w 26"/>
                <a:gd name="T57" fmla="*/ 4 h 25"/>
                <a:gd name="T58" fmla="*/ 24 w 26"/>
                <a:gd name="T59" fmla="*/ 3 h 25"/>
                <a:gd name="T60" fmla="*/ 25 w 26"/>
                <a:gd name="T61" fmla="*/ 3 h 25"/>
                <a:gd name="T62" fmla="*/ 25 w 26"/>
                <a:gd name="T63" fmla="*/ 2 h 25"/>
                <a:gd name="T64" fmla="*/ 26 w 26"/>
                <a:gd name="T65" fmla="*/ 2 h 25"/>
                <a:gd name="T66" fmla="*/ 22 w 26"/>
                <a:gd name="T67" fmla="*/ 13 h 25"/>
                <a:gd name="T68" fmla="*/ 21 w 26"/>
                <a:gd name="T69" fmla="*/ 13 h 25"/>
                <a:gd name="T70" fmla="*/ 21 w 26"/>
                <a:gd name="T71" fmla="*/ 11 h 25"/>
                <a:gd name="T72" fmla="*/ 21 w 26"/>
                <a:gd name="T73" fmla="*/ 10 h 25"/>
                <a:gd name="T74" fmla="*/ 20 w 26"/>
                <a:gd name="T75" fmla="*/ 10 h 25"/>
                <a:gd name="T76" fmla="*/ 19 w 26"/>
                <a:gd name="T77" fmla="*/ 10 h 25"/>
                <a:gd name="T78" fmla="*/ 16 w 26"/>
                <a:gd name="T79" fmla="*/ 11 h 25"/>
                <a:gd name="T80" fmla="*/ 11 w 26"/>
                <a:gd name="T81" fmla="*/ 11 h 25"/>
                <a:gd name="T82" fmla="*/ 16 w 26"/>
                <a:gd name="T83" fmla="*/ 17 h 25"/>
                <a:gd name="T84" fmla="*/ 17 w 26"/>
                <a:gd name="T85" fmla="*/ 19 h 25"/>
                <a:gd name="T86" fmla="*/ 18 w 26"/>
                <a:gd name="T87" fmla="*/ 19 h 25"/>
                <a:gd name="T88" fmla="*/ 19 w 26"/>
                <a:gd name="T89" fmla="*/ 17 h 25"/>
                <a:gd name="T90" fmla="*/ 20 w 26"/>
                <a:gd name="T91" fmla="*/ 17 h 25"/>
                <a:gd name="T92" fmla="*/ 18 w 26"/>
                <a:gd name="T93" fmla="*/ 25 h 25"/>
                <a:gd name="T94" fmla="*/ 16 w 26"/>
                <a:gd name="T9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5">
                  <a:moveTo>
                    <a:pt x="16" y="24"/>
                  </a:moveTo>
                  <a:cubicBezTo>
                    <a:pt x="17" y="24"/>
                    <a:pt x="17" y="23"/>
                    <a:pt x="17" y="23"/>
                  </a:cubicBezTo>
                  <a:cubicBezTo>
                    <a:pt x="17" y="23"/>
                    <a:pt x="17" y="23"/>
                    <a:pt x="17" y="22"/>
                  </a:cubicBezTo>
                  <a:cubicBezTo>
                    <a:pt x="16" y="22"/>
                    <a:pt x="16" y="21"/>
                    <a:pt x="16" y="21"/>
                  </a:cubicBezTo>
                  <a:cubicBezTo>
                    <a:pt x="16" y="20"/>
                    <a:pt x="16" y="20"/>
                    <a:pt x="15" y="19"/>
                  </a:cubicBezTo>
                  <a:cubicBezTo>
                    <a:pt x="15" y="19"/>
                    <a:pt x="14" y="18"/>
                    <a:pt x="13" y="17"/>
                  </a:cubicBezTo>
                  <a:cubicBezTo>
                    <a:pt x="12" y="15"/>
                    <a:pt x="12" y="14"/>
                    <a:pt x="11" y="13"/>
                  </a:cubicBezTo>
                  <a:cubicBezTo>
                    <a:pt x="10" y="12"/>
                    <a:pt x="10" y="12"/>
                    <a:pt x="9" y="11"/>
                  </a:cubicBezTo>
                  <a:cubicBezTo>
                    <a:pt x="9" y="11"/>
                    <a:pt x="8" y="11"/>
                    <a:pt x="7" y="10"/>
                  </a:cubicBezTo>
                  <a:cubicBezTo>
                    <a:pt x="4" y="9"/>
                    <a:pt x="4" y="9"/>
                    <a:pt x="4" y="9"/>
                  </a:cubicBezTo>
                  <a:cubicBezTo>
                    <a:pt x="4" y="9"/>
                    <a:pt x="4" y="9"/>
                    <a:pt x="3" y="9"/>
                  </a:cubicBezTo>
                  <a:cubicBezTo>
                    <a:pt x="3" y="9"/>
                    <a:pt x="3" y="9"/>
                    <a:pt x="2" y="10"/>
                  </a:cubicBezTo>
                  <a:cubicBezTo>
                    <a:pt x="2" y="10"/>
                    <a:pt x="2" y="10"/>
                    <a:pt x="2" y="11"/>
                  </a:cubicBezTo>
                  <a:cubicBezTo>
                    <a:pt x="1" y="11"/>
                    <a:pt x="1" y="11"/>
                    <a:pt x="1" y="12"/>
                  </a:cubicBezTo>
                  <a:cubicBezTo>
                    <a:pt x="0" y="11"/>
                    <a:pt x="0" y="11"/>
                    <a:pt x="0" y="11"/>
                  </a:cubicBezTo>
                  <a:cubicBezTo>
                    <a:pt x="4" y="0"/>
                    <a:pt x="4" y="0"/>
                    <a:pt x="4" y="0"/>
                  </a:cubicBezTo>
                  <a:cubicBezTo>
                    <a:pt x="5" y="1"/>
                    <a:pt x="5" y="1"/>
                    <a:pt x="5" y="1"/>
                  </a:cubicBezTo>
                  <a:cubicBezTo>
                    <a:pt x="5" y="1"/>
                    <a:pt x="5" y="1"/>
                    <a:pt x="5" y="2"/>
                  </a:cubicBezTo>
                  <a:cubicBezTo>
                    <a:pt x="5" y="2"/>
                    <a:pt x="5" y="3"/>
                    <a:pt x="5" y="3"/>
                  </a:cubicBezTo>
                  <a:cubicBezTo>
                    <a:pt x="5" y="3"/>
                    <a:pt x="5" y="4"/>
                    <a:pt x="5" y="4"/>
                  </a:cubicBezTo>
                  <a:cubicBezTo>
                    <a:pt x="5" y="4"/>
                    <a:pt x="6" y="4"/>
                    <a:pt x="6" y="4"/>
                  </a:cubicBezTo>
                  <a:cubicBezTo>
                    <a:pt x="9" y="6"/>
                    <a:pt x="9" y="6"/>
                    <a:pt x="9" y="6"/>
                  </a:cubicBezTo>
                  <a:cubicBezTo>
                    <a:pt x="10" y="6"/>
                    <a:pt x="10" y="6"/>
                    <a:pt x="10" y="6"/>
                  </a:cubicBezTo>
                  <a:cubicBezTo>
                    <a:pt x="11" y="6"/>
                    <a:pt x="11" y="6"/>
                    <a:pt x="11" y="6"/>
                  </a:cubicBezTo>
                  <a:cubicBezTo>
                    <a:pt x="11" y="6"/>
                    <a:pt x="11" y="6"/>
                    <a:pt x="12" y="6"/>
                  </a:cubicBezTo>
                  <a:cubicBezTo>
                    <a:pt x="12" y="6"/>
                    <a:pt x="12" y="6"/>
                    <a:pt x="13" y="6"/>
                  </a:cubicBezTo>
                  <a:cubicBezTo>
                    <a:pt x="14" y="6"/>
                    <a:pt x="16" y="5"/>
                    <a:pt x="17" y="5"/>
                  </a:cubicBezTo>
                  <a:cubicBezTo>
                    <a:pt x="19" y="5"/>
                    <a:pt x="20" y="5"/>
                    <a:pt x="21" y="4"/>
                  </a:cubicBezTo>
                  <a:cubicBezTo>
                    <a:pt x="22" y="4"/>
                    <a:pt x="22" y="4"/>
                    <a:pt x="23" y="4"/>
                  </a:cubicBezTo>
                  <a:cubicBezTo>
                    <a:pt x="23" y="4"/>
                    <a:pt x="24" y="4"/>
                    <a:pt x="24" y="3"/>
                  </a:cubicBezTo>
                  <a:cubicBezTo>
                    <a:pt x="24" y="3"/>
                    <a:pt x="24" y="3"/>
                    <a:pt x="25" y="3"/>
                  </a:cubicBezTo>
                  <a:cubicBezTo>
                    <a:pt x="25" y="2"/>
                    <a:pt x="25" y="2"/>
                    <a:pt x="25" y="2"/>
                  </a:cubicBezTo>
                  <a:cubicBezTo>
                    <a:pt x="26" y="2"/>
                    <a:pt x="26" y="2"/>
                    <a:pt x="26" y="2"/>
                  </a:cubicBezTo>
                  <a:cubicBezTo>
                    <a:pt x="22" y="13"/>
                    <a:pt x="22" y="13"/>
                    <a:pt x="22" y="13"/>
                  </a:cubicBezTo>
                  <a:cubicBezTo>
                    <a:pt x="21" y="13"/>
                    <a:pt x="21" y="13"/>
                    <a:pt x="21" y="13"/>
                  </a:cubicBezTo>
                  <a:cubicBezTo>
                    <a:pt x="21" y="12"/>
                    <a:pt x="21" y="11"/>
                    <a:pt x="21" y="11"/>
                  </a:cubicBezTo>
                  <a:cubicBezTo>
                    <a:pt x="21" y="10"/>
                    <a:pt x="21" y="10"/>
                    <a:pt x="21" y="10"/>
                  </a:cubicBezTo>
                  <a:cubicBezTo>
                    <a:pt x="21" y="10"/>
                    <a:pt x="21" y="10"/>
                    <a:pt x="20" y="10"/>
                  </a:cubicBezTo>
                  <a:cubicBezTo>
                    <a:pt x="20" y="10"/>
                    <a:pt x="19" y="10"/>
                    <a:pt x="19" y="10"/>
                  </a:cubicBezTo>
                  <a:cubicBezTo>
                    <a:pt x="18" y="10"/>
                    <a:pt x="17" y="10"/>
                    <a:pt x="16" y="11"/>
                  </a:cubicBezTo>
                  <a:cubicBezTo>
                    <a:pt x="14" y="11"/>
                    <a:pt x="13" y="11"/>
                    <a:pt x="11" y="11"/>
                  </a:cubicBezTo>
                  <a:cubicBezTo>
                    <a:pt x="13" y="14"/>
                    <a:pt x="15" y="16"/>
                    <a:pt x="16" y="17"/>
                  </a:cubicBezTo>
                  <a:cubicBezTo>
                    <a:pt x="16" y="18"/>
                    <a:pt x="17" y="19"/>
                    <a:pt x="17" y="19"/>
                  </a:cubicBezTo>
                  <a:cubicBezTo>
                    <a:pt x="18" y="19"/>
                    <a:pt x="18" y="19"/>
                    <a:pt x="18" y="19"/>
                  </a:cubicBezTo>
                  <a:cubicBezTo>
                    <a:pt x="19" y="18"/>
                    <a:pt x="19" y="18"/>
                    <a:pt x="19" y="17"/>
                  </a:cubicBezTo>
                  <a:cubicBezTo>
                    <a:pt x="20" y="17"/>
                    <a:pt x="20" y="17"/>
                    <a:pt x="20" y="17"/>
                  </a:cubicBezTo>
                  <a:cubicBezTo>
                    <a:pt x="18" y="25"/>
                    <a:pt x="18" y="25"/>
                    <a:pt x="18" y="25"/>
                  </a:cubicBezTo>
                  <a:lnTo>
                    <a:pt x="16" y="2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28" name="Freeform 27">
              <a:extLst>
                <a:ext uri="{FF2B5EF4-FFF2-40B4-BE49-F238E27FC236}">
                  <a16:creationId xmlns:a16="http://schemas.microsoft.com/office/drawing/2014/main" id="{86CE974A-B8C7-8A43-9905-63D18D5D2476}"/>
                </a:ext>
              </a:extLst>
            </p:cNvPr>
            <p:cNvSpPr>
              <a:spLocks noEditPoints="1"/>
            </p:cNvSpPr>
            <p:nvPr userDrawn="1"/>
          </p:nvSpPr>
          <p:spPr bwMode="auto">
            <a:xfrm>
              <a:off x="671464" y="673522"/>
              <a:ext cx="815975" cy="820738"/>
            </a:xfrm>
            <a:custGeom>
              <a:avLst/>
              <a:gdLst>
                <a:gd name="T0" fmla="*/ 108 w 217"/>
                <a:gd name="T1" fmla="*/ 217 h 217"/>
                <a:gd name="T2" fmla="*/ 108 w 217"/>
                <a:gd name="T3" fmla="*/ 0 h 217"/>
                <a:gd name="T4" fmla="*/ 92 w 217"/>
                <a:gd name="T5" fmla="*/ 18 h 217"/>
                <a:gd name="T6" fmla="*/ 84 w 217"/>
                <a:gd name="T7" fmla="*/ 38 h 217"/>
                <a:gd name="T8" fmla="*/ 27 w 217"/>
                <a:gd name="T9" fmla="*/ 67 h 217"/>
                <a:gd name="T10" fmla="*/ 38 w 217"/>
                <a:gd name="T11" fmla="*/ 80 h 217"/>
                <a:gd name="T12" fmla="*/ 84 w 217"/>
                <a:gd name="T13" fmla="*/ 74 h 217"/>
                <a:gd name="T14" fmla="*/ 21 w 217"/>
                <a:gd name="T15" fmla="*/ 128 h 217"/>
                <a:gd name="T16" fmla="*/ 23 w 217"/>
                <a:gd name="T17" fmla="*/ 139 h 217"/>
                <a:gd name="T18" fmla="*/ 63 w 217"/>
                <a:gd name="T19" fmla="*/ 104 h 217"/>
                <a:gd name="T20" fmla="*/ 101 w 217"/>
                <a:gd name="T21" fmla="*/ 80 h 217"/>
                <a:gd name="T22" fmla="*/ 101 w 217"/>
                <a:gd name="T23" fmla="*/ 27 h 217"/>
                <a:gd name="T24" fmla="*/ 92 w 217"/>
                <a:gd name="T25" fmla="*/ 18 h 217"/>
                <a:gd name="T26" fmla="*/ 116 w 217"/>
                <a:gd name="T27" fmla="*/ 27 h 217"/>
                <a:gd name="T28" fmla="*/ 116 w 217"/>
                <a:gd name="T29" fmla="*/ 80 h 217"/>
                <a:gd name="T30" fmla="*/ 154 w 217"/>
                <a:gd name="T31" fmla="*/ 104 h 217"/>
                <a:gd name="T32" fmla="*/ 193 w 217"/>
                <a:gd name="T33" fmla="*/ 139 h 217"/>
                <a:gd name="T34" fmla="*/ 196 w 217"/>
                <a:gd name="T35" fmla="*/ 128 h 217"/>
                <a:gd name="T36" fmla="*/ 133 w 217"/>
                <a:gd name="T37" fmla="*/ 74 h 217"/>
                <a:gd name="T38" fmla="*/ 178 w 217"/>
                <a:gd name="T39" fmla="*/ 80 h 217"/>
                <a:gd name="T40" fmla="*/ 189 w 217"/>
                <a:gd name="T41" fmla="*/ 67 h 217"/>
                <a:gd name="T42" fmla="*/ 133 w 217"/>
                <a:gd name="T43" fmla="*/ 38 h 217"/>
                <a:gd name="T44" fmla="*/ 124 w 217"/>
                <a:gd name="T45" fmla="*/ 18 h 217"/>
                <a:gd name="T46" fmla="*/ 176 w 217"/>
                <a:gd name="T47" fmla="*/ 164 h 217"/>
                <a:gd name="T48" fmla="*/ 148 w 217"/>
                <a:gd name="T49" fmla="*/ 122 h 217"/>
                <a:gd name="T50" fmla="*/ 117 w 217"/>
                <a:gd name="T51" fmla="*/ 105 h 217"/>
                <a:gd name="T52" fmla="*/ 108 w 217"/>
                <a:gd name="T53" fmla="*/ 92 h 217"/>
                <a:gd name="T54" fmla="*/ 100 w 217"/>
                <a:gd name="T55" fmla="*/ 105 h 217"/>
                <a:gd name="T56" fmla="*/ 68 w 217"/>
                <a:gd name="T57" fmla="*/ 122 h 217"/>
                <a:gd name="T58" fmla="*/ 41 w 217"/>
                <a:gd name="T59" fmla="*/ 164 h 217"/>
                <a:gd name="T60" fmla="*/ 56 w 217"/>
                <a:gd name="T61" fmla="*/ 171 h 217"/>
                <a:gd name="T62" fmla="*/ 100 w 217"/>
                <a:gd name="T63" fmla="*/ 122 h 217"/>
                <a:gd name="T64" fmla="*/ 95 w 217"/>
                <a:gd name="T65" fmla="*/ 143 h 217"/>
                <a:gd name="T66" fmla="*/ 82 w 217"/>
                <a:gd name="T67" fmla="*/ 154 h 217"/>
                <a:gd name="T68" fmla="*/ 75 w 217"/>
                <a:gd name="T69" fmla="*/ 194 h 217"/>
                <a:gd name="T70" fmla="*/ 95 w 217"/>
                <a:gd name="T71" fmla="*/ 164 h 217"/>
                <a:gd name="T72" fmla="*/ 121 w 217"/>
                <a:gd name="T73" fmla="*/ 164 h 217"/>
                <a:gd name="T74" fmla="*/ 141 w 217"/>
                <a:gd name="T75" fmla="*/ 194 h 217"/>
                <a:gd name="T76" fmla="*/ 134 w 217"/>
                <a:gd name="T77" fmla="*/ 154 h 217"/>
                <a:gd name="T78" fmla="*/ 122 w 217"/>
                <a:gd name="T79" fmla="*/ 143 h 217"/>
                <a:gd name="T80" fmla="*/ 117 w 217"/>
                <a:gd name="T81" fmla="*/ 122 h 217"/>
                <a:gd name="T82" fmla="*/ 160 w 217"/>
                <a:gd name="T83" fmla="*/ 171 h 217"/>
                <a:gd name="T84" fmla="*/ 176 w 217"/>
                <a:gd name="T85"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217">
                  <a:moveTo>
                    <a:pt x="217" y="109"/>
                  </a:moveTo>
                  <a:cubicBezTo>
                    <a:pt x="217" y="169"/>
                    <a:pt x="168" y="217"/>
                    <a:pt x="108" y="217"/>
                  </a:cubicBezTo>
                  <a:cubicBezTo>
                    <a:pt x="48" y="217"/>
                    <a:pt x="0" y="169"/>
                    <a:pt x="0" y="109"/>
                  </a:cubicBezTo>
                  <a:cubicBezTo>
                    <a:pt x="0" y="49"/>
                    <a:pt x="48" y="0"/>
                    <a:pt x="108" y="0"/>
                  </a:cubicBezTo>
                  <a:cubicBezTo>
                    <a:pt x="168" y="0"/>
                    <a:pt x="217" y="49"/>
                    <a:pt x="217" y="109"/>
                  </a:cubicBezTo>
                  <a:close/>
                  <a:moveTo>
                    <a:pt x="92" y="18"/>
                  </a:moveTo>
                  <a:cubicBezTo>
                    <a:pt x="88" y="18"/>
                    <a:pt x="84" y="22"/>
                    <a:pt x="84" y="27"/>
                  </a:cubicBezTo>
                  <a:cubicBezTo>
                    <a:pt x="84" y="38"/>
                    <a:pt x="84" y="38"/>
                    <a:pt x="84" y="38"/>
                  </a:cubicBezTo>
                  <a:cubicBezTo>
                    <a:pt x="75" y="40"/>
                    <a:pt x="66" y="43"/>
                    <a:pt x="57" y="48"/>
                  </a:cubicBezTo>
                  <a:cubicBezTo>
                    <a:pt x="46" y="53"/>
                    <a:pt x="36" y="60"/>
                    <a:pt x="27" y="67"/>
                  </a:cubicBezTo>
                  <a:cubicBezTo>
                    <a:pt x="24" y="70"/>
                    <a:pt x="23" y="75"/>
                    <a:pt x="26" y="79"/>
                  </a:cubicBezTo>
                  <a:cubicBezTo>
                    <a:pt x="29" y="82"/>
                    <a:pt x="35" y="83"/>
                    <a:pt x="38" y="80"/>
                  </a:cubicBezTo>
                  <a:cubicBezTo>
                    <a:pt x="52" y="68"/>
                    <a:pt x="68" y="59"/>
                    <a:pt x="84" y="55"/>
                  </a:cubicBezTo>
                  <a:cubicBezTo>
                    <a:pt x="84" y="74"/>
                    <a:pt x="84" y="74"/>
                    <a:pt x="84" y="74"/>
                  </a:cubicBezTo>
                  <a:cubicBezTo>
                    <a:pt x="73" y="77"/>
                    <a:pt x="62" y="83"/>
                    <a:pt x="52" y="92"/>
                  </a:cubicBezTo>
                  <a:cubicBezTo>
                    <a:pt x="41" y="101"/>
                    <a:pt x="30" y="113"/>
                    <a:pt x="21" y="128"/>
                  </a:cubicBezTo>
                  <a:cubicBezTo>
                    <a:pt x="20" y="129"/>
                    <a:pt x="19" y="131"/>
                    <a:pt x="19" y="132"/>
                  </a:cubicBezTo>
                  <a:cubicBezTo>
                    <a:pt x="19" y="135"/>
                    <a:pt x="21" y="138"/>
                    <a:pt x="23" y="139"/>
                  </a:cubicBezTo>
                  <a:cubicBezTo>
                    <a:pt x="27" y="142"/>
                    <a:pt x="32" y="141"/>
                    <a:pt x="35" y="137"/>
                  </a:cubicBezTo>
                  <a:cubicBezTo>
                    <a:pt x="43" y="124"/>
                    <a:pt x="53" y="113"/>
                    <a:pt x="63" y="104"/>
                  </a:cubicBezTo>
                  <a:cubicBezTo>
                    <a:pt x="73" y="96"/>
                    <a:pt x="84" y="90"/>
                    <a:pt x="94" y="88"/>
                  </a:cubicBezTo>
                  <a:cubicBezTo>
                    <a:pt x="99" y="87"/>
                    <a:pt x="101" y="83"/>
                    <a:pt x="101" y="80"/>
                  </a:cubicBezTo>
                  <a:cubicBezTo>
                    <a:pt x="101" y="80"/>
                    <a:pt x="101" y="78"/>
                    <a:pt x="101" y="76"/>
                  </a:cubicBezTo>
                  <a:cubicBezTo>
                    <a:pt x="101" y="63"/>
                    <a:pt x="101" y="27"/>
                    <a:pt x="101" y="27"/>
                  </a:cubicBezTo>
                  <a:cubicBezTo>
                    <a:pt x="101" y="27"/>
                    <a:pt x="101" y="27"/>
                    <a:pt x="101" y="27"/>
                  </a:cubicBezTo>
                  <a:cubicBezTo>
                    <a:pt x="101" y="22"/>
                    <a:pt x="97" y="18"/>
                    <a:pt x="92" y="18"/>
                  </a:cubicBezTo>
                  <a:close/>
                  <a:moveTo>
                    <a:pt x="116" y="27"/>
                  </a:moveTo>
                  <a:cubicBezTo>
                    <a:pt x="116" y="27"/>
                    <a:pt x="116" y="27"/>
                    <a:pt x="116" y="27"/>
                  </a:cubicBezTo>
                  <a:cubicBezTo>
                    <a:pt x="116" y="27"/>
                    <a:pt x="116" y="63"/>
                    <a:pt x="116" y="76"/>
                  </a:cubicBezTo>
                  <a:cubicBezTo>
                    <a:pt x="116" y="78"/>
                    <a:pt x="116" y="80"/>
                    <a:pt x="116" y="80"/>
                  </a:cubicBezTo>
                  <a:cubicBezTo>
                    <a:pt x="116" y="83"/>
                    <a:pt x="118" y="87"/>
                    <a:pt x="122" y="88"/>
                  </a:cubicBezTo>
                  <a:cubicBezTo>
                    <a:pt x="132" y="90"/>
                    <a:pt x="143" y="96"/>
                    <a:pt x="154" y="104"/>
                  </a:cubicBezTo>
                  <a:cubicBezTo>
                    <a:pt x="164" y="113"/>
                    <a:pt x="173" y="124"/>
                    <a:pt x="182" y="137"/>
                  </a:cubicBezTo>
                  <a:cubicBezTo>
                    <a:pt x="184" y="141"/>
                    <a:pt x="189" y="142"/>
                    <a:pt x="193" y="139"/>
                  </a:cubicBezTo>
                  <a:cubicBezTo>
                    <a:pt x="196" y="138"/>
                    <a:pt x="197" y="135"/>
                    <a:pt x="197" y="132"/>
                  </a:cubicBezTo>
                  <a:cubicBezTo>
                    <a:pt x="197" y="131"/>
                    <a:pt x="197" y="129"/>
                    <a:pt x="196" y="128"/>
                  </a:cubicBezTo>
                  <a:cubicBezTo>
                    <a:pt x="186" y="113"/>
                    <a:pt x="176" y="101"/>
                    <a:pt x="164" y="92"/>
                  </a:cubicBezTo>
                  <a:cubicBezTo>
                    <a:pt x="154" y="83"/>
                    <a:pt x="144" y="77"/>
                    <a:pt x="133" y="74"/>
                  </a:cubicBezTo>
                  <a:cubicBezTo>
                    <a:pt x="133" y="55"/>
                    <a:pt x="133" y="55"/>
                    <a:pt x="133" y="55"/>
                  </a:cubicBezTo>
                  <a:cubicBezTo>
                    <a:pt x="148" y="59"/>
                    <a:pt x="165" y="68"/>
                    <a:pt x="178" y="80"/>
                  </a:cubicBezTo>
                  <a:cubicBezTo>
                    <a:pt x="182" y="83"/>
                    <a:pt x="187" y="82"/>
                    <a:pt x="190" y="79"/>
                  </a:cubicBezTo>
                  <a:cubicBezTo>
                    <a:pt x="193" y="75"/>
                    <a:pt x="193" y="70"/>
                    <a:pt x="189" y="67"/>
                  </a:cubicBezTo>
                  <a:cubicBezTo>
                    <a:pt x="180" y="60"/>
                    <a:pt x="170" y="53"/>
                    <a:pt x="160" y="48"/>
                  </a:cubicBezTo>
                  <a:cubicBezTo>
                    <a:pt x="151" y="43"/>
                    <a:pt x="142" y="40"/>
                    <a:pt x="133" y="38"/>
                  </a:cubicBezTo>
                  <a:cubicBezTo>
                    <a:pt x="133" y="27"/>
                    <a:pt x="133" y="27"/>
                    <a:pt x="133" y="27"/>
                  </a:cubicBezTo>
                  <a:cubicBezTo>
                    <a:pt x="133" y="22"/>
                    <a:pt x="129" y="18"/>
                    <a:pt x="124" y="18"/>
                  </a:cubicBezTo>
                  <a:cubicBezTo>
                    <a:pt x="119" y="18"/>
                    <a:pt x="116" y="22"/>
                    <a:pt x="116" y="27"/>
                  </a:cubicBezTo>
                  <a:close/>
                  <a:moveTo>
                    <a:pt x="176" y="164"/>
                  </a:moveTo>
                  <a:cubicBezTo>
                    <a:pt x="172" y="156"/>
                    <a:pt x="168" y="148"/>
                    <a:pt x="164" y="141"/>
                  </a:cubicBezTo>
                  <a:cubicBezTo>
                    <a:pt x="159" y="134"/>
                    <a:pt x="154" y="128"/>
                    <a:pt x="148" y="122"/>
                  </a:cubicBezTo>
                  <a:cubicBezTo>
                    <a:pt x="142" y="117"/>
                    <a:pt x="136" y="112"/>
                    <a:pt x="130" y="110"/>
                  </a:cubicBezTo>
                  <a:cubicBezTo>
                    <a:pt x="126" y="108"/>
                    <a:pt x="121" y="106"/>
                    <a:pt x="117" y="105"/>
                  </a:cubicBezTo>
                  <a:cubicBezTo>
                    <a:pt x="117" y="100"/>
                    <a:pt x="117" y="100"/>
                    <a:pt x="117" y="100"/>
                  </a:cubicBezTo>
                  <a:cubicBezTo>
                    <a:pt x="117" y="96"/>
                    <a:pt x="113" y="92"/>
                    <a:pt x="108" y="92"/>
                  </a:cubicBezTo>
                  <a:cubicBezTo>
                    <a:pt x="104" y="92"/>
                    <a:pt x="100" y="96"/>
                    <a:pt x="100" y="100"/>
                  </a:cubicBezTo>
                  <a:cubicBezTo>
                    <a:pt x="100" y="105"/>
                    <a:pt x="100" y="105"/>
                    <a:pt x="100" y="105"/>
                  </a:cubicBezTo>
                  <a:cubicBezTo>
                    <a:pt x="95" y="106"/>
                    <a:pt x="91" y="108"/>
                    <a:pt x="87" y="110"/>
                  </a:cubicBezTo>
                  <a:cubicBezTo>
                    <a:pt x="80" y="112"/>
                    <a:pt x="74" y="117"/>
                    <a:pt x="68" y="122"/>
                  </a:cubicBezTo>
                  <a:cubicBezTo>
                    <a:pt x="63" y="128"/>
                    <a:pt x="58" y="134"/>
                    <a:pt x="53" y="141"/>
                  </a:cubicBezTo>
                  <a:cubicBezTo>
                    <a:pt x="48" y="148"/>
                    <a:pt x="44" y="156"/>
                    <a:pt x="41" y="164"/>
                  </a:cubicBezTo>
                  <a:cubicBezTo>
                    <a:pt x="39" y="168"/>
                    <a:pt x="41" y="173"/>
                    <a:pt x="45" y="175"/>
                  </a:cubicBezTo>
                  <a:cubicBezTo>
                    <a:pt x="49" y="177"/>
                    <a:pt x="54" y="175"/>
                    <a:pt x="56" y="171"/>
                  </a:cubicBezTo>
                  <a:cubicBezTo>
                    <a:pt x="63" y="155"/>
                    <a:pt x="71" y="143"/>
                    <a:pt x="80" y="134"/>
                  </a:cubicBezTo>
                  <a:cubicBezTo>
                    <a:pt x="86" y="128"/>
                    <a:pt x="93" y="124"/>
                    <a:pt x="100" y="122"/>
                  </a:cubicBezTo>
                  <a:cubicBezTo>
                    <a:pt x="100" y="136"/>
                    <a:pt x="100" y="136"/>
                    <a:pt x="100" y="136"/>
                  </a:cubicBezTo>
                  <a:cubicBezTo>
                    <a:pt x="100" y="141"/>
                    <a:pt x="96" y="142"/>
                    <a:pt x="95" y="143"/>
                  </a:cubicBezTo>
                  <a:cubicBezTo>
                    <a:pt x="94" y="144"/>
                    <a:pt x="93" y="144"/>
                    <a:pt x="93" y="145"/>
                  </a:cubicBezTo>
                  <a:cubicBezTo>
                    <a:pt x="89" y="147"/>
                    <a:pt x="86" y="150"/>
                    <a:pt x="82" y="154"/>
                  </a:cubicBezTo>
                  <a:cubicBezTo>
                    <a:pt x="76" y="162"/>
                    <a:pt x="71" y="173"/>
                    <a:pt x="69" y="185"/>
                  </a:cubicBezTo>
                  <a:cubicBezTo>
                    <a:pt x="68" y="189"/>
                    <a:pt x="71" y="193"/>
                    <a:pt x="75" y="194"/>
                  </a:cubicBezTo>
                  <a:cubicBezTo>
                    <a:pt x="80" y="195"/>
                    <a:pt x="84" y="193"/>
                    <a:pt x="85" y="188"/>
                  </a:cubicBezTo>
                  <a:cubicBezTo>
                    <a:pt x="87" y="179"/>
                    <a:pt x="91" y="170"/>
                    <a:pt x="95" y="164"/>
                  </a:cubicBezTo>
                  <a:cubicBezTo>
                    <a:pt x="98" y="161"/>
                    <a:pt x="103" y="156"/>
                    <a:pt x="108" y="156"/>
                  </a:cubicBezTo>
                  <a:cubicBezTo>
                    <a:pt x="114" y="156"/>
                    <a:pt x="119" y="161"/>
                    <a:pt x="121" y="164"/>
                  </a:cubicBezTo>
                  <a:cubicBezTo>
                    <a:pt x="126" y="170"/>
                    <a:pt x="129" y="179"/>
                    <a:pt x="131" y="188"/>
                  </a:cubicBezTo>
                  <a:cubicBezTo>
                    <a:pt x="132" y="193"/>
                    <a:pt x="137" y="195"/>
                    <a:pt x="141" y="194"/>
                  </a:cubicBezTo>
                  <a:cubicBezTo>
                    <a:pt x="146" y="193"/>
                    <a:pt x="149" y="189"/>
                    <a:pt x="148" y="185"/>
                  </a:cubicBezTo>
                  <a:cubicBezTo>
                    <a:pt x="145" y="173"/>
                    <a:pt x="140" y="162"/>
                    <a:pt x="134" y="154"/>
                  </a:cubicBezTo>
                  <a:cubicBezTo>
                    <a:pt x="131" y="150"/>
                    <a:pt x="127" y="147"/>
                    <a:pt x="124" y="145"/>
                  </a:cubicBezTo>
                  <a:cubicBezTo>
                    <a:pt x="123" y="144"/>
                    <a:pt x="122" y="144"/>
                    <a:pt x="122" y="143"/>
                  </a:cubicBezTo>
                  <a:cubicBezTo>
                    <a:pt x="120" y="142"/>
                    <a:pt x="117" y="141"/>
                    <a:pt x="117" y="136"/>
                  </a:cubicBezTo>
                  <a:cubicBezTo>
                    <a:pt x="117" y="122"/>
                    <a:pt x="117" y="122"/>
                    <a:pt x="117" y="122"/>
                  </a:cubicBezTo>
                  <a:cubicBezTo>
                    <a:pt x="124" y="124"/>
                    <a:pt x="130" y="128"/>
                    <a:pt x="137" y="134"/>
                  </a:cubicBezTo>
                  <a:cubicBezTo>
                    <a:pt x="146" y="143"/>
                    <a:pt x="154" y="155"/>
                    <a:pt x="160" y="171"/>
                  </a:cubicBezTo>
                  <a:cubicBezTo>
                    <a:pt x="162" y="175"/>
                    <a:pt x="167" y="177"/>
                    <a:pt x="171" y="175"/>
                  </a:cubicBezTo>
                  <a:cubicBezTo>
                    <a:pt x="176" y="173"/>
                    <a:pt x="178" y="168"/>
                    <a:pt x="176" y="16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rgbClr val="741618"/>
                </a:solidFill>
              </a:endParaRPr>
            </a:p>
          </p:txBody>
        </p:sp>
        <p:sp>
          <p:nvSpPr>
            <p:cNvPr id="29" name="Freeform 28">
              <a:extLst>
                <a:ext uri="{FF2B5EF4-FFF2-40B4-BE49-F238E27FC236}">
                  <a16:creationId xmlns:a16="http://schemas.microsoft.com/office/drawing/2014/main" id="{D9753F80-15F3-9D41-832C-86E89857D151}"/>
                </a:ext>
              </a:extLst>
            </p:cNvPr>
            <p:cNvSpPr>
              <a:spLocks noEditPoints="1"/>
            </p:cNvSpPr>
            <p:nvPr userDrawn="1"/>
          </p:nvSpPr>
          <p:spPr bwMode="auto">
            <a:xfrm>
              <a:off x="1924001" y="1452985"/>
              <a:ext cx="146050" cy="192088"/>
            </a:xfrm>
            <a:custGeom>
              <a:avLst/>
              <a:gdLst>
                <a:gd name="T0" fmla="*/ 39 w 39"/>
                <a:gd name="T1" fmla="*/ 13 h 51"/>
                <a:gd name="T2" fmla="*/ 37 w 39"/>
                <a:gd name="T3" fmla="*/ 20 h 51"/>
                <a:gd name="T4" fmla="*/ 33 w 39"/>
                <a:gd name="T5" fmla="*/ 25 h 51"/>
                <a:gd name="T6" fmla="*/ 27 w 39"/>
                <a:gd name="T7" fmla="*/ 28 h 51"/>
                <a:gd name="T8" fmla="*/ 20 w 39"/>
                <a:gd name="T9" fmla="*/ 29 h 51"/>
                <a:gd name="T10" fmla="*/ 14 w 39"/>
                <a:gd name="T11" fmla="*/ 29 h 51"/>
                <a:gd name="T12" fmla="*/ 14 w 39"/>
                <a:gd name="T13" fmla="*/ 44 h 51"/>
                <a:gd name="T14" fmla="*/ 15 w 39"/>
                <a:gd name="T15" fmla="*/ 47 h 51"/>
                <a:gd name="T16" fmla="*/ 17 w 39"/>
                <a:gd name="T17" fmla="*/ 48 h 51"/>
                <a:gd name="T18" fmla="*/ 19 w 39"/>
                <a:gd name="T19" fmla="*/ 49 h 51"/>
                <a:gd name="T20" fmla="*/ 22 w 39"/>
                <a:gd name="T21" fmla="*/ 49 h 51"/>
                <a:gd name="T22" fmla="*/ 22 w 39"/>
                <a:gd name="T23" fmla="*/ 51 h 51"/>
                <a:gd name="T24" fmla="*/ 0 w 39"/>
                <a:gd name="T25" fmla="*/ 51 h 51"/>
                <a:gd name="T26" fmla="*/ 0 w 39"/>
                <a:gd name="T27" fmla="*/ 49 h 51"/>
                <a:gd name="T28" fmla="*/ 3 w 39"/>
                <a:gd name="T29" fmla="*/ 49 h 51"/>
                <a:gd name="T30" fmla="*/ 5 w 39"/>
                <a:gd name="T31" fmla="*/ 48 h 51"/>
                <a:gd name="T32" fmla="*/ 6 w 39"/>
                <a:gd name="T33" fmla="*/ 47 h 51"/>
                <a:gd name="T34" fmla="*/ 7 w 39"/>
                <a:gd name="T35" fmla="*/ 44 h 51"/>
                <a:gd name="T36" fmla="*/ 7 w 39"/>
                <a:gd name="T37" fmla="*/ 8 h 51"/>
                <a:gd name="T38" fmla="*/ 6 w 39"/>
                <a:gd name="T39" fmla="*/ 5 h 51"/>
                <a:gd name="T40" fmla="*/ 5 w 39"/>
                <a:gd name="T41" fmla="*/ 4 h 51"/>
                <a:gd name="T42" fmla="*/ 2 w 39"/>
                <a:gd name="T43" fmla="*/ 3 h 51"/>
                <a:gd name="T44" fmla="*/ 0 w 39"/>
                <a:gd name="T45" fmla="*/ 3 h 51"/>
                <a:gd name="T46" fmla="*/ 0 w 39"/>
                <a:gd name="T47" fmla="*/ 0 h 51"/>
                <a:gd name="T48" fmla="*/ 23 w 39"/>
                <a:gd name="T49" fmla="*/ 0 h 51"/>
                <a:gd name="T50" fmla="*/ 35 w 39"/>
                <a:gd name="T51" fmla="*/ 4 h 51"/>
                <a:gd name="T52" fmla="*/ 39 w 39"/>
                <a:gd name="T53" fmla="*/ 13 h 51"/>
                <a:gd name="T54" fmla="*/ 28 w 39"/>
                <a:gd name="T55" fmla="*/ 22 h 51"/>
                <a:gd name="T56" fmla="*/ 30 w 39"/>
                <a:gd name="T57" fmla="*/ 18 h 51"/>
                <a:gd name="T58" fmla="*/ 30 w 39"/>
                <a:gd name="T59" fmla="*/ 15 h 51"/>
                <a:gd name="T60" fmla="*/ 30 w 39"/>
                <a:gd name="T61" fmla="*/ 11 h 51"/>
                <a:gd name="T62" fmla="*/ 28 w 39"/>
                <a:gd name="T63" fmla="*/ 7 h 51"/>
                <a:gd name="T64" fmla="*/ 25 w 39"/>
                <a:gd name="T65" fmla="*/ 4 h 51"/>
                <a:gd name="T66" fmla="*/ 20 w 39"/>
                <a:gd name="T67" fmla="*/ 3 h 51"/>
                <a:gd name="T68" fmla="*/ 14 w 39"/>
                <a:gd name="T69" fmla="*/ 3 h 51"/>
                <a:gd name="T70" fmla="*/ 14 w 39"/>
                <a:gd name="T71" fmla="*/ 26 h 51"/>
                <a:gd name="T72" fmla="*/ 18 w 39"/>
                <a:gd name="T73" fmla="*/ 26 h 51"/>
                <a:gd name="T74" fmla="*/ 24 w 39"/>
                <a:gd name="T75" fmla="*/ 25 h 51"/>
                <a:gd name="T76" fmla="*/ 28 w 39"/>
                <a:gd name="T77"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51">
                  <a:moveTo>
                    <a:pt x="39" y="13"/>
                  </a:moveTo>
                  <a:cubicBezTo>
                    <a:pt x="39" y="16"/>
                    <a:pt x="38" y="18"/>
                    <a:pt x="37" y="20"/>
                  </a:cubicBezTo>
                  <a:cubicBezTo>
                    <a:pt x="36" y="22"/>
                    <a:pt x="35" y="24"/>
                    <a:pt x="33" y="25"/>
                  </a:cubicBezTo>
                  <a:cubicBezTo>
                    <a:pt x="31" y="27"/>
                    <a:pt x="29" y="28"/>
                    <a:pt x="27" y="28"/>
                  </a:cubicBezTo>
                  <a:cubicBezTo>
                    <a:pt x="25" y="29"/>
                    <a:pt x="23" y="29"/>
                    <a:pt x="20" y="29"/>
                  </a:cubicBezTo>
                  <a:cubicBezTo>
                    <a:pt x="14" y="29"/>
                    <a:pt x="14" y="29"/>
                    <a:pt x="14" y="29"/>
                  </a:cubicBezTo>
                  <a:cubicBezTo>
                    <a:pt x="14" y="44"/>
                    <a:pt x="14" y="44"/>
                    <a:pt x="14" y="44"/>
                  </a:cubicBezTo>
                  <a:cubicBezTo>
                    <a:pt x="14" y="45"/>
                    <a:pt x="15" y="46"/>
                    <a:pt x="15" y="47"/>
                  </a:cubicBezTo>
                  <a:cubicBezTo>
                    <a:pt x="15" y="47"/>
                    <a:pt x="16" y="48"/>
                    <a:pt x="17" y="48"/>
                  </a:cubicBezTo>
                  <a:cubicBezTo>
                    <a:pt x="17" y="48"/>
                    <a:pt x="18" y="48"/>
                    <a:pt x="19" y="49"/>
                  </a:cubicBezTo>
                  <a:cubicBezTo>
                    <a:pt x="20" y="49"/>
                    <a:pt x="21" y="49"/>
                    <a:pt x="22" y="49"/>
                  </a:cubicBezTo>
                  <a:cubicBezTo>
                    <a:pt x="22" y="51"/>
                    <a:pt x="22" y="51"/>
                    <a:pt x="22" y="51"/>
                  </a:cubicBezTo>
                  <a:cubicBezTo>
                    <a:pt x="0" y="51"/>
                    <a:pt x="0" y="51"/>
                    <a:pt x="0" y="51"/>
                  </a:cubicBezTo>
                  <a:cubicBezTo>
                    <a:pt x="0" y="49"/>
                    <a:pt x="0" y="49"/>
                    <a:pt x="0" y="49"/>
                  </a:cubicBezTo>
                  <a:cubicBezTo>
                    <a:pt x="1" y="49"/>
                    <a:pt x="2" y="49"/>
                    <a:pt x="3" y="49"/>
                  </a:cubicBezTo>
                  <a:cubicBezTo>
                    <a:pt x="4" y="48"/>
                    <a:pt x="4" y="48"/>
                    <a:pt x="5" y="48"/>
                  </a:cubicBezTo>
                  <a:cubicBezTo>
                    <a:pt x="6" y="48"/>
                    <a:pt x="6" y="47"/>
                    <a:pt x="6" y="47"/>
                  </a:cubicBezTo>
                  <a:cubicBezTo>
                    <a:pt x="7" y="46"/>
                    <a:pt x="7" y="45"/>
                    <a:pt x="7" y="44"/>
                  </a:cubicBezTo>
                  <a:cubicBezTo>
                    <a:pt x="7" y="8"/>
                    <a:pt x="7" y="8"/>
                    <a:pt x="7" y="8"/>
                  </a:cubicBezTo>
                  <a:cubicBezTo>
                    <a:pt x="7" y="7"/>
                    <a:pt x="7" y="6"/>
                    <a:pt x="6" y="5"/>
                  </a:cubicBezTo>
                  <a:cubicBezTo>
                    <a:pt x="6" y="5"/>
                    <a:pt x="6" y="4"/>
                    <a:pt x="5" y="4"/>
                  </a:cubicBezTo>
                  <a:cubicBezTo>
                    <a:pt x="4" y="4"/>
                    <a:pt x="3" y="3"/>
                    <a:pt x="2" y="3"/>
                  </a:cubicBezTo>
                  <a:cubicBezTo>
                    <a:pt x="1" y="3"/>
                    <a:pt x="0" y="3"/>
                    <a:pt x="0" y="3"/>
                  </a:cubicBezTo>
                  <a:cubicBezTo>
                    <a:pt x="0" y="0"/>
                    <a:pt x="0" y="0"/>
                    <a:pt x="0" y="0"/>
                  </a:cubicBezTo>
                  <a:cubicBezTo>
                    <a:pt x="23" y="0"/>
                    <a:pt x="23" y="0"/>
                    <a:pt x="23" y="0"/>
                  </a:cubicBezTo>
                  <a:cubicBezTo>
                    <a:pt x="28" y="0"/>
                    <a:pt x="32" y="2"/>
                    <a:pt x="35" y="4"/>
                  </a:cubicBezTo>
                  <a:cubicBezTo>
                    <a:pt x="37" y="6"/>
                    <a:pt x="39" y="9"/>
                    <a:pt x="39" y="13"/>
                  </a:cubicBezTo>
                  <a:close/>
                  <a:moveTo>
                    <a:pt x="28" y="22"/>
                  </a:moveTo>
                  <a:cubicBezTo>
                    <a:pt x="29" y="21"/>
                    <a:pt x="29" y="19"/>
                    <a:pt x="30" y="18"/>
                  </a:cubicBezTo>
                  <a:cubicBezTo>
                    <a:pt x="30" y="17"/>
                    <a:pt x="30" y="16"/>
                    <a:pt x="30" y="15"/>
                  </a:cubicBezTo>
                  <a:cubicBezTo>
                    <a:pt x="30" y="13"/>
                    <a:pt x="30" y="12"/>
                    <a:pt x="30" y="11"/>
                  </a:cubicBezTo>
                  <a:cubicBezTo>
                    <a:pt x="29" y="9"/>
                    <a:pt x="29" y="8"/>
                    <a:pt x="28" y="7"/>
                  </a:cubicBezTo>
                  <a:cubicBezTo>
                    <a:pt x="27" y="6"/>
                    <a:pt x="26" y="5"/>
                    <a:pt x="25" y="4"/>
                  </a:cubicBezTo>
                  <a:cubicBezTo>
                    <a:pt x="23" y="4"/>
                    <a:pt x="22" y="3"/>
                    <a:pt x="20" y="3"/>
                  </a:cubicBezTo>
                  <a:cubicBezTo>
                    <a:pt x="14" y="3"/>
                    <a:pt x="14" y="3"/>
                    <a:pt x="14" y="3"/>
                  </a:cubicBezTo>
                  <a:cubicBezTo>
                    <a:pt x="14" y="26"/>
                    <a:pt x="14" y="26"/>
                    <a:pt x="14" y="26"/>
                  </a:cubicBezTo>
                  <a:cubicBezTo>
                    <a:pt x="18" y="26"/>
                    <a:pt x="18" y="26"/>
                    <a:pt x="18" y="26"/>
                  </a:cubicBezTo>
                  <a:cubicBezTo>
                    <a:pt x="21" y="26"/>
                    <a:pt x="23" y="25"/>
                    <a:pt x="24" y="25"/>
                  </a:cubicBezTo>
                  <a:cubicBezTo>
                    <a:pt x="26" y="24"/>
                    <a:pt x="27" y="23"/>
                    <a:pt x="28"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0" name="Freeform 29">
              <a:extLst>
                <a:ext uri="{FF2B5EF4-FFF2-40B4-BE49-F238E27FC236}">
                  <a16:creationId xmlns:a16="http://schemas.microsoft.com/office/drawing/2014/main" id="{16C3C9A1-2149-0247-9579-7D1243A57C44}"/>
                </a:ext>
              </a:extLst>
            </p:cNvPr>
            <p:cNvSpPr>
              <a:spLocks/>
            </p:cNvSpPr>
            <p:nvPr userDrawn="1"/>
          </p:nvSpPr>
          <p:spPr bwMode="auto">
            <a:xfrm>
              <a:off x="2089101" y="1452985"/>
              <a:ext cx="165100" cy="192088"/>
            </a:xfrm>
            <a:custGeom>
              <a:avLst/>
              <a:gdLst>
                <a:gd name="T0" fmla="*/ 44 w 44"/>
                <a:gd name="T1" fmla="*/ 36 h 51"/>
                <a:gd name="T2" fmla="*/ 43 w 44"/>
                <a:gd name="T3" fmla="*/ 51 h 51"/>
                <a:gd name="T4" fmla="*/ 0 w 44"/>
                <a:gd name="T5" fmla="*/ 51 h 51"/>
                <a:gd name="T6" fmla="*/ 0 w 44"/>
                <a:gd name="T7" fmla="*/ 49 h 51"/>
                <a:gd name="T8" fmla="*/ 3 w 44"/>
                <a:gd name="T9" fmla="*/ 49 h 51"/>
                <a:gd name="T10" fmla="*/ 6 w 44"/>
                <a:gd name="T11" fmla="*/ 48 h 51"/>
                <a:gd name="T12" fmla="*/ 7 w 44"/>
                <a:gd name="T13" fmla="*/ 47 h 51"/>
                <a:gd name="T14" fmla="*/ 8 w 44"/>
                <a:gd name="T15" fmla="*/ 44 h 51"/>
                <a:gd name="T16" fmla="*/ 8 w 44"/>
                <a:gd name="T17" fmla="*/ 8 h 51"/>
                <a:gd name="T18" fmla="*/ 7 w 44"/>
                <a:gd name="T19" fmla="*/ 6 h 51"/>
                <a:gd name="T20" fmla="*/ 6 w 44"/>
                <a:gd name="T21" fmla="*/ 4 h 51"/>
                <a:gd name="T22" fmla="*/ 3 w 44"/>
                <a:gd name="T23" fmla="*/ 3 h 51"/>
                <a:gd name="T24" fmla="*/ 0 w 44"/>
                <a:gd name="T25" fmla="*/ 3 h 51"/>
                <a:gd name="T26" fmla="*/ 0 w 44"/>
                <a:gd name="T27" fmla="*/ 0 h 51"/>
                <a:gd name="T28" fmla="*/ 40 w 44"/>
                <a:gd name="T29" fmla="*/ 0 h 51"/>
                <a:gd name="T30" fmla="*/ 40 w 44"/>
                <a:gd name="T31" fmla="*/ 13 h 51"/>
                <a:gd name="T32" fmla="*/ 37 w 44"/>
                <a:gd name="T33" fmla="*/ 13 h 51"/>
                <a:gd name="T34" fmla="*/ 34 w 44"/>
                <a:gd name="T35" fmla="*/ 7 h 51"/>
                <a:gd name="T36" fmla="*/ 29 w 44"/>
                <a:gd name="T37" fmla="*/ 4 h 51"/>
                <a:gd name="T38" fmla="*/ 27 w 44"/>
                <a:gd name="T39" fmla="*/ 4 h 51"/>
                <a:gd name="T40" fmla="*/ 23 w 44"/>
                <a:gd name="T41" fmla="*/ 3 h 51"/>
                <a:gd name="T42" fmla="*/ 15 w 44"/>
                <a:gd name="T43" fmla="*/ 3 h 51"/>
                <a:gd name="T44" fmla="*/ 15 w 44"/>
                <a:gd name="T45" fmla="*/ 24 h 51"/>
                <a:gd name="T46" fmla="*/ 21 w 44"/>
                <a:gd name="T47" fmla="*/ 24 h 51"/>
                <a:gd name="T48" fmla="*/ 25 w 44"/>
                <a:gd name="T49" fmla="*/ 23 h 51"/>
                <a:gd name="T50" fmla="*/ 27 w 44"/>
                <a:gd name="T51" fmla="*/ 21 h 51"/>
                <a:gd name="T52" fmla="*/ 29 w 44"/>
                <a:gd name="T53" fmla="*/ 19 h 51"/>
                <a:gd name="T54" fmla="*/ 29 w 44"/>
                <a:gd name="T55" fmla="*/ 15 h 51"/>
                <a:gd name="T56" fmla="*/ 32 w 44"/>
                <a:gd name="T57" fmla="*/ 15 h 51"/>
                <a:gd name="T58" fmla="*/ 32 w 44"/>
                <a:gd name="T59" fmla="*/ 35 h 51"/>
                <a:gd name="T60" fmla="*/ 29 w 44"/>
                <a:gd name="T61" fmla="*/ 35 h 51"/>
                <a:gd name="T62" fmla="*/ 29 w 44"/>
                <a:gd name="T63" fmla="*/ 32 h 51"/>
                <a:gd name="T64" fmla="*/ 27 w 44"/>
                <a:gd name="T65" fmla="*/ 29 h 51"/>
                <a:gd name="T66" fmla="*/ 25 w 44"/>
                <a:gd name="T67" fmla="*/ 27 h 51"/>
                <a:gd name="T68" fmla="*/ 21 w 44"/>
                <a:gd name="T69" fmla="*/ 27 h 51"/>
                <a:gd name="T70" fmla="*/ 15 w 44"/>
                <a:gd name="T71" fmla="*/ 27 h 51"/>
                <a:gd name="T72" fmla="*/ 15 w 44"/>
                <a:gd name="T73" fmla="*/ 42 h 51"/>
                <a:gd name="T74" fmla="*/ 16 w 44"/>
                <a:gd name="T75" fmla="*/ 45 h 51"/>
                <a:gd name="T76" fmla="*/ 17 w 44"/>
                <a:gd name="T77" fmla="*/ 47 h 51"/>
                <a:gd name="T78" fmla="*/ 19 w 44"/>
                <a:gd name="T79" fmla="*/ 48 h 51"/>
                <a:gd name="T80" fmla="*/ 24 w 44"/>
                <a:gd name="T81" fmla="*/ 48 h 51"/>
                <a:gd name="T82" fmla="*/ 27 w 44"/>
                <a:gd name="T83" fmla="*/ 48 h 51"/>
                <a:gd name="T84" fmla="*/ 30 w 44"/>
                <a:gd name="T85" fmla="*/ 48 h 51"/>
                <a:gd name="T86" fmla="*/ 33 w 44"/>
                <a:gd name="T87" fmla="*/ 48 h 51"/>
                <a:gd name="T88" fmla="*/ 35 w 44"/>
                <a:gd name="T89" fmla="*/ 47 h 51"/>
                <a:gd name="T90" fmla="*/ 39 w 44"/>
                <a:gd name="T91" fmla="*/ 42 h 51"/>
                <a:gd name="T92" fmla="*/ 41 w 44"/>
                <a:gd name="T93" fmla="*/ 36 h 51"/>
                <a:gd name="T94" fmla="*/ 44 w 44"/>
                <a:gd name="T9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51">
                  <a:moveTo>
                    <a:pt x="44" y="36"/>
                  </a:moveTo>
                  <a:cubicBezTo>
                    <a:pt x="43" y="51"/>
                    <a:pt x="43" y="51"/>
                    <a:pt x="43" y="51"/>
                  </a:cubicBezTo>
                  <a:cubicBezTo>
                    <a:pt x="0" y="51"/>
                    <a:pt x="0" y="51"/>
                    <a:pt x="0" y="51"/>
                  </a:cubicBezTo>
                  <a:cubicBezTo>
                    <a:pt x="0" y="49"/>
                    <a:pt x="0" y="49"/>
                    <a:pt x="0" y="49"/>
                  </a:cubicBezTo>
                  <a:cubicBezTo>
                    <a:pt x="1" y="49"/>
                    <a:pt x="2" y="49"/>
                    <a:pt x="3" y="49"/>
                  </a:cubicBezTo>
                  <a:cubicBezTo>
                    <a:pt x="4" y="48"/>
                    <a:pt x="5" y="48"/>
                    <a:pt x="6" y="48"/>
                  </a:cubicBezTo>
                  <a:cubicBezTo>
                    <a:pt x="6" y="48"/>
                    <a:pt x="7" y="47"/>
                    <a:pt x="7" y="47"/>
                  </a:cubicBezTo>
                  <a:cubicBezTo>
                    <a:pt x="7" y="46"/>
                    <a:pt x="8" y="45"/>
                    <a:pt x="8" y="44"/>
                  </a:cubicBezTo>
                  <a:cubicBezTo>
                    <a:pt x="8" y="8"/>
                    <a:pt x="8" y="8"/>
                    <a:pt x="8" y="8"/>
                  </a:cubicBezTo>
                  <a:cubicBezTo>
                    <a:pt x="8" y="7"/>
                    <a:pt x="8" y="6"/>
                    <a:pt x="7" y="6"/>
                  </a:cubicBezTo>
                  <a:cubicBezTo>
                    <a:pt x="7" y="5"/>
                    <a:pt x="6" y="5"/>
                    <a:pt x="6" y="4"/>
                  </a:cubicBezTo>
                  <a:cubicBezTo>
                    <a:pt x="5" y="4"/>
                    <a:pt x="4" y="4"/>
                    <a:pt x="3" y="3"/>
                  </a:cubicBezTo>
                  <a:cubicBezTo>
                    <a:pt x="2" y="3"/>
                    <a:pt x="1" y="3"/>
                    <a:pt x="0" y="3"/>
                  </a:cubicBezTo>
                  <a:cubicBezTo>
                    <a:pt x="0" y="0"/>
                    <a:pt x="0" y="0"/>
                    <a:pt x="0" y="0"/>
                  </a:cubicBezTo>
                  <a:cubicBezTo>
                    <a:pt x="40" y="0"/>
                    <a:pt x="40" y="0"/>
                    <a:pt x="40" y="0"/>
                  </a:cubicBezTo>
                  <a:cubicBezTo>
                    <a:pt x="40" y="13"/>
                    <a:pt x="40" y="13"/>
                    <a:pt x="40" y="13"/>
                  </a:cubicBezTo>
                  <a:cubicBezTo>
                    <a:pt x="37" y="13"/>
                    <a:pt x="37" y="13"/>
                    <a:pt x="37" y="13"/>
                  </a:cubicBezTo>
                  <a:cubicBezTo>
                    <a:pt x="37" y="11"/>
                    <a:pt x="36" y="9"/>
                    <a:pt x="34" y="7"/>
                  </a:cubicBezTo>
                  <a:cubicBezTo>
                    <a:pt x="32" y="5"/>
                    <a:pt x="31" y="4"/>
                    <a:pt x="29" y="4"/>
                  </a:cubicBezTo>
                  <a:cubicBezTo>
                    <a:pt x="29" y="4"/>
                    <a:pt x="28" y="4"/>
                    <a:pt x="27" y="4"/>
                  </a:cubicBezTo>
                  <a:cubicBezTo>
                    <a:pt x="26" y="3"/>
                    <a:pt x="25" y="3"/>
                    <a:pt x="23" y="3"/>
                  </a:cubicBezTo>
                  <a:cubicBezTo>
                    <a:pt x="15" y="3"/>
                    <a:pt x="15" y="3"/>
                    <a:pt x="15" y="3"/>
                  </a:cubicBezTo>
                  <a:cubicBezTo>
                    <a:pt x="15" y="24"/>
                    <a:pt x="15" y="24"/>
                    <a:pt x="15" y="24"/>
                  </a:cubicBezTo>
                  <a:cubicBezTo>
                    <a:pt x="21" y="24"/>
                    <a:pt x="21" y="24"/>
                    <a:pt x="21" y="24"/>
                  </a:cubicBezTo>
                  <a:cubicBezTo>
                    <a:pt x="23" y="24"/>
                    <a:pt x="24" y="23"/>
                    <a:pt x="25" y="23"/>
                  </a:cubicBezTo>
                  <a:cubicBezTo>
                    <a:pt x="26" y="23"/>
                    <a:pt x="27" y="22"/>
                    <a:pt x="27" y="21"/>
                  </a:cubicBezTo>
                  <a:cubicBezTo>
                    <a:pt x="28" y="21"/>
                    <a:pt x="28" y="20"/>
                    <a:pt x="29" y="19"/>
                  </a:cubicBezTo>
                  <a:cubicBezTo>
                    <a:pt x="29" y="17"/>
                    <a:pt x="29" y="16"/>
                    <a:pt x="29" y="15"/>
                  </a:cubicBezTo>
                  <a:cubicBezTo>
                    <a:pt x="32" y="15"/>
                    <a:pt x="32" y="15"/>
                    <a:pt x="32" y="15"/>
                  </a:cubicBezTo>
                  <a:cubicBezTo>
                    <a:pt x="32" y="35"/>
                    <a:pt x="32" y="35"/>
                    <a:pt x="32" y="35"/>
                  </a:cubicBezTo>
                  <a:cubicBezTo>
                    <a:pt x="29" y="35"/>
                    <a:pt x="29" y="35"/>
                    <a:pt x="29" y="35"/>
                  </a:cubicBezTo>
                  <a:cubicBezTo>
                    <a:pt x="29" y="34"/>
                    <a:pt x="29" y="33"/>
                    <a:pt x="29" y="32"/>
                  </a:cubicBezTo>
                  <a:cubicBezTo>
                    <a:pt x="28" y="30"/>
                    <a:pt x="28" y="29"/>
                    <a:pt x="27" y="29"/>
                  </a:cubicBezTo>
                  <a:cubicBezTo>
                    <a:pt x="27" y="28"/>
                    <a:pt x="26" y="27"/>
                    <a:pt x="25" y="27"/>
                  </a:cubicBezTo>
                  <a:cubicBezTo>
                    <a:pt x="24" y="27"/>
                    <a:pt x="23" y="27"/>
                    <a:pt x="21" y="27"/>
                  </a:cubicBezTo>
                  <a:cubicBezTo>
                    <a:pt x="15" y="27"/>
                    <a:pt x="15" y="27"/>
                    <a:pt x="15" y="27"/>
                  </a:cubicBezTo>
                  <a:cubicBezTo>
                    <a:pt x="15" y="42"/>
                    <a:pt x="15" y="42"/>
                    <a:pt x="15" y="42"/>
                  </a:cubicBezTo>
                  <a:cubicBezTo>
                    <a:pt x="15" y="43"/>
                    <a:pt x="15" y="44"/>
                    <a:pt x="16" y="45"/>
                  </a:cubicBezTo>
                  <a:cubicBezTo>
                    <a:pt x="16" y="46"/>
                    <a:pt x="16" y="47"/>
                    <a:pt x="17" y="47"/>
                  </a:cubicBezTo>
                  <a:cubicBezTo>
                    <a:pt x="17" y="48"/>
                    <a:pt x="18" y="48"/>
                    <a:pt x="19" y="48"/>
                  </a:cubicBezTo>
                  <a:cubicBezTo>
                    <a:pt x="20" y="48"/>
                    <a:pt x="22" y="48"/>
                    <a:pt x="24" y="48"/>
                  </a:cubicBezTo>
                  <a:cubicBezTo>
                    <a:pt x="25" y="48"/>
                    <a:pt x="26" y="48"/>
                    <a:pt x="27" y="48"/>
                  </a:cubicBezTo>
                  <a:cubicBezTo>
                    <a:pt x="28" y="48"/>
                    <a:pt x="29" y="48"/>
                    <a:pt x="30" y="48"/>
                  </a:cubicBezTo>
                  <a:cubicBezTo>
                    <a:pt x="31" y="48"/>
                    <a:pt x="32" y="48"/>
                    <a:pt x="33" y="48"/>
                  </a:cubicBezTo>
                  <a:cubicBezTo>
                    <a:pt x="34" y="48"/>
                    <a:pt x="35" y="47"/>
                    <a:pt x="35" y="47"/>
                  </a:cubicBezTo>
                  <a:cubicBezTo>
                    <a:pt x="36" y="46"/>
                    <a:pt x="37" y="44"/>
                    <a:pt x="39" y="42"/>
                  </a:cubicBezTo>
                  <a:cubicBezTo>
                    <a:pt x="40" y="39"/>
                    <a:pt x="41" y="38"/>
                    <a:pt x="41" y="36"/>
                  </a:cubicBezTo>
                  <a:lnTo>
                    <a:pt x="44" y="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1" name="Freeform 30">
              <a:extLst>
                <a:ext uri="{FF2B5EF4-FFF2-40B4-BE49-F238E27FC236}">
                  <a16:creationId xmlns:a16="http://schemas.microsoft.com/office/drawing/2014/main" id="{31489FFA-2E65-D74C-92E6-71ECD5180868}"/>
                </a:ext>
              </a:extLst>
            </p:cNvPr>
            <p:cNvSpPr>
              <a:spLocks/>
            </p:cNvSpPr>
            <p:nvPr userDrawn="1"/>
          </p:nvSpPr>
          <p:spPr bwMode="auto">
            <a:xfrm>
              <a:off x="2265314" y="1452985"/>
              <a:ext cx="184150" cy="192088"/>
            </a:xfrm>
            <a:custGeom>
              <a:avLst/>
              <a:gdLst>
                <a:gd name="T0" fmla="*/ 49 w 49"/>
                <a:gd name="T1" fmla="*/ 51 h 51"/>
                <a:gd name="T2" fmla="*/ 35 w 49"/>
                <a:gd name="T3" fmla="*/ 51 h 51"/>
                <a:gd name="T4" fmla="*/ 26 w 49"/>
                <a:gd name="T5" fmla="*/ 39 h 51"/>
                <a:gd name="T6" fmla="*/ 15 w 49"/>
                <a:gd name="T7" fmla="*/ 27 h 51"/>
                <a:gd name="T8" fmla="*/ 14 w 49"/>
                <a:gd name="T9" fmla="*/ 27 h 51"/>
                <a:gd name="T10" fmla="*/ 14 w 49"/>
                <a:gd name="T11" fmla="*/ 44 h 51"/>
                <a:gd name="T12" fmla="*/ 14 w 49"/>
                <a:gd name="T13" fmla="*/ 46 h 51"/>
                <a:gd name="T14" fmla="*/ 16 w 49"/>
                <a:gd name="T15" fmla="*/ 48 h 51"/>
                <a:gd name="T16" fmla="*/ 18 w 49"/>
                <a:gd name="T17" fmla="*/ 48 h 51"/>
                <a:gd name="T18" fmla="*/ 21 w 49"/>
                <a:gd name="T19" fmla="*/ 49 h 51"/>
                <a:gd name="T20" fmla="*/ 21 w 49"/>
                <a:gd name="T21" fmla="*/ 51 h 51"/>
                <a:gd name="T22" fmla="*/ 0 w 49"/>
                <a:gd name="T23" fmla="*/ 51 h 51"/>
                <a:gd name="T24" fmla="*/ 0 w 49"/>
                <a:gd name="T25" fmla="*/ 49 h 51"/>
                <a:gd name="T26" fmla="*/ 2 w 49"/>
                <a:gd name="T27" fmla="*/ 49 h 51"/>
                <a:gd name="T28" fmla="*/ 4 w 49"/>
                <a:gd name="T29" fmla="*/ 48 h 51"/>
                <a:gd name="T30" fmla="*/ 6 w 49"/>
                <a:gd name="T31" fmla="*/ 47 h 51"/>
                <a:gd name="T32" fmla="*/ 6 w 49"/>
                <a:gd name="T33" fmla="*/ 45 h 51"/>
                <a:gd name="T34" fmla="*/ 6 w 49"/>
                <a:gd name="T35" fmla="*/ 8 h 51"/>
                <a:gd name="T36" fmla="*/ 6 w 49"/>
                <a:gd name="T37" fmla="*/ 6 h 51"/>
                <a:gd name="T38" fmla="*/ 4 w 49"/>
                <a:gd name="T39" fmla="*/ 4 h 51"/>
                <a:gd name="T40" fmla="*/ 2 w 49"/>
                <a:gd name="T41" fmla="*/ 3 h 51"/>
                <a:gd name="T42" fmla="*/ 0 w 49"/>
                <a:gd name="T43" fmla="*/ 3 h 51"/>
                <a:gd name="T44" fmla="*/ 0 w 49"/>
                <a:gd name="T45" fmla="*/ 0 h 51"/>
                <a:gd name="T46" fmla="*/ 21 w 49"/>
                <a:gd name="T47" fmla="*/ 0 h 51"/>
                <a:gd name="T48" fmla="*/ 21 w 49"/>
                <a:gd name="T49" fmla="*/ 3 h 51"/>
                <a:gd name="T50" fmla="*/ 18 w 49"/>
                <a:gd name="T51" fmla="*/ 3 h 51"/>
                <a:gd name="T52" fmla="*/ 16 w 49"/>
                <a:gd name="T53" fmla="*/ 4 h 51"/>
                <a:gd name="T54" fmla="*/ 14 w 49"/>
                <a:gd name="T55" fmla="*/ 5 h 51"/>
                <a:gd name="T56" fmla="*/ 14 w 49"/>
                <a:gd name="T57" fmla="*/ 8 h 51"/>
                <a:gd name="T58" fmla="*/ 14 w 49"/>
                <a:gd name="T59" fmla="*/ 25 h 51"/>
                <a:gd name="T60" fmla="*/ 15 w 49"/>
                <a:gd name="T61" fmla="*/ 25 h 51"/>
                <a:gd name="T62" fmla="*/ 21 w 49"/>
                <a:gd name="T63" fmla="*/ 19 h 51"/>
                <a:gd name="T64" fmla="*/ 27 w 49"/>
                <a:gd name="T65" fmla="*/ 14 h 51"/>
                <a:gd name="T66" fmla="*/ 31 w 49"/>
                <a:gd name="T67" fmla="*/ 8 h 51"/>
                <a:gd name="T68" fmla="*/ 32 w 49"/>
                <a:gd name="T69" fmla="*/ 5 h 51"/>
                <a:gd name="T70" fmla="*/ 32 w 49"/>
                <a:gd name="T71" fmla="*/ 4 h 51"/>
                <a:gd name="T72" fmla="*/ 30 w 49"/>
                <a:gd name="T73" fmla="*/ 3 h 51"/>
                <a:gd name="T74" fmla="*/ 28 w 49"/>
                <a:gd name="T75" fmla="*/ 3 h 51"/>
                <a:gd name="T76" fmla="*/ 27 w 49"/>
                <a:gd name="T77" fmla="*/ 3 h 51"/>
                <a:gd name="T78" fmla="*/ 27 w 49"/>
                <a:gd name="T79" fmla="*/ 0 h 51"/>
                <a:gd name="T80" fmla="*/ 46 w 49"/>
                <a:gd name="T81" fmla="*/ 0 h 51"/>
                <a:gd name="T82" fmla="*/ 46 w 49"/>
                <a:gd name="T83" fmla="*/ 3 h 51"/>
                <a:gd name="T84" fmla="*/ 46 w 49"/>
                <a:gd name="T85" fmla="*/ 3 h 51"/>
                <a:gd name="T86" fmla="*/ 45 w 49"/>
                <a:gd name="T87" fmla="*/ 3 h 51"/>
                <a:gd name="T88" fmla="*/ 44 w 49"/>
                <a:gd name="T89" fmla="*/ 3 h 51"/>
                <a:gd name="T90" fmla="*/ 42 w 49"/>
                <a:gd name="T91" fmla="*/ 4 h 51"/>
                <a:gd name="T92" fmla="*/ 40 w 49"/>
                <a:gd name="T93" fmla="*/ 4 h 51"/>
                <a:gd name="T94" fmla="*/ 38 w 49"/>
                <a:gd name="T95" fmla="*/ 6 h 51"/>
                <a:gd name="T96" fmla="*/ 30 w 49"/>
                <a:gd name="T97" fmla="*/ 15 h 51"/>
                <a:gd name="T98" fmla="*/ 22 w 49"/>
                <a:gd name="T99" fmla="*/ 23 h 51"/>
                <a:gd name="T100" fmla="*/ 31 w 49"/>
                <a:gd name="T101" fmla="*/ 34 h 51"/>
                <a:gd name="T102" fmla="*/ 39 w 49"/>
                <a:gd name="T103" fmla="*/ 43 h 51"/>
                <a:gd name="T104" fmla="*/ 42 w 49"/>
                <a:gd name="T105" fmla="*/ 46 h 51"/>
                <a:gd name="T106" fmla="*/ 44 w 49"/>
                <a:gd name="T107" fmla="*/ 48 h 51"/>
                <a:gd name="T108" fmla="*/ 47 w 49"/>
                <a:gd name="T109" fmla="*/ 49 h 51"/>
                <a:gd name="T110" fmla="*/ 49 w 49"/>
                <a:gd name="T111" fmla="*/ 49 h 51"/>
                <a:gd name="T112" fmla="*/ 49 w 49"/>
                <a:gd name="T11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51">
                  <a:moveTo>
                    <a:pt x="49" y="51"/>
                  </a:moveTo>
                  <a:cubicBezTo>
                    <a:pt x="35" y="51"/>
                    <a:pt x="35" y="51"/>
                    <a:pt x="35" y="51"/>
                  </a:cubicBezTo>
                  <a:cubicBezTo>
                    <a:pt x="32" y="47"/>
                    <a:pt x="29" y="43"/>
                    <a:pt x="26" y="39"/>
                  </a:cubicBezTo>
                  <a:cubicBezTo>
                    <a:pt x="22" y="35"/>
                    <a:pt x="19" y="30"/>
                    <a:pt x="15" y="27"/>
                  </a:cubicBezTo>
                  <a:cubicBezTo>
                    <a:pt x="14" y="27"/>
                    <a:pt x="14" y="27"/>
                    <a:pt x="14" y="27"/>
                  </a:cubicBezTo>
                  <a:cubicBezTo>
                    <a:pt x="14" y="44"/>
                    <a:pt x="14" y="44"/>
                    <a:pt x="14" y="44"/>
                  </a:cubicBezTo>
                  <a:cubicBezTo>
                    <a:pt x="14" y="45"/>
                    <a:pt x="14" y="46"/>
                    <a:pt x="14" y="46"/>
                  </a:cubicBezTo>
                  <a:cubicBezTo>
                    <a:pt x="15" y="47"/>
                    <a:pt x="15" y="47"/>
                    <a:pt x="16" y="48"/>
                  </a:cubicBezTo>
                  <a:cubicBezTo>
                    <a:pt x="16" y="48"/>
                    <a:pt x="17" y="48"/>
                    <a:pt x="18" y="48"/>
                  </a:cubicBezTo>
                  <a:cubicBezTo>
                    <a:pt x="19" y="49"/>
                    <a:pt x="20" y="49"/>
                    <a:pt x="21" y="49"/>
                  </a:cubicBezTo>
                  <a:cubicBezTo>
                    <a:pt x="21" y="51"/>
                    <a:pt x="21" y="51"/>
                    <a:pt x="21" y="51"/>
                  </a:cubicBezTo>
                  <a:cubicBezTo>
                    <a:pt x="0" y="51"/>
                    <a:pt x="0" y="51"/>
                    <a:pt x="0" y="51"/>
                  </a:cubicBezTo>
                  <a:cubicBezTo>
                    <a:pt x="0" y="49"/>
                    <a:pt x="0" y="49"/>
                    <a:pt x="0" y="49"/>
                  </a:cubicBezTo>
                  <a:cubicBezTo>
                    <a:pt x="0" y="49"/>
                    <a:pt x="1" y="49"/>
                    <a:pt x="2" y="49"/>
                  </a:cubicBezTo>
                  <a:cubicBezTo>
                    <a:pt x="3" y="49"/>
                    <a:pt x="4" y="48"/>
                    <a:pt x="4" y="48"/>
                  </a:cubicBezTo>
                  <a:cubicBezTo>
                    <a:pt x="5" y="48"/>
                    <a:pt x="6" y="47"/>
                    <a:pt x="6" y="47"/>
                  </a:cubicBezTo>
                  <a:cubicBezTo>
                    <a:pt x="6" y="46"/>
                    <a:pt x="6" y="45"/>
                    <a:pt x="6" y="45"/>
                  </a:cubicBezTo>
                  <a:cubicBezTo>
                    <a:pt x="6" y="8"/>
                    <a:pt x="6" y="8"/>
                    <a:pt x="6" y="8"/>
                  </a:cubicBezTo>
                  <a:cubicBezTo>
                    <a:pt x="6" y="7"/>
                    <a:pt x="6" y="6"/>
                    <a:pt x="6" y="6"/>
                  </a:cubicBezTo>
                  <a:cubicBezTo>
                    <a:pt x="6" y="5"/>
                    <a:pt x="5" y="5"/>
                    <a:pt x="4" y="4"/>
                  </a:cubicBezTo>
                  <a:cubicBezTo>
                    <a:pt x="4" y="4"/>
                    <a:pt x="3" y="4"/>
                    <a:pt x="2" y="3"/>
                  </a:cubicBezTo>
                  <a:cubicBezTo>
                    <a:pt x="1" y="3"/>
                    <a:pt x="0" y="3"/>
                    <a:pt x="0" y="3"/>
                  </a:cubicBezTo>
                  <a:cubicBezTo>
                    <a:pt x="0" y="0"/>
                    <a:pt x="0" y="0"/>
                    <a:pt x="0" y="0"/>
                  </a:cubicBezTo>
                  <a:cubicBezTo>
                    <a:pt x="21" y="0"/>
                    <a:pt x="21" y="0"/>
                    <a:pt x="21" y="0"/>
                  </a:cubicBezTo>
                  <a:cubicBezTo>
                    <a:pt x="21" y="3"/>
                    <a:pt x="21" y="3"/>
                    <a:pt x="21" y="3"/>
                  </a:cubicBezTo>
                  <a:cubicBezTo>
                    <a:pt x="20" y="3"/>
                    <a:pt x="19" y="3"/>
                    <a:pt x="18" y="3"/>
                  </a:cubicBezTo>
                  <a:cubicBezTo>
                    <a:pt x="17" y="4"/>
                    <a:pt x="17" y="4"/>
                    <a:pt x="16" y="4"/>
                  </a:cubicBezTo>
                  <a:cubicBezTo>
                    <a:pt x="15" y="4"/>
                    <a:pt x="15" y="5"/>
                    <a:pt x="14" y="5"/>
                  </a:cubicBezTo>
                  <a:cubicBezTo>
                    <a:pt x="14" y="6"/>
                    <a:pt x="14" y="7"/>
                    <a:pt x="14" y="8"/>
                  </a:cubicBezTo>
                  <a:cubicBezTo>
                    <a:pt x="14" y="25"/>
                    <a:pt x="14" y="25"/>
                    <a:pt x="14" y="25"/>
                  </a:cubicBezTo>
                  <a:cubicBezTo>
                    <a:pt x="15" y="25"/>
                    <a:pt x="15" y="25"/>
                    <a:pt x="15" y="25"/>
                  </a:cubicBezTo>
                  <a:cubicBezTo>
                    <a:pt x="17" y="23"/>
                    <a:pt x="19" y="21"/>
                    <a:pt x="21" y="19"/>
                  </a:cubicBezTo>
                  <a:cubicBezTo>
                    <a:pt x="23" y="17"/>
                    <a:pt x="25" y="16"/>
                    <a:pt x="27" y="14"/>
                  </a:cubicBezTo>
                  <a:cubicBezTo>
                    <a:pt x="29" y="11"/>
                    <a:pt x="30" y="10"/>
                    <a:pt x="31" y="8"/>
                  </a:cubicBezTo>
                  <a:cubicBezTo>
                    <a:pt x="32" y="7"/>
                    <a:pt x="32" y="6"/>
                    <a:pt x="32" y="5"/>
                  </a:cubicBezTo>
                  <a:cubicBezTo>
                    <a:pt x="32" y="4"/>
                    <a:pt x="32" y="4"/>
                    <a:pt x="32" y="4"/>
                  </a:cubicBezTo>
                  <a:cubicBezTo>
                    <a:pt x="31" y="4"/>
                    <a:pt x="31" y="4"/>
                    <a:pt x="30" y="3"/>
                  </a:cubicBezTo>
                  <a:cubicBezTo>
                    <a:pt x="29" y="3"/>
                    <a:pt x="29" y="3"/>
                    <a:pt x="28" y="3"/>
                  </a:cubicBezTo>
                  <a:cubicBezTo>
                    <a:pt x="28" y="3"/>
                    <a:pt x="27" y="3"/>
                    <a:pt x="27" y="3"/>
                  </a:cubicBezTo>
                  <a:cubicBezTo>
                    <a:pt x="27" y="0"/>
                    <a:pt x="27" y="0"/>
                    <a:pt x="27" y="0"/>
                  </a:cubicBezTo>
                  <a:cubicBezTo>
                    <a:pt x="46" y="0"/>
                    <a:pt x="46" y="0"/>
                    <a:pt x="46" y="0"/>
                  </a:cubicBezTo>
                  <a:cubicBezTo>
                    <a:pt x="46" y="3"/>
                    <a:pt x="46" y="3"/>
                    <a:pt x="46" y="3"/>
                  </a:cubicBezTo>
                  <a:cubicBezTo>
                    <a:pt x="46" y="3"/>
                    <a:pt x="46" y="3"/>
                    <a:pt x="46" y="3"/>
                  </a:cubicBezTo>
                  <a:cubicBezTo>
                    <a:pt x="45" y="3"/>
                    <a:pt x="45" y="3"/>
                    <a:pt x="45" y="3"/>
                  </a:cubicBezTo>
                  <a:cubicBezTo>
                    <a:pt x="44" y="3"/>
                    <a:pt x="44" y="3"/>
                    <a:pt x="44" y="3"/>
                  </a:cubicBezTo>
                  <a:cubicBezTo>
                    <a:pt x="43" y="3"/>
                    <a:pt x="43" y="3"/>
                    <a:pt x="42" y="4"/>
                  </a:cubicBezTo>
                  <a:cubicBezTo>
                    <a:pt x="42" y="4"/>
                    <a:pt x="41" y="4"/>
                    <a:pt x="40" y="4"/>
                  </a:cubicBezTo>
                  <a:cubicBezTo>
                    <a:pt x="39" y="5"/>
                    <a:pt x="38" y="5"/>
                    <a:pt x="38" y="6"/>
                  </a:cubicBezTo>
                  <a:cubicBezTo>
                    <a:pt x="35" y="9"/>
                    <a:pt x="33" y="12"/>
                    <a:pt x="30" y="15"/>
                  </a:cubicBezTo>
                  <a:cubicBezTo>
                    <a:pt x="27" y="18"/>
                    <a:pt x="25" y="20"/>
                    <a:pt x="22" y="23"/>
                  </a:cubicBezTo>
                  <a:cubicBezTo>
                    <a:pt x="26" y="27"/>
                    <a:pt x="29" y="31"/>
                    <a:pt x="31" y="34"/>
                  </a:cubicBezTo>
                  <a:cubicBezTo>
                    <a:pt x="33" y="36"/>
                    <a:pt x="36" y="40"/>
                    <a:pt x="39" y="43"/>
                  </a:cubicBezTo>
                  <a:cubicBezTo>
                    <a:pt x="40" y="44"/>
                    <a:pt x="41" y="45"/>
                    <a:pt x="42" y="46"/>
                  </a:cubicBezTo>
                  <a:cubicBezTo>
                    <a:pt x="43" y="47"/>
                    <a:pt x="44" y="47"/>
                    <a:pt x="44" y="48"/>
                  </a:cubicBezTo>
                  <a:cubicBezTo>
                    <a:pt x="45" y="48"/>
                    <a:pt x="46" y="48"/>
                    <a:pt x="47" y="49"/>
                  </a:cubicBezTo>
                  <a:cubicBezTo>
                    <a:pt x="48" y="49"/>
                    <a:pt x="48" y="49"/>
                    <a:pt x="49" y="49"/>
                  </a:cubicBezTo>
                  <a:lnTo>
                    <a:pt x="49" y="5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2" name="Freeform 31">
              <a:extLst>
                <a:ext uri="{FF2B5EF4-FFF2-40B4-BE49-F238E27FC236}">
                  <a16:creationId xmlns:a16="http://schemas.microsoft.com/office/drawing/2014/main" id="{3CAD8D8B-6A4A-B441-A577-0EE7CA23241C}"/>
                </a:ext>
              </a:extLst>
            </p:cNvPr>
            <p:cNvSpPr>
              <a:spLocks/>
            </p:cNvSpPr>
            <p:nvPr userDrawn="1"/>
          </p:nvSpPr>
          <p:spPr bwMode="auto">
            <a:xfrm>
              <a:off x="2460576" y="1452985"/>
              <a:ext cx="87313" cy="192088"/>
            </a:xfrm>
            <a:custGeom>
              <a:avLst/>
              <a:gdLst>
                <a:gd name="T0" fmla="*/ 23 w 23"/>
                <a:gd name="T1" fmla="*/ 51 h 51"/>
                <a:gd name="T2" fmla="*/ 0 w 23"/>
                <a:gd name="T3" fmla="*/ 51 h 51"/>
                <a:gd name="T4" fmla="*/ 0 w 23"/>
                <a:gd name="T5" fmla="*/ 49 h 51"/>
                <a:gd name="T6" fmla="*/ 2 w 23"/>
                <a:gd name="T7" fmla="*/ 49 h 51"/>
                <a:gd name="T8" fmla="*/ 5 w 23"/>
                <a:gd name="T9" fmla="*/ 48 h 51"/>
                <a:gd name="T10" fmla="*/ 7 w 23"/>
                <a:gd name="T11" fmla="*/ 47 h 51"/>
                <a:gd name="T12" fmla="*/ 7 w 23"/>
                <a:gd name="T13" fmla="*/ 45 h 51"/>
                <a:gd name="T14" fmla="*/ 7 w 23"/>
                <a:gd name="T15" fmla="*/ 8 h 51"/>
                <a:gd name="T16" fmla="*/ 7 w 23"/>
                <a:gd name="T17" fmla="*/ 6 h 51"/>
                <a:gd name="T18" fmla="*/ 5 w 23"/>
                <a:gd name="T19" fmla="*/ 4 h 51"/>
                <a:gd name="T20" fmla="*/ 2 w 23"/>
                <a:gd name="T21" fmla="*/ 3 h 51"/>
                <a:gd name="T22" fmla="*/ 0 w 23"/>
                <a:gd name="T23" fmla="*/ 3 h 51"/>
                <a:gd name="T24" fmla="*/ 0 w 23"/>
                <a:gd name="T25" fmla="*/ 0 h 51"/>
                <a:gd name="T26" fmla="*/ 23 w 23"/>
                <a:gd name="T27" fmla="*/ 0 h 51"/>
                <a:gd name="T28" fmla="*/ 23 w 23"/>
                <a:gd name="T29" fmla="*/ 3 h 51"/>
                <a:gd name="T30" fmla="*/ 20 w 23"/>
                <a:gd name="T31" fmla="*/ 3 h 51"/>
                <a:gd name="T32" fmla="*/ 17 w 23"/>
                <a:gd name="T33" fmla="*/ 4 h 51"/>
                <a:gd name="T34" fmla="*/ 15 w 23"/>
                <a:gd name="T35" fmla="*/ 5 h 51"/>
                <a:gd name="T36" fmla="*/ 15 w 23"/>
                <a:gd name="T37" fmla="*/ 7 h 51"/>
                <a:gd name="T38" fmla="*/ 15 w 23"/>
                <a:gd name="T39" fmla="*/ 44 h 51"/>
                <a:gd name="T40" fmla="*/ 15 w 23"/>
                <a:gd name="T41" fmla="*/ 46 h 51"/>
                <a:gd name="T42" fmla="*/ 17 w 23"/>
                <a:gd name="T43" fmla="*/ 48 h 51"/>
                <a:gd name="T44" fmla="*/ 20 w 23"/>
                <a:gd name="T45" fmla="*/ 48 h 51"/>
                <a:gd name="T46" fmla="*/ 23 w 23"/>
                <a:gd name="T47" fmla="*/ 49 h 51"/>
                <a:gd name="T48" fmla="*/ 23 w 23"/>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1">
                  <a:moveTo>
                    <a:pt x="23" y="51"/>
                  </a:moveTo>
                  <a:cubicBezTo>
                    <a:pt x="0" y="51"/>
                    <a:pt x="0" y="51"/>
                    <a:pt x="0" y="51"/>
                  </a:cubicBezTo>
                  <a:cubicBezTo>
                    <a:pt x="0" y="49"/>
                    <a:pt x="0" y="49"/>
                    <a:pt x="0" y="49"/>
                  </a:cubicBezTo>
                  <a:cubicBezTo>
                    <a:pt x="0" y="49"/>
                    <a:pt x="1" y="49"/>
                    <a:pt x="2" y="49"/>
                  </a:cubicBezTo>
                  <a:cubicBezTo>
                    <a:pt x="4" y="49"/>
                    <a:pt x="4" y="48"/>
                    <a:pt x="5" y="48"/>
                  </a:cubicBezTo>
                  <a:cubicBezTo>
                    <a:pt x="6" y="48"/>
                    <a:pt x="6" y="47"/>
                    <a:pt x="7" y="47"/>
                  </a:cubicBezTo>
                  <a:cubicBezTo>
                    <a:pt x="7" y="46"/>
                    <a:pt x="7" y="46"/>
                    <a:pt x="7" y="45"/>
                  </a:cubicBezTo>
                  <a:cubicBezTo>
                    <a:pt x="7" y="8"/>
                    <a:pt x="7" y="8"/>
                    <a:pt x="7" y="8"/>
                  </a:cubicBezTo>
                  <a:cubicBezTo>
                    <a:pt x="7" y="7"/>
                    <a:pt x="7" y="6"/>
                    <a:pt x="7" y="6"/>
                  </a:cubicBezTo>
                  <a:cubicBezTo>
                    <a:pt x="7" y="5"/>
                    <a:pt x="6" y="5"/>
                    <a:pt x="5" y="4"/>
                  </a:cubicBezTo>
                  <a:cubicBezTo>
                    <a:pt x="4" y="4"/>
                    <a:pt x="3" y="4"/>
                    <a:pt x="2" y="3"/>
                  </a:cubicBezTo>
                  <a:cubicBezTo>
                    <a:pt x="1" y="3"/>
                    <a:pt x="0" y="3"/>
                    <a:pt x="0" y="3"/>
                  </a:cubicBezTo>
                  <a:cubicBezTo>
                    <a:pt x="0" y="0"/>
                    <a:pt x="0" y="0"/>
                    <a:pt x="0" y="0"/>
                  </a:cubicBezTo>
                  <a:cubicBezTo>
                    <a:pt x="23" y="0"/>
                    <a:pt x="23" y="0"/>
                    <a:pt x="23" y="0"/>
                  </a:cubicBezTo>
                  <a:cubicBezTo>
                    <a:pt x="23" y="3"/>
                    <a:pt x="23" y="3"/>
                    <a:pt x="23" y="3"/>
                  </a:cubicBezTo>
                  <a:cubicBezTo>
                    <a:pt x="22" y="3"/>
                    <a:pt x="21" y="3"/>
                    <a:pt x="20" y="3"/>
                  </a:cubicBezTo>
                  <a:cubicBezTo>
                    <a:pt x="19" y="3"/>
                    <a:pt x="18" y="4"/>
                    <a:pt x="17" y="4"/>
                  </a:cubicBezTo>
                  <a:cubicBezTo>
                    <a:pt x="16" y="4"/>
                    <a:pt x="16" y="5"/>
                    <a:pt x="15" y="5"/>
                  </a:cubicBezTo>
                  <a:cubicBezTo>
                    <a:pt x="15" y="6"/>
                    <a:pt x="15" y="7"/>
                    <a:pt x="15" y="7"/>
                  </a:cubicBezTo>
                  <a:cubicBezTo>
                    <a:pt x="15" y="44"/>
                    <a:pt x="15" y="44"/>
                    <a:pt x="15" y="44"/>
                  </a:cubicBezTo>
                  <a:cubicBezTo>
                    <a:pt x="15" y="45"/>
                    <a:pt x="15" y="46"/>
                    <a:pt x="15" y="46"/>
                  </a:cubicBezTo>
                  <a:cubicBezTo>
                    <a:pt x="16" y="47"/>
                    <a:pt x="16" y="47"/>
                    <a:pt x="17" y="48"/>
                  </a:cubicBezTo>
                  <a:cubicBezTo>
                    <a:pt x="18" y="48"/>
                    <a:pt x="18" y="48"/>
                    <a:pt x="20" y="48"/>
                  </a:cubicBezTo>
                  <a:cubicBezTo>
                    <a:pt x="21" y="49"/>
                    <a:pt x="22" y="49"/>
                    <a:pt x="23" y="49"/>
                  </a:cubicBezTo>
                  <a:lnTo>
                    <a:pt x="23" y="5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3" name="Freeform 32">
              <a:extLst>
                <a:ext uri="{FF2B5EF4-FFF2-40B4-BE49-F238E27FC236}">
                  <a16:creationId xmlns:a16="http://schemas.microsoft.com/office/drawing/2014/main" id="{32584164-5943-644A-A669-4EAC60DCA541}"/>
                </a:ext>
              </a:extLst>
            </p:cNvPr>
            <p:cNvSpPr>
              <a:spLocks/>
            </p:cNvSpPr>
            <p:nvPr userDrawn="1"/>
          </p:nvSpPr>
          <p:spPr bwMode="auto">
            <a:xfrm>
              <a:off x="2554239" y="1452985"/>
              <a:ext cx="207963" cy="196850"/>
            </a:xfrm>
            <a:custGeom>
              <a:avLst/>
              <a:gdLst>
                <a:gd name="T0" fmla="*/ 55 w 55"/>
                <a:gd name="T1" fmla="*/ 3 h 52"/>
                <a:gd name="T2" fmla="*/ 51 w 55"/>
                <a:gd name="T3" fmla="*/ 4 h 52"/>
                <a:gd name="T4" fmla="*/ 48 w 55"/>
                <a:gd name="T5" fmla="*/ 5 h 52"/>
                <a:gd name="T6" fmla="*/ 47 w 55"/>
                <a:gd name="T7" fmla="*/ 8 h 52"/>
                <a:gd name="T8" fmla="*/ 46 w 55"/>
                <a:gd name="T9" fmla="*/ 15 h 52"/>
                <a:gd name="T10" fmla="*/ 46 w 55"/>
                <a:gd name="T11" fmla="*/ 52 h 52"/>
                <a:gd name="T12" fmla="*/ 43 w 55"/>
                <a:gd name="T13" fmla="*/ 52 h 52"/>
                <a:gd name="T14" fmla="*/ 12 w 55"/>
                <a:gd name="T15" fmla="*/ 10 h 52"/>
                <a:gd name="T16" fmla="*/ 12 w 55"/>
                <a:gd name="T17" fmla="*/ 37 h 52"/>
                <a:gd name="T18" fmla="*/ 13 w 55"/>
                <a:gd name="T19" fmla="*/ 43 h 52"/>
                <a:gd name="T20" fmla="*/ 14 w 55"/>
                <a:gd name="T21" fmla="*/ 47 h 52"/>
                <a:gd name="T22" fmla="*/ 18 w 55"/>
                <a:gd name="T23" fmla="*/ 48 h 52"/>
                <a:gd name="T24" fmla="*/ 21 w 55"/>
                <a:gd name="T25" fmla="*/ 49 h 52"/>
                <a:gd name="T26" fmla="*/ 21 w 55"/>
                <a:gd name="T27" fmla="*/ 51 h 52"/>
                <a:gd name="T28" fmla="*/ 0 w 55"/>
                <a:gd name="T29" fmla="*/ 51 h 52"/>
                <a:gd name="T30" fmla="*/ 0 w 55"/>
                <a:gd name="T31" fmla="*/ 49 h 52"/>
                <a:gd name="T32" fmla="*/ 4 w 55"/>
                <a:gd name="T33" fmla="*/ 48 h 52"/>
                <a:gd name="T34" fmla="*/ 7 w 55"/>
                <a:gd name="T35" fmla="*/ 47 h 52"/>
                <a:gd name="T36" fmla="*/ 8 w 55"/>
                <a:gd name="T37" fmla="*/ 44 h 52"/>
                <a:gd name="T38" fmla="*/ 9 w 55"/>
                <a:gd name="T39" fmla="*/ 37 h 52"/>
                <a:gd name="T40" fmla="*/ 9 w 55"/>
                <a:gd name="T41" fmla="*/ 12 h 52"/>
                <a:gd name="T42" fmla="*/ 8 w 55"/>
                <a:gd name="T43" fmla="*/ 9 h 52"/>
                <a:gd name="T44" fmla="*/ 7 w 55"/>
                <a:gd name="T45" fmla="*/ 6 h 52"/>
                <a:gd name="T46" fmla="*/ 3 w 55"/>
                <a:gd name="T47" fmla="*/ 4 h 52"/>
                <a:gd name="T48" fmla="*/ 0 w 55"/>
                <a:gd name="T49" fmla="*/ 3 h 52"/>
                <a:gd name="T50" fmla="*/ 0 w 55"/>
                <a:gd name="T51" fmla="*/ 0 h 52"/>
                <a:gd name="T52" fmla="*/ 14 w 55"/>
                <a:gd name="T53" fmla="*/ 0 h 52"/>
                <a:gd name="T54" fmla="*/ 43 w 55"/>
                <a:gd name="T55" fmla="*/ 39 h 52"/>
                <a:gd name="T56" fmla="*/ 43 w 55"/>
                <a:gd name="T57" fmla="*/ 15 h 52"/>
                <a:gd name="T58" fmla="*/ 42 w 55"/>
                <a:gd name="T59" fmla="*/ 8 h 52"/>
                <a:gd name="T60" fmla="*/ 41 w 55"/>
                <a:gd name="T61" fmla="*/ 5 h 52"/>
                <a:gd name="T62" fmla="*/ 37 w 55"/>
                <a:gd name="T63" fmla="*/ 4 h 52"/>
                <a:gd name="T64" fmla="*/ 34 w 55"/>
                <a:gd name="T65" fmla="*/ 3 h 52"/>
                <a:gd name="T66" fmla="*/ 34 w 55"/>
                <a:gd name="T67" fmla="*/ 0 h 52"/>
                <a:gd name="T68" fmla="*/ 55 w 55"/>
                <a:gd name="T69" fmla="*/ 0 h 52"/>
                <a:gd name="T70" fmla="*/ 55 w 55"/>
                <a:gd name="T7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2">
                  <a:moveTo>
                    <a:pt x="55" y="3"/>
                  </a:moveTo>
                  <a:cubicBezTo>
                    <a:pt x="54" y="3"/>
                    <a:pt x="53" y="3"/>
                    <a:pt x="51" y="4"/>
                  </a:cubicBezTo>
                  <a:cubicBezTo>
                    <a:pt x="50" y="4"/>
                    <a:pt x="49" y="4"/>
                    <a:pt x="48" y="5"/>
                  </a:cubicBezTo>
                  <a:cubicBezTo>
                    <a:pt x="48" y="5"/>
                    <a:pt x="47" y="6"/>
                    <a:pt x="47" y="8"/>
                  </a:cubicBezTo>
                  <a:cubicBezTo>
                    <a:pt x="46" y="10"/>
                    <a:pt x="46" y="12"/>
                    <a:pt x="46" y="15"/>
                  </a:cubicBezTo>
                  <a:cubicBezTo>
                    <a:pt x="46" y="52"/>
                    <a:pt x="46" y="52"/>
                    <a:pt x="46" y="52"/>
                  </a:cubicBezTo>
                  <a:cubicBezTo>
                    <a:pt x="43" y="52"/>
                    <a:pt x="43" y="52"/>
                    <a:pt x="43" y="52"/>
                  </a:cubicBezTo>
                  <a:cubicBezTo>
                    <a:pt x="12" y="10"/>
                    <a:pt x="12" y="10"/>
                    <a:pt x="12" y="10"/>
                  </a:cubicBezTo>
                  <a:cubicBezTo>
                    <a:pt x="12" y="37"/>
                    <a:pt x="12" y="37"/>
                    <a:pt x="12" y="37"/>
                  </a:cubicBezTo>
                  <a:cubicBezTo>
                    <a:pt x="12" y="39"/>
                    <a:pt x="12" y="42"/>
                    <a:pt x="13" y="43"/>
                  </a:cubicBezTo>
                  <a:cubicBezTo>
                    <a:pt x="13" y="45"/>
                    <a:pt x="14" y="46"/>
                    <a:pt x="14" y="47"/>
                  </a:cubicBezTo>
                  <a:cubicBezTo>
                    <a:pt x="15" y="47"/>
                    <a:pt x="16" y="48"/>
                    <a:pt x="18" y="48"/>
                  </a:cubicBezTo>
                  <a:cubicBezTo>
                    <a:pt x="20" y="49"/>
                    <a:pt x="21" y="49"/>
                    <a:pt x="21" y="49"/>
                  </a:cubicBezTo>
                  <a:cubicBezTo>
                    <a:pt x="21" y="51"/>
                    <a:pt x="21" y="51"/>
                    <a:pt x="21" y="51"/>
                  </a:cubicBezTo>
                  <a:cubicBezTo>
                    <a:pt x="0" y="51"/>
                    <a:pt x="0" y="51"/>
                    <a:pt x="0" y="51"/>
                  </a:cubicBezTo>
                  <a:cubicBezTo>
                    <a:pt x="0" y="49"/>
                    <a:pt x="0" y="49"/>
                    <a:pt x="0" y="49"/>
                  </a:cubicBezTo>
                  <a:cubicBezTo>
                    <a:pt x="1" y="49"/>
                    <a:pt x="2" y="49"/>
                    <a:pt x="4" y="48"/>
                  </a:cubicBezTo>
                  <a:cubicBezTo>
                    <a:pt x="5" y="48"/>
                    <a:pt x="6" y="47"/>
                    <a:pt x="7" y="47"/>
                  </a:cubicBezTo>
                  <a:cubicBezTo>
                    <a:pt x="7" y="46"/>
                    <a:pt x="8" y="45"/>
                    <a:pt x="8" y="44"/>
                  </a:cubicBezTo>
                  <a:cubicBezTo>
                    <a:pt x="9" y="43"/>
                    <a:pt x="9" y="40"/>
                    <a:pt x="9" y="37"/>
                  </a:cubicBezTo>
                  <a:cubicBezTo>
                    <a:pt x="9" y="12"/>
                    <a:pt x="9" y="12"/>
                    <a:pt x="9" y="12"/>
                  </a:cubicBezTo>
                  <a:cubicBezTo>
                    <a:pt x="9" y="11"/>
                    <a:pt x="9" y="10"/>
                    <a:pt x="8" y="9"/>
                  </a:cubicBezTo>
                  <a:cubicBezTo>
                    <a:pt x="8" y="7"/>
                    <a:pt x="7" y="7"/>
                    <a:pt x="7" y="6"/>
                  </a:cubicBezTo>
                  <a:cubicBezTo>
                    <a:pt x="6" y="5"/>
                    <a:pt x="5" y="5"/>
                    <a:pt x="3" y="4"/>
                  </a:cubicBezTo>
                  <a:cubicBezTo>
                    <a:pt x="2" y="3"/>
                    <a:pt x="0" y="3"/>
                    <a:pt x="0" y="3"/>
                  </a:cubicBezTo>
                  <a:cubicBezTo>
                    <a:pt x="0" y="0"/>
                    <a:pt x="0" y="0"/>
                    <a:pt x="0" y="0"/>
                  </a:cubicBezTo>
                  <a:cubicBezTo>
                    <a:pt x="14" y="0"/>
                    <a:pt x="14" y="0"/>
                    <a:pt x="14" y="0"/>
                  </a:cubicBezTo>
                  <a:cubicBezTo>
                    <a:pt x="43" y="39"/>
                    <a:pt x="43" y="39"/>
                    <a:pt x="43" y="39"/>
                  </a:cubicBezTo>
                  <a:cubicBezTo>
                    <a:pt x="43" y="15"/>
                    <a:pt x="43" y="15"/>
                    <a:pt x="43" y="15"/>
                  </a:cubicBezTo>
                  <a:cubicBezTo>
                    <a:pt x="43" y="12"/>
                    <a:pt x="43" y="10"/>
                    <a:pt x="42" y="8"/>
                  </a:cubicBezTo>
                  <a:cubicBezTo>
                    <a:pt x="42" y="7"/>
                    <a:pt x="41" y="6"/>
                    <a:pt x="41" y="5"/>
                  </a:cubicBezTo>
                  <a:cubicBezTo>
                    <a:pt x="40" y="5"/>
                    <a:pt x="39" y="4"/>
                    <a:pt x="37" y="4"/>
                  </a:cubicBezTo>
                  <a:cubicBezTo>
                    <a:pt x="36" y="3"/>
                    <a:pt x="35" y="3"/>
                    <a:pt x="34" y="3"/>
                  </a:cubicBezTo>
                  <a:cubicBezTo>
                    <a:pt x="34" y="0"/>
                    <a:pt x="34" y="0"/>
                    <a:pt x="34" y="0"/>
                  </a:cubicBezTo>
                  <a:cubicBezTo>
                    <a:pt x="55" y="0"/>
                    <a:pt x="55" y="0"/>
                    <a:pt x="55" y="0"/>
                  </a:cubicBezTo>
                  <a:lnTo>
                    <a:pt x="55"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4" name="Freeform 33">
              <a:extLst>
                <a:ext uri="{FF2B5EF4-FFF2-40B4-BE49-F238E27FC236}">
                  <a16:creationId xmlns:a16="http://schemas.microsoft.com/office/drawing/2014/main" id="{3D2074DD-9CC1-8D41-AB34-CE938E07E316}"/>
                </a:ext>
              </a:extLst>
            </p:cNvPr>
            <p:cNvSpPr>
              <a:spLocks/>
            </p:cNvSpPr>
            <p:nvPr userDrawn="1"/>
          </p:nvSpPr>
          <p:spPr bwMode="auto">
            <a:xfrm>
              <a:off x="2773314" y="1449810"/>
              <a:ext cx="187325" cy="203200"/>
            </a:xfrm>
            <a:custGeom>
              <a:avLst/>
              <a:gdLst>
                <a:gd name="T0" fmla="*/ 50 w 50"/>
                <a:gd name="T1" fmla="*/ 32 h 54"/>
                <a:gd name="T2" fmla="*/ 48 w 50"/>
                <a:gd name="T3" fmla="*/ 32 h 54"/>
                <a:gd name="T4" fmla="*/ 45 w 50"/>
                <a:gd name="T5" fmla="*/ 33 h 54"/>
                <a:gd name="T6" fmla="*/ 44 w 50"/>
                <a:gd name="T7" fmla="*/ 35 h 54"/>
                <a:gd name="T8" fmla="*/ 43 w 50"/>
                <a:gd name="T9" fmla="*/ 37 h 54"/>
                <a:gd name="T10" fmla="*/ 43 w 50"/>
                <a:gd name="T11" fmla="*/ 41 h 54"/>
                <a:gd name="T12" fmla="*/ 43 w 50"/>
                <a:gd name="T13" fmla="*/ 47 h 54"/>
                <a:gd name="T14" fmla="*/ 43 w 50"/>
                <a:gd name="T15" fmla="*/ 49 h 54"/>
                <a:gd name="T16" fmla="*/ 34 w 50"/>
                <a:gd name="T17" fmla="*/ 52 h 54"/>
                <a:gd name="T18" fmla="*/ 25 w 50"/>
                <a:gd name="T19" fmla="*/ 54 h 54"/>
                <a:gd name="T20" fmla="*/ 15 w 50"/>
                <a:gd name="T21" fmla="*/ 52 h 54"/>
                <a:gd name="T22" fmla="*/ 7 w 50"/>
                <a:gd name="T23" fmla="*/ 47 h 54"/>
                <a:gd name="T24" fmla="*/ 2 w 50"/>
                <a:gd name="T25" fmla="*/ 38 h 54"/>
                <a:gd name="T26" fmla="*/ 0 w 50"/>
                <a:gd name="T27" fmla="*/ 27 h 54"/>
                <a:gd name="T28" fmla="*/ 2 w 50"/>
                <a:gd name="T29" fmla="*/ 17 h 54"/>
                <a:gd name="T30" fmla="*/ 7 w 50"/>
                <a:gd name="T31" fmla="*/ 8 h 54"/>
                <a:gd name="T32" fmla="*/ 15 w 50"/>
                <a:gd name="T33" fmla="*/ 2 h 54"/>
                <a:gd name="T34" fmla="*/ 25 w 50"/>
                <a:gd name="T35" fmla="*/ 0 h 54"/>
                <a:gd name="T36" fmla="*/ 33 w 50"/>
                <a:gd name="T37" fmla="*/ 1 h 54"/>
                <a:gd name="T38" fmla="*/ 39 w 50"/>
                <a:gd name="T39" fmla="*/ 4 h 54"/>
                <a:gd name="T40" fmla="*/ 40 w 50"/>
                <a:gd name="T41" fmla="*/ 1 h 54"/>
                <a:gd name="T42" fmla="*/ 43 w 50"/>
                <a:gd name="T43" fmla="*/ 1 h 54"/>
                <a:gd name="T44" fmla="*/ 43 w 50"/>
                <a:gd name="T45" fmla="*/ 19 h 54"/>
                <a:gd name="T46" fmla="*/ 40 w 50"/>
                <a:gd name="T47" fmla="*/ 19 h 54"/>
                <a:gd name="T48" fmla="*/ 38 w 50"/>
                <a:gd name="T49" fmla="*/ 13 h 54"/>
                <a:gd name="T50" fmla="*/ 36 w 50"/>
                <a:gd name="T51" fmla="*/ 8 h 54"/>
                <a:gd name="T52" fmla="*/ 31 w 50"/>
                <a:gd name="T53" fmla="*/ 5 h 54"/>
                <a:gd name="T54" fmla="*/ 25 w 50"/>
                <a:gd name="T55" fmla="*/ 3 h 54"/>
                <a:gd name="T56" fmla="*/ 18 w 50"/>
                <a:gd name="T57" fmla="*/ 5 h 54"/>
                <a:gd name="T58" fmla="*/ 13 w 50"/>
                <a:gd name="T59" fmla="*/ 10 h 54"/>
                <a:gd name="T60" fmla="*/ 10 w 50"/>
                <a:gd name="T61" fmla="*/ 17 h 54"/>
                <a:gd name="T62" fmla="*/ 9 w 50"/>
                <a:gd name="T63" fmla="*/ 27 h 54"/>
                <a:gd name="T64" fmla="*/ 10 w 50"/>
                <a:gd name="T65" fmla="*/ 36 h 54"/>
                <a:gd name="T66" fmla="*/ 13 w 50"/>
                <a:gd name="T67" fmla="*/ 44 h 54"/>
                <a:gd name="T68" fmla="*/ 19 w 50"/>
                <a:gd name="T69" fmla="*/ 49 h 54"/>
                <a:gd name="T70" fmla="*/ 26 w 50"/>
                <a:gd name="T71" fmla="*/ 50 h 54"/>
                <a:gd name="T72" fmla="*/ 32 w 50"/>
                <a:gd name="T73" fmla="*/ 49 h 54"/>
                <a:gd name="T74" fmla="*/ 36 w 50"/>
                <a:gd name="T75" fmla="*/ 47 h 54"/>
                <a:gd name="T76" fmla="*/ 36 w 50"/>
                <a:gd name="T77" fmla="*/ 44 h 54"/>
                <a:gd name="T78" fmla="*/ 36 w 50"/>
                <a:gd name="T79" fmla="*/ 40 h 54"/>
                <a:gd name="T80" fmla="*/ 36 w 50"/>
                <a:gd name="T81" fmla="*/ 38 h 54"/>
                <a:gd name="T82" fmla="*/ 36 w 50"/>
                <a:gd name="T83" fmla="*/ 35 h 54"/>
                <a:gd name="T84" fmla="*/ 34 w 50"/>
                <a:gd name="T85" fmla="*/ 33 h 54"/>
                <a:gd name="T86" fmla="*/ 31 w 50"/>
                <a:gd name="T87" fmla="*/ 32 h 54"/>
                <a:gd name="T88" fmla="*/ 28 w 50"/>
                <a:gd name="T89" fmla="*/ 32 h 54"/>
                <a:gd name="T90" fmla="*/ 28 w 50"/>
                <a:gd name="T91" fmla="*/ 29 h 54"/>
                <a:gd name="T92" fmla="*/ 50 w 50"/>
                <a:gd name="T93" fmla="*/ 29 h 54"/>
                <a:gd name="T94" fmla="*/ 50 w 50"/>
                <a:gd name="T95"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4">
                  <a:moveTo>
                    <a:pt x="50" y="32"/>
                  </a:moveTo>
                  <a:cubicBezTo>
                    <a:pt x="49" y="32"/>
                    <a:pt x="49" y="32"/>
                    <a:pt x="48" y="32"/>
                  </a:cubicBezTo>
                  <a:cubicBezTo>
                    <a:pt x="47" y="32"/>
                    <a:pt x="46" y="33"/>
                    <a:pt x="45" y="33"/>
                  </a:cubicBezTo>
                  <a:cubicBezTo>
                    <a:pt x="44" y="33"/>
                    <a:pt x="44" y="34"/>
                    <a:pt x="44" y="35"/>
                  </a:cubicBezTo>
                  <a:cubicBezTo>
                    <a:pt x="43" y="35"/>
                    <a:pt x="43" y="36"/>
                    <a:pt x="43" y="37"/>
                  </a:cubicBezTo>
                  <a:cubicBezTo>
                    <a:pt x="43" y="41"/>
                    <a:pt x="43" y="41"/>
                    <a:pt x="43" y="41"/>
                  </a:cubicBezTo>
                  <a:cubicBezTo>
                    <a:pt x="43" y="44"/>
                    <a:pt x="43" y="46"/>
                    <a:pt x="43" y="47"/>
                  </a:cubicBezTo>
                  <a:cubicBezTo>
                    <a:pt x="43" y="48"/>
                    <a:pt x="43" y="48"/>
                    <a:pt x="43" y="49"/>
                  </a:cubicBezTo>
                  <a:cubicBezTo>
                    <a:pt x="40" y="51"/>
                    <a:pt x="37" y="52"/>
                    <a:pt x="34" y="52"/>
                  </a:cubicBezTo>
                  <a:cubicBezTo>
                    <a:pt x="31" y="53"/>
                    <a:pt x="28" y="54"/>
                    <a:pt x="25" y="54"/>
                  </a:cubicBezTo>
                  <a:cubicBezTo>
                    <a:pt x="21" y="54"/>
                    <a:pt x="18" y="53"/>
                    <a:pt x="15" y="52"/>
                  </a:cubicBezTo>
                  <a:cubicBezTo>
                    <a:pt x="12" y="51"/>
                    <a:pt x="10" y="49"/>
                    <a:pt x="7" y="47"/>
                  </a:cubicBezTo>
                  <a:cubicBezTo>
                    <a:pt x="5" y="44"/>
                    <a:pt x="3" y="41"/>
                    <a:pt x="2" y="38"/>
                  </a:cubicBezTo>
                  <a:cubicBezTo>
                    <a:pt x="1" y="35"/>
                    <a:pt x="0" y="31"/>
                    <a:pt x="0" y="27"/>
                  </a:cubicBezTo>
                  <a:cubicBezTo>
                    <a:pt x="0" y="23"/>
                    <a:pt x="1" y="20"/>
                    <a:pt x="2" y="17"/>
                  </a:cubicBezTo>
                  <a:cubicBezTo>
                    <a:pt x="3" y="13"/>
                    <a:pt x="5" y="10"/>
                    <a:pt x="7" y="8"/>
                  </a:cubicBezTo>
                  <a:cubicBezTo>
                    <a:pt x="10" y="5"/>
                    <a:pt x="12" y="4"/>
                    <a:pt x="15" y="2"/>
                  </a:cubicBezTo>
                  <a:cubicBezTo>
                    <a:pt x="19" y="1"/>
                    <a:pt x="22" y="0"/>
                    <a:pt x="25" y="0"/>
                  </a:cubicBezTo>
                  <a:cubicBezTo>
                    <a:pt x="28" y="0"/>
                    <a:pt x="31" y="1"/>
                    <a:pt x="33" y="1"/>
                  </a:cubicBezTo>
                  <a:cubicBezTo>
                    <a:pt x="35" y="2"/>
                    <a:pt x="37" y="3"/>
                    <a:pt x="39" y="4"/>
                  </a:cubicBezTo>
                  <a:cubicBezTo>
                    <a:pt x="40" y="1"/>
                    <a:pt x="40" y="1"/>
                    <a:pt x="40" y="1"/>
                  </a:cubicBezTo>
                  <a:cubicBezTo>
                    <a:pt x="43" y="1"/>
                    <a:pt x="43" y="1"/>
                    <a:pt x="43" y="1"/>
                  </a:cubicBezTo>
                  <a:cubicBezTo>
                    <a:pt x="43" y="19"/>
                    <a:pt x="43" y="19"/>
                    <a:pt x="43" y="19"/>
                  </a:cubicBezTo>
                  <a:cubicBezTo>
                    <a:pt x="40" y="19"/>
                    <a:pt x="40" y="19"/>
                    <a:pt x="40" y="19"/>
                  </a:cubicBezTo>
                  <a:cubicBezTo>
                    <a:pt x="40" y="17"/>
                    <a:pt x="39" y="15"/>
                    <a:pt x="38" y="13"/>
                  </a:cubicBezTo>
                  <a:cubicBezTo>
                    <a:pt x="38" y="12"/>
                    <a:pt x="37" y="10"/>
                    <a:pt x="36" y="8"/>
                  </a:cubicBezTo>
                  <a:cubicBezTo>
                    <a:pt x="34" y="7"/>
                    <a:pt x="33" y="6"/>
                    <a:pt x="31" y="5"/>
                  </a:cubicBezTo>
                  <a:cubicBezTo>
                    <a:pt x="30" y="4"/>
                    <a:pt x="28" y="3"/>
                    <a:pt x="25" y="3"/>
                  </a:cubicBezTo>
                  <a:cubicBezTo>
                    <a:pt x="23" y="3"/>
                    <a:pt x="20" y="4"/>
                    <a:pt x="18" y="5"/>
                  </a:cubicBezTo>
                  <a:cubicBezTo>
                    <a:pt x="16" y="6"/>
                    <a:pt x="15" y="7"/>
                    <a:pt x="13" y="10"/>
                  </a:cubicBezTo>
                  <a:cubicBezTo>
                    <a:pt x="12" y="12"/>
                    <a:pt x="11" y="14"/>
                    <a:pt x="10" y="17"/>
                  </a:cubicBezTo>
                  <a:cubicBezTo>
                    <a:pt x="9" y="20"/>
                    <a:pt x="9" y="23"/>
                    <a:pt x="9" y="27"/>
                  </a:cubicBezTo>
                  <a:cubicBezTo>
                    <a:pt x="9" y="30"/>
                    <a:pt x="9" y="33"/>
                    <a:pt x="10" y="36"/>
                  </a:cubicBezTo>
                  <a:cubicBezTo>
                    <a:pt x="11" y="39"/>
                    <a:pt x="12" y="41"/>
                    <a:pt x="13" y="44"/>
                  </a:cubicBezTo>
                  <a:cubicBezTo>
                    <a:pt x="15" y="46"/>
                    <a:pt x="17" y="47"/>
                    <a:pt x="19" y="49"/>
                  </a:cubicBezTo>
                  <a:cubicBezTo>
                    <a:pt x="21" y="50"/>
                    <a:pt x="24" y="50"/>
                    <a:pt x="26" y="50"/>
                  </a:cubicBezTo>
                  <a:cubicBezTo>
                    <a:pt x="28" y="50"/>
                    <a:pt x="30" y="50"/>
                    <a:pt x="32" y="49"/>
                  </a:cubicBezTo>
                  <a:cubicBezTo>
                    <a:pt x="34" y="49"/>
                    <a:pt x="35" y="48"/>
                    <a:pt x="36" y="47"/>
                  </a:cubicBezTo>
                  <a:cubicBezTo>
                    <a:pt x="36" y="46"/>
                    <a:pt x="36" y="45"/>
                    <a:pt x="36" y="44"/>
                  </a:cubicBezTo>
                  <a:cubicBezTo>
                    <a:pt x="36" y="42"/>
                    <a:pt x="36" y="41"/>
                    <a:pt x="36" y="40"/>
                  </a:cubicBezTo>
                  <a:cubicBezTo>
                    <a:pt x="36" y="38"/>
                    <a:pt x="36" y="38"/>
                    <a:pt x="36" y="38"/>
                  </a:cubicBezTo>
                  <a:cubicBezTo>
                    <a:pt x="36" y="37"/>
                    <a:pt x="36" y="36"/>
                    <a:pt x="36" y="35"/>
                  </a:cubicBezTo>
                  <a:cubicBezTo>
                    <a:pt x="35" y="34"/>
                    <a:pt x="35" y="34"/>
                    <a:pt x="34" y="33"/>
                  </a:cubicBezTo>
                  <a:cubicBezTo>
                    <a:pt x="33" y="33"/>
                    <a:pt x="32" y="33"/>
                    <a:pt x="31" y="32"/>
                  </a:cubicBezTo>
                  <a:cubicBezTo>
                    <a:pt x="29" y="32"/>
                    <a:pt x="28" y="32"/>
                    <a:pt x="28" y="32"/>
                  </a:cubicBezTo>
                  <a:cubicBezTo>
                    <a:pt x="28" y="29"/>
                    <a:pt x="28" y="29"/>
                    <a:pt x="28" y="29"/>
                  </a:cubicBezTo>
                  <a:cubicBezTo>
                    <a:pt x="50" y="29"/>
                    <a:pt x="50" y="29"/>
                    <a:pt x="50" y="29"/>
                  </a:cubicBezTo>
                  <a:lnTo>
                    <a:pt x="50" y="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5" name="Freeform 34">
              <a:extLst>
                <a:ext uri="{FF2B5EF4-FFF2-40B4-BE49-F238E27FC236}">
                  <a16:creationId xmlns:a16="http://schemas.microsoft.com/office/drawing/2014/main" id="{7C885D1B-AE74-1649-9AD0-52A0982A35CD}"/>
                </a:ext>
              </a:extLst>
            </p:cNvPr>
            <p:cNvSpPr>
              <a:spLocks/>
            </p:cNvSpPr>
            <p:nvPr userDrawn="1"/>
          </p:nvSpPr>
          <p:spPr bwMode="auto">
            <a:xfrm>
              <a:off x="3040014" y="1452985"/>
              <a:ext cx="195263" cy="200025"/>
            </a:xfrm>
            <a:custGeom>
              <a:avLst/>
              <a:gdLst>
                <a:gd name="T0" fmla="*/ 52 w 52"/>
                <a:gd name="T1" fmla="*/ 3 h 53"/>
                <a:gd name="T2" fmla="*/ 49 w 52"/>
                <a:gd name="T3" fmla="*/ 3 h 53"/>
                <a:gd name="T4" fmla="*/ 46 w 52"/>
                <a:gd name="T5" fmla="*/ 5 h 53"/>
                <a:gd name="T6" fmla="*/ 44 w 52"/>
                <a:gd name="T7" fmla="*/ 8 h 53"/>
                <a:gd name="T8" fmla="*/ 44 w 52"/>
                <a:gd name="T9" fmla="*/ 14 h 53"/>
                <a:gd name="T10" fmla="*/ 44 w 52"/>
                <a:gd name="T11" fmla="*/ 36 h 53"/>
                <a:gd name="T12" fmla="*/ 42 w 52"/>
                <a:gd name="T13" fmla="*/ 44 h 53"/>
                <a:gd name="T14" fmla="*/ 37 w 52"/>
                <a:gd name="T15" fmla="*/ 49 h 53"/>
                <a:gd name="T16" fmla="*/ 31 w 52"/>
                <a:gd name="T17" fmla="*/ 52 h 53"/>
                <a:gd name="T18" fmla="*/ 25 w 52"/>
                <a:gd name="T19" fmla="*/ 53 h 53"/>
                <a:gd name="T20" fmla="*/ 17 w 52"/>
                <a:gd name="T21" fmla="*/ 51 h 53"/>
                <a:gd name="T22" fmla="*/ 11 w 52"/>
                <a:gd name="T23" fmla="*/ 48 h 53"/>
                <a:gd name="T24" fmla="*/ 8 w 52"/>
                <a:gd name="T25" fmla="*/ 43 h 53"/>
                <a:gd name="T26" fmla="*/ 6 w 52"/>
                <a:gd name="T27" fmla="*/ 38 h 53"/>
                <a:gd name="T28" fmla="*/ 6 w 52"/>
                <a:gd name="T29" fmla="*/ 8 h 53"/>
                <a:gd name="T30" fmla="*/ 6 w 52"/>
                <a:gd name="T31" fmla="*/ 6 h 53"/>
                <a:gd name="T32" fmla="*/ 4 w 52"/>
                <a:gd name="T33" fmla="*/ 4 h 53"/>
                <a:gd name="T34" fmla="*/ 2 w 52"/>
                <a:gd name="T35" fmla="*/ 3 h 53"/>
                <a:gd name="T36" fmla="*/ 0 w 52"/>
                <a:gd name="T37" fmla="*/ 3 h 53"/>
                <a:gd name="T38" fmla="*/ 0 w 52"/>
                <a:gd name="T39" fmla="*/ 0 h 53"/>
                <a:gd name="T40" fmla="*/ 21 w 52"/>
                <a:gd name="T41" fmla="*/ 0 h 53"/>
                <a:gd name="T42" fmla="*/ 21 w 52"/>
                <a:gd name="T43" fmla="*/ 3 h 53"/>
                <a:gd name="T44" fmla="*/ 18 w 52"/>
                <a:gd name="T45" fmla="*/ 3 h 53"/>
                <a:gd name="T46" fmla="*/ 16 w 52"/>
                <a:gd name="T47" fmla="*/ 4 h 53"/>
                <a:gd name="T48" fmla="*/ 14 w 52"/>
                <a:gd name="T49" fmla="*/ 5 h 53"/>
                <a:gd name="T50" fmla="*/ 14 w 52"/>
                <a:gd name="T51" fmla="*/ 8 h 53"/>
                <a:gd name="T52" fmla="*/ 14 w 52"/>
                <a:gd name="T53" fmla="*/ 36 h 53"/>
                <a:gd name="T54" fmla="*/ 15 w 52"/>
                <a:gd name="T55" fmla="*/ 40 h 53"/>
                <a:gd name="T56" fmla="*/ 16 w 52"/>
                <a:gd name="T57" fmla="*/ 44 h 53"/>
                <a:gd name="T58" fmla="*/ 20 w 52"/>
                <a:gd name="T59" fmla="*/ 47 h 53"/>
                <a:gd name="T60" fmla="*/ 27 w 52"/>
                <a:gd name="T61" fmla="*/ 49 h 53"/>
                <a:gd name="T62" fmla="*/ 33 w 52"/>
                <a:gd name="T63" fmla="*/ 47 h 53"/>
                <a:gd name="T64" fmla="*/ 38 w 52"/>
                <a:gd name="T65" fmla="*/ 44 h 53"/>
                <a:gd name="T66" fmla="*/ 40 w 52"/>
                <a:gd name="T67" fmla="*/ 40 h 53"/>
                <a:gd name="T68" fmla="*/ 40 w 52"/>
                <a:gd name="T69" fmla="*/ 36 h 53"/>
                <a:gd name="T70" fmla="*/ 40 w 52"/>
                <a:gd name="T71" fmla="*/ 15 h 53"/>
                <a:gd name="T72" fmla="*/ 40 w 52"/>
                <a:gd name="T73" fmla="*/ 8 h 53"/>
                <a:gd name="T74" fmla="*/ 38 w 52"/>
                <a:gd name="T75" fmla="*/ 5 h 53"/>
                <a:gd name="T76" fmla="*/ 35 w 52"/>
                <a:gd name="T77" fmla="*/ 4 h 53"/>
                <a:gd name="T78" fmla="*/ 31 w 52"/>
                <a:gd name="T79" fmla="*/ 3 h 53"/>
                <a:gd name="T80" fmla="*/ 31 w 52"/>
                <a:gd name="T81" fmla="*/ 0 h 53"/>
                <a:gd name="T82" fmla="*/ 52 w 52"/>
                <a:gd name="T83" fmla="*/ 0 h 53"/>
                <a:gd name="T84" fmla="*/ 52 w 52"/>
                <a:gd name="T85"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3">
                  <a:moveTo>
                    <a:pt x="52" y="3"/>
                  </a:moveTo>
                  <a:cubicBezTo>
                    <a:pt x="51" y="3"/>
                    <a:pt x="50" y="3"/>
                    <a:pt x="49" y="3"/>
                  </a:cubicBezTo>
                  <a:cubicBezTo>
                    <a:pt x="48" y="4"/>
                    <a:pt x="47" y="4"/>
                    <a:pt x="46" y="5"/>
                  </a:cubicBezTo>
                  <a:cubicBezTo>
                    <a:pt x="45" y="5"/>
                    <a:pt x="45" y="6"/>
                    <a:pt x="44" y="8"/>
                  </a:cubicBezTo>
                  <a:cubicBezTo>
                    <a:pt x="44" y="10"/>
                    <a:pt x="44" y="12"/>
                    <a:pt x="44" y="14"/>
                  </a:cubicBezTo>
                  <a:cubicBezTo>
                    <a:pt x="44" y="36"/>
                    <a:pt x="44" y="36"/>
                    <a:pt x="44" y="36"/>
                  </a:cubicBezTo>
                  <a:cubicBezTo>
                    <a:pt x="44" y="39"/>
                    <a:pt x="43" y="42"/>
                    <a:pt x="42" y="44"/>
                  </a:cubicBezTo>
                  <a:cubicBezTo>
                    <a:pt x="41" y="46"/>
                    <a:pt x="39" y="48"/>
                    <a:pt x="37" y="49"/>
                  </a:cubicBezTo>
                  <a:cubicBezTo>
                    <a:pt x="36" y="50"/>
                    <a:pt x="34" y="51"/>
                    <a:pt x="31" y="52"/>
                  </a:cubicBezTo>
                  <a:cubicBezTo>
                    <a:pt x="29" y="52"/>
                    <a:pt x="27" y="53"/>
                    <a:pt x="25" y="53"/>
                  </a:cubicBezTo>
                  <a:cubicBezTo>
                    <a:pt x="22" y="53"/>
                    <a:pt x="20" y="52"/>
                    <a:pt x="17" y="51"/>
                  </a:cubicBezTo>
                  <a:cubicBezTo>
                    <a:pt x="15" y="51"/>
                    <a:pt x="13" y="49"/>
                    <a:pt x="11" y="48"/>
                  </a:cubicBezTo>
                  <a:cubicBezTo>
                    <a:pt x="10" y="47"/>
                    <a:pt x="8" y="45"/>
                    <a:pt x="8" y="43"/>
                  </a:cubicBezTo>
                  <a:cubicBezTo>
                    <a:pt x="7" y="42"/>
                    <a:pt x="6" y="40"/>
                    <a:pt x="6" y="38"/>
                  </a:cubicBezTo>
                  <a:cubicBezTo>
                    <a:pt x="6" y="8"/>
                    <a:pt x="6" y="8"/>
                    <a:pt x="6" y="8"/>
                  </a:cubicBezTo>
                  <a:cubicBezTo>
                    <a:pt x="6" y="7"/>
                    <a:pt x="6" y="6"/>
                    <a:pt x="6" y="6"/>
                  </a:cubicBezTo>
                  <a:cubicBezTo>
                    <a:pt x="6" y="5"/>
                    <a:pt x="5" y="5"/>
                    <a:pt x="4" y="4"/>
                  </a:cubicBezTo>
                  <a:cubicBezTo>
                    <a:pt x="4" y="4"/>
                    <a:pt x="3" y="4"/>
                    <a:pt x="2" y="3"/>
                  </a:cubicBezTo>
                  <a:cubicBezTo>
                    <a:pt x="1" y="3"/>
                    <a:pt x="0" y="3"/>
                    <a:pt x="0" y="3"/>
                  </a:cubicBezTo>
                  <a:cubicBezTo>
                    <a:pt x="0" y="0"/>
                    <a:pt x="0" y="0"/>
                    <a:pt x="0" y="0"/>
                  </a:cubicBezTo>
                  <a:cubicBezTo>
                    <a:pt x="21" y="0"/>
                    <a:pt x="21" y="0"/>
                    <a:pt x="21" y="0"/>
                  </a:cubicBezTo>
                  <a:cubicBezTo>
                    <a:pt x="21" y="3"/>
                    <a:pt x="21" y="3"/>
                    <a:pt x="21" y="3"/>
                  </a:cubicBezTo>
                  <a:cubicBezTo>
                    <a:pt x="20" y="3"/>
                    <a:pt x="19" y="3"/>
                    <a:pt x="18" y="3"/>
                  </a:cubicBezTo>
                  <a:cubicBezTo>
                    <a:pt x="17" y="4"/>
                    <a:pt x="17" y="4"/>
                    <a:pt x="16" y="4"/>
                  </a:cubicBezTo>
                  <a:cubicBezTo>
                    <a:pt x="15" y="4"/>
                    <a:pt x="15" y="5"/>
                    <a:pt x="14" y="5"/>
                  </a:cubicBezTo>
                  <a:cubicBezTo>
                    <a:pt x="14" y="6"/>
                    <a:pt x="14" y="7"/>
                    <a:pt x="14" y="8"/>
                  </a:cubicBezTo>
                  <a:cubicBezTo>
                    <a:pt x="14" y="36"/>
                    <a:pt x="14" y="36"/>
                    <a:pt x="14" y="36"/>
                  </a:cubicBezTo>
                  <a:cubicBezTo>
                    <a:pt x="14" y="37"/>
                    <a:pt x="14" y="38"/>
                    <a:pt x="15" y="40"/>
                  </a:cubicBezTo>
                  <a:cubicBezTo>
                    <a:pt x="15" y="41"/>
                    <a:pt x="15" y="43"/>
                    <a:pt x="16" y="44"/>
                  </a:cubicBezTo>
                  <a:cubicBezTo>
                    <a:pt x="17" y="45"/>
                    <a:pt x="19" y="46"/>
                    <a:pt x="20" y="47"/>
                  </a:cubicBezTo>
                  <a:cubicBezTo>
                    <a:pt x="22" y="48"/>
                    <a:pt x="24" y="49"/>
                    <a:pt x="27" y="49"/>
                  </a:cubicBezTo>
                  <a:cubicBezTo>
                    <a:pt x="29" y="49"/>
                    <a:pt x="32" y="48"/>
                    <a:pt x="33" y="47"/>
                  </a:cubicBezTo>
                  <a:cubicBezTo>
                    <a:pt x="35" y="46"/>
                    <a:pt x="37" y="45"/>
                    <a:pt x="38" y="44"/>
                  </a:cubicBezTo>
                  <a:cubicBezTo>
                    <a:pt x="39" y="43"/>
                    <a:pt x="39" y="41"/>
                    <a:pt x="40" y="40"/>
                  </a:cubicBezTo>
                  <a:cubicBezTo>
                    <a:pt x="40" y="39"/>
                    <a:pt x="40" y="37"/>
                    <a:pt x="40" y="36"/>
                  </a:cubicBezTo>
                  <a:cubicBezTo>
                    <a:pt x="40" y="15"/>
                    <a:pt x="40" y="15"/>
                    <a:pt x="40" y="15"/>
                  </a:cubicBezTo>
                  <a:cubicBezTo>
                    <a:pt x="40" y="12"/>
                    <a:pt x="40" y="10"/>
                    <a:pt x="40" y="8"/>
                  </a:cubicBezTo>
                  <a:cubicBezTo>
                    <a:pt x="39" y="7"/>
                    <a:pt x="39" y="6"/>
                    <a:pt x="38" y="5"/>
                  </a:cubicBezTo>
                  <a:cubicBezTo>
                    <a:pt x="37" y="4"/>
                    <a:pt x="36" y="4"/>
                    <a:pt x="35" y="4"/>
                  </a:cubicBezTo>
                  <a:cubicBezTo>
                    <a:pt x="33" y="3"/>
                    <a:pt x="32" y="3"/>
                    <a:pt x="31" y="3"/>
                  </a:cubicBezTo>
                  <a:cubicBezTo>
                    <a:pt x="31" y="0"/>
                    <a:pt x="31" y="0"/>
                    <a:pt x="31" y="0"/>
                  </a:cubicBezTo>
                  <a:cubicBezTo>
                    <a:pt x="52" y="0"/>
                    <a:pt x="52" y="0"/>
                    <a:pt x="52" y="0"/>
                  </a:cubicBezTo>
                  <a:lnTo>
                    <a:pt x="52"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6" name="Freeform 35">
              <a:extLst>
                <a:ext uri="{FF2B5EF4-FFF2-40B4-BE49-F238E27FC236}">
                  <a16:creationId xmlns:a16="http://schemas.microsoft.com/office/drawing/2014/main" id="{14D14B26-A07B-5347-A61C-D0F63959C37E}"/>
                </a:ext>
              </a:extLst>
            </p:cNvPr>
            <p:cNvSpPr>
              <a:spLocks/>
            </p:cNvSpPr>
            <p:nvPr userDrawn="1"/>
          </p:nvSpPr>
          <p:spPr bwMode="auto">
            <a:xfrm>
              <a:off x="3243214" y="1452985"/>
              <a:ext cx="206375" cy="196850"/>
            </a:xfrm>
            <a:custGeom>
              <a:avLst/>
              <a:gdLst>
                <a:gd name="T0" fmla="*/ 55 w 55"/>
                <a:gd name="T1" fmla="*/ 3 h 52"/>
                <a:gd name="T2" fmla="*/ 52 w 55"/>
                <a:gd name="T3" fmla="*/ 4 h 52"/>
                <a:gd name="T4" fmla="*/ 49 w 55"/>
                <a:gd name="T5" fmla="*/ 5 h 52"/>
                <a:gd name="T6" fmla="*/ 48 w 55"/>
                <a:gd name="T7" fmla="*/ 8 h 52"/>
                <a:gd name="T8" fmla="*/ 47 w 55"/>
                <a:gd name="T9" fmla="*/ 15 h 52"/>
                <a:gd name="T10" fmla="*/ 47 w 55"/>
                <a:gd name="T11" fmla="*/ 52 h 52"/>
                <a:gd name="T12" fmla="*/ 44 w 55"/>
                <a:gd name="T13" fmla="*/ 52 h 52"/>
                <a:gd name="T14" fmla="*/ 13 w 55"/>
                <a:gd name="T15" fmla="*/ 10 h 52"/>
                <a:gd name="T16" fmla="*/ 13 w 55"/>
                <a:gd name="T17" fmla="*/ 37 h 52"/>
                <a:gd name="T18" fmla="*/ 14 w 55"/>
                <a:gd name="T19" fmla="*/ 43 h 52"/>
                <a:gd name="T20" fmla="*/ 15 w 55"/>
                <a:gd name="T21" fmla="*/ 47 h 52"/>
                <a:gd name="T22" fmla="*/ 19 w 55"/>
                <a:gd name="T23" fmla="*/ 48 h 52"/>
                <a:gd name="T24" fmla="*/ 22 w 55"/>
                <a:gd name="T25" fmla="*/ 49 h 52"/>
                <a:gd name="T26" fmla="*/ 22 w 55"/>
                <a:gd name="T27" fmla="*/ 51 h 52"/>
                <a:gd name="T28" fmla="*/ 1 w 55"/>
                <a:gd name="T29" fmla="*/ 51 h 52"/>
                <a:gd name="T30" fmla="*/ 1 w 55"/>
                <a:gd name="T31" fmla="*/ 49 h 52"/>
                <a:gd name="T32" fmla="*/ 5 w 55"/>
                <a:gd name="T33" fmla="*/ 48 h 52"/>
                <a:gd name="T34" fmla="*/ 7 w 55"/>
                <a:gd name="T35" fmla="*/ 47 h 52"/>
                <a:gd name="T36" fmla="*/ 9 w 55"/>
                <a:gd name="T37" fmla="*/ 44 h 52"/>
                <a:gd name="T38" fmla="*/ 10 w 55"/>
                <a:gd name="T39" fmla="*/ 37 h 52"/>
                <a:gd name="T40" fmla="*/ 10 w 55"/>
                <a:gd name="T41" fmla="*/ 12 h 52"/>
                <a:gd name="T42" fmla="*/ 9 w 55"/>
                <a:gd name="T43" fmla="*/ 9 h 52"/>
                <a:gd name="T44" fmla="*/ 8 w 55"/>
                <a:gd name="T45" fmla="*/ 6 h 52"/>
                <a:gd name="T46" fmla="*/ 4 w 55"/>
                <a:gd name="T47" fmla="*/ 4 h 52"/>
                <a:gd name="T48" fmla="*/ 0 w 55"/>
                <a:gd name="T49" fmla="*/ 3 h 52"/>
                <a:gd name="T50" fmla="*/ 0 w 55"/>
                <a:gd name="T51" fmla="*/ 0 h 52"/>
                <a:gd name="T52" fmla="*/ 15 w 55"/>
                <a:gd name="T53" fmla="*/ 0 h 52"/>
                <a:gd name="T54" fmla="*/ 44 w 55"/>
                <a:gd name="T55" fmla="*/ 39 h 52"/>
                <a:gd name="T56" fmla="*/ 44 w 55"/>
                <a:gd name="T57" fmla="*/ 15 h 52"/>
                <a:gd name="T58" fmla="*/ 43 w 55"/>
                <a:gd name="T59" fmla="*/ 8 h 52"/>
                <a:gd name="T60" fmla="*/ 41 w 55"/>
                <a:gd name="T61" fmla="*/ 5 h 52"/>
                <a:gd name="T62" fmla="*/ 38 w 55"/>
                <a:gd name="T63" fmla="*/ 4 h 52"/>
                <a:gd name="T64" fmla="*/ 35 w 55"/>
                <a:gd name="T65" fmla="*/ 3 h 52"/>
                <a:gd name="T66" fmla="*/ 35 w 55"/>
                <a:gd name="T67" fmla="*/ 0 h 52"/>
                <a:gd name="T68" fmla="*/ 55 w 55"/>
                <a:gd name="T69" fmla="*/ 0 h 52"/>
                <a:gd name="T70" fmla="*/ 55 w 55"/>
                <a:gd name="T7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2">
                  <a:moveTo>
                    <a:pt x="55" y="3"/>
                  </a:moveTo>
                  <a:cubicBezTo>
                    <a:pt x="55" y="3"/>
                    <a:pt x="54" y="3"/>
                    <a:pt x="52" y="4"/>
                  </a:cubicBezTo>
                  <a:cubicBezTo>
                    <a:pt x="51" y="4"/>
                    <a:pt x="50" y="4"/>
                    <a:pt x="49" y="5"/>
                  </a:cubicBezTo>
                  <a:cubicBezTo>
                    <a:pt x="48" y="5"/>
                    <a:pt x="48" y="6"/>
                    <a:pt x="48" y="8"/>
                  </a:cubicBezTo>
                  <a:cubicBezTo>
                    <a:pt x="47" y="10"/>
                    <a:pt x="47" y="12"/>
                    <a:pt x="47" y="15"/>
                  </a:cubicBezTo>
                  <a:cubicBezTo>
                    <a:pt x="47" y="52"/>
                    <a:pt x="47" y="52"/>
                    <a:pt x="47" y="52"/>
                  </a:cubicBezTo>
                  <a:cubicBezTo>
                    <a:pt x="44" y="52"/>
                    <a:pt x="44" y="52"/>
                    <a:pt x="44" y="52"/>
                  </a:cubicBezTo>
                  <a:cubicBezTo>
                    <a:pt x="13" y="10"/>
                    <a:pt x="13" y="10"/>
                    <a:pt x="13" y="10"/>
                  </a:cubicBezTo>
                  <a:cubicBezTo>
                    <a:pt x="13" y="37"/>
                    <a:pt x="13" y="37"/>
                    <a:pt x="13" y="37"/>
                  </a:cubicBezTo>
                  <a:cubicBezTo>
                    <a:pt x="13" y="39"/>
                    <a:pt x="13" y="42"/>
                    <a:pt x="14" y="43"/>
                  </a:cubicBezTo>
                  <a:cubicBezTo>
                    <a:pt x="14" y="45"/>
                    <a:pt x="15" y="46"/>
                    <a:pt x="15" y="47"/>
                  </a:cubicBezTo>
                  <a:cubicBezTo>
                    <a:pt x="16" y="47"/>
                    <a:pt x="17" y="48"/>
                    <a:pt x="19" y="48"/>
                  </a:cubicBezTo>
                  <a:cubicBezTo>
                    <a:pt x="20" y="49"/>
                    <a:pt x="22" y="49"/>
                    <a:pt x="22" y="49"/>
                  </a:cubicBezTo>
                  <a:cubicBezTo>
                    <a:pt x="22" y="51"/>
                    <a:pt x="22" y="51"/>
                    <a:pt x="22" y="51"/>
                  </a:cubicBezTo>
                  <a:cubicBezTo>
                    <a:pt x="1" y="51"/>
                    <a:pt x="1" y="51"/>
                    <a:pt x="1" y="51"/>
                  </a:cubicBezTo>
                  <a:cubicBezTo>
                    <a:pt x="1" y="49"/>
                    <a:pt x="1" y="49"/>
                    <a:pt x="1" y="49"/>
                  </a:cubicBezTo>
                  <a:cubicBezTo>
                    <a:pt x="2" y="49"/>
                    <a:pt x="3" y="49"/>
                    <a:pt x="5" y="48"/>
                  </a:cubicBezTo>
                  <a:cubicBezTo>
                    <a:pt x="6" y="48"/>
                    <a:pt x="7" y="47"/>
                    <a:pt x="7" y="47"/>
                  </a:cubicBezTo>
                  <a:cubicBezTo>
                    <a:pt x="8" y="46"/>
                    <a:pt x="9" y="45"/>
                    <a:pt x="9" y="44"/>
                  </a:cubicBezTo>
                  <a:cubicBezTo>
                    <a:pt x="9" y="43"/>
                    <a:pt x="10" y="40"/>
                    <a:pt x="10" y="37"/>
                  </a:cubicBezTo>
                  <a:cubicBezTo>
                    <a:pt x="10" y="12"/>
                    <a:pt x="10" y="12"/>
                    <a:pt x="10" y="12"/>
                  </a:cubicBezTo>
                  <a:cubicBezTo>
                    <a:pt x="10" y="11"/>
                    <a:pt x="9" y="10"/>
                    <a:pt x="9" y="9"/>
                  </a:cubicBezTo>
                  <a:cubicBezTo>
                    <a:pt x="9" y="7"/>
                    <a:pt x="8" y="7"/>
                    <a:pt x="8" y="6"/>
                  </a:cubicBezTo>
                  <a:cubicBezTo>
                    <a:pt x="7" y="5"/>
                    <a:pt x="6" y="5"/>
                    <a:pt x="4" y="4"/>
                  </a:cubicBezTo>
                  <a:cubicBezTo>
                    <a:pt x="3" y="3"/>
                    <a:pt x="1" y="3"/>
                    <a:pt x="0" y="3"/>
                  </a:cubicBezTo>
                  <a:cubicBezTo>
                    <a:pt x="0" y="0"/>
                    <a:pt x="0" y="0"/>
                    <a:pt x="0" y="0"/>
                  </a:cubicBezTo>
                  <a:cubicBezTo>
                    <a:pt x="15" y="0"/>
                    <a:pt x="15" y="0"/>
                    <a:pt x="15" y="0"/>
                  </a:cubicBezTo>
                  <a:cubicBezTo>
                    <a:pt x="44" y="39"/>
                    <a:pt x="44" y="39"/>
                    <a:pt x="44" y="39"/>
                  </a:cubicBezTo>
                  <a:cubicBezTo>
                    <a:pt x="44" y="15"/>
                    <a:pt x="44" y="15"/>
                    <a:pt x="44" y="15"/>
                  </a:cubicBezTo>
                  <a:cubicBezTo>
                    <a:pt x="44" y="12"/>
                    <a:pt x="43" y="10"/>
                    <a:pt x="43" y="8"/>
                  </a:cubicBezTo>
                  <a:cubicBezTo>
                    <a:pt x="43" y="7"/>
                    <a:pt x="42" y="6"/>
                    <a:pt x="41" y="5"/>
                  </a:cubicBezTo>
                  <a:cubicBezTo>
                    <a:pt x="41" y="5"/>
                    <a:pt x="40" y="4"/>
                    <a:pt x="38" y="4"/>
                  </a:cubicBezTo>
                  <a:cubicBezTo>
                    <a:pt x="37" y="3"/>
                    <a:pt x="36" y="3"/>
                    <a:pt x="35" y="3"/>
                  </a:cubicBezTo>
                  <a:cubicBezTo>
                    <a:pt x="35" y="0"/>
                    <a:pt x="35" y="0"/>
                    <a:pt x="35" y="0"/>
                  </a:cubicBezTo>
                  <a:cubicBezTo>
                    <a:pt x="55" y="0"/>
                    <a:pt x="55" y="0"/>
                    <a:pt x="55" y="0"/>
                  </a:cubicBezTo>
                  <a:lnTo>
                    <a:pt x="55"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7" name="Freeform 36">
              <a:extLst>
                <a:ext uri="{FF2B5EF4-FFF2-40B4-BE49-F238E27FC236}">
                  <a16:creationId xmlns:a16="http://schemas.microsoft.com/office/drawing/2014/main" id="{0C626DD6-6EC7-1442-AB4E-E2EDFBAD5E46}"/>
                </a:ext>
              </a:extLst>
            </p:cNvPr>
            <p:cNvSpPr>
              <a:spLocks/>
            </p:cNvSpPr>
            <p:nvPr userDrawn="1"/>
          </p:nvSpPr>
          <p:spPr bwMode="auto">
            <a:xfrm>
              <a:off x="3457526" y="1452985"/>
              <a:ext cx="85725" cy="192088"/>
            </a:xfrm>
            <a:custGeom>
              <a:avLst/>
              <a:gdLst>
                <a:gd name="T0" fmla="*/ 23 w 23"/>
                <a:gd name="T1" fmla="*/ 51 h 51"/>
                <a:gd name="T2" fmla="*/ 0 w 23"/>
                <a:gd name="T3" fmla="*/ 51 h 51"/>
                <a:gd name="T4" fmla="*/ 0 w 23"/>
                <a:gd name="T5" fmla="*/ 49 h 51"/>
                <a:gd name="T6" fmla="*/ 3 w 23"/>
                <a:gd name="T7" fmla="*/ 49 h 51"/>
                <a:gd name="T8" fmla="*/ 6 w 23"/>
                <a:gd name="T9" fmla="*/ 48 h 51"/>
                <a:gd name="T10" fmla="*/ 8 w 23"/>
                <a:gd name="T11" fmla="*/ 47 h 51"/>
                <a:gd name="T12" fmla="*/ 8 w 23"/>
                <a:gd name="T13" fmla="*/ 45 h 51"/>
                <a:gd name="T14" fmla="*/ 8 w 23"/>
                <a:gd name="T15" fmla="*/ 8 h 51"/>
                <a:gd name="T16" fmla="*/ 8 w 23"/>
                <a:gd name="T17" fmla="*/ 6 h 51"/>
                <a:gd name="T18" fmla="*/ 6 w 23"/>
                <a:gd name="T19" fmla="*/ 4 h 51"/>
                <a:gd name="T20" fmla="*/ 3 w 23"/>
                <a:gd name="T21" fmla="*/ 3 h 51"/>
                <a:gd name="T22" fmla="*/ 0 w 23"/>
                <a:gd name="T23" fmla="*/ 3 h 51"/>
                <a:gd name="T24" fmla="*/ 0 w 23"/>
                <a:gd name="T25" fmla="*/ 0 h 51"/>
                <a:gd name="T26" fmla="*/ 23 w 23"/>
                <a:gd name="T27" fmla="*/ 0 h 51"/>
                <a:gd name="T28" fmla="*/ 23 w 23"/>
                <a:gd name="T29" fmla="*/ 3 h 51"/>
                <a:gd name="T30" fmla="*/ 21 w 23"/>
                <a:gd name="T31" fmla="*/ 3 h 51"/>
                <a:gd name="T32" fmla="*/ 18 w 23"/>
                <a:gd name="T33" fmla="*/ 4 h 51"/>
                <a:gd name="T34" fmla="*/ 16 w 23"/>
                <a:gd name="T35" fmla="*/ 5 h 51"/>
                <a:gd name="T36" fmla="*/ 16 w 23"/>
                <a:gd name="T37" fmla="*/ 7 h 51"/>
                <a:gd name="T38" fmla="*/ 16 w 23"/>
                <a:gd name="T39" fmla="*/ 44 h 51"/>
                <a:gd name="T40" fmla="*/ 16 w 23"/>
                <a:gd name="T41" fmla="*/ 46 h 51"/>
                <a:gd name="T42" fmla="*/ 18 w 23"/>
                <a:gd name="T43" fmla="*/ 48 h 51"/>
                <a:gd name="T44" fmla="*/ 20 w 23"/>
                <a:gd name="T45" fmla="*/ 48 h 51"/>
                <a:gd name="T46" fmla="*/ 23 w 23"/>
                <a:gd name="T47" fmla="*/ 49 h 51"/>
                <a:gd name="T48" fmla="*/ 23 w 23"/>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1">
                  <a:moveTo>
                    <a:pt x="23" y="51"/>
                  </a:moveTo>
                  <a:cubicBezTo>
                    <a:pt x="0" y="51"/>
                    <a:pt x="0" y="51"/>
                    <a:pt x="0" y="51"/>
                  </a:cubicBezTo>
                  <a:cubicBezTo>
                    <a:pt x="0" y="49"/>
                    <a:pt x="0" y="49"/>
                    <a:pt x="0" y="49"/>
                  </a:cubicBezTo>
                  <a:cubicBezTo>
                    <a:pt x="1" y="49"/>
                    <a:pt x="2" y="49"/>
                    <a:pt x="3" y="49"/>
                  </a:cubicBezTo>
                  <a:cubicBezTo>
                    <a:pt x="4" y="49"/>
                    <a:pt x="5" y="48"/>
                    <a:pt x="6" y="48"/>
                  </a:cubicBezTo>
                  <a:cubicBezTo>
                    <a:pt x="7" y="48"/>
                    <a:pt x="7" y="47"/>
                    <a:pt x="8" y="47"/>
                  </a:cubicBezTo>
                  <a:cubicBezTo>
                    <a:pt x="8" y="46"/>
                    <a:pt x="8" y="46"/>
                    <a:pt x="8" y="45"/>
                  </a:cubicBezTo>
                  <a:cubicBezTo>
                    <a:pt x="8" y="8"/>
                    <a:pt x="8" y="8"/>
                    <a:pt x="8" y="8"/>
                  </a:cubicBezTo>
                  <a:cubicBezTo>
                    <a:pt x="8" y="7"/>
                    <a:pt x="8" y="6"/>
                    <a:pt x="8" y="6"/>
                  </a:cubicBezTo>
                  <a:cubicBezTo>
                    <a:pt x="7" y="5"/>
                    <a:pt x="7" y="5"/>
                    <a:pt x="6" y="4"/>
                  </a:cubicBezTo>
                  <a:cubicBezTo>
                    <a:pt x="5" y="4"/>
                    <a:pt x="4" y="4"/>
                    <a:pt x="3" y="3"/>
                  </a:cubicBezTo>
                  <a:cubicBezTo>
                    <a:pt x="2" y="3"/>
                    <a:pt x="1" y="3"/>
                    <a:pt x="0" y="3"/>
                  </a:cubicBezTo>
                  <a:cubicBezTo>
                    <a:pt x="0" y="0"/>
                    <a:pt x="0" y="0"/>
                    <a:pt x="0" y="0"/>
                  </a:cubicBezTo>
                  <a:cubicBezTo>
                    <a:pt x="23" y="0"/>
                    <a:pt x="23" y="0"/>
                    <a:pt x="23" y="0"/>
                  </a:cubicBezTo>
                  <a:cubicBezTo>
                    <a:pt x="23" y="3"/>
                    <a:pt x="23" y="3"/>
                    <a:pt x="23" y="3"/>
                  </a:cubicBezTo>
                  <a:cubicBezTo>
                    <a:pt x="23" y="3"/>
                    <a:pt x="22" y="3"/>
                    <a:pt x="21" y="3"/>
                  </a:cubicBezTo>
                  <a:cubicBezTo>
                    <a:pt x="20" y="3"/>
                    <a:pt x="19" y="4"/>
                    <a:pt x="18" y="4"/>
                  </a:cubicBezTo>
                  <a:cubicBezTo>
                    <a:pt x="17" y="4"/>
                    <a:pt x="16" y="5"/>
                    <a:pt x="16" y="5"/>
                  </a:cubicBezTo>
                  <a:cubicBezTo>
                    <a:pt x="16" y="6"/>
                    <a:pt x="16" y="7"/>
                    <a:pt x="16" y="7"/>
                  </a:cubicBezTo>
                  <a:cubicBezTo>
                    <a:pt x="16" y="44"/>
                    <a:pt x="16" y="44"/>
                    <a:pt x="16" y="44"/>
                  </a:cubicBezTo>
                  <a:cubicBezTo>
                    <a:pt x="16" y="45"/>
                    <a:pt x="16" y="46"/>
                    <a:pt x="16" y="46"/>
                  </a:cubicBezTo>
                  <a:cubicBezTo>
                    <a:pt x="17" y="47"/>
                    <a:pt x="17" y="47"/>
                    <a:pt x="18" y="48"/>
                  </a:cubicBezTo>
                  <a:cubicBezTo>
                    <a:pt x="19" y="48"/>
                    <a:pt x="19" y="48"/>
                    <a:pt x="20" y="48"/>
                  </a:cubicBezTo>
                  <a:cubicBezTo>
                    <a:pt x="22" y="49"/>
                    <a:pt x="23" y="49"/>
                    <a:pt x="23" y="49"/>
                  </a:cubicBezTo>
                  <a:lnTo>
                    <a:pt x="23" y="5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8" name="Freeform 37">
              <a:extLst>
                <a:ext uri="{FF2B5EF4-FFF2-40B4-BE49-F238E27FC236}">
                  <a16:creationId xmlns:a16="http://schemas.microsoft.com/office/drawing/2014/main" id="{AB3E49E8-52F8-D34C-9646-4F62A8BBC827}"/>
                </a:ext>
              </a:extLst>
            </p:cNvPr>
            <p:cNvSpPr>
              <a:spLocks/>
            </p:cNvSpPr>
            <p:nvPr userDrawn="1"/>
          </p:nvSpPr>
          <p:spPr bwMode="auto">
            <a:xfrm>
              <a:off x="3551189" y="1452985"/>
              <a:ext cx="195263" cy="196850"/>
            </a:xfrm>
            <a:custGeom>
              <a:avLst/>
              <a:gdLst>
                <a:gd name="T0" fmla="*/ 52 w 52"/>
                <a:gd name="T1" fmla="*/ 3 h 52"/>
                <a:gd name="T2" fmla="*/ 50 w 52"/>
                <a:gd name="T3" fmla="*/ 3 h 52"/>
                <a:gd name="T4" fmla="*/ 48 w 52"/>
                <a:gd name="T5" fmla="*/ 4 h 52"/>
                <a:gd name="T6" fmla="*/ 46 w 52"/>
                <a:gd name="T7" fmla="*/ 6 h 52"/>
                <a:gd name="T8" fmla="*/ 44 w 52"/>
                <a:gd name="T9" fmla="*/ 9 h 52"/>
                <a:gd name="T10" fmla="*/ 37 w 52"/>
                <a:gd name="T11" fmla="*/ 27 h 52"/>
                <a:gd name="T12" fmla="*/ 27 w 52"/>
                <a:gd name="T13" fmla="*/ 52 h 52"/>
                <a:gd name="T14" fmla="*/ 24 w 52"/>
                <a:gd name="T15" fmla="*/ 52 h 52"/>
                <a:gd name="T16" fmla="*/ 14 w 52"/>
                <a:gd name="T17" fmla="*/ 25 h 52"/>
                <a:gd name="T18" fmla="*/ 8 w 52"/>
                <a:gd name="T19" fmla="*/ 8 h 52"/>
                <a:gd name="T20" fmla="*/ 7 w 52"/>
                <a:gd name="T21" fmla="*/ 6 h 52"/>
                <a:gd name="T22" fmla="*/ 5 w 52"/>
                <a:gd name="T23" fmla="*/ 4 h 52"/>
                <a:gd name="T24" fmla="*/ 2 w 52"/>
                <a:gd name="T25" fmla="*/ 3 h 52"/>
                <a:gd name="T26" fmla="*/ 0 w 52"/>
                <a:gd name="T27" fmla="*/ 3 h 52"/>
                <a:gd name="T28" fmla="*/ 0 w 52"/>
                <a:gd name="T29" fmla="*/ 0 h 52"/>
                <a:gd name="T30" fmla="*/ 21 w 52"/>
                <a:gd name="T31" fmla="*/ 0 h 52"/>
                <a:gd name="T32" fmla="*/ 21 w 52"/>
                <a:gd name="T33" fmla="*/ 3 h 52"/>
                <a:gd name="T34" fmla="*/ 17 w 52"/>
                <a:gd name="T35" fmla="*/ 4 h 52"/>
                <a:gd name="T36" fmla="*/ 15 w 52"/>
                <a:gd name="T37" fmla="*/ 5 h 52"/>
                <a:gd name="T38" fmla="*/ 15 w 52"/>
                <a:gd name="T39" fmla="*/ 6 h 52"/>
                <a:gd name="T40" fmla="*/ 15 w 52"/>
                <a:gd name="T41" fmla="*/ 7 h 52"/>
                <a:gd name="T42" fmla="*/ 20 w 52"/>
                <a:gd name="T43" fmla="*/ 18 h 52"/>
                <a:gd name="T44" fmla="*/ 28 w 52"/>
                <a:gd name="T45" fmla="*/ 41 h 52"/>
                <a:gd name="T46" fmla="*/ 34 w 52"/>
                <a:gd name="T47" fmla="*/ 25 h 52"/>
                <a:gd name="T48" fmla="*/ 39 w 52"/>
                <a:gd name="T49" fmla="*/ 13 h 52"/>
                <a:gd name="T50" fmla="*/ 41 w 52"/>
                <a:gd name="T51" fmla="*/ 8 h 52"/>
                <a:gd name="T52" fmla="*/ 41 w 52"/>
                <a:gd name="T53" fmla="*/ 6 h 52"/>
                <a:gd name="T54" fmla="*/ 40 w 52"/>
                <a:gd name="T55" fmla="*/ 5 h 52"/>
                <a:gd name="T56" fmla="*/ 38 w 52"/>
                <a:gd name="T57" fmla="*/ 4 h 52"/>
                <a:gd name="T58" fmla="*/ 36 w 52"/>
                <a:gd name="T59" fmla="*/ 3 h 52"/>
                <a:gd name="T60" fmla="*/ 33 w 52"/>
                <a:gd name="T61" fmla="*/ 3 h 52"/>
                <a:gd name="T62" fmla="*/ 33 w 52"/>
                <a:gd name="T63" fmla="*/ 0 h 52"/>
                <a:gd name="T64" fmla="*/ 52 w 52"/>
                <a:gd name="T65" fmla="*/ 0 h 52"/>
                <a:gd name="T66" fmla="*/ 52 w 52"/>
                <a:gd name="T6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52">
                  <a:moveTo>
                    <a:pt x="52" y="3"/>
                  </a:moveTo>
                  <a:cubicBezTo>
                    <a:pt x="52" y="3"/>
                    <a:pt x="51" y="3"/>
                    <a:pt x="50" y="3"/>
                  </a:cubicBezTo>
                  <a:cubicBezTo>
                    <a:pt x="49" y="4"/>
                    <a:pt x="48" y="4"/>
                    <a:pt x="48" y="4"/>
                  </a:cubicBezTo>
                  <a:cubicBezTo>
                    <a:pt x="47" y="5"/>
                    <a:pt x="46" y="6"/>
                    <a:pt x="46" y="6"/>
                  </a:cubicBezTo>
                  <a:cubicBezTo>
                    <a:pt x="45" y="7"/>
                    <a:pt x="45" y="8"/>
                    <a:pt x="44" y="9"/>
                  </a:cubicBezTo>
                  <a:cubicBezTo>
                    <a:pt x="43" y="13"/>
                    <a:pt x="40" y="19"/>
                    <a:pt x="37" y="27"/>
                  </a:cubicBezTo>
                  <a:cubicBezTo>
                    <a:pt x="34" y="35"/>
                    <a:pt x="31" y="43"/>
                    <a:pt x="27" y="52"/>
                  </a:cubicBezTo>
                  <a:cubicBezTo>
                    <a:pt x="24" y="52"/>
                    <a:pt x="24" y="52"/>
                    <a:pt x="24" y="52"/>
                  </a:cubicBezTo>
                  <a:cubicBezTo>
                    <a:pt x="21" y="43"/>
                    <a:pt x="17" y="34"/>
                    <a:pt x="14" y="25"/>
                  </a:cubicBezTo>
                  <a:cubicBezTo>
                    <a:pt x="11" y="17"/>
                    <a:pt x="9" y="11"/>
                    <a:pt x="8" y="8"/>
                  </a:cubicBezTo>
                  <a:cubicBezTo>
                    <a:pt x="7" y="7"/>
                    <a:pt x="7" y="6"/>
                    <a:pt x="7" y="6"/>
                  </a:cubicBezTo>
                  <a:cubicBezTo>
                    <a:pt x="6" y="5"/>
                    <a:pt x="5" y="5"/>
                    <a:pt x="5" y="4"/>
                  </a:cubicBezTo>
                  <a:cubicBezTo>
                    <a:pt x="4" y="4"/>
                    <a:pt x="3" y="4"/>
                    <a:pt x="2" y="3"/>
                  </a:cubicBezTo>
                  <a:cubicBezTo>
                    <a:pt x="2" y="3"/>
                    <a:pt x="1" y="3"/>
                    <a:pt x="0" y="3"/>
                  </a:cubicBezTo>
                  <a:cubicBezTo>
                    <a:pt x="0" y="0"/>
                    <a:pt x="0" y="0"/>
                    <a:pt x="0" y="0"/>
                  </a:cubicBezTo>
                  <a:cubicBezTo>
                    <a:pt x="21" y="0"/>
                    <a:pt x="21" y="0"/>
                    <a:pt x="21" y="0"/>
                  </a:cubicBezTo>
                  <a:cubicBezTo>
                    <a:pt x="21" y="3"/>
                    <a:pt x="21" y="3"/>
                    <a:pt x="21" y="3"/>
                  </a:cubicBezTo>
                  <a:cubicBezTo>
                    <a:pt x="20" y="3"/>
                    <a:pt x="18" y="3"/>
                    <a:pt x="17" y="4"/>
                  </a:cubicBezTo>
                  <a:cubicBezTo>
                    <a:pt x="16" y="4"/>
                    <a:pt x="15" y="4"/>
                    <a:pt x="15" y="5"/>
                  </a:cubicBezTo>
                  <a:cubicBezTo>
                    <a:pt x="15" y="5"/>
                    <a:pt x="15" y="6"/>
                    <a:pt x="15" y="6"/>
                  </a:cubicBezTo>
                  <a:cubicBezTo>
                    <a:pt x="15" y="6"/>
                    <a:pt x="15" y="7"/>
                    <a:pt x="15" y="7"/>
                  </a:cubicBezTo>
                  <a:cubicBezTo>
                    <a:pt x="16" y="9"/>
                    <a:pt x="18" y="13"/>
                    <a:pt x="20" y="18"/>
                  </a:cubicBezTo>
                  <a:cubicBezTo>
                    <a:pt x="22" y="24"/>
                    <a:pt x="24" y="31"/>
                    <a:pt x="28" y="41"/>
                  </a:cubicBezTo>
                  <a:cubicBezTo>
                    <a:pt x="30" y="36"/>
                    <a:pt x="32" y="31"/>
                    <a:pt x="34" y="25"/>
                  </a:cubicBezTo>
                  <a:cubicBezTo>
                    <a:pt x="37" y="19"/>
                    <a:pt x="38" y="15"/>
                    <a:pt x="39" y="13"/>
                  </a:cubicBezTo>
                  <a:cubicBezTo>
                    <a:pt x="40" y="11"/>
                    <a:pt x="40" y="9"/>
                    <a:pt x="41" y="8"/>
                  </a:cubicBezTo>
                  <a:cubicBezTo>
                    <a:pt x="41" y="7"/>
                    <a:pt x="41" y="7"/>
                    <a:pt x="41" y="6"/>
                  </a:cubicBezTo>
                  <a:cubicBezTo>
                    <a:pt x="41" y="6"/>
                    <a:pt x="40" y="5"/>
                    <a:pt x="40" y="5"/>
                  </a:cubicBezTo>
                  <a:cubicBezTo>
                    <a:pt x="40" y="4"/>
                    <a:pt x="39" y="4"/>
                    <a:pt x="38" y="4"/>
                  </a:cubicBezTo>
                  <a:cubicBezTo>
                    <a:pt x="37" y="4"/>
                    <a:pt x="36" y="3"/>
                    <a:pt x="36" y="3"/>
                  </a:cubicBezTo>
                  <a:cubicBezTo>
                    <a:pt x="35" y="3"/>
                    <a:pt x="34" y="3"/>
                    <a:pt x="33" y="3"/>
                  </a:cubicBezTo>
                  <a:cubicBezTo>
                    <a:pt x="33" y="0"/>
                    <a:pt x="33" y="0"/>
                    <a:pt x="33" y="0"/>
                  </a:cubicBezTo>
                  <a:cubicBezTo>
                    <a:pt x="52" y="0"/>
                    <a:pt x="52" y="0"/>
                    <a:pt x="52" y="0"/>
                  </a:cubicBezTo>
                  <a:lnTo>
                    <a:pt x="52"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39" name="Freeform 38">
              <a:extLst>
                <a:ext uri="{FF2B5EF4-FFF2-40B4-BE49-F238E27FC236}">
                  <a16:creationId xmlns:a16="http://schemas.microsoft.com/office/drawing/2014/main" id="{F2E8EA65-AC1C-694F-9ED9-4CD78B21E2D0}"/>
                </a:ext>
              </a:extLst>
            </p:cNvPr>
            <p:cNvSpPr>
              <a:spLocks/>
            </p:cNvSpPr>
            <p:nvPr userDrawn="1"/>
          </p:nvSpPr>
          <p:spPr bwMode="auto">
            <a:xfrm>
              <a:off x="3754389" y="1452985"/>
              <a:ext cx="161925" cy="192088"/>
            </a:xfrm>
            <a:custGeom>
              <a:avLst/>
              <a:gdLst>
                <a:gd name="T0" fmla="*/ 43 w 43"/>
                <a:gd name="T1" fmla="*/ 36 h 51"/>
                <a:gd name="T2" fmla="*/ 42 w 43"/>
                <a:gd name="T3" fmla="*/ 51 h 51"/>
                <a:gd name="T4" fmla="*/ 0 w 43"/>
                <a:gd name="T5" fmla="*/ 51 h 51"/>
                <a:gd name="T6" fmla="*/ 0 w 43"/>
                <a:gd name="T7" fmla="*/ 49 h 51"/>
                <a:gd name="T8" fmla="*/ 3 w 43"/>
                <a:gd name="T9" fmla="*/ 49 h 51"/>
                <a:gd name="T10" fmla="*/ 5 w 43"/>
                <a:gd name="T11" fmla="*/ 48 h 51"/>
                <a:gd name="T12" fmla="*/ 6 w 43"/>
                <a:gd name="T13" fmla="*/ 47 h 51"/>
                <a:gd name="T14" fmla="*/ 7 w 43"/>
                <a:gd name="T15" fmla="*/ 44 h 51"/>
                <a:gd name="T16" fmla="*/ 7 w 43"/>
                <a:gd name="T17" fmla="*/ 8 h 51"/>
                <a:gd name="T18" fmla="*/ 7 w 43"/>
                <a:gd name="T19" fmla="*/ 6 h 51"/>
                <a:gd name="T20" fmla="*/ 5 w 43"/>
                <a:gd name="T21" fmla="*/ 4 h 51"/>
                <a:gd name="T22" fmla="*/ 2 w 43"/>
                <a:gd name="T23" fmla="*/ 3 h 51"/>
                <a:gd name="T24" fmla="*/ 0 w 43"/>
                <a:gd name="T25" fmla="*/ 3 h 51"/>
                <a:gd name="T26" fmla="*/ 0 w 43"/>
                <a:gd name="T27" fmla="*/ 0 h 51"/>
                <a:gd name="T28" fmla="*/ 39 w 43"/>
                <a:gd name="T29" fmla="*/ 0 h 51"/>
                <a:gd name="T30" fmla="*/ 39 w 43"/>
                <a:gd name="T31" fmla="*/ 13 h 51"/>
                <a:gd name="T32" fmla="*/ 36 w 43"/>
                <a:gd name="T33" fmla="*/ 13 h 51"/>
                <a:gd name="T34" fmla="*/ 33 w 43"/>
                <a:gd name="T35" fmla="*/ 7 h 51"/>
                <a:gd name="T36" fmla="*/ 29 w 43"/>
                <a:gd name="T37" fmla="*/ 4 h 51"/>
                <a:gd name="T38" fmla="*/ 26 w 43"/>
                <a:gd name="T39" fmla="*/ 4 h 51"/>
                <a:gd name="T40" fmla="*/ 23 w 43"/>
                <a:gd name="T41" fmla="*/ 3 h 51"/>
                <a:gd name="T42" fmla="*/ 15 w 43"/>
                <a:gd name="T43" fmla="*/ 3 h 51"/>
                <a:gd name="T44" fmla="*/ 15 w 43"/>
                <a:gd name="T45" fmla="*/ 24 h 51"/>
                <a:gd name="T46" fmla="*/ 20 w 43"/>
                <a:gd name="T47" fmla="*/ 24 h 51"/>
                <a:gd name="T48" fmla="*/ 24 w 43"/>
                <a:gd name="T49" fmla="*/ 23 h 51"/>
                <a:gd name="T50" fmla="*/ 27 w 43"/>
                <a:gd name="T51" fmla="*/ 21 h 51"/>
                <a:gd name="T52" fmla="*/ 28 w 43"/>
                <a:gd name="T53" fmla="*/ 19 h 51"/>
                <a:gd name="T54" fmla="*/ 29 w 43"/>
                <a:gd name="T55" fmla="*/ 15 h 51"/>
                <a:gd name="T56" fmla="*/ 31 w 43"/>
                <a:gd name="T57" fmla="*/ 15 h 51"/>
                <a:gd name="T58" fmla="*/ 31 w 43"/>
                <a:gd name="T59" fmla="*/ 35 h 51"/>
                <a:gd name="T60" fmla="*/ 29 w 43"/>
                <a:gd name="T61" fmla="*/ 35 h 51"/>
                <a:gd name="T62" fmla="*/ 28 w 43"/>
                <a:gd name="T63" fmla="*/ 32 h 51"/>
                <a:gd name="T64" fmla="*/ 27 w 43"/>
                <a:gd name="T65" fmla="*/ 29 h 51"/>
                <a:gd name="T66" fmla="*/ 24 w 43"/>
                <a:gd name="T67" fmla="*/ 27 h 51"/>
                <a:gd name="T68" fmla="*/ 20 w 43"/>
                <a:gd name="T69" fmla="*/ 27 h 51"/>
                <a:gd name="T70" fmla="*/ 15 w 43"/>
                <a:gd name="T71" fmla="*/ 27 h 51"/>
                <a:gd name="T72" fmla="*/ 15 w 43"/>
                <a:gd name="T73" fmla="*/ 42 h 51"/>
                <a:gd name="T74" fmla="*/ 15 w 43"/>
                <a:gd name="T75" fmla="*/ 45 h 51"/>
                <a:gd name="T76" fmla="*/ 16 w 43"/>
                <a:gd name="T77" fmla="*/ 47 h 51"/>
                <a:gd name="T78" fmla="*/ 19 w 43"/>
                <a:gd name="T79" fmla="*/ 48 h 51"/>
                <a:gd name="T80" fmla="*/ 23 w 43"/>
                <a:gd name="T81" fmla="*/ 48 h 51"/>
                <a:gd name="T82" fmla="*/ 26 w 43"/>
                <a:gd name="T83" fmla="*/ 48 h 51"/>
                <a:gd name="T84" fmla="*/ 30 w 43"/>
                <a:gd name="T85" fmla="*/ 48 h 51"/>
                <a:gd name="T86" fmla="*/ 32 w 43"/>
                <a:gd name="T87" fmla="*/ 48 h 51"/>
                <a:gd name="T88" fmla="*/ 34 w 43"/>
                <a:gd name="T89" fmla="*/ 47 h 51"/>
                <a:gd name="T90" fmla="*/ 38 w 43"/>
                <a:gd name="T91" fmla="*/ 42 h 51"/>
                <a:gd name="T92" fmla="*/ 40 w 43"/>
                <a:gd name="T93" fmla="*/ 36 h 51"/>
                <a:gd name="T94" fmla="*/ 43 w 43"/>
                <a:gd name="T9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51">
                  <a:moveTo>
                    <a:pt x="43" y="36"/>
                  </a:moveTo>
                  <a:cubicBezTo>
                    <a:pt x="42" y="51"/>
                    <a:pt x="42" y="51"/>
                    <a:pt x="42" y="51"/>
                  </a:cubicBezTo>
                  <a:cubicBezTo>
                    <a:pt x="0" y="51"/>
                    <a:pt x="0" y="51"/>
                    <a:pt x="0" y="51"/>
                  </a:cubicBezTo>
                  <a:cubicBezTo>
                    <a:pt x="0" y="49"/>
                    <a:pt x="0" y="49"/>
                    <a:pt x="0" y="49"/>
                  </a:cubicBezTo>
                  <a:cubicBezTo>
                    <a:pt x="0" y="49"/>
                    <a:pt x="1" y="49"/>
                    <a:pt x="3" y="49"/>
                  </a:cubicBezTo>
                  <a:cubicBezTo>
                    <a:pt x="4" y="48"/>
                    <a:pt x="5" y="48"/>
                    <a:pt x="5" y="48"/>
                  </a:cubicBezTo>
                  <a:cubicBezTo>
                    <a:pt x="6" y="48"/>
                    <a:pt x="6" y="47"/>
                    <a:pt x="6" y="47"/>
                  </a:cubicBezTo>
                  <a:cubicBezTo>
                    <a:pt x="7" y="46"/>
                    <a:pt x="7" y="45"/>
                    <a:pt x="7" y="44"/>
                  </a:cubicBezTo>
                  <a:cubicBezTo>
                    <a:pt x="7" y="8"/>
                    <a:pt x="7" y="8"/>
                    <a:pt x="7" y="8"/>
                  </a:cubicBezTo>
                  <a:cubicBezTo>
                    <a:pt x="7" y="7"/>
                    <a:pt x="7" y="6"/>
                    <a:pt x="7" y="6"/>
                  </a:cubicBezTo>
                  <a:cubicBezTo>
                    <a:pt x="6" y="5"/>
                    <a:pt x="6" y="5"/>
                    <a:pt x="5" y="4"/>
                  </a:cubicBezTo>
                  <a:cubicBezTo>
                    <a:pt x="4" y="4"/>
                    <a:pt x="3" y="4"/>
                    <a:pt x="2" y="3"/>
                  </a:cubicBezTo>
                  <a:cubicBezTo>
                    <a:pt x="1" y="3"/>
                    <a:pt x="0" y="3"/>
                    <a:pt x="0" y="3"/>
                  </a:cubicBezTo>
                  <a:cubicBezTo>
                    <a:pt x="0" y="0"/>
                    <a:pt x="0" y="0"/>
                    <a:pt x="0" y="0"/>
                  </a:cubicBezTo>
                  <a:cubicBezTo>
                    <a:pt x="39" y="0"/>
                    <a:pt x="39" y="0"/>
                    <a:pt x="39" y="0"/>
                  </a:cubicBezTo>
                  <a:cubicBezTo>
                    <a:pt x="39" y="13"/>
                    <a:pt x="39" y="13"/>
                    <a:pt x="39" y="13"/>
                  </a:cubicBezTo>
                  <a:cubicBezTo>
                    <a:pt x="36" y="13"/>
                    <a:pt x="36" y="13"/>
                    <a:pt x="36" y="13"/>
                  </a:cubicBezTo>
                  <a:cubicBezTo>
                    <a:pt x="36" y="11"/>
                    <a:pt x="35" y="9"/>
                    <a:pt x="33" y="7"/>
                  </a:cubicBezTo>
                  <a:cubicBezTo>
                    <a:pt x="32" y="5"/>
                    <a:pt x="30" y="4"/>
                    <a:pt x="29" y="4"/>
                  </a:cubicBezTo>
                  <a:cubicBezTo>
                    <a:pt x="28" y="4"/>
                    <a:pt x="27" y="4"/>
                    <a:pt x="26" y="4"/>
                  </a:cubicBezTo>
                  <a:cubicBezTo>
                    <a:pt x="25" y="3"/>
                    <a:pt x="24" y="3"/>
                    <a:pt x="23" y="3"/>
                  </a:cubicBezTo>
                  <a:cubicBezTo>
                    <a:pt x="15" y="3"/>
                    <a:pt x="15" y="3"/>
                    <a:pt x="15" y="3"/>
                  </a:cubicBezTo>
                  <a:cubicBezTo>
                    <a:pt x="15" y="24"/>
                    <a:pt x="15" y="24"/>
                    <a:pt x="15" y="24"/>
                  </a:cubicBezTo>
                  <a:cubicBezTo>
                    <a:pt x="20" y="24"/>
                    <a:pt x="20" y="24"/>
                    <a:pt x="20" y="24"/>
                  </a:cubicBezTo>
                  <a:cubicBezTo>
                    <a:pt x="22" y="24"/>
                    <a:pt x="23" y="23"/>
                    <a:pt x="24" y="23"/>
                  </a:cubicBezTo>
                  <a:cubicBezTo>
                    <a:pt x="25" y="23"/>
                    <a:pt x="26" y="22"/>
                    <a:pt x="27" y="21"/>
                  </a:cubicBezTo>
                  <a:cubicBezTo>
                    <a:pt x="27" y="21"/>
                    <a:pt x="28" y="20"/>
                    <a:pt x="28" y="19"/>
                  </a:cubicBezTo>
                  <a:cubicBezTo>
                    <a:pt x="28" y="17"/>
                    <a:pt x="28" y="16"/>
                    <a:pt x="29" y="15"/>
                  </a:cubicBezTo>
                  <a:cubicBezTo>
                    <a:pt x="31" y="15"/>
                    <a:pt x="31" y="15"/>
                    <a:pt x="31" y="15"/>
                  </a:cubicBezTo>
                  <a:cubicBezTo>
                    <a:pt x="31" y="35"/>
                    <a:pt x="31" y="35"/>
                    <a:pt x="31" y="35"/>
                  </a:cubicBezTo>
                  <a:cubicBezTo>
                    <a:pt x="29" y="35"/>
                    <a:pt x="29" y="35"/>
                    <a:pt x="29" y="35"/>
                  </a:cubicBezTo>
                  <a:cubicBezTo>
                    <a:pt x="29" y="34"/>
                    <a:pt x="28" y="33"/>
                    <a:pt x="28" y="32"/>
                  </a:cubicBezTo>
                  <a:cubicBezTo>
                    <a:pt x="27" y="30"/>
                    <a:pt x="27" y="29"/>
                    <a:pt x="27" y="29"/>
                  </a:cubicBezTo>
                  <a:cubicBezTo>
                    <a:pt x="26" y="28"/>
                    <a:pt x="25" y="27"/>
                    <a:pt x="24" y="27"/>
                  </a:cubicBezTo>
                  <a:cubicBezTo>
                    <a:pt x="23" y="27"/>
                    <a:pt x="22" y="27"/>
                    <a:pt x="20" y="27"/>
                  </a:cubicBezTo>
                  <a:cubicBezTo>
                    <a:pt x="15" y="27"/>
                    <a:pt x="15" y="27"/>
                    <a:pt x="15" y="27"/>
                  </a:cubicBezTo>
                  <a:cubicBezTo>
                    <a:pt x="15" y="42"/>
                    <a:pt x="15" y="42"/>
                    <a:pt x="15" y="42"/>
                  </a:cubicBezTo>
                  <a:cubicBezTo>
                    <a:pt x="15" y="43"/>
                    <a:pt x="15" y="44"/>
                    <a:pt x="15" y="45"/>
                  </a:cubicBezTo>
                  <a:cubicBezTo>
                    <a:pt x="15" y="46"/>
                    <a:pt x="16" y="47"/>
                    <a:pt x="16" y="47"/>
                  </a:cubicBezTo>
                  <a:cubicBezTo>
                    <a:pt x="17" y="48"/>
                    <a:pt x="18" y="48"/>
                    <a:pt x="19" y="48"/>
                  </a:cubicBezTo>
                  <a:cubicBezTo>
                    <a:pt x="20" y="48"/>
                    <a:pt x="21" y="48"/>
                    <a:pt x="23" y="48"/>
                  </a:cubicBezTo>
                  <a:cubicBezTo>
                    <a:pt x="24" y="48"/>
                    <a:pt x="25" y="48"/>
                    <a:pt x="26" y="48"/>
                  </a:cubicBezTo>
                  <a:cubicBezTo>
                    <a:pt x="28" y="48"/>
                    <a:pt x="29" y="48"/>
                    <a:pt x="30" y="48"/>
                  </a:cubicBezTo>
                  <a:cubicBezTo>
                    <a:pt x="31" y="48"/>
                    <a:pt x="31" y="48"/>
                    <a:pt x="32" y="48"/>
                  </a:cubicBezTo>
                  <a:cubicBezTo>
                    <a:pt x="33" y="48"/>
                    <a:pt x="34" y="47"/>
                    <a:pt x="34" y="47"/>
                  </a:cubicBezTo>
                  <a:cubicBezTo>
                    <a:pt x="36" y="46"/>
                    <a:pt x="37" y="44"/>
                    <a:pt x="38" y="42"/>
                  </a:cubicBezTo>
                  <a:cubicBezTo>
                    <a:pt x="39" y="39"/>
                    <a:pt x="40" y="38"/>
                    <a:pt x="40" y="36"/>
                  </a:cubicBezTo>
                  <a:lnTo>
                    <a:pt x="43" y="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0" name="Freeform 39">
              <a:extLst>
                <a:ext uri="{FF2B5EF4-FFF2-40B4-BE49-F238E27FC236}">
                  <a16:creationId xmlns:a16="http://schemas.microsoft.com/office/drawing/2014/main" id="{08BABF8F-7346-AA47-9075-E47EFCCE1572}"/>
                </a:ext>
              </a:extLst>
            </p:cNvPr>
            <p:cNvSpPr>
              <a:spLocks noEditPoints="1"/>
            </p:cNvSpPr>
            <p:nvPr userDrawn="1"/>
          </p:nvSpPr>
          <p:spPr bwMode="auto">
            <a:xfrm>
              <a:off x="3935364" y="1452985"/>
              <a:ext cx="187325" cy="192088"/>
            </a:xfrm>
            <a:custGeom>
              <a:avLst/>
              <a:gdLst>
                <a:gd name="T0" fmla="*/ 50 w 50"/>
                <a:gd name="T1" fmla="*/ 51 h 51"/>
                <a:gd name="T2" fmla="*/ 36 w 50"/>
                <a:gd name="T3" fmla="*/ 51 h 51"/>
                <a:gd name="T4" fmla="*/ 28 w 50"/>
                <a:gd name="T5" fmla="*/ 39 h 51"/>
                <a:gd name="T6" fmla="*/ 20 w 50"/>
                <a:gd name="T7" fmla="*/ 28 h 51"/>
                <a:gd name="T8" fmla="*/ 15 w 50"/>
                <a:gd name="T9" fmla="*/ 28 h 51"/>
                <a:gd name="T10" fmla="*/ 15 w 50"/>
                <a:gd name="T11" fmla="*/ 44 h 51"/>
                <a:gd name="T12" fmla="*/ 15 w 50"/>
                <a:gd name="T13" fmla="*/ 47 h 51"/>
                <a:gd name="T14" fmla="*/ 17 w 50"/>
                <a:gd name="T15" fmla="*/ 48 h 51"/>
                <a:gd name="T16" fmla="*/ 19 w 50"/>
                <a:gd name="T17" fmla="*/ 49 h 51"/>
                <a:gd name="T18" fmla="*/ 22 w 50"/>
                <a:gd name="T19" fmla="*/ 49 h 51"/>
                <a:gd name="T20" fmla="*/ 22 w 50"/>
                <a:gd name="T21" fmla="*/ 51 h 51"/>
                <a:gd name="T22" fmla="*/ 0 w 50"/>
                <a:gd name="T23" fmla="*/ 51 h 51"/>
                <a:gd name="T24" fmla="*/ 0 w 50"/>
                <a:gd name="T25" fmla="*/ 49 h 51"/>
                <a:gd name="T26" fmla="*/ 3 w 50"/>
                <a:gd name="T27" fmla="*/ 49 h 51"/>
                <a:gd name="T28" fmla="*/ 5 w 50"/>
                <a:gd name="T29" fmla="*/ 48 h 51"/>
                <a:gd name="T30" fmla="*/ 6 w 50"/>
                <a:gd name="T31" fmla="*/ 47 h 51"/>
                <a:gd name="T32" fmla="*/ 7 w 50"/>
                <a:gd name="T33" fmla="*/ 44 h 51"/>
                <a:gd name="T34" fmla="*/ 7 w 50"/>
                <a:gd name="T35" fmla="*/ 8 h 51"/>
                <a:gd name="T36" fmla="*/ 7 w 50"/>
                <a:gd name="T37" fmla="*/ 5 h 51"/>
                <a:gd name="T38" fmla="*/ 5 w 50"/>
                <a:gd name="T39" fmla="*/ 4 h 51"/>
                <a:gd name="T40" fmla="*/ 3 w 50"/>
                <a:gd name="T41" fmla="*/ 3 h 51"/>
                <a:gd name="T42" fmla="*/ 0 w 50"/>
                <a:gd name="T43" fmla="*/ 3 h 51"/>
                <a:gd name="T44" fmla="*/ 0 w 50"/>
                <a:gd name="T45" fmla="*/ 0 h 51"/>
                <a:gd name="T46" fmla="*/ 24 w 50"/>
                <a:gd name="T47" fmla="*/ 0 h 51"/>
                <a:gd name="T48" fmla="*/ 30 w 50"/>
                <a:gd name="T49" fmla="*/ 1 h 51"/>
                <a:gd name="T50" fmla="*/ 35 w 50"/>
                <a:gd name="T51" fmla="*/ 3 h 51"/>
                <a:gd name="T52" fmla="*/ 38 w 50"/>
                <a:gd name="T53" fmla="*/ 7 h 51"/>
                <a:gd name="T54" fmla="*/ 40 w 50"/>
                <a:gd name="T55" fmla="*/ 13 h 51"/>
                <a:gd name="T56" fmla="*/ 39 w 50"/>
                <a:gd name="T57" fmla="*/ 18 h 51"/>
                <a:gd name="T58" fmla="*/ 36 w 50"/>
                <a:gd name="T59" fmla="*/ 22 h 51"/>
                <a:gd name="T60" fmla="*/ 32 w 50"/>
                <a:gd name="T61" fmla="*/ 24 h 51"/>
                <a:gd name="T62" fmla="*/ 27 w 50"/>
                <a:gd name="T63" fmla="*/ 26 h 51"/>
                <a:gd name="T64" fmla="*/ 34 w 50"/>
                <a:gd name="T65" fmla="*/ 35 h 51"/>
                <a:gd name="T66" fmla="*/ 40 w 50"/>
                <a:gd name="T67" fmla="*/ 43 h 51"/>
                <a:gd name="T68" fmla="*/ 43 w 50"/>
                <a:gd name="T69" fmla="*/ 46 h 51"/>
                <a:gd name="T70" fmla="*/ 45 w 50"/>
                <a:gd name="T71" fmla="*/ 48 h 51"/>
                <a:gd name="T72" fmla="*/ 47 w 50"/>
                <a:gd name="T73" fmla="*/ 49 h 51"/>
                <a:gd name="T74" fmla="*/ 50 w 50"/>
                <a:gd name="T75" fmla="*/ 49 h 51"/>
                <a:gd name="T76" fmla="*/ 50 w 50"/>
                <a:gd name="T77" fmla="*/ 51 h 51"/>
                <a:gd name="T78" fmla="*/ 31 w 50"/>
                <a:gd name="T79" fmla="*/ 13 h 51"/>
                <a:gd name="T80" fmla="*/ 28 w 50"/>
                <a:gd name="T81" fmla="*/ 6 h 51"/>
                <a:gd name="T82" fmla="*/ 21 w 50"/>
                <a:gd name="T83" fmla="*/ 3 h 51"/>
                <a:gd name="T84" fmla="*/ 15 w 50"/>
                <a:gd name="T85" fmla="*/ 3 h 51"/>
                <a:gd name="T86" fmla="*/ 15 w 50"/>
                <a:gd name="T87" fmla="*/ 25 h 51"/>
                <a:gd name="T88" fmla="*/ 19 w 50"/>
                <a:gd name="T89" fmla="*/ 25 h 51"/>
                <a:gd name="T90" fmla="*/ 28 w 50"/>
                <a:gd name="T91" fmla="*/ 22 h 51"/>
                <a:gd name="T92" fmla="*/ 31 w 50"/>
                <a:gd name="T9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51">
                  <a:moveTo>
                    <a:pt x="50" y="51"/>
                  </a:moveTo>
                  <a:cubicBezTo>
                    <a:pt x="36" y="51"/>
                    <a:pt x="36" y="51"/>
                    <a:pt x="36" y="51"/>
                  </a:cubicBezTo>
                  <a:cubicBezTo>
                    <a:pt x="33" y="47"/>
                    <a:pt x="30" y="43"/>
                    <a:pt x="28" y="39"/>
                  </a:cubicBezTo>
                  <a:cubicBezTo>
                    <a:pt x="25" y="36"/>
                    <a:pt x="23" y="32"/>
                    <a:pt x="20" y="28"/>
                  </a:cubicBezTo>
                  <a:cubicBezTo>
                    <a:pt x="15" y="28"/>
                    <a:pt x="15" y="28"/>
                    <a:pt x="15" y="28"/>
                  </a:cubicBezTo>
                  <a:cubicBezTo>
                    <a:pt x="15" y="44"/>
                    <a:pt x="15" y="44"/>
                    <a:pt x="15" y="44"/>
                  </a:cubicBezTo>
                  <a:cubicBezTo>
                    <a:pt x="15" y="45"/>
                    <a:pt x="15" y="46"/>
                    <a:pt x="15" y="47"/>
                  </a:cubicBezTo>
                  <a:cubicBezTo>
                    <a:pt x="15" y="47"/>
                    <a:pt x="16" y="48"/>
                    <a:pt x="17" y="48"/>
                  </a:cubicBezTo>
                  <a:cubicBezTo>
                    <a:pt x="17" y="48"/>
                    <a:pt x="18" y="48"/>
                    <a:pt x="19" y="49"/>
                  </a:cubicBezTo>
                  <a:cubicBezTo>
                    <a:pt x="20" y="49"/>
                    <a:pt x="21" y="49"/>
                    <a:pt x="22" y="49"/>
                  </a:cubicBezTo>
                  <a:cubicBezTo>
                    <a:pt x="22" y="51"/>
                    <a:pt x="22" y="51"/>
                    <a:pt x="22" y="51"/>
                  </a:cubicBezTo>
                  <a:cubicBezTo>
                    <a:pt x="0" y="51"/>
                    <a:pt x="0" y="51"/>
                    <a:pt x="0" y="51"/>
                  </a:cubicBezTo>
                  <a:cubicBezTo>
                    <a:pt x="0" y="49"/>
                    <a:pt x="0" y="49"/>
                    <a:pt x="0" y="49"/>
                  </a:cubicBezTo>
                  <a:cubicBezTo>
                    <a:pt x="1" y="49"/>
                    <a:pt x="2" y="49"/>
                    <a:pt x="3" y="49"/>
                  </a:cubicBezTo>
                  <a:cubicBezTo>
                    <a:pt x="4" y="48"/>
                    <a:pt x="4" y="48"/>
                    <a:pt x="5" y="48"/>
                  </a:cubicBezTo>
                  <a:cubicBezTo>
                    <a:pt x="6" y="48"/>
                    <a:pt x="6" y="47"/>
                    <a:pt x="6" y="47"/>
                  </a:cubicBezTo>
                  <a:cubicBezTo>
                    <a:pt x="7" y="46"/>
                    <a:pt x="7" y="45"/>
                    <a:pt x="7" y="44"/>
                  </a:cubicBezTo>
                  <a:cubicBezTo>
                    <a:pt x="7" y="8"/>
                    <a:pt x="7" y="8"/>
                    <a:pt x="7" y="8"/>
                  </a:cubicBezTo>
                  <a:cubicBezTo>
                    <a:pt x="7" y="7"/>
                    <a:pt x="7" y="6"/>
                    <a:pt x="7" y="5"/>
                  </a:cubicBezTo>
                  <a:cubicBezTo>
                    <a:pt x="6" y="5"/>
                    <a:pt x="6" y="4"/>
                    <a:pt x="5" y="4"/>
                  </a:cubicBezTo>
                  <a:cubicBezTo>
                    <a:pt x="4" y="4"/>
                    <a:pt x="4" y="4"/>
                    <a:pt x="3" y="3"/>
                  </a:cubicBezTo>
                  <a:cubicBezTo>
                    <a:pt x="2" y="3"/>
                    <a:pt x="1" y="3"/>
                    <a:pt x="0" y="3"/>
                  </a:cubicBezTo>
                  <a:cubicBezTo>
                    <a:pt x="0" y="0"/>
                    <a:pt x="0" y="0"/>
                    <a:pt x="0" y="0"/>
                  </a:cubicBezTo>
                  <a:cubicBezTo>
                    <a:pt x="24" y="0"/>
                    <a:pt x="24" y="0"/>
                    <a:pt x="24" y="0"/>
                  </a:cubicBezTo>
                  <a:cubicBezTo>
                    <a:pt x="26" y="0"/>
                    <a:pt x="28" y="1"/>
                    <a:pt x="30" y="1"/>
                  </a:cubicBezTo>
                  <a:cubicBezTo>
                    <a:pt x="32" y="2"/>
                    <a:pt x="33" y="2"/>
                    <a:pt x="35" y="3"/>
                  </a:cubicBezTo>
                  <a:cubicBezTo>
                    <a:pt x="36" y="4"/>
                    <a:pt x="38" y="6"/>
                    <a:pt x="38" y="7"/>
                  </a:cubicBezTo>
                  <a:cubicBezTo>
                    <a:pt x="39" y="9"/>
                    <a:pt x="40" y="10"/>
                    <a:pt x="40" y="13"/>
                  </a:cubicBezTo>
                  <a:cubicBezTo>
                    <a:pt x="40" y="15"/>
                    <a:pt x="39" y="16"/>
                    <a:pt x="39" y="18"/>
                  </a:cubicBezTo>
                  <a:cubicBezTo>
                    <a:pt x="38" y="19"/>
                    <a:pt x="37" y="21"/>
                    <a:pt x="36" y="22"/>
                  </a:cubicBezTo>
                  <a:cubicBezTo>
                    <a:pt x="35" y="23"/>
                    <a:pt x="34" y="24"/>
                    <a:pt x="32" y="24"/>
                  </a:cubicBezTo>
                  <a:cubicBezTo>
                    <a:pt x="31" y="25"/>
                    <a:pt x="29" y="26"/>
                    <a:pt x="27" y="26"/>
                  </a:cubicBezTo>
                  <a:cubicBezTo>
                    <a:pt x="30" y="30"/>
                    <a:pt x="32" y="32"/>
                    <a:pt x="34" y="35"/>
                  </a:cubicBezTo>
                  <a:cubicBezTo>
                    <a:pt x="35" y="37"/>
                    <a:pt x="37" y="40"/>
                    <a:pt x="40" y="43"/>
                  </a:cubicBezTo>
                  <a:cubicBezTo>
                    <a:pt x="41" y="44"/>
                    <a:pt x="42" y="46"/>
                    <a:pt x="43" y="46"/>
                  </a:cubicBezTo>
                  <a:cubicBezTo>
                    <a:pt x="43" y="47"/>
                    <a:pt x="44" y="47"/>
                    <a:pt x="45" y="48"/>
                  </a:cubicBezTo>
                  <a:cubicBezTo>
                    <a:pt x="46" y="48"/>
                    <a:pt x="47" y="48"/>
                    <a:pt x="47" y="49"/>
                  </a:cubicBezTo>
                  <a:cubicBezTo>
                    <a:pt x="48" y="49"/>
                    <a:pt x="49" y="49"/>
                    <a:pt x="50" y="49"/>
                  </a:cubicBezTo>
                  <a:lnTo>
                    <a:pt x="50" y="51"/>
                  </a:lnTo>
                  <a:close/>
                  <a:moveTo>
                    <a:pt x="31" y="13"/>
                  </a:moveTo>
                  <a:cubicBezTo>
                    <a:pt x="31" y="10"/>
                    <a:pt x="30" y="8"/>
                    <a:pt x="28" y="6"/>
                  </a:cubicBezTo>
                  <a:cubicBezTo>
                    <a:pt x="26" y="4"/>
                    <a:pt x="24" y="3"/>
                    <a:pt x="21" y="3"/>
                  </a:cubicBezTo>
                  <a:cubicBezTo>
                    <a:pt x="15" y="3"/>
                    <a:pt x="15" y="3"/>
                    <a:pt x="15" y="3"/>
                  </a:cubicBezTo>
                  <a:cubicBezTo>
                    <a:pt x="15" y="25"/>
                    <a:pt x="15" y="25"/>
                    <a:pt x="15" y="25"/>
                  </a:cubicBezTo>
                  <a:cubicBezTo>
                    <a:pt x="19" y="25"/>
                    <a:pt x="19" y="25"/>
                    <a:pt x="19" y="25"/>
                  </a:cubicBezTo>
                  <a:cubicBezTo>
                    <a:pt x="23" y="25"/>
                    <a:pt x="25" y="24"/>
                    <a:pt x="28" y="22"/>
                  </a:cubicBezTo>
                  <a:cubicBezTo>
                    <a:pt x="30" y="20"/>
                    <a:pt x="31" y="17"/>
                    <a:pt x="31"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1" name="Freeform 40">
              <a:extLst>
                <a:ext uri="{FF2B5EF4-FFF2-40B4-BE49-F238E27FC236}">
                  <a16:creationId xmlns:a16="http://schemas.microsoft.com/office/drawing/2014/main" id="{368E336F-D7E6-6544-91D0-3514D1B22EE6}"/>
                </a:ext>
              </a:extLst>
            </p:cNvPr>
            <p:cNvSpPr>
              <a:spLocks/>
            </p:cNvSpPr>
            <p:nvPr userDrawn="1"/>
          </p:nvSpPr>
          <p:spPr bwMode="auto">
            <a:xfrm>
              <a:off x="4130626" y="1449810"/>
              <a:ext cx="131763" cy="203200"/>
            </a:xfrm>
            <a:custGeom>
              <a:avLst/>
              <a:gdLst>
                <a:gd name="T0" fmla="*/ 31 w 35"/>
                <a:gd name="T1" fmla="*/ 29 h 54"/>
                <a:gd name="T2" fmla="*/ 34 w 35"/>
                <a:gd name="T3" fmla="*/ 33 h 54"/>
                <a:gd name="T4" fmla="*/ 35 w 35"/>
                <a:gd name="T5" fmla="*/ 38 h 54"/>
                <a:gd name="T6" fmla="*/ 30 w 35"/>
                <a:gd name="T7" fmla="*/ 49 h 54"/>
                <a:gd name="T8" fmla="*/ 17 w 35"/>
                <a:gd name="T9" fmla="*/ 54 h 54"/>
                <a:gd name="T10" fmla="*/ 10 w 35"/>
                <a:gd name="T11" fmla="*/ 52 h 54"/>
                <a:gd name="T12" fmla="*/ 5 w 35"/>
                <a:gd name="T13" fmla="*/ 50 h 54"/>
                <a:gd name="T14" fmla="*/ 3 w 35"/>
                <a:gd name="T15" fmla="*/ 52 h 54"/>
                <a:gd name="T16" fmla="*/ 0 w 35"/>
                <a:gd name="T17" fmla="*/ 52 h 54"/>
                <a:gd name="T18" fmla="*/ 0 w 35"/>
                <a:gd name="T19" fmla="*/ 35 h 54"/>
                <a:gd name="T20" fmla="*/ 2 w 35"/>
                <a:gd name="T21" fmla="*/ 35 h 54"/>
                <a:gd name="T22" fmla="*/ 5 w 35"/>
                <a:gd name="T23" fmla="*/ 41 h 54"/>
                <a:gd name="T24" fmla="*/ 8 w 35"/>
                <a:gd name="T25" fmla="*/ 46 h 54"/>
                <a:gd name="T26" fmla="*/ 12 w 35"/>
                <a:gd name="T27" fmla="*/ 49 h 54"/>
                <a:gd name="T28" fmla="*/ 18 w 35"/>
                <a:gd name="T29" fmla="*/ 50 h 54"/>
                <a:gd name="T30" fmla="*/ 22 w 35"/>
                <a:gd name="T31" fmla="*/ 50 h 54"/>
                <a:gd name="T32" fmla="*/ 25 w 35"/>
                <a:gd name="T33" fmla="*/ 48 h 54"/>
                <a:gd name="T34" fmla="*/ 27 w 35"/>
                <a:gd name="T35" fmla="*/ 45 h 54"/>
                <a:gd name="T36" fmla="*/ 28 w 35"/>
                <a:gd name="T37" fmla="*/ 41 h 54"/>
                <a:gd name="T38" fmla="*/ 26 w 35"/>
                <a:gd name="T39" fmla="*/ 36 h 54"/>
                <a:gd name="T40" fmla="*/ 21 w 35"/>
                <a:gd name="T41" fmla="*/ 32 h 54"/>
                <a:gd name="T42" fmla="*/ 15 w 35"/>
                <a:gd name="T43" fmla="*/ 30 h 54"/>
                <a:gd name="T44" fmla="*/ 10 w 35"/>
                <a:gd name="T45" fmla="*/ 28 h 54"/>
                <a:gd name="T46" fmla="*/ 3 w 35"/>
                <a:gd name="T47" fmla="*/ 22 h 54"/>
                <a:gd name="T48" fmla="*/ 1 w 35"/>
                <a:gd name="T49" fmla="*/ 14 h 54"/>
                <a:gd name="T50" fmla="*/ 2 w 35"/>
                <a:gd name="T51" fmla="*/ 9 h 54"/>
                <a:gd name="T52" fmla="*/ 6 w 35"/>
                <a:gd name="T53" fmla="*/ 4 h 54"/>
                <a:gd name="T54" fmla="*/ 11 w 35"/>
                <a:gd name="T55" fmla="*/ 1 h 54"/>
                <a:gd name="T56" fmla="*/ 16 w 35"/>
                <a:gd name="T57" fmla="*/ 0 h 54"/>
                <a:gd name="T58" fmla="*/ 23 w 35"/>
                <a:gd name="T59" fmla="*/ 1 h 54"/>
                <a:gd name="T60" fmla="*/ 28 w 35"/>
                <a:gd name="T61" fmla="*/ 4 h 54"/>
                <a:gd name="T62" fmla="*/ 29 w 35"/>
                <a:gd name="T63" fmla="*/ 1 h 54"/>
                <a:gd name="T64" fmla="*/ 32 w 35"/>
                <a:gd name="T65" fmla="*/ 1 h 54"/>
                <a:gd name="T66" fmla="*/ 32 w 35"/>
                <a:gd name="T67" fmla="*/ 18 h 54"/>
                <a:gd name="T68" fmla="*/ 30 w 35"/>
                <a:gd name="T69" fmla="*/ 18 h 54"/>
                <a:gd name="T70" fmla="*/ 28 w 35"/>
                <a:gd name="T71" fmla="*/ 13 h 54"/>
                <a:gd name="T72" fmla="*/ 25 w 35"/>
                <a:gd name="T73" fmla="*/ 8 h 54"/>
                <a:gd name="T74" fmla="*/ 21 w 35"/>
                <a:gd name="T75" fmla="*/ 5 h 54"/>
                <a:gd name="T76" fmla="*/ 16 w 35"/>
                <a:gd name="T77" fmla="*/ 3 h 54"/>
                <a:gd name="T78" fmla="*/ 10 w 35"/>
                <a:gd name="T79" fmla="*/ 6 h 54"/>
                <a:gd name="T80" fmla="*/ 8 w 35"/>
                <a:gd name="T81" fmla="*/ 11 h 54"/>
                <a:gd name="T82" fmla="*/ 9 w 35"/>
                <a:gd name="T83" fmla="*/ 17 h 54"/>
                <a:gd name="T84" fmla="*/ 14 w 35"/>
                <a:gd name="T85" fmla="*/ 20 h 54"/>
                <a:gd name="T86" fmla="*/ 19 w 35"/>
                <a:gd name="T87" fmla="*/ 22 h 54"/>
                <a:gd name="T88" fmla="*/ 24 w 35"/>
                <a:gd name="T89" fmla="*/ 24 h 54"/>
                <a:gd name="T90" fmla="*/ 28 w 35"/>
                <a:gd name="T91" fmla="*/ 26 h 54"/>
                <a:gd name="T92" fmla="*/ 31 w 35"/>
                <a:gd name="T93"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54">
                  <a:moveTo>
                    <a:pt x="31" y="29"/>
                  </a:moveTo>
                  <a:cubicBezTo>
                    <a:pt x="32" y="30"/>
                    <a:pt x="33" y="32"/>
                    <a:pt x="34" y="33"/>
                  </a:cubicBezTo>
                  <a:cubicBezTo>
                    <a:pt x="34" y="34"/>
                    <a:pt x="35" y="36"/>
                    <a:pt x="35" y="38"/>
                  </a:cubicBezTo>
                  <a:cubicBezTo>
                    <a:pt x="35" y="43"/>
                    <a:pt x="33" y="46"/>
                    <a:pt x="30" y="49"/>
                  </a:cubicBezTo>
                  <a:cubicBezTo>
                    <a:pt x="26" y="52"/>
                    <a:pt x="22" y="54"/>
                    <a:pt x="17" y="54"/>
                  </a:cubicBezTo>
                  <a:cubicBezTo>
                    <a:pt x="15" y="54"/>
                    <a:pt x="13" y="53"/>
                    <a:pt x="10" y="52"/>
                  </a:cubicBezTo>
                  <a:cubicBezTo>
                    <a:pt x="8" y="52"/>
                    <a:pt x="6" y="51"/>
                    <a:pt x="5" y="50"/>
                  </a:cubicBezTo>
                  <a:cubicBezTo>
                    <a:pt x="3" y="52"/>
                    <a:pt x="3" y="52"/>
                    <a:pt x="3" y="52"/>
                  </a:cubicBezTo>
                  <a:cubicBezTo>
                    <a:pt x="0" y="52"/>
                    <a:pt x="0" y="52"/>
                    <a:pt x="0" y="52"/>
                  </a:cubicBezTo>
                  <a:cubicBezTo>
                    <a:pt x="0" y="35"/>
                    <a:pt x="0" y="35"/>
                    <a:pt x="0" y="35"/>
                  </a:cubicBezTo>
                  <a:cubicBezTo>
                    <a:pt x="2" y="35"/>
                    <a:pt x="2" y="35"/>
                    <a:pt x="2" y="35"/>
                  </a:cubicBezTo>
                  <a:cubicBezTo>
                    <a:pt x="3" y="37"/>
                    <a:pt x="4" y="39"/>
                    <a:pt x="5" y="41"/>
                  </a:cubicBezTo>
                  <a:cubicBezTo>
                    <a:pt x="5" y="43"/>
                    <a:pt x="6" y="44"/>
                    <a:pt x="8" y="46"/>
                  </a:cubicBezTo>
                  <a:cubicBezTo>
                    <a:pt x="9" y="47"/>
                    <a:pt x="10" y="48"/>
                    <a:pt x="12" y="49"/>
                  </a:cubicBezTo>
                  <a:cubicBezTo>
                    <a:pt x="14" y="50"/>
                    <a:pt x="16" y="50"/>
                    <a:pt x="18" y="50"/>
                  </a:cubicBezTo>
                  <a:cubicBezTo>
                    <a:pt x="20" y="50"/>
                    <a:pt x="21" y="50"/>
                    <a:pt x="22" y="50"/>
                  </a:cubicBezTo>
                  <a:cubicBezTo>
                    <a:pt x="23" y="49"/>
                    <a:pt x="24" y="49"/>
                    <a:pt x="25" y="48"/>
                  </a:cubicBezTo>
                  <a:cubicBezTo>
                    <a:pt x="26" y="47"/>
                    <a:pt x="27" y="46"/>
                    <a:pt x="27" y="45"/>
                  </a:cubicBezTo>
                  <a:cubicBezTo>
                    <a:pt x="27" y="44"/>
                    <a:pt x="28" y="43"/>
                    <a:pt x="28" y="41"/>
                  </a:cubicBezTo>
                  <a:cubicBezTo>
                    <a:pt x="28" y="39"/>
                    <a:pt x="27" y="37"/>
                    <a:pt x="26" y="36"/>
                  </a:cubicBezTo>
                  <a:cubicBezTo>
                    <a:pt x="25" y="34"/>
                    <a:pt x="23" y="33"/>
                    <a:pt x="21" y="32"/>
                  </a:cubicBezTo>
                  <a:cubicBezTo>
                    <a:pt x="19" y="31"/>
                    <a:pt x="17" y="30"/>
                    <a:pt x="15" y="30"/>
                  </a:cubicBezTo>
                  <a:cubicBezTo>
                    <a:pt x="13" y="29"/>
                    <a:pt x="12" y="28"/>
                    <a:pt x="10" y="28"/>
                  </a:cubicBezTo>
                  <a:cubicBezTo>
                    <a:pt x="7" y="26"/>
                    <a:pt x="5" y="25"/>
                    <a:pt x="3" y="22"/>
                  </a:cubicBezTo>
                  <a:cubicBezTo>
                    <a:pt x="2" y="20"/>
                    <a:pt x="1" y="18"/>
                    <a:pt x="1" y="14"/>
                  </a:cubicBezTo>
                  <a:cubicBezTo>
                    <a:pt x="1" y="12"/>
                    <a:pt x="1" y="10"/>
                    <a:pt x="2" y="9"/>
                  </a:cubicBezTo>
                  <a:cubicBezTo>
                    <a:pt x="3" y="7"/>
                    <a:pt x="4" y="6"/>
                    <a:pt x="6" y="4"/>
                  </a:cubicBezTo>
                  <a:cubicBezTo>
                    <a:pt x="7" y="3"/>
                    <a:pt x="9" y="2"/>
                    <a:pt x="11" y="1"/>
                  </a:cubicBezTo>
                  <a:cubicBezTo>
                    <a:pt x="12" y="1"/>
                    <a:pt x="14" y="0"/>
                    <a:pt x="16" y="0"/>
                  </a:cubicBezTo>
                  <a:cubicBezTo>
                    <a:pt x="19" y="0"/>
                    <a:pt x="21" y="1"/>
                    <a:pt x="23" y="1"/>
                  </a:cubicBezTo>
                  <a:cubicBezTo>
                    <a:pt x="25" y="2"/>
                    <a:pt x="26" y="3"/>
                    <a:pt x="28" y="4"/>
                  </a:cubicBezTo>
                  <a:cubicBezTo>
                    <a:pt x="29" y="1"/>
                    <a:pt x="29" y="1"/>
                    <a:pt x="29" y="1"/>
                  </a:cubicBezTo>
                  <a:cubicBezTo>
                    <a:pt x="32" y="1"/>
                    <a:pt x="32" y="1"/>
                    <a:pt x="32" y="1"/>
                  </a:cubicBezTo>
                  <a:cubicBezTo>
                    <a:pt x="32" y="18"/>
                    <a:pt x="32" y="18"/>
                    <a:pt x="32" y="18"/>
                  </a:cubicBezTo>
                  <a:cubicBezTo>
                    <a:pt x="30" y="18"/>
                    <a:pt x="30" y="18"/>
                    <a:pt x="30" y="18"/>
                  </a:cubicBezTo>
                  <a:cubicBezTo>
                    <a:pt x="29" y="16"/>
                    <a:pt x="28" y="15"/>
                    <a:pt x="28" y="13"/>
                  </a:cubicBezTo>
                  <a:cubicBezTo>
                    <a:pt x="27" y="11"/>
                    <a:pt x="26" y="9"/>
                    <a:pt x="25" y="8"/>
                  </a:cubicBezTo>
                  <a:cubicBezTo>
                    <a:pt x="24" y="7"/>
                    <a:pt x="23" y="6"/>
                    <a:pt x="21" y="5"/>
                  </a:cubicBezTo>
                  <a:cubicBezTo>
                    <a:pt x="20" y="4"/>
                    <a:pt x="18" y="3"/>
                    <a:pt x="16" y="3"/>
                  </a:cubicBezTo>
                  <a:cubicBezTo>
                    <a:pt x="14" y="3"/>
                    <a:pt x="12" y="4"/>
                    <a:pt x="10" y="6"/>
                  </a:cubicBezTo>
                  <a:cubicBezTo>
                    <a:pt x="9" y="7"/>
                    <a:pt x="8" y="9"/>
                    <a:pt x="8" y="11"/>
                  </a:cubicBezTo>
                  <a:cubicBezTo>
                    <a:pt x="8" y="13"/>
                    <a:pt x="8" y="15"/>
                    <a:pt x="9" y="17"/>
                  </a:cubicBezTo>
                  <a:cubicBezTo>
                    <a:pt x="10" y="18"/>
                    <a:pt x="12" y="19"/>
                    <a:pt x="14" y="20"/>
                  </a:cubicBezTo>
                  <a:cubicBezTo>
                    <a:pt x="16" y="21"/>
                    <a:pt x="17" y="22"/>
                    <a:pt x="19" y="22"/>
                  </a:cubicBezTo>
                  <a:cubicBezTo>
                    <a:pt x="21" y="23"/>
                    <a:pt x="22" y="24"/>
                    <a:pt x="24" y="24"/>
                  </a:cubicBezTo>
                  <a:cubicBezTo>
                    <a:pt x="25" y="25"/>
                    <a:pt x="27" y="26"/>
                    <a:pt x="28" y="26"/>
                  </a:cubicBezTo>
                  <a:cubicBezTo>
                    <a:pt x="29" y="27"/>
                    <a:pt x="30" y="28"/>
                    <a:pt x="31"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2" name="Freeform 41">
              <a:extLst>
                <a:ext uri="{FF2B5EF4-FFF2-40B4-BE49-F238E27FC236}">
                  <a16:creationId xmlns:a16="http://schemas.microsoft.com/office/drawing/2014/main" id="{CB9E4B8D-53F2-AD45-8EA8-B9BF7DA0448D}"/>
                </a:ext>
              </a:extLst>
            </p:cNvPr>
            <p:cNvSpPr>
              <a:spLocks/>
            </p:cNvSpPr>
            <p:nvPr userDrawn="1"/>
          </p:nvSpPr>
          <p:spPr bwMode="auto">
            <a:xfrm>
              <a:off x="4281439" y="1452985"/>
              <a:ext cx="85725" cy="192088"/>
            </a:xfrm>
            <a:custGeom>
              <a:avLst/>
              <a:gdLst>
                <a:gd name="T0" fmla="*/ 23 w 23"/>
                <a:gd name="T1" fmla="*/ 51 h 51"/>
                <a:gd name="T2" fmla="*/ 0 w 23"/>
                <a:gd name="T3" fmla="*/ 51 h 51"/>
                <a:gd name="T4" fmla="*/ 0 w 23"/>
                <a:gd name="T5" fmla="*/ 49 h 51"/>
                <a:gd name="T6" fmla="*/ 3 w 23"/>
                <a:gd name="T7" fmla="*/ 49 h 51"/>
                <a:gd name="T8" fmla="*/ 6 w 23"/>
                <a:gd name="T9" fmla="*/ 48 h 51"/>
                <a:gd name="T10" fmla="*/ 7 w 23"/>
                <a:gd name="T11" fmla="*/ 47 h 51"/>
                <a:gd name="T12" fmla="*/ 8 w 23"/>
                <a:gd name="T13" fmla="*/ 45 h 51"/>
                <a:gd name="T14" fmla="*/ 8 w 23"/>
                <a:gd name="T15" fmla="*/ 8 h 51"/>
                <a:gd name="T16" fmla="*/ 7 w 23"/>
                <a:gd name="T17" fmla="*/ 6 h 51"/>
                <a:gd name="T18" fmla="*/ 6 w 23"/>
                <a:gd name="T19" fmla="*/ 4 h 51"/>
                <a:gd name="T20" fmla="*/ 3 w 23"/>
                <a:gd name="T21" fmla="*/ 3 h 51"/>
                <a:gd name="T22" fmla="*/ 0 w 23"/>
                <a:gd name="T23" fmla="*/ 3 h 51"/>
                <a:gd name="T24" fmla="*/ 0 w 23"/>
                <a:gd name="T25" fmla="*/ 0 h 51"/>
                <a:gd name="T26" fmla="*/ 23 w 23"/>
                <a:gd name="T27" fmla="*/ 0 h 51"/>
                <a:gd name="T28" fmla="*/ 23 w 23"/>
                <a:gd name="T29" fmla="*/ 3 h 51"/>
                <a:gd name="T30" fmla="*/ 20 w 23"/>
                <a:gd name="T31" fmla="*/ 3 h 51"/>
                <a:gd name="T32" fmla="*/ 18 w 23"/>
                <a:gd name="T33" fmla="*/ 4 h 51"/>
                <a:gd name="T34" fmla="*/ 16 w 23"/>
                <a:gd name="T35" fmla="*/ 5 h 51"/>
                <a:gd name="T36" fmla="*/ 15 w 23"/>
                <a:gd name="T37" fmla="*/ 7 h 51"/>
                <a:gd name="T38" fmla="*/ 15 w 23"/>
                <a:gd name="T39" fmla="*/ 44 h 51"/>
                <a:gd name="T40" fmla="*/ 16 w 23"/>
                <a:gd name="T41" fmla="*/ 46 h 51"/>
                <a:gd name="T42" fmla="*/ 18 w 23"/>
                <a:gd name="T43" fmla="*/ 48 h 51"/>
                <a:gd name="T44" fmla="*/ 20 w 23"/>
                <a:gd name="T45" fmla="*/ 48 h 51"/>
                <a:gd name="T46" fmla="*/ 23 w 23"/>
                <a:gd name="T47" fmla="*/ 49 h 51"/>
                <a:gd name="T48" fmla="*/ 23 w 23"/>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1">
                  <a:moveTo>
                    <a:pt x="23" y="51"/>
                  </a:moveTo>
                  <a:cubicBezTo>
                    <a:pt x="0" y="51"/>
                    <a:pt x="0" y="51"/>
                    <a:pt x="0" y="51"/>
                  </a:cubicBezTo>
                  <a:cubicBezTo>
                    <a:pt x="0" y="49"/>
                    <a:pt x="0" y="49"/>
                    <a:pt x="0" y="49"/>
                  </a:cubicBezTo>
                  <a:cubicBezTo>
                    <a:pt x="1" y="49"/>
                    <a:pt x="2" y="49"/>
                    <a:pt x="3" y="49"/>
                  </a:cubicBezTo>
                  <a:cubicBezTo>
                    <a:pt x="4" y="49"/>
                    <a:pt x="5" y="48"/>
                    <a:pt x="6" y="48"/>
                  </a:cubicBezTo>
                  <a:cubicBezTo>
                    <a:pt x="6" y="48"/>
                    <a:pt x="7" y="47"/>
                    <a:pt x="7" y="47"/>
                  </a:cubicBezTo>
                  <a:cubicBezTo>
                    <a:pt x="8" y="46"/>
                    <a:pt x="8" y="46"/>
                    <a:pt x="8" y="45"/>
                  </a:cubicBezTo>
                  <a:cubicBezTo>
                    <a:pt x="8" y="8"/>
                    <a:pt x="8" y="8"/>
                    <a:pt x="8" y="8"/>
                  </a:cubicBezTo>
                  <a:cubicBezTo>
                    <a:pt x="8" y="7"/>
                    <a:pt x="8" y="6"/>
                    <a:pt x="7" y="6"/>
                  </a:cubicBezTo>
                  <a:cubicBezTo>
                    <a:pt x="7" y="5"/>
                    <a:pt x="7" y="5"/>
                    <a:pt x="6" y="4"/>
                  </a:cubicBezTo>
                  <a:cubicBezTo>
                    <a:pt x="5" y="4"/>
                    <a:pt x="4" y="4"/>
                    <a:pt x="3" y="3"/>
                  </a:cubicBezTo>
                  <a:cubicBezTo>
                    <a:pt x="2" y="3"/>
                    <a:pt x="1" y="3"/>
                    <a:pt x="0" y="3"/>
                  </a:cubicBezTo>
                  <a:cubicBezTo>
                    <a:pt x="0" y="0"/>
                    <a:pt x="0" y="0"/>
                    <a:pt x="0" y="0"/>
                  </a:cubicBezTo>
                  <a:cubicBezTo>
                    <a:pt x="23" y="0"/>
                    <a:pt x="23" y="0"/>
                    <a:pt x="23" y="0"/>
                  </a:cubicBezTo>
                  <a:cubicBezTo>
                    <a:pt x="23" y="3"/>
                    <a:pt x="23" y="3"/>
                    <a:pt x="23" y="3"/>
                  </a:cubicBezTo>
                  <a:cubicBezTo>
                    <a:pt x="22" y="3"/>
                    <a:pt x="21" y="3"/>
                    <a:pt x="20" y="3"/>
                  </a:cubicBezTo>
                  <a:cubicBezTo>
                    <a:pt x="19" y="3"/>
                    <a:pt x="19" y="4"/>
                    <a:pt x="18" y="4"/>
                  </a:cubicBezTo>
                  <a:cubicBezTo>
                    <a:pt x="17" y="4"/>
                    <a:pt x="16" y="5"/>
                    <a:pt x="16" y="5"/>
                  </a:cubicBezTo>
                  <a:cubicBezTo>
                    <a:pt x="16" y="6"/>
                    <a:pt x="15" y="7"/>
                    <a:pt x="15" y="7"/>
                  </a:cubicBezTo>
                  <a:cubicBezTo>
                    <a:pt x="15" y="44"/>
                    <a:pt x="15" y="44"/>
                    <a:pt x="15" y="44"/>
                  </a:cubicBezTo>
                  <a:cubicBezTo>
                    <a:pt x="15" y="45"/>
                    <a:pt x="16" y="46"/>
                    <a:pt x="16" y="46"/>
                  </a:cubicBezTo>
                  <a:cubicBezTo>
                    <a:pt x="16" y="47"/>
                    <a:pt x="17" y="47"/>
                    <a:pt x="18" y="48"/>
                  </a:cubicBezTo>
                  <a:cubicBezTo>
                    <a:pt x="18" y="48"/>
                    <a:pt x="19" y="48"/>
                    <a:pt x="20" y="48"/>
                  </a:cubicBezTo>
                  <a:cubicBezTo>
                    <a:pt x="21" y="49"/>
                    <a:pt x="22" y="49"/>
                    <a:pt x="23" y="49"/>
                  </a:cubicBezTo>
                  <a:lnTo>
                    <a:pt x="23" y="5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3" name="Freeform 42">
              <a:extLst>
                <a:ext uri="{FF2B5EF4-FFF2-40B4-BE49-F238E27FC236}">
                  <a16:creationId xmlns:a16="http://schemas.microsoft.com/office/drawing/2014/main" id="{3F2F15B1-C9D4-8347-A2D8-73E927AE5A93}"/>
                </a:ext>
              </a:extLst>
            </p:cNvPr>
            <p:cNvSpPr>
              <a:spLocks/>
            </p:cNvSpPr>
            <p:nvPr userDrawn="1"/>
          </p:nvSpPr>
          <p:spPr bwMode="auto">
            <a:xfrm>
              <a:off x="4383039" y="1452985"/>
              <a:ext cx="165100" cy="192088"/>
            </a:xfrm>
            <a:custGeom>
              <a:avLst/>
              <a:gdLst>
                <a:gd name="T0" fmla="*/ 44 w 44"/>
                <a:gd name="T1" fmla="*/ 14 h 51"/>
                <a:gd name="T2" fmla="*/ 42 w 44"/>
                <a:gd name="T3" fmla="*/ 14 h 51"/>
                <a:gd name="T4" fmla="*/ 40 w 44"/>
                <a:gd name="T5" fmla="*/ 11 h 51"/>
                <a:gd name="T6" fmla="*/ 38 w 44"/>
                <a:gd name="T7" fmla="*/ 8 h 51"/>
                <a:gd name="T8" fmla="*/ 36 w 44"/>
                <a:gd name="T9" fmla="*/ 5 h 51"/>
                <a:gd name="T10" fmla="*/ 34 w 44"/>
                <a:gd name="T11" fmla="*/ 4 h 51"/>
                <a:gd name="T12" fmla="*/ 31 w 44"/>
                <a:gd name="T13" fmla="*/ 3 h 51"/>
                <a:gd name="T14" fmla="*/ 28 w 44"/>
                <a:gd name="T15" fmla="*/ 3 h 51"/>
                <a:gd name="T16" fmla="*/ 26 w 44"/>
                <a:gd name="T17" fmla="*/ 3 h 51"/>
                <a:gd name="T18" fmla="*/ 26 w 44"/>
                <a:gd name="T19" fmla="*/ 44 h 51"/>
                <a:gd name="T20" fmla="*/ 26 w 44"/>
                <a:gd name="T21" fmla="*/ 46 h 51"/>
                <a:gd name="T22" fmla="*/ 28 w 44"/>
                <a:gd name="T23" fmla="*/ 48 h 51"/>
                <a:gd name="T24" fmla="*/ 31 w 44"/>
                <a:gd name="T25" fmla="*/ 48 h 51"/>
                <a:gd name="T26" fmla="*/ 34 w 44"/>
                <a:gd name="T27" fmla="*/ 49 h 51"/>
                <a:gd name="T28" fmla="*/ 34 w 44"/>
                <a:gd name="T29" fmla="*/ 51 h 51"/>
                <a:gd name="T30" fmla="*/ 10 w 44"/>
                <a:gd name="T31" fmla="*/ 51 h 51"/>
                <a:gd name="T32" fmla="*/ 10 w 44"/>
                <a:gd name="T33" fmla="*/ 49 h 51"/>
                <a:gd name="T34" fmla="*/ 13 w 44"/>
                <a:gd name="T35" fmla="*/ 49 h 51"/>
                <a:gd name="T36" fmla="*/ 16 w 44"/>
                <a:gd name="T37" fmla="*/ 48 h 51"/>
                <a:gd name="T38" fmla="*/ 17 w 44"/>
                <a:gd name="T39" fmla="*/ 47 h 51"/>
                <a:gd name="T40" fmla="*/ 18 w 44"/>
                <a:gd name="T41" fmla="*/ 44 h 51"/>
                <a:gd name="T42" fmla="*/ 18 w 44"/>
                <a:gd name="T43" fmla="*/ 3 h 51"/>
                <a:gd name="T44" fmla="*/ 16 w 44"/>
                <a:gd name="T45" fmla="*/ 3 h 51"/>
                <a:gd name="T46" fmla="*/ 13 w 44"/>
                <a:gd name="T47" fmla="*/ 3 h 51"/>
                <a:gd name="T48" fmla="*/ 10 w 44"/>
                <a:gd name="T49" fmla="*/ 4 h 51"/>
                <a:gd name="T50" fmla="*/ 7 w 44"/>
                <a:gd name="T51" fmla="*/ 5 h 51"/>
                <a:gd name="T52" fmla="*/ 5 w 44"/>
                <a:gd name="T53" fmla="*/ 8 h 51"/>
                <a:gd name="T54" fmla="*/ 3 w 44"/>
                <a:gd name="T55" fmla="*/ 11 h 51"/>
                <a:gd name="T56" fmla="*/ 2 w 44"/>
                <a:gd name="T57" fmla="*/ 14 h 51"/>
                <a:gd name="T58" fmla="*/ 0 w 44"/>
                <a:gd name="T59" fmla="*/ 14 h 51"/>
                <a:gd name="T60" fmla="*/ 0 w 44"/>
                <a:gd name="T61" fmla="*/ 0 h 51"/>
                <a:gd name="T62" fmla="*/ 44 w 44"/>
                <a:gd name="T63" fmla="*/ 0 h 51"/>
                <a:gd name="T64" fmla="*/ 44 w 44"/>
                <a:gd name="T65"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51">
                  <a:moveTo>
                    <a:pt x="44" y="14"/>
                  </a:moveTo>
                  <a:cubicBezTo>
                    <a:pt x="42" y="14"/>
                    <a:pt x="42" y="14"/>
                    <a:pt x="42" y="14"/>
                  </a:cubicBezTo>
                  <a:cubicBezTo>
                    <a:pt x="41" y="13"/>
                    <a:pt x="41" y="12"/>
                    <a:pt x="40" y="11"/>
                  </a:cubicBezTo>
                  <a:cubicBezTo>
                    <a:pt x="40" y="10"/>
                    <a:pt x="39" y="9"/>
                    <a:pt x="38" y="8"/>
                  </a:cubicBezTo>
                  <a:cubicBezTo>
                    <a:pt x="38" y="7"/>
                    <a:pt x="37" y="6"/>
                    <a:pt x="36" y="5"/>
                  </a:cubicBezTo>
                  <a:cubicBezTo>
                    <a:pt x="35" y="4"/>
                    <a:pt x="34" y="4"/>
                    <a:pt x="34" y="4"/>
                  </a:cubicBezTo>
                  <a:cubicBezTo>
                    <a:pt x="33" y="3"/>
                    <a:pt x="32" y="3"/>
                    <a:pt x="31" y="3"/>
                  </a:cubicBezTo>
                  <a:cubicBezTo>
                    <a:pt x="30" y="3"/>
                    <a:pt x="29" y="3"/>
                    <a:pt x="28" y="3"/>
                  </a:cubicBezTo>
                  <a:cubicBezTo>
                    <a:pt x="26" y="3"/>
                    <a:pt x="26" y="3"/>
                    <a:pt x="26" y="3"/>
                  </a:cubicBezTo>
                  <a:cubicBezTo>
                    <a:pt x="26" y="44"/>
                    <a:pt x="26" y="44"/>
                    <a:pt x="26" y="44"/>
                  </a:cubicBezTo>
                  <a:cubicBezTo>
                    <a:pt x="26" y="45"/>
                    <a:pt x="26" y="46"/>
                    <a:pt x="26" y="46"/>
                  </a:cubicBezTo>
                  <a:cubicBezTo>
                    <a:pt x="26" y="47"/>
                    <a:pt x="27" y="47"/>
                    <a:pt x="28" y="48"/>
                  </a:cubicBezTo>
                  <a:cubicBezTo>
                    <a:pt x="28" y="48"/>
                    <a:pt x="29" y="48"/>
                    <a:pt x="31" y="48"/>
                  </a:cubicBezTo>
                  <a:cubicBezTo>
                    <a:pt x="32" y="49"/>
                    <a:pt x="33" y="49"/>
                    <a:pt x="34" y="49"/>
                  </a:cubicBezTo>
                  <a:cubicBezTo>
                    <a:pt x="34" y="51"/>
                    <a:pt x="34" y="51"/>
                    <a:pt x="34" y="51"/>
                  </a:cubicBezTo>
                  <a:cubicBezTo>
                    <a:pt x="10" y="51"/>
                    <a:pt x="10" y="51"/>
                    <a:pt x="10" y="51"/>
                  </a:cubicBezTo>
                  <a:cubicBezTo>
                    <a:pt x="10" y="49"/>
                    <a:pt x="10" y="49"/>
                    <a:pt x="10" y="49"/>
                  </a:cubicBezTo>
                  <a:cubicBezTo>
                    <a:pt x="10" y="49"/>
                    <a:pt x="11" y="49"/>
                    <a:pt x="13" y="49"/>
                  </a:cubicBezTo>
                  <a:cubicBezTo>
                    <a:pt x="14" y="48"/>
                    <a:pt x="15" y="48"/>
                    <a:pt x="16" y="48"/>
                  </a:cubicBezTo>
                  <a:cubicBezTo>
                    <a:pt x="16" y="48"/>
                    <a:pt x="17" y="47"/>
                    <a:pt x="17" y="47"/>
                  </a:cubicBezTo>
                  <a:cubicBezTo>
                    <a:pt x="18" y="46"/>
                    <a:pt x="18" y="45"/>
                    <a:pt x="18" y="44"/>
                  </a:cubicBezTo>
                  <a:cubicBezTo>
                    <a:pt x="18" y="3"/>
                    <a:pt x="18" y="3"/>
                    <a:pt x="18" y="3"/>
                  </a:cubicBezTo>
                  <a:cubicBezTo>
                    <a:pt x="16" y="3"/>
                    <a:pt x="16" y="3"/>
                    <a:pt x="16" y="3"/>
                  </a:cubicBezTo>
                  <a:cubicBezTo>
                    <a:pt x="15" y="3"/>
                    <a:pt x="14" y="3"/>
                    <a:pt x="13" y="3"/>
                  </a:cubicBezTo>
                  <a:cubicBezTo>
                    <a:pt x="12" y="3"/>
                    <a:pt x="11" y="3"/>
                    <a:pt x="10" y="4"/>
                  </a:cubicBezTo>
                  <a:cubicBezTo>
                    <a:pt x="9" y="4"/>
                    <a:pt x="8" y="4"/>
                    <a:pt x="7" y="5"/>
                  </a:cubicBezTo>
                  <a:cubicBezTo>
                    <a:pt x="7" y="6"/>
                    <a:pt x="6" y="7"/>
                    <a:pt x="5" y="8"/>
                  </a:cubicBezTo>
                  <a:cubicBezTo>
                    <a:pt x="4" y="9"/>
                    <a:pt x="4" y="10"/>
                    <a:pt x="3" y="11"/>
                  </a:cubicBezTo>
                  <a:cubicBezTo>
                    <a:pt x="3" y="13"/>
                    <a:pt x="2" y="14"/>
                    <a:pt x="2" y="14"/>
                  </a:cubicBezTo>
                  <a:cubicBezTo>
                    <a:pt x="0" y="14"/>
                    <a:pt x="0" y="14"/>
                    <a:pt x="0" y="14"/>
                  </a:cubicBezTo>
                  <a:cubicBezTo>
                    <a:pt x="0" y="0"/>
                    <a:pt x="0" y="0"/>
                    <a:pt x="0" y="0"/>
                  </a:cubicBezTo>
                  <a:cubicBezTo>
                    <a:pt x="44" y="0"/>
                    <a:pt x="44" y="0"/>
                    <a:pt x="44" y="0"/>
                  </a:cubicBezTo>
                  <a:lnTo>
                    <a:pt x="44" y="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4" name="Freeform 43">
              <a:extLst>
                <a:ext uri="{FF2B5EF4-FFF2-40B4-BE49-F238E27FC236}">
                  <a16:creationId xmlns:a16="http://schemas.microsoft.com/office/drawing/2014/main" id="{12485C97-DA6B-4445-B796-6481A66E226C}"/>
                </a:ext>
              </a:extLst>
            </p:cNvPr>
            <p:cNvSpPr>
              <a:spLocks/>
            </p:cNvSpPr>
            <p:nvPr userDrawn="1"/>
          </p:nvSpPr>
          <p:spPr bwMode="auto">
            <a:xfrm>
              <a:off x="4559251" y="1452985"/>
              <a:ext cx="184150" cy="192088"/>
            </a:xfrm>
            <a:custGeom>
              <a:avLst/>
              <a:gdLst>
                <a:gd name="T0" fmla="*/ 49 w 49"/>
                <a:gd name="T1" fmla="*/ 3 h 51"/>
                <a:gd name="T2" fmla="*/ 47 w 49"/>
                <a:gd name="T3" fmla="*/ 4 h 51"/>
                <a:gd name="T4" fmla="*/ 45 w 49"/>
                <a:gd name="T5" fmla="*/ 4 h 51"/>
                <a:gd name="T6" fmla="*/ 43 w 49"/>
                <a:gd name="T7" fmla="*/ 6 h 51"/>
                <a:gd name="T8" fmla="*/ 41 w 49"/>
                <a:gd name="T9" fmla="*/ 8 h 51"/>
                <a:gd name="T10" fmla="*/ 36 w 49"/>
                <a:gd name="T11" fmla="*/ 16 h 51"/>
                <a:gd name="T12" fmla="*/ 30 w 49"/>
                <a:gd name="T13" fmla="*/ 26 h 51"/>
                <a:gd name="T14" fmla="*/ 28 w 49"/>
                <a:gd name="T15" fmla="*/ 30 h 51"/>
                <a:gd name="T16" fmla="*/ 28 w 49"/>
                <a:gd name="T17" fmla="*/ 34 h 51"/>
                <a:gd name="T18" fmla="*/ 28 w 49"/>
                <a:gd name="T19" fmla="*/ 44 h 51"/>
                <a:gd name="T20" fmla="*/ 29 w 49"/>
                <a:gd name="T21" fmla="*/ 46 h 51"/>
                <a:gd name="T22" fmla="*/ 30 w 49"/>
                <a:gd name="T23" fmla="*/ 48 h 51"/>
                <a:gd name="T24" fmla="*/ 33 w 49"/>
                <a:gd name="T25" fmla="*/ 48 h 51"/>
                <a:gd name="T26" fmla="*/ 36 w 49"/>
                <a:gd name="T27" fmla="*/ 49 h 51"/>
                <a:gd name="T28" fmla="*/ 36 w 49"/>
                <a:gd name="T29" fmla="*/ 51 h 51"/>
                <a:gd name="T30" fmla="*/ 12 w 49"/>
                <a:gd name="T31" fmla="*/ 51 h 51"/>
                <a:gd name="T32" fmla="*/ 12 w 49"/>
                <a:gd name="T33" fmla="*/ 49 h 51"/>
                <a:gd name="T34" fmla="*/ 15 w 49"/>
                <a:gd name="T35" fmla="*/ 49 h 51"/>
                <a:gd name="T36" fmla="*/ 18 w 49"/>
                <a:gd name="T37" fmla="*/ 48 h 51"/>
                <a:gd name="T38" fmla="*/ 20 w 49"/>
                <a:gd name="T39" fmla="*/ 47 h 51"/>
                <a:gd name="T40" fmla="*/ 20 w 49"/>
                <a:gd name="T41" fmla="*/ 44 h 51"/>
                <a:gd name="T42" fmla="*/ 20 w 49"/>
                <a:gd name="T43" fmla="*/ 32 h 51"/>
                <a:gd name="T44" fmla="*/ 20 w 49"/>
                <a:gd name="T45" fmla="*/ 30 h 51"/>
                <a:gd name="T46" fmla="*/ 18 w 49"/>
                <a:gd name="T47" fmla="*/ 26 h 51"/>
                <a:gd name="T48" fmla="*/ 13 w 49"/>
                <a:gd name="T49" fmla="*/ 17 h 51"/>
                <a:gd name="T50" fmla="*/ 9 w 49"/>
                <a:gd name="T51" fmla="*/ 9 h 51"/>
                <a:gd name="T52" fmla="*/ 7 w 49"/>
                <a:gd name="T53" fmla="*/ 6 h 51"/>
                <a:gd name="T54" fmla="*/ 5 w 49"/>
                <a:gd name="T55" fmla="*/ 4 h 51"/>
                <a:gd name="T56" fmla="*/ 2 w 49"/>
                <a:gd name="T57" fmla="*/ 3 h 51"/>
                <a:gd name="T58" fmla="*/ 0 w 49"/>
                <a:gd name="T59" fmla="*/ 3 h 51"/>
                <a:gd name="T60" fmla="*/ 0 w 49"/>
                <a:gd name="T61" fmla="*/ 0 h 51"/>
                <a:gd name="T62" fmla="*/ 22 w 49"/>
                <a:gd name="T63" fmla="*/ 0 h 51"/>
                <a:gd name="T64" fmla="*/ 22 w 49"/>
                <a:gd name="T65" fmla="*/ 3 h 51"/>
                <a:gd name="T66" fmla="*/ 17 w 49"/>
                <a:gd name="T67" fmla="*/ 4 h 51"/>
                <a:gd name="T68" fmla="*/ 15 w 49"/>
                <a:gd name="T69" fmla="*/ 5 h 51"/>
                <a:gd name="T70" fmla="*/ 16 w 49"/>
                <a:gd name="T71" fmla="*/ 6 h 51"/>
                <a:gd name="T72" fmla="*/ 16 w 49"/>
                <a:gd name="T73" fmla="*/ 7 h 51"/>
                <a:gd name="T74" fmla="*/ 17 w 49"/>
                <a:gd name="T75" fmla="*/ 9 h 51"/>
                <a:gd name="T76" fmla="*/ 18 w 49"/>
                <a:gd name="T77" fmla="*/ 11 h 51"/>
                <a:gd name="T78" fmla="*/ 22 w 49"/>
                <a:gd name="T79" fmla="*/ 18 h 51"/>
                <a:gd name="T80" fmla="*/ 26 w 49"/>
                <a:gd name="T81" fmla="*/ 26 h 51"/>
                <a:gd name="T82" fmla="*/ 35 w 49"/>
                <a:gd name="T83" fmla="*/ 12 h 51"/>
                <a:gd name="T84" fmla="*/ 38 w 49"/>
                <a:gd name="T85" fmla="*/ 6 h 51"/>
                <a:gd name="T86" fmla="*/ 37 w 49"/>
                <a:gd name="T87" fmla="*/ 4 h 51"/>
                <a:gd name="T88" fmla="*/ 36 w 49"/>
                <a:gd name="T89" fmla="*/ 4 h 51"/>
                <a:gd name="T90" fmla="*/ 34 w 49"/>
                <a:gd name="T91" fmla="*/ 3 h 51"/>
                <a:gd name="T92" fmla="*/ 31 w 49"/>
                <a:gd name="T93" fmla="*/ 3 h 51"/>
                <a:gd name="T94" fmla="*/ 31 w 49"/>
                <a:gd name="T95" fmla="*/ 0 h 51"/>
                <a:gd name="T96" fmla="*/ 49 w 49"/>
                <a:gd name="T97" fmla="*/ 0 h 51"/>
                <a:gd name="T98" fmla="*/ 49 w 49"/>
                <a:gd name="T9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1">
                  <a:moveTo>
                    <a:pt x="49" y="3"/>
                  </a:moveTo>
                  <a:cubicBezTo>
                    <a:pt x="49" y="3"/>
                    <a:pt x="48" y="3"/>
                    <a:pt x="47" y="4"/>
                  </a:cubicBezTo>
                  <a:cubicBezTo>
                    <a:pt x="46" y="4"/>
                    <a:pt x="46" y="4"/>
                    <a:pt x="45" y="4"/>
                  </a:cubicBezTo>
                  <a:cubicBezTo>
                    <a:pt x="44" y="5"/>
                    <a:pt x="44" y="5"/>
                    <a:pt x="43" y="6"/>
                  </a:cubicBezTo>
                  <a:cubicBezTo>
                    <a:pt x="43" y="6"/>
                    <a:pt x="42" y="7"/>
                    <a:pt x="41" y="8"/>
                  </a:cubicBezTo>
                  <a:cubicBezTo>
                    <a:pt x="39" y="11"/>
                    <a:pt x="38" y="13"/>
                    <a:pt x="36" y="16"/>
                  </a:cubicBezTo>
                  <a:cubicBezTo>
                    <a:pt x="35" y="19"/>
                    <a:pt x="33" y="22"/>
                    <a:pt x="30" y="26"/>
                  </a:cubicBezTo>
                  <a:cubicBezTo>
                    <a:pt x="29" y="28"/>
                    <a:pt x="29" y="29"/>
                    <a:pt x="28" y="30"/>
                  </a:cubicBezTo>
                  <a:cubicBezTo>
                    <a:pt x="28" y="31"/>
                    <a:pt x="28" y="32"/>
                    <a:pt x="28" y="34"/>
                  </a:cubicBezTo>
                  <a:cubicBezTo>
                    <a:pt x="28" y="44"/>
                    <a:pt x="28" y="44"/>
                    <a:pt x="28" y="44"/>
                  </a:cubicBezTo>
                  <a:cubicBezTo>
                    <a:pt x="28" y="45"/>
                    <a:pt x="28" y="46"/>
                    <a:pt x="29" y="46"/>
                  </a:cubicBezTo>
                  <a:cubicBezTo>
                    <a:pt x="29" y="47"/>
                    <a:pt x="29" y="47"/>
                    <a:pt x="30" y="48"/>
                  </a:cubicBezTo>
                  <a:cubicBezTo>
                    <a:pt x="31" y="48"/>
                    <a:pt x="32" y="48"/>
                    <a:pt x="33" y="48"/>
                  </a:cubicBezTo>
                  <a:cubicBezTo>
                    <a:pt x="34" y="49"/>
                    <a:pt x="35" y="49"/>
                    <a:pt x="36" y="49"/>
                  </a:cubicBezTo>
                  <a:cubicBezTo>
                    <a:pt x="36" y="51"/>
                    <a:pt x="36" y="51"/>
                    <a:pt x="36" y="51"/>
                  </a:cubicBezTo>
                  <a:cubicBezTo>
                    <a:pt x="12" y="51"/>
                    <a:pt x="12" y="51"/>
                    <a:pt x="12" y="51"/>
                  </a:cubicBezTo>
                  <a:cubicBezTo>
                    <a:pt x="12" y="49"/>
                    <a:pt x="12" y="49"/>
                    <a:pt x="12" y="49"/>
                  </a:cubicBezTo>
                  <a:cubicBezTo>
                    <a:pt x="13" y="49"/>
                    <a:pt x="14" y="49"/>
                    <a:pt x="15" y="49"/>
                  </a:cubicBezTo>
                  <a:cubicBezTo>
                    <a:pt x="17" y="48"/>
                    <a:pt x="18" y="48"/>
                    <a:pt x="18" y="48"/>
                  </a:cubicBezTo>
                  <a:cubicBezTo>
                    <a:pt x="19" y="48"/>
                    <a:pt x="20" y="47"/>
                    <a:pt x="20" y="47"/>
                  </a:cubicBezTo>
                  <a:cubicBezTo>
                    <a:pt x="20" y="46"/>
                    <a:pt x="20" y="45"/>
                    <a:pt x="20" y="44"/>
                  </a:cubicBezTo>
                  <a:cubicBezTo>
                    <a:pt x="20" y="32"/>
                    <a:pt x="20" y="32"/>
                    <a:pt x="20" y="32"/>
                  </a:cubicBezTo>
                  <a:cubicBezTo>
                    <a:pt x="20" y="32"/>
                    <a:pt x="20" y="31"/>
                    <a:pt x="20" y="30"/>
                  </a:cubicBezTo>
                  <a:cubicBezTo>
                    <a:pt x="19" y="29"/>
                    <a:pt x="19" y="28"/>
                    <a:pt x="18" y="26"/>
                  </a:cubicBezTo>
                  <a:cubicBezTo>
                    <a:pt x="17" y="24"/>
                    <a:pt x="15" y="21"/>
                    <a:pt x="13" y="17"/>
                  </a:cubicBezTo>
                  <a:cubicBezTo>
                    <a:pt x="12" y="14"/>
                    <a:pt x="10" y="11"/>
                    <a:pt x="9" y="9"/>
                  </a:cubicBezTo>
                  <a:cubicBezTo>
                    <a:pt x="8" y="8"/>
                    <a:pt x="7" y="7"/>
                    <a:pt x="7" y="6"/>
                  </a:cubicBezTo>
                  <a:cubicBezTo>
                    <a:pt x="6" y="5"/>
                    <a:pt x="5" y="5"/>
                    <a:pt x="5" y="4"/>
                  </a:cubicBezTo>
                  <a:cubicBezTo>
                    <a:pt x="4" y="4"/>
                    <a:pt x="3" y="4"/>
                    <a:pt x="2" y="3"/>
                  </a:cubicBezTo>
                  <a:cubicBezTo>
                    <a:pt x="2" y="3"/>
                    <a:pt x="1" y="3"/>
                    <a:pt x="0" y="3"/>
                  </a:cubicBezTo>
                  <a:cubicBezTo>
                    <a:pt x="0" y="0"/>
                    <a:pt x="0" y="0"/>
                    <a:pt x="0" y="0"/>
                  </a:cubicBezTo>
                  <a:cubicBezTo>
                    <a:pt x="22" y="0"/>
                    <a:pt x="22" y="0"/>
                    <a:pt x="22" y="0"/>
                  </a:cubicBezTo>
                  <a:cubicBezTo>
                    <a:pt x="22" y="3"/>
                    <a:pt x="22" y="3"/>
                    <a:pt x="22" y="3"/>
                  </a:cubicBezTo>
                  <a:cubicBezTo>
                    <a:pt x="20" y="3"/>
                    <a:pt x="18" y="3"/>
                    <a:pt x="17" y="4"/>
                  </a:cubicBezTo>
                  <a:cubicBezTo>
                    <a:pt x="16" y="4"/>
                    <a:pt x="15" y="4"/>
                    <a:pt x="15" y="5"/>
                  </a:cubicBezTo>
                  <a:cubicBezTo>
                    <a:pt x="15" y="5"/>
                    <a:pt x="15" y="5"/>
                    <a:pt x="16" y="6"/>
                  </a:cubicBezTo>
                  <a:cubicBezTo>
                    <a:pt x="16" y="6"/>
                    <a:pt x="16" y="6"/>
                    <a:pt x="16" y="7"/>
                  </a:cubicBezTo>
                  <a:cubicBezTo>
                    <a:pt x="16" y="7"/>
                    <a:pt x="17" y="8"/>
                    <a:pt x="17" y="9"/>
                  </a:cubicBezTo>
                  <a:cubicBezTo>
                    <a:pt x="18" y="10"/>
                    <a:pt x="18" y="11"/>
                    <a:pt x="18" y="11"/>
                  </a:cubicBezTo>
                  <a:cubicBezTo>
                    <a:pt x="20" y="13"/>
                    <a:pt x="21" y="16"/>
                    <a:pt x="22" y="18"/>
                  </a:cubicBezTo>
                  <a:cubicBezTo>
                    <a:pt x="23" y="20"/>
                    <a:pt x="25" y="23"/>
                    <a:pt x="26" y="26"/>
                  </a:cubicBezTo>
                  <a:cubicBezTo>
                    <a:pt x="30" y="20"/>
                    <a:pt x="33" y="15"/>
                    <a:pt x="35" y="12"/>
                  </a:cubicBezTo>
                  <a:cubicBezTo>
                    <a:pt x="37" y="8"/>
                    <a:pt x="38" y="6"/>
                    <a:pt x="38" y="6"/>
                  </a:cubicBezTo>
                  <a:cubicBezTo>
                    <a:pt x="38" y="5"/>
                    <a:pt x="38" y="5"/>
                    <a:pt x="37" y="4"/>
                  </a:cubicBezTo>
                  <a:cubicBezTo>
                    <a:pt x="37" y="4"/>
                    <a:pt x="36" y="4"/>
                    <a:pt x="36" y="4"/>
                  </a:cubicBezTo>
                  <a:cubicBezTo>
                    <a:pt x="35" y="3"/>
                    <a:pt x="34" y="3"/>
                    <a:pt x="34" y="3"/>
                  </a:cubicBezTo>
                  <a:cubicBezTo>
                    <a:pt x="33" y="3"/>
                    <a:pt x="32" y="3"/>
                    <a:pt x="31" y="3"/>
                  </a:cubicBezTo>
                  <a:cubicBezTo>
                    <a:pt x="31" y="0"/>
                    <a:pt x="31" y="0"/>
                    <a:pt x="31" y="0"/>
                  </a:cubicBezTo>
                  <a:cubicBezTo>
                    <a:pt x="49" y="0"/>
                    <a:pt x="49" y="0"/>
                    <a:pt x="49" y="0"/>
                  </a:cubicBezTo>
                  <a:lnTo>
                    <a:pt x="49" y="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5" name="Freeform 44">
              <a:extLst>
                <a:ext uri="{FF2B5EF4-FFF2-40B4-BE49-F238E27FC236}">
                  <a16:creationId xmlns:a16="http://schemas.microsoft.com/office/drawing/2014/main" id="{43507F4F-76C0-754F-9DAB-D0A37C56C12A}"/>
                </a:ext>
              </a:extLst>
            </p:cNvPr>
            <p:cNvSpPr>
              <a:spLocks/>
            </p:cNvSpPr>
            <p:nvPr userDrawn="1"/>
          </p:nvSpPr>
          <p:spPr bwMode="auto">
            <a:xfrm>
              <a:off x="2306589" y="714797"/>
              <a:ext cx="327025" cy="461963"/>
            </a:xfrm>
            <a:custGeom>
              <a:avLst/>
              <a:gdLst>
                <a:gd name="T0" fmla="*/ 67 w 87"/>
                <a:gd name="T1" fmla="*/ 93 h 122"/>
                <a:gd name="T2" fmla="*/ 63 w 87"/>
                <a:gd name="T3" fmla="*/ 93 h 122"/>
                <a:gd name="T4" fmla="*/ 50 w 87"/>
                <a:gd name="T5" fmla="*/ 98 h 122"/>
                <a:gd name="T6" fmla="*/ 33 w 87"/>
                <a:gd name="T7" fmla="*/ 98 h 122"/>
                <a:gd name="T8" fmla="*/ 33 w 87"/>
                <a:gd name="T9" fmla="*/ 97 h 122"/>
                <a:gd name="T10" fmla="*/ 44 w 87"/>
                <a:gd name="T11" fmla="*/ 86 h 122"/>
                <a:gd name="T12" fmla="*/ 44 w 87"/>
                <a:gd name="T13" fmla="*/ 73 h 122"/>
                <a:gd name="T14" fmla="*/ 59 w 87"/>
                <a:gd name="T15" fmla="*/ 68 h 122"/>
                <a:gd name="T16" fmla="*/ 71 w 87"/>
                <a:gd name="T17" fmla="*/ 63 h 122"/>
                <a:gd name="T18" fmla="*/ 80 w 87"/>
                <a:gd name="T19" fmla="*/ 51 h 122"/>
                <a:gd name="T20" fmla="*/ 81 w 87"/>
                <a:gd name="T21" fmla="*/ 44 h 122"/>
                <a:gd name="T22" fmla="*/ 81 w 87"/>
                <a:gd name="T23" fmla="*/ 41 h 122"/>
                <a:gd name="T24" fmla="*/ 68 w 87"/>
                <a:gd name="T25" fmla="*/ 36 h 122"/>
                <a:gd name="T26" fmla="*/ 64 w 87"/>
                <a:gd name="T27" fmla="*/ 31 h 122"/>
                <a:gd name="T28" fmla="*/ 63 w 87"/>
                <a:gd name="T29" fmla="*/ 28 h 122"/>
                <a:gd name="T30" fmla="*/ 62 w 87"/>
                <a:gd name="T31" fmla="*/ 27 h 122"/>
                <a:gd name="T32" fmla="*/ 58 w 87"/>
                <a:gd name="T33" fmla="*/ 28 h 122"/>
                <a:gd name="T34" fmla="*/ 57 w 87"/>
                <a:gd name="T35" fmla="*/ 29 h 122"/>
                <a:gd name="T36" fmla="*/ 57 w 87"/>
                <a:gd name="T37" fmla="*/ 30 h 122"/>
                <a:gd name="T38" fmla="*/ 57 w 87"/>
                <a:gd name="T39" fmla="*/ 41 h 122"/>
                <a:gd name="T40" fmla="*/ 49 w 87"/>
                <a:gd name="T41" fmla="*/ 46 h 122"/>
                <a:gd name="T42" fmla="*/ 44 w 87"/>
                <a:gd name="T43" fmla="*/ 52 h 122"/>
                <a:gd name="T44" fmla="*/ 39 w 87"/>
                <a:gd name="T45" fmla="*/ 50 h 122"/>
                <a:gd name="T46" fmla="*/ 22 w 87"/>
                <a:gd name="T47" fmla="*/ 8 h 122"/>
                <a:gd name="T48" fmla="*/ 13 w 87"/>
                <a:gd name="T49" fmla="*/ 0 h 122"/>
                <a:gd name="T50" fmla="*/ 9 w 87"/>
                <a:gd name="T51" fmla="*/ 11 h 122"/>
                <a:gd name="T52" fmla="*/ 9 w 87"/>
                <a:gd name="T53" fmla="*/ 13 h 122"/>
                <a:gd name="T54" fmla="*/ 3 w 87"/>
                <a:gd name="T55" fmla="*/ 38 h 122"/>
                <a:gd name="T56" fmla="*/ 0 w 87"/>
                <a:gd name="T57" fmla="*/ 53 h 122"/>
                <a:gd name="T58" fmla="*/ 7 w 87"/>
                <a:gd name="T59" fmla="*/ 81 h 122"/>
                <a:gd name="T60" fmla="*/ 8 w 87"/>
                <a:gd name="T61" fmla="*/ 91 h 122"/>
                <a:gd name="T62" fmla="*/ 21 w 87"/>
                <a:gd name="T63" fmla="*/ 117 h 122"/>
                <a:gd name="T64" fmla="*/ 41 w 87"/>
                <a:gd name="T65" fmla="*/ 119 h 122"/>
                <a:gd name="T66" fmla="*/ 46 w 87"/>
                <a:gd name="T67" fmla="*/ 115 h 122"/>
                <a:gd name="T68" fmla="*/ 53 w 87"/>
                <a:gd name="T69" fmla="*/ 115 h 122"/>
                <a:gd name="T70" fmla="*/ 72 w 87"/>
                <a:gd name="T71" fmla="*/ 110 h 122"/>
                <a:gd name="T72" fmla="*/ 82 w 87"/>
                <a:gd name="T73" fmla="*/ 104 h 122"/>
                <a:gd name="T74" fmla="*/ 87 w 87"/>
                <a:gd name="T75" fmla="*/ 94 h 122"/>
                <a:gd name="T76" fmla="*/ 86 w 87"/>
                <a:gd name="T77" fmla="*/ 88 h 122"/>
                <a:gd name="T78" fmla="*/ 67 w 87"/>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22">
                  <a:moveTo>
                    <a:pt x="67" y="93"/>
                  </a:moveTo>
                  <a:cubicBezTo>
                    <a:pt x="66" y="93"/>
                    <a:pt x="64" y="93"/>
                    <a:pt x="63" y="93"/>
                  </a:cubicBezTo>
                  <a:cubicBezTo>
                    <a:pt x="59" y="95"/>
                    <a:pt x="54" y="96"/>
                    <a:pt x="50" y="98"/>
                  </a:cubicBezTo>
                  <a:cubicBezTo>
                    <a:pt x="45" y="99"/>
                    <a:pt x="38" y="102"/>
                    <a:pt x="33" y="98"/>
                  </a:cubicBezTo>
                  <a:cubicBezTo>
                    <a:pt x="33" y="98"/>
                    <a:pt x="33" y="98"/>
                    <a:pt x="33" y="97"/>
                  </a:cubicBezTo>
                  <a:cubicBezTo>
                    <a:pt x="37" y="93"/>
                    <a:pt x="37" y="90"/>
                    <a:pt x="44" y="86"/>
                  </a:cubicBezTo>
                  <a:cubicBezTo>
                    <a:pt x="44" y="82"/>
                    <a:pt x="46" y="76"/>
                    <a:pt x="44" y="73"/>
                  </a:cubicBezTo>
                  <a:cubicBezTo>
                    <a:pt x="44" y="66"/>
                    <a:pt x="53" y="69"/>
                    <a:pt x="59" y="68"/>
                  </a:cubicBezTo>
                  <a:cubicBezTo>
                    <a:pt x="63" y="67"/>
                    <a:pt x="68" y="65"/>
                    <a:pt x="71" y="63"/>
                  </a:cubicBezTo>
                  <a:cubicBezTo>
                    <a:pt x="75" y="61"/>
                    <a:pt x="78" y="56"/>
                    <a:pt x="80" y="51"/>
                  </a:cubicBezTo>
                  <a:cubicBezTo>
                    <a:pt x="81" y="50"/>
                    <a:pt x="80" y="46"/>
                    <a:pt x="81" y="44"/>
                  </a:cubicBezTo>
                  <a:cubicBezTo>
                    <a:pt x="81" y="43"/>
                    <a:pt x="81" y="42"/>
                    <a:pt x="81" y="41"/>
                  </a:cubicBezTo>
                  <a:cubicBezTo>
                    <a:pt x="81" y="40"/>
                    <a:pt x="70" y="37"/>
                    <a:pt x="68" y="36"/>
                  </a:cubicBezTo>
                  <a:cubicBezTo>
                    <a:pt x="67" y="35"/>
                    <a:pt x="64" y="33"/>
                    <a:pt x="64" y="31"/>
                  </a:cubicBezTo>
                  <a:cubicBezTo>
                    <a:pt x="63" y="30"/>
                    <a:pt x="64" y="29"/>
                    <a:pt x="63" y="28"/>
                  </a:cubicBezTo>
                  <a:cubicBezTo>
                    <a:pt x="63" y="27"/>
                    <a:pt x="62" y="27"/>
                    <a:pt x="62" y="27"/>
                  </a:cubicBezTo>
                  <a:cubicBezTo>
                    <a:pt x="59" y="27"/>
                    <a:pt x="59" y="27"/>
                    <a:pt x="58" y="28"/>
                  </a:cubicBezTo>
                  <a:cubicBezTo>
                    <a:pt x="58" y="29"/>
                    <a:pt x="57" y="29"/>
                    <a:pt x="57" y="29"/>
                  </a:cubicBezTo>
                  <a:cubicBezTo>
                    <a:pt x="57" y="30"/>
                    <a:pt x="57" y="30"/>
                    <a:pt x="57" y="30"/>
                  </a:cubicBezTo>
                  <a:cubicBezTo>
                    <a:pt x="57" y="34"/>
                    <a:pt x="57" y="37"/>
                    <a:pt x="57" y="41"/>
                  </a:cubicBezTo>
                  <a:cubicBezTo>
                    <a:pt x="56" y="43"/>
                    <a:pt x="51" y="45"/>
                    <a:pt x="49" y="46"/>
                  </a:cubicBezTo>
                  <a:cubicBezTo>
                    <a:pt x="47" y="48"/>
                    <a:pt x="45" y="50"/>
                    <a:pt x="44" y="52"/>
                  </a:cubicBezTo>
                  <a:cubicBezTo>
                    <a:pt x="41" y="52"/>
                    <a:pt x="41" y="51"/>
                    <a:pt x="39" y="50"/>
                  </a:cubicBezTo>
                  <a:cubicBezTo>
                    <a:pt x="36" y="32"/>
                    <a:pt x="34" y="17"/>
                    <a:pt x="22" y="8"/>
                  </a:cubicBezTo>
                  <a:cubicBezTo>
                    <a:pt x="19" y="6"/>
                    <a:pt x="17" y="2"/>
                    <a:pt x="13" y="0"/>
                  </a:cubicBezTo>
                  <a:cubicBezTo>
                    <a:pt x="12" y="4"/>
                    <a:pt x="10" y="7"/>
                    <a:pt x="9" y="11"/>
                  </a:cubicBezTo>
                  <a:cubicBezTo>
                    <a:pt x="9" y="12"/>
                    <a:pt x="9" y="13"/>
                    <a:pt x="9" y="13"/>
                  </a:cubicBezTo>
                  <a:cubicBezTo>
                    <a:pt x="7" y="21"/>
                    <a:pt x="5" y="30"/>
                    <a:pt x="3" y="38"/>
                  </a:cubicBezTo>
                  <a:cubicBezTo>
                    <a:pt x="3" y="40"/>
                    <a:pt x="0" y="51"/>
                    <a:pt x="0" y="53"/>
                  </a:cubicBezTo>
                  <a:cubicBezTo>
                    <a:pt x="2" y="62"/>
                    <a:pt x="5" y="73"/>
                    <a:pt x="7" y="81"/>
                  </a:cubicBezTo>
                  <a:cubicBezTo>
                    <a:pt x="8" y="85"/>
                    <a:pt x="7" y="88"/>
                    <a:pt x="8" y="91"/>
                  </a:cubicBezTo>
                  <a:cubicBezTo>
                    <a:pt x="10" y="98"/>
                    <a:pt x="16" y="114"/>
                    <a:pt x="21" y="117"/>
                  </a:cubicBezTo>
                  <a:cubicBezTo>
                    <a:pt x="26" y="120"/>
                    <a:pt x="34" y="122"/>
                    <a:pt x="41" y="119"/>
                  </a:cubicBezTo>
                  <a:cubicBezTo>
                    <a:pt x="43" y="118"/>
                    <a:pt x="45" y="115"/>
                    <a:pt x="46" y="115"/>
                  </a:cubicBezTo>
                  <a:cubicBezTo>
                    <a:pt x="49" y="115"/>
                    <a:pt x="51" y="115"/>
                    <a:pt x="53" y="115"/>
                  </a:cubicBezTo>
                  <a:cubicBezTo>
                    <a:pt x="59" y="113"/>
                    <a:pt x="66" y="111"/>
                    <a:pt x="72" y="110"/>
                  </a:cubicBezTo>
                  <a:cubicBezTo>
                    <a:pt x="74" y="109"/>
                    <a:pt x="80" y="106"/>
                    <a:pt x="82" y="104"/>
                  </a:cubicBezTo>
                  <a:cubicBezTo>
                    <a:pt x="84" y="102"/>
                    <a:pt x="84" y="97"/>
                    <a:pt x="87" y="94"/>
                  </a:cubicBezTo>
                  <a:cubicBezTo>
                    <a:pt x="87" y="91"/>
                    <a:pt x="87" y="90"/>
                    <a:pt x="86" y="88"/>
                  </a:cubicBezTo>
                  <a:cubicBezTo>
                    <a:pt x="78" y="88"/>
                    <a:pt x="73" y="91"/>
                    <a:pt x="6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6" name="Freeform 45">
              <a:extLst>
                <a:ext uri="{FF2B5EF4-FFF2-40B4-BE49-F238E27FC236}">
                  <a16:creationId xmlns:a16="http://schemas.microsoft.com/office/drawing/2014/main" id="{3E5013FF-BBAC-EC49-BBF1-BBC795220721}"/>
                </a:ext>
              </a:extLst>
            </p:cNvPr>
            <p:cNvSpPr>
              <a:spLocks noEditPoints="1"/>
            </p:cNvSpPr>
            <p:nvPr userDrawn="1"/>
          </p:nvSpPr>
          <p:spPr bwMode="auto">
            <a:xfrm>
              <a:off x="1919239" y="627485"/>
              <a:ext cx="282575" cy="644525"/>
            </a:xfrm>
            <a:custGeom>
              <a:avLst/>
              <a:gdLst>
                <a:gd name="T0" fmla="*/ 74 w 75"/>
                <a:gd name="T1" fmla="*/ 59 h 170"/>
                <a:gd name="T2" fmla="*/ 73 w 75"/>
                <a:gd name="T3" fmla="*/ 42 h 170"/>
                <a:gd name="T4" fmla="*/ 72 w 75"/>
                <a:gd name="T5" fmla="*/ 30 h 170"/>
                <a:gd name="T6" fmla="*/ 42 w 75"/>
                <a:gd name="T7" fmla="*/ 7 h 170"/>
                <a:gd name="T8" fmla="*/ 33 w 75"/>
                <a:gd name="T9" fmla="*/ 1 h 170"/>
                <a:gd name="T10" fmla="*/ 30 w 75"/>
                <a:gd name="T11" fmla="*/ 4 h 170"/>
                <a:gd name="T12" fmla="*/ 37 w 75"/>
                <a:gd name="T13" fmla="*/ 16 h 170"/>
                <a:gd name="T14" fmla="*/ 42 w 75"/>
                <a:gd name="T15" fmla="*/ 23 h 170"/>
                <a:gd name="T16" fmla="*/ 51 w 75"/>
                <a:gd name="T17" fmla="*/ 35 h 170"/>
                <a:gd name="T18" fmla="*/ 52 w 75"/>
                <a:gd name="T19" fmla="*/ 71 h 170"/>
                <a:gd name="T20" fmla="*/ 52 w 75"/>
                <a:gd name="T21" fmla="*/ 80 h 170"/>
                <a:gd name="T22" fmla="*/ 51 w 75"/>
                <a:gd name="T23" fmla="*/ 90 h 170"/>
                <a:gd name="T24" fmla="*/ 44 w 75"/>
                <a:gd name="T25" fmla="*/ 86 h 170"/>
                <a:gd name="T26" fmla="*/ 39 w 75"/>
                <a:gd name="T27" fmla="*/ 85 h 170"/>
                <a:gd name="T28" fmla="*/ 33 w 75"/>
                <a:gd name="T29" fmla="*/ 81 h 170"/>
                <a:gd name="T30" fmla="*/ 26 w 75"/>
                <a:gd name="T31" fmla="*/ 80 h 170"/>
                <a:gd name="T32" fmla="*/ 17 w 75"/>
                <a:gd name="T33" fmla="*/ 77 h 170"/>
                <a:gd name="T34" fmla="*/ 14 w 75"/>
                <a:gd name="T35" fmla="*/ 79 h 170"/>
                <a:gd name="T36" fmla="*/ 19 w 75"/>
                <a:gd name="T37" fmla="*/ 88 h 170"/>
                <a:gd name="T38" fmla="*/ 19 w 75"/>
                <a:gd name="T39" fmla="*/ 91 h 170"/>
                <a:gd name="T40" fmla="*/ 21 w 75"/>
                <a:gd name="T41" fmla="*/ 101 h 170"/>
                <a:gd name="T42" fmla="*/ 18 w 75"/>
                <a:gd name="T43" fmla="*/ 112 h 170"/>
                <a:gd name="T44" fmla="*/ 2 w 75"/>
                <a:gd name="T45" fmla="*/ 143 h 170"/>
                <a:gd name="T46" fmla="*/ 1 w 75"/>
                <a:gd name="T47" fmla="*/ 144 h 170"/>
                <a:gd name="T48" fmla="*/ 1 w 75"/>
                <a:gd name="T49" fmla="*/ 146 h 170"/>
                <a:gd name="T50" fmla="*/ 6 w 75"/>
                <a:gd name="T51" fmla="*/ 169 h 170"/>
                <a:gd name="T52" fmla="*/ 7 w 75"/>
                <a:gd name="T53" fmla="*/ 170 h 170"/>
                <a:gd name="T54" fmla="*/ 15 w 75"/>
                <a:gd name="T55" fmla="*/ 170 h 170"/>
                <a:gd name="T56" fmla="*/ 24 w 75"/>
                <a:gd name="T57" fmla="*/ 161 h 170"/>
                <a:gd name="T58" fmla="*/ 36 w 75"/>
                <a:gd name="T59" fmla="*/ 153 h 170"/>
                <a:gd name="T60" fmla="*/ 38 w 75"/>
                <a:gd name="T61" fmla="*/ 151 h 170"/>
                <a:gd name="T62" fmla="*/ 50 w 75"/>
                <a:gd name="T63" fmla="*/ 141 h 170"/>
                <a:gd name="T64" fmla="*/ 51 w 75"/>
                <a:gd name="T65" fmla="*/ 141 h 170"/>
                <a:gd name="T66" fmla="*/ 51 w 75"/>
                <a:gd name="T67" fmla="*/ 147 h 170"/>
                <a:gd name="T68" fmla="*/ 53 w 75"/>
                <a:gd name="T69" fmla="*/ 165 h 170"/>
                <a:gd name="T70" fmla="*/ 58 w 75"/>
                <a:gd name="T71" fmla="*/ 164 h 170"/>
                <a:gd name="T72" fmla="*/ 65 w 75"/>
                <a:gd name="T73" fmla="*/ 154 h 170"/>
                <a:gd name="T74" fmla="*/ 72 w 75"/>
                <a:gd name="T75" fmla="*/ 124 h 170"/>
                <a:gd name="T76" fmla="*/ 72 w 75"/>
                <a:gd name="T77" fmla="*/ 113 h 170"/>
                <a:gd name="T78" fmla="*/ 74 w 75"/>
                <a:gd name="T79" fmla="*/ 80 h 170"/>
                <a:gd name="T80" fmla="*/ 75 w 75"/>
                <a:gd name="T81" fmla="*/ 66 h 170"/>
                <a:gd name="T82" fmla="*/ 74 w 75"/>
                <a:gd name="T83" fmla="*/ 59 h 170"/>
                <a:gd name="T84" fmla="*/ 51 w 75"/>
                <a:gd name="T85" fmla="*/ 122 h 170"/>
                <a:gd name="T86" fmla="*/ 51 w 75"/>
                <a:gd name="T87" fmla="*/ 128 h 170"/>
                <a:gd name="T88" fmla="*/ 44 w 75"/>
                <a:gd name="T89" fmla="*/ 132 h 170"/>
                <a:gd name="T90" fmla="*/ 40 w 75"/>
                <a:gd name="T91" fmla="*/ 136 h 170"/>
                <a:gd name="T92" fmla="*/ 31 w 75"/>
                <a:gd name="T93" fmla="*/ 139 h 170"/>
                <a:gd name="T94" fmla="*/ 24 w 75"/>
                <a:gd name="T95" fmla="*/ 144 h 170"/>
                <a:gd name="T96" fmla="*/ 13 w 75"/>
                <a:gd name="T97" fmla="*/ 146 h 170"/>
                <a:gd name="T98" fmla="*/ 12 w 75"/>
                <a:gd name="T99" fmla="*/ 145 h 170"/>
                <a:gd name="T100" fmla="*/ 17 w 75"/>
                <a:gd name="T101" fmla="*/ 135 h 170"/>
                <a:gd name="T102" fmla="*/ 30 w 75"/>
                <a:gd name="T103" fmla="*/ 118 h 170"/>
                <a:gd name="T104" fmla="*/ 31 w 75"/>
                <a:gd name="T105" fmla="*/ 115 h 170"/>
                <a:gd name="T106" fmla="*/ 36 w 75"/>
                <a:gd name="T107" fmla="*/ 108 h 170"/>
                <a:gd name="T108" fmla="*/ 49 w 75"/>
                <a:gd name="T109" fmla="*/ 99 h 170"/>
                <a:gd name="T110" fmla="*/ 51 w 75"/>
                <a:gd name="T111" fmla="*/ 99 h 170"/>
                <a:gd name="T112" fmla="*/ 51 w 75"/>
                <a:gd name="T113" fmla="*/ 114 h 170"/>
                <a:gd name="T114" fmla="*/ 51 w 75"/>
                <a:gd name="T115" fmla="*/ 12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170">
                  <a:moveTo>
                    <a:pt x="74" y="59"/>
                  </a:moveTo>
                  <a:cubicBezTo>
                    <a:pt x="74" y="53"/>
                    <a:pt x="74" y="46"/>
                    <a:pt x="73" y="42"/>
                  </a:cubicBezTo>
                  <a:cubicBezTo>
                    <a:pt x="72" y="38"/>
                    <a:pt x="74" y="33"/>
                    <a:pt x="72" y="30"/>
                  </a:cubicBezTo>
                  <a:cubicBezTo>
                    <a:pt x="68" y="20"/>
                    <a:pt x="51" y="12"/>
                    <a:pt x="42" y="7"/>
                  </a:cubicBezTo>
                  <a:cubicBezTo>
                    <a:pt x="38" y="5"/>
                    <a:pt x="38" y="2"/>
                    <a:pt x="33" y="1"/>
                  </a:cubicBezTo>
                  <a:cubicBezTo>
                    <a:pt x="32" y="0"/>
                    <a:pt x="30" y="3"/>
                    <a:pt x="30" y="4"/>
                  </a:cubicBezTo>
                  <a:cubicBezTo>
                    <a:pt x="29" y="10"/>
                    <a:pt x="34" y="12"/>
                    <a:pt x="37" y="16"/>
                  </a:cubicBezTo>
                  <a:cubicBezTo>
                    <a:pt x="39" y="18"/>
                    <a:pt x="40" y="21"/>
                    <a:pt x="42" y="23"/>
                  </a:cubicBezTo>
                  <a:cubicBezTo>
                    <a:pt x="45" y="27"/>
                    <a:pt x="49" y="30"/>
                    <a:pt x="51" y="35"/>
                  </a:cubicBezTo>
                  <a:cubicBezTo>
                    <a:pt x="54" y="43"/>
                    <a:pt x="54" y="63"/>
                    <a:pt x="52" y="71"/>
                  </a:cubicBezTo>
                  <a:cubicBezTo>
                    <a:pt x="52" y="74"/>
                    <a:pt x="52" y="77"/>
                    <a:pt x="52" y="80"/>
                  </a:cubicBezTo>
                  <a:cubicBezTo>
                    <a:pt x="52" y="84"/>
                    <a:pt x="51" y="87"/>
                    <a:pt x="51" y="90"/>
                  </a:cubicBezTo>
                  <a:cubicBezTo>
                    <a:pt x="49" y="89"/>
                    <a:pt x="47" y="87"/>
                    <a:pt x="44" y="86"/>
                  </a:cubicBezTo>
                  <a:cubicBezTo>
                    <a:pt x="43" y="86"/>
                    <a:pt x="41" y="85"/>
                    <a:pt x="39" y="85"/>
                  </a:cubicBezTo>
                  <a:cubicBezTo>
                    <a:pt x="37" y="84"/>
                    <a:pt x="36" y="82"/>
                    <a:pt x="33" y="81"/>
                  </a:cubicBezTo>
                  <a:cubicBezTo>
                    <a:pt x="31" y="80"/>
                    <a:pt x="28" y="81"/>
                    <a:pt x="26" y="80"/>
                  </a:cubicBezTo>
                  <a:cubicBezTo>
                    <a:pt x="23" y="79"/>
                    <a:pt x="22" y="77"/>
                    <a:pt x="17" y="77"/>
                  </a:cubicBezTo>
                  <a:cubicBezTo>
                    <a:pt x="16" y="77"/>
                    <a:pt x="14" y="78"/>
                    <a:pt x="14" y="79"/>
                  </a:cubicBezTo>
                  <a:cubicBezTo>
                    <a:pt x="15" y="83"/>
                    <a:pt x="18" y="84"/>
                    <a:pt x="19" y="88"/>
                  </a:cubicBezTo>
                  <a:cubicBezTo>
                    <a:pt x="19" y="89"/>
                    <a:pt x="19" y="90"/>
                    <a:pt x="19" y="91"/>
                  </a:cubicBezTo>
                  <a:cubicBezTo>
                    <a:pt x="20" y="94"/>
                    <a:pt x="21" y="98"/>
                    <a:pt x="21" y="101"/>
                  </a:cubicBezTo>
                  <a:cubicBezTo>
                    <a:pt x="22" y="106"/>
                    <a:pt x="19" y="109"/>
                    <a:pt x="18" y="112"/>
                  </a:cubicBezTo>
                  <a:cubicBezTo>
                    <a:pt x="14" y="124"/>
                    <a:pt x="12" y="137"/>
                    <a:pt x="2" y="143"/>
                  </a:cubicBezTo>
                  <a:cubicBezTo>
                    <a:pt x="2" y="144"/>
                    <a:pt x="2" y="144"/>
                    <a:pt x="1" y="144"/>
                  </a:cubicBezTo>
                  <a:cubicBezTo>
                    <a:pt x="1" y="145"/>
                    <a:pt x="1" y="146"/>
                    <a:pt x="1" y="146"/>
                  </a:cubicBezTo>
                  <a:cubicBezTo>
                    <a:pt x="1" y="153"/>
                    <a:pt x="0" y="167"/>
                    <a:pt x="6" y="169"/>
                  </a:cubicBezTo>
                  <a:cubicBezTo>
                    <a:pt x="7" y="170"/>
                    <a:pt x="7" y="170"/>
                    <a:pt x="7" y="170"/>
                  </a:cubicBezTo>
                  <a:cubicBezTo>
                    <a:pt x="8" y="170"/>
                    <a:pt x="14" y="170"/>
                    <a:pt x="15" y="170"/>
                  </a:cubicBezTo>
                  <a:cubicBezTo>
                    <a:pt x="17" y="169"/>
                    <a:pt x="21" y="162"/>
                    <a:pt x="24" y="161"/>
                  </a:cubicBezTo>
                  <a:cubicBezTo>
                    <a:pt x="28" y="158"/>
                    <a:pt x="32" y="156"/>
                    <a:pt x="36" y="153"/>
                  </a:cubicBezTo>
                  <a:cubicBezTo>
                    <a:pt x="37" y="152"/>
                    <a:pt x="38" y="151"/>
                    <a:pt x="38" y="151"/>
                  </a:cubicBezTo>
                  <a:cubicBezTo>
                    <a:pt x="42" y="148"/>
                    <a:pt x="46" y="144"/>
                    <a:pt x="50" y="141"/>
                  </a:cubicBezTo>
                  <a:cubicBezTo>
                    <a:pt x="50" y="141"/>
                    <a:pt x="51" y="141"/>
                    <a:pt x="51" y="141"/>
                  </a:cubicBezTo>
                  <a:cubicBezTo>
                    <a:pt x="51" y="142"/>
                    <a:pt x="52" y="146"/>
                    <a:pt x="51" y="147"/>
                  </a:cubicBezTo>
                  <a:cubicBezTo>
                    <a:pt x="51" y="155"/>
                    <a:pt x="50" y="160"/>
                    <a:pt x="53" y="165"/>
                  </a:cubicBezTo>
                  <a:cubicBezTo>
                    <a:pt x="55" y="165"/>
                    <a:pt x="57" y="165"/>
                    <a:pt x="58" y="164"/>
                  </a:cubicBezTo>
                  <a:cubicBezTo>
                    <a:pt x="62" y="163"/>
                    <a:pt x="63" y="157"/>
                    <a:pt x="65" y="154"/>
                  </a:cubicBezTo>
                  <a:cubicBezTo>
                    <a:pt x="69" y="145"/>
                    <a:pt x="70" y="134"/>
                    <a:pt x="72" y="124"/>
                  </a:cubicBezTo>
                  <a:cubicBezTo>
                    <a:pt x="72" y="120"/>
                    <a:pt x="72" y="117"/>
                    <a:pt x="72" y="113"/>
                  </a:cubicBezTo>
                  <a:cubicBezTo>
                    <a:pt x="75" y="103"/>
                    <a:pt x="74" y="91"/>
                    <a:pt x="74" y="80"/>
                  </a:cubicBezTo>
                  <a:cubicBezTo>
                    <a:pt x="74" y="75"/>
                    <a:pt x="74" y="71"/>
                    <a:pt x="75" y="66"/>
                  </a:cubicBezTo>
                  <a:cubicBezTo>
                    <a:pt x="74" y="64"/>
                    <a:pt x="74" y="61"/>
                    <a:pt x="74" y="59"/>
                  </a:cubicBezTo>
                  <a:close/>
                  <a:moveTo>
                    <a:pt x="51" y="122"/>
                  </a:moveTo>
                  <a:cubicBezTo>
                    <a:pt x="51" y="124"/>
                    <a:pt x="51" y="126"/>
                    <a:pt x="51" y="128"/>
                  </a:cubicBezTo>
                  <a:cubicBezTo>
                    <a:pt x="50" y="130"/>
                    <a:pt x="46" y="131"/>
                    <a:pt x="44" y="132"/>
                  </a:cubicBezTo>
                  <a:cubicBezTo>
                    <a:pt x="43" y="133"/>
                    <a:pt x="41" y="135"/>
                    <a:pt x="40" y="136"/>
                  </a:cubicBezTo>
                  <a:cubicBezTo>
                    <a:pt x="37" y="137"/>
                    <a:pt x="34" y="137"/>
                    <a:pt x="31" y="139"/>
                  </a:cubicBezTo>
                  <a:cubicBezTo>
                    <a:pt x="29" y="140"/>
                    <a:pt x="26" y="142"/>
                    <a:pt x="24" y="144"/>
                  </a:cubicBezTo>
                  <a:cubicBezTo>
                    <a:pt x="22" y="145"/>
                    <a:pt x="16" y="148"/>
                    <a:pt x="13" y="146"/>
                  </a:cubicBezTo>
                  <a:cubicBezTo>
                    <a:pt x="12" y="146"/>
                    <a:pt x="12" y="145"/>
                    <a:pt x="12" y="145"/>
                  </a:cubicBezTo>
                  <a:cubicBezTo>
                    <a:pt x="12" y="141"/>
                    <a:pt x="15" y="138"/>
                    <a:pt x="17" y="135"/>
                  </a:cubicBezTo>
                  <a:cubicBezTo>
                    <a:pt x="21" y="129"/>
                    <a:pt x="26" y="124"/>
                    <a:pt x="30" y="118"/>
                  </a:cubicBezTo>
                  <a:cubicBezTo>
                    <a:pt x="30" y="117"/>
                    <a:pt x="31" y="116"/>
                    <a:pt x="31" y="115"/>
                  </a:cubicBezTo>
                  <a:cubicBezTo>
                    <a:pt x="32" y="113"/>
                    <a:pt x="35" y="111"/>
                    <a:pt x="36" y="108"/>
                  </a:cubicBezTo>
                  <a:cubicBezTo>
                    <a:pt x="44" y="108"/>
                    <a:pt x="48" y="104"/>
                    <a:pt x="49" y="99"/>
                  </a:cubicBezTo>
                  <a:cubicBezTo>
                    <a:pt x="50" y="99"/>
                    <a:pt x="51" y="99"/>
                    <a:pt x="51" y="99"/>
                  </a:cubicBezTo>
                  <a:cubicBezTo>
                    <a:pt x="51" y="104"/>
                    <a:pt x="52" y="109"/>
                    <a:pt x="51" y="114"/>
                  </a:cubicBezTo>
                  <a:cubicBezTo>
                    <a:pt x="51" y="117"/>
                    <a:pt x="52" y="121"/>
                    <a:pt x="51"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7" name="Freeform 46">
              <a:extLst>
                <a:ext uri="{FF2B5EF4-FFF2-40B4-BE49-F238E27FC236}">
                  <a16:creationId xmlns:a16="http://schemas.microsoft.com/office/drawing/2014/main" id="{4E5F595E-3ED2-C243-93A7-80EA5F47EFDF}"/>
                </a:ext>
              </a:extLst>
            </p:cNvPr>
            <p:cNvSpPr>
              <a:spLocks/>
            </p:cNvSpPr>
            <p:nvPr userDrawn="1"/>
          </p:nvSpPr>
          <p:spPr bwMode="auto">
            <a:xfrm>
              <a:off x="4246514" y="684635"/>
              <a:ext cx="158750" cy="219075"/>
            </a:xfrm>
            <a:custGeom>
              <a:avLst/>
              <a:gdLst>
                <a:gd name="T0" fmla="*/ 14 w 42"/>
                <a:gd name="T1" fmla="*/ 25 h 58"/>
                <a:gd name="T2" fmla="*/ 19 w 42"/>
                <a:gd name="T3" fmla="*/ 30 h 58"/>
                <a:gd name="T4" fmla="*/ 28 w 42"/>
                <a:gd name="T5" fmla="*/ 58 h 58"/>
                <a:gd name="T6" fmla="*/ 42 w 42"/>
                <a:gd name="T7" fmla="*/ 47 h 58"/>
                <a:gd name="T8" fmla="*/ 25 w 42"/>
                <a:gd name="T9" fmla="*/ 15 h 58"/>
                <a:gd name="T10" fmla="*/ 13 w 42"/>
                <a:gd name="T11" fmla="*/ 9 h 58"/>
                <a:gd name="T12" fmla="*/ 2 w 42"/>
                <a:gd name="T13" fmla="*/ 0 h 58"/>
                <a:gd name="T14" fmla="*/ 0 w 42"/>
                <a:gd name="T15" fmla="*/ 2 h 58"/>
                <a:gd name="T16" fmla="*/ 0 w 42"/>
                <a:gd name="T17" fmla="*/ 9 h 58"/>
                <a:gd name="T18" fmla="*/ 5 w 42"/>
                <a:gd name="T19" fmla="*/ 13 h 58"/>
                <a:gd name="T20" fmla="*/ 14 w 42"/>
                <a:gd name="T21"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8">
                  <a:moveTo>
                    <a:pt x="14" y="25"/>
                  </a:moveTo>
                  <a:cubicBezTo>
                    <a:pt x="15" y="27"/>
                    <a:pt x="18" y="28"/>
                    <a:pt x="19" y="30"/>
                  </a:cubicBezTo>
                  <a:cubicBezTo>
                    <a:pt x="24" y="37"/>
                    <a:pt x="25" y="50"/>
                    <a:pt x="28" y="58"/>
                  </a:cubicBezTo>
                  <a:cubicBezTo>
                    <a:pt x="35" y="58"/>
                    <a:pt x="39" y="51"/>
                    <a:pt x="42" y="47"/>
                  </a:cubicBezTo>
                  <a:cubicBezTo>
                    <a:pt x="42" y="36"/>
                    <a:pt x="31" y="19"/>
                    <a:pt x="25" y="15"/>
                  </a:cubicBezTo>
                  <a:cubicBezTo>
                    <a:pt x="21" y="12"/>
                    <a:pt x="17" y="11"/>
                    <a:pt x="13" y="9"/>
                  </a:cubicBezTo>
                  <a:cubicBezTo>
                    <a:pt x="9" y="6"/>
                    <a:pt x="7" y="2"/>
                    <a:pt x="2" y="0"/>
                  </a:cubicBezTo>
                  <a:cubicBezTo>
                    <a:pt x="2" y="0"/>
                    <a:pt x="0" y="2"/>
                    <a:pt x="0" y="2"/>
                  </a:cubicBezTo>
                  <a:cubicBezTo>
                    <a:pt x="0" y="5"/>
                    <a:pt x="0" y="7"/>
                    <a:pt x="0" y="9"/>
                  </a:cubicBezTo>
                  <a:cubicBezTo>
                    <a:pt x="2" y="10"/>
                    <a:pt x="3" y="12"/>
                    <a:pt x="5" y="13"/>
                  </a:cubicBezTo>
                  <a:cubicBezTo>
                    <a:pt x="8" y="17"/>
                    <a:pt x="11" y="21"/>
                    <a:pt x="14"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8" name="Freeform 47">
              <a:extLst>
                <a:ext uri="{FF2B5EF4-FFF2-40B4-BE49-F238E27FC236}">
                  <a16:creationId xmlns:a16="http://schemas.microsoft.com/office/drawing/2014/main" id="{2EDA60C5-4A98-E441-B077-B8E2FB36E0AD}"/>
                </a:ext>
              </a:extLst>
            </p:cNvPr>
            <p:cNvSpPr>
              <a:spLocks noEditPoints="1"/>
            </p:cNvSpPr>
            <p:nvPr userDrawn="1"/>
          </p:nvSpPr>
          <p:spPr bwMode="auto">
            <a:xfrm>
              <a:off x="4276676" y="529060"/>
              <a:ext cx="474663" cy="533400"/>
            </a:xfrm>
            <a:custGeom>
              <a:avLst/>
              <a:gdLst>
                <a:gd name="T0" fmla="*/ 120 w 126"/>
                <a:gd name="T1" fmla="*/ 50 h 141"/>
                <a:gd name="T2" fmla="*/ 114 w 126"/>
                <a:gd name="T3" fmla="*/ 33 h 141"/>
                <a:gd name="T4" fmla="*/ 105 w 126"/>
                <a:gd name="T5" fmla="*/ 32 h 141"/>
                <a:gd name="T6" fmla="*/ 79 w 126"/>
                <a:gd name="T7" fmla="*/ 40 h 141"/>
                <a:gd name="T8" fmla="*/ 86 w 126"/>
                <a:gd name="T9" fmla="*/ 19 h 141"/>
                <a:gd name="T10" fmla="*/ 82 w 126"/>
                <a:gd name="T11" fmla="*/ 1 h 141"/>
                <a:gd name="T12" fmla="*/ 67 w 126"/>
                <a:gd name="T13" fmla="*/ 30 h 141"/>
                <a:gd name="T14" fmla="*/ 46 w 126"/>
                <a:gd name="T15" fmla="*/ 34 h 141"/>
                <a:gd name="T16" fmla="*/ 48 w 126"/>
                <a:gd name="T17" fmla="*/ 44 h 141"/>
                <a:gd name="T18" fmla="*/ 50 w 126"/>
                <a:gd name="T19" fmla="*/ 52 h 141"/>
                <a:gd name="T20" fmla="*/ 60 w 126"/>
                <a:gd name="T21" fmla="*/ 54 h 141"/>
                <a:gd name="T22" fmla="*/ 43 w 126"/>
                <a:gd name="T23" fmla="*/ 66 h 141"/>
                <a:gd name="T24" fmla="*/ 46 w 126"/>
                <a:gd name="T25" fmla="*/ 72 h 141"/>
                <a:gd name="T26" fmla="*/ 37 w 126"/>
                <a:gd name="T27" fmla="*/ 90 h 141"/>
                <a:gd name="T28" fmla="*/ 53 w 126"/>
                <a:gd name="T29" fmla="*/ 79 h 141"/>
                <a:gd name="T30" fmla="*/ 62 w 126"/>
                <a:gd name="T31" fmla="*/ 90 h 141"/>
                <a:gd name="T32" fmla="*/ 79 w 126"/>
                <a:gd name="T33" fmla="*/ 90 h 141"/>
                <a:gd name="T34" fmla="*/ 73 w 126"/>
                <a:gd name="T35" fmla="*/ 94 h 141"/>
                <a:gd name="T36" fmla="*/ 37 w 126"/>
                <a:gd name="T37" fmla="*/ 113 h 141"/>
                <a:gd name="T38" fmla="*/ 0 w 126"/>
                <a:gd name="T39" fmla="*/ 135 h 141"/>
                <a:gd name="T40" fmla="*/ 0 w 126"/>
                <a:gd name="T41" fmla="*/ 139 h 141"/>
                <a:gd name="T42" fmla="*/ 68 w 126"/>
                <a:gd name="T43" fmla="*/ 111 h 141"/>
                <a:gd name="T44" fmla="*/ 85 w 126"/>
                <a:gd name="T45" fmla="*/ 98 h 141"/>
                <a:gd name="T46" fmla="*/ 83 w 126"/>
                <a:gd name="T47" fmla="*/ 104 h 141"/>
                <a:gd name="T48" fmla="*/ 75 w 126"/>
                <a:gd name="T49" fmla="*/ 114 h 141"/>
                <a:gd name="T50" fmla="*/ 61 w 126"/>
                <a:gd name="T51" fmla="*/ 127 h 141"/>
                <a:gd name="T52" fmla="*/ 78 w 126"/>
                <a:gd name="T53" fmla="*/ 124 h 141"/>
                <a:gd name="T54" fmla="*/ 92 w 126"/>
                <a:gd name="T55" fmla="*/ 116 h 141"/>
                <a:gd name="T56" fmla="*/ 100 w 126"/>
                <a:gd name="T57" fmla="*/ 87 h 141"/>
                <a:gd name="T58" fmla="*/ 100 w 126"/>
                <a:gd name="T59" fmla="*/ 78 h 141"/>
                <a:gd name="T60" fmla="*/ 81 w 126"/>
                <a:gd name="T61" fmla="*/ 80 h 141"/>
                <a:gd name="T62" fmla="*/ 75 w 126"/>
                <a:gd name="T63" fmla="*/ 63 h 141"/>
                <a:gd name="T64" fmla="*/ 68 w 126"/>
                <a:gd name="T65" fmla="*/ 74 h 141"/>
                <a:gd name="T66" fmla="*/ 76 w 126"/>
                <a:gd name="T67" fmla="*/ 48 h 141"/>
                <a:gd name="T68" fmla="*/ 86 w 126"/>
                <a:gd name="T6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1">
                  <a:moveTo>
                    <a:pt x="100" y="78"/>
                  </a:moveTo>
                  <a:cubicBezTo>
                    <a:pt x="106" y="69"/>
                    <a:pt x="115" y="61"/>
                    <a:pt x="120" y="50"/>
                  </a:cubicBezTo>
                  <a:cubicBezTo>
                    <a:pt x="121" y="47"/>
                    <a:pt x="126" y="39"/>
                    <a:pt x="123" y="35"/>
                  </a:cubicBezTo>
                  <a:cubicBezTo>
                    <a:pt x="121" y="33"/>
                    <a:pt x="117" y="34"/>
                    <a:pt x="114" y="33"/>
                  </a:cubicBezTo>
                  <a:cubicBezTo>
                    <a:pt x="113" y="33"/>
                    <a:pt x="112" y="31"/>
                    <a:pt x="111" y="31"/>
                  </a:cubicBezTo>
                  <a:cubicBezTo>
                    <a:pt x="109" y="30"/>
                    <a:pt x="106" y="32"/>
                    <a:pt x="105" y="32"/>
                  </a:cubicBezTo>
                  <a:cubicBezTo>
                    <a:pt x="100" y="34"/>
                    <a:pt x="95" y="35"/>
                    <a:pt x="90" y="37"/>
                  </a:cubicBezTo>
                  <a:cubicBezTo>
                    <a:pt x="88" y="38"/>
                    <a:pt x="81" y="41"/>
                    <a:pt x="79" y="40"/>
                  </a:cubicBezTo>
                  <a:cubicBezTo>
                    <a:pt x="78" y="40"/>
                    <a:pt x="78" y="39"/>
                    <a:pt x="77" y="39"/>
                  </a:cubicBezTo>
                  <a:cubicBezTo>
                    <a:pt x="78" y="31"/>
                    <a:pt x="84" y="26"/>
                    <a:pt x="86" y="19"/>
                  </a:cubicBezTo>
                  <a:cubicBezTo>
                    <a:pt x="87" y="17"/>
                    <a:pt x="90" y="12"/>
                    <a:pt x="88" y="10"/>
                  </a:cubicBezTo>
                  <a:cubicBezTo>
                    <a:pt x="88" y="6"/>
                    <a:pt x="84" y="3"/>
                    <a:pt x="82" y="1"/>
                  </a:cubicBezTo>
                  <a:cubicBezTo>
                    <a:pt x="81" y="0"/>
                    <a:pt x="78" y="1"/>
                    <a:pt x="78" y="3"/>
                  </a:cubicBezTo>
                  <a:cubicBezTo>
                    <a:pt x="78" y="14"/>
                    <a:pt x="73" y="26"/>
                    <a:pt x="67" y="30"/>
                  </a:cubicBezTo>
                  <a:cubicBezTo>
                    <a:pt x="65" y="31"/>
                    <a:pt x="63" y="31"/>
                    <a:pt x="60" y="32"/>
                  </a:cubicBezTo>
                  <a:cubicBezTo>
                    <a:pt x="56" y="33"/>
                    <a:pt x="51" y="38"/>
                    <a:pt x="46" y="34"/>
                  </a:cubicBezTo>
                  <a:cubicBezTo>
                    <a:pt x="44" y="34"/>
                    <a:pt x="43" y="34"/>
                    <a:pt x="42" y="35"/>
                  </a:cubicBezTo>
                  <a:cubicBezTo>
                    <a:pt x="42" y="40"/>
                    <a:pt x="45" y="43"/>
                    <a:pt x="48" y="44"/>
                  </a:cubicBezTo>
                  <a:cubicBezTo>
                    <a:pt x="49" y="45"/>
                    <a:pt x="52" y="45"/>
                    <a:pt x="55" y="44"/>
                  </a:cubicBezTo>
                  <a:cubicBezTo>
                    <a:pt x="54" y="48"/>
                    <a:pt x="52" y="51"/>
                    <a:pt x="50" y="52"/>
                  </a:cubicBezTo>
                  <a:cubicBezTo>
                    <a:pt x="50" y="54"/>
                    <a:pt x="50" y="55"/>
                    <a:pt x="50" y="56"/>
                  </a:cubicBezTo>
                  <a:cubicBezTo>
                    <a:pt x="55" y="57"/>
                    <a:pt x="56" y="54"/>
                    <a:pt x="60" y="54"/>
                  </a:cubicBezTo>
                  <a:cubicBezTo>
                    <a:pt x="59" y="59"/>
                    <a:pt x="55" y="61"/>
                    <a:pt x="53" y="65"/>
                  </a:cubicBezTo>
                  <a:cubicBezTo>
                    <a:pt x="50" y="66"/>
                    <a:pt x="46" y="66"/>
                    <a:pt x="43" y="66"/>
                  </a:cubicBezTo>
                  <a:cubicBezTo>
                    <a:pt x="43" y="66"/>
                    <a:pt x="43" y="67"/>
                    <a:pt x="43" y="67"/>
                  </a:cubicBezTo>
                  <a:cubicBezTo>
                    <a:pt x="43" y="70"/>
                    <a:pt x="44" y="71"/>
                    <a:pt x="46" y="72"/>
                  </a:cubicBezTo>
                  <a:cubicBezTo>
                    <a:pt x="45" y="77"/>
                    <a:pt x="41" y="80"/>
                    <a:pt x="39" y="84"/>
                  </a:cubicBezTo>
                  <a:cubicBezTo>
                    <a:pt x="38" y="85"/>
                    <a:pt x="35" y="87"/>
                    <a:pt x="37" y="90"/>
                  </a:cubicBezTo>
                  <a:cubicBezTo>
                    <a:pt x="37" y="91"/>
                    <a:pt x="38" y="91"/>
                    <a:pt x="39" y="91"/>
                  </a:cubicBezTo>
                  <a:cubicBezTo>
                    <a:pt x="44" y="87"/>
                    <a:pt x="51" y="85"/>
                    <a:pt x="53" y="79"/>
                  </a:cubicBezTo>
                  <a:cubicBezTo>
                    <a:pt x="60" y="79"/>
                    <a:pt x="60" y="81"/>
                    <a:pt x="64" y="83"/>
                  </a:cubicBezTo>
                  <a:cubicBezTo>
                    <a:pt x="64" y="86"/>
                    <a:pt x="63" y="88"/>
                    <a:pt x="62" y="90"/>
                  </a:cubicBezTo>
                  <a:cubicBezTo>
                    <a:pt x="62" y="92"/>
                    <a:pt x="62" y="93"/>
                    <a:pt x="62" y="94"/>
                  </a:cubicBezTo>
                  <a:cubicBezTo>
                    <a:pt x="67" y="94"/>
                    <a:pt x="75" y="87"/>
                    <a:pt x="79" y="90"/>
                  </a:cubicBezTo>
                  <a:cubicBezTo>
                    <a:pt x="79" y="90"/>
                    <a:pt x="79" y="90"/>
                    <a:pt x="79" y="90"/>
                  </a:cubicBezTo>
                  <a:cubicBezTo>
                    <a:pt x="79" y="92"/>
                    <a:pt x="76" y="93"/>
                    <a:pt x="73" y="94"/>
                  </a:cubicBezTo>
                  <a:cubicBezTo>
                    <a:pt x="69" y="97"/>
                    <a:pt x="63" y="99"/>
                    <a:pt x="58" y="101"/>
                  </a:cubicBezTo>
                  <a:cubicBezTo>
                    <a:pt x="51" y="105"/>
                    <a:pt x="43" y="109"/>
                    <a:pt x="37" y="113"/>
                  </a:cubicBezTo>
                  <a:cubicBezTo>
                    <a:pt x="35" y="114"/>
                    <a:pt x="33" y="114"/>
                    <a:pt x="31" y="115"/>
                  </a:cubicBezTo>
                  <a:cubicBezTo>
                    <a:pt x="21" y="121"/>
                    <a:pt x="11" y="129"/>
                    <a:pt x="0" y="135"/>
                  </a:cubicBezTo>
                  <a:cubicBezTo>
                    <a:pt x="0" y="135"/>
                    <a:pt x="0" y="135"/>
                    <a:pt x="0" y="135"/>
                  </a:cubicBezTo>
                  <a:cubicBezTo>
                    <a:pt x="0" y="137"/>
                    <a:pt x="0" y="138"/>
                    <a:pt x="0" y="139"/>
                  </a:cubicBezTo>
                  <a:cubicBezTo>
                    <a:pt x="14" y="141"/>
                    <a:pt x="24" y="135"/>
                    <a:pt x="34" y="132"/>
                  </a:cubicBezTo>
                  <a:cubicBezTo>
                    <a:pt x="46" y="127"/>
                    <a:pt x="58" y="118"/>
                    <a:pt x="68" y="111"/>
                  </a:cubicBezTo>
                  <a:cubicBezTo>
                    <a:pt x="71" y="109"/>
                    <a:pt x="74" y="104"/>
                    <a:pt x="77" y="102"/>
                  </a:cubicBezTo>
                  <a:cubicBezTo>
                    <a:pt x="80" y="100"/>
                    <a:pt x="82" y="100"/>
                    <a:pt x="85" y="98"/>
                  </a:cubicBezTo>
                  <a:cubicBezTo>
                    <a:pt x="85" y="98"/>
                    <a:pt x="86" y="98"/>
                    <a:pt x="87" y="98"/>
                  </a:cubicBezTo>
                  <a:cubicBezTo>
                    <a:pt x="86" y="101"/>
                    <a:pt x="84" y="102"/>
                    <a:pt x="83" y="104"/>
                  </a:cubicBezTo>
                  <a:cubicBezTo>
                    <a:pt x="83" y="105"/>
                    <a:pt x="82" y="106"/>
                    <a:pt x="82" y="107"/>
                  </a:cubicBezTo>
                  <a:cubicBezTo>
                    <a:pt x="79" y="109"/>
                    <a:pt x="77" y="111"/>
                    <a:pt x="75" y="114"/>
                  </a:cubicBezTo>
                  <a:cubicBezTo>
                    <a:pt x="74" y="115"/>
                    <a:pt x="73" y="117"/>
                    <a:pt x="71" y="118"/>
                  </a:cubicBezTo>
                  <a:cubicBezTo>
                    <a:pt x="68" y="121"/>
                    <a:pt x="64" y="124"/>
                    <a:pt x="61" y="127"/>
                  </a:cubicBezTo>
                  <a:cubicBezTo>
                    <a:pt x="61" y="128"/>
                    <a:pt x="61" y="130"/>
                    <a:pt x="62" y="132"/>
                  </a:cubicBezTo>
                  <a:cubicBezTo>
                    <a:pt x="69" y="131"/>
                    <a:pt x="73" y="126"/>
                    <a:pt x="78" y="124"/>
                  </a:cubicBezTo>
                  <a:cubicBezTo>
                    <a:pt x="81" y="123"/>
                    <a:pt x="84" y="122"/>
                    <a:pt x="87" y="121"/>
                  </a:cubicBezTo>
                  <a:cubicBezTo>
                    <a:pt x="89" y="119"/>
                    <a:pt x="90" y="117"/>
                    <a:pt x="92" y="116"/>
                  </a:cubicBezTo>
                  <a:cubicBezTo>
                    <a:pt x="101" y="109"/>
                    <a:pt x="108" y="105"/>
                    <a:pt x="107" y="89"/>
                  </a:cubicBezTo>
                  <a:cubicBezTo>
                    <a:pt x="104" y="88"/>
                    <a:pt x="101" y="88"/>
                    <a:pt x="100" y="87"/>
                  </a:cubicBezTo>
                  <a:cubicBezTo>
                    <a:pt x="97" y="87"/>
                    <a:pt x="93" y="87"/>
                    <a:pt x="90" y="87"/>
                  </a:cubicBezTo>
                  <a:cubicBezTo>
                    <a:pt x="92" y="82"/>
                    <a:pt x="97" y="82"/>
                    <a:pt x="100" y="78"/>
                  </a:cubicBezTo>
                  <a:close/>
                  <a:moveTo>
                    <a:pt x="86" y="72"/>
                  </a:moveTo>
                  <a:cubicBezTo>
                    <a:pt x="84" y="75"/>
                    <a:pt x="83" y="77"/>
                    <a:pt x="81" y="80"/>
                  </a:cubicBezTo>
                  <a:cubicBezTo>
                    <a:pt x="80" y="80"/>
                    <a:pt x="80" y="80"/>
                    <a:pt x="79" y="79"/>
                  </a:cubicBezTo>
                  <a:cubicBezTo>
                    <a:pt x="78" y="73"/>
                    <a:pt x="77" y="68"/>
                    <a:pt x="75" y="63"/>
                  </a:cubicBezTo>
                  <a:cubicBezTo>
                    <a:pt x="74" y="63"/>
                    <a:pt x="73" y="63"/>
                    <a:pt x="72" y="64"/>
                  </a:cubicBezTo>
                  <a:cubicBezTo>
                    <a:pt x="69" y="66"/>
                    <a:pt x="71" y="72"/>
                    <a:pt x="68" y="74"/>
                  </a:cubicBezTo>
                  <a:cubicBezTo>
                    <a:pt x="66" y="76"/>
                    <a:pt x="63" y="71"/>
                    <a:pt x="62" y="70"/>
                  </a:cubicBezTo>
                  <a:cubicBezTo>
                    <a:pt x="63" y="61"/>
                    <a:pt x="72" y="54"/>
                    <a:pt x="76" y="48"/>
                  </a:cubicBezTo>
                  <a:cubicBezTo>
                    <a:pt x="85" y="48"/>
                    <a:pt x="91" y="52"/>
                    <a:pt x="99" y="52"/>
                  </a:cubicBezTo>
                  <a:cubicBezTo>
                    <a:pt x="98" y="63"/>
                    <a:pt x="90" y="66"/>
                    <a:pt x="86"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49" name="Freeform 48">
              <a:extLst>
                <a:ext uri="{FF2B5EF4-FFF2-40B4-BE49-F238E27FC236}">
                  <a16:creationId xmlns:a16="http://schemas.microsoft.com/office/drawing/2014/main" id="{231BDD9C-BF42-3A4D-8168-BA9C51358A5C}"/>
                </a:ext>
              </a:extLst>
            </p:cNvPr>
            <p:cNvSpPr>
              <a:spLocks/>
            </p:cNvSpPr>
            <p:nvPr userDrawn="1"/>
          </p:nvSpPr>
          <p:spPr bwMode="auto">
            <a:xfrm>
              <a:off x="4240164" y="867197"/>
              <a:ext cx="71438" cy="120650"/>
            </a:xfrm>
            <a:custGeom>
              <a:avLst/>
              <a:gdLst>
                <a:gd name="T0" fmla="*/ 2 w 19"/>
                <a:gd name="T1" fmla="*/ 24 h 32"/>
                <a:gd name="T2" fmla="*/ 7 w 19"/>
                <a:gd name="T3" fmla="*/ 32 h 32"/>
                <a:gd name="T4" fmla="*/ 12 w 19"/>
                <a:gd name="T5" fmla="*/ 32 h 32"/>
                <a:gd name="T6" fmla="*/ 18 w 19"/>
                <a:gd name="T7" fmla="*/ 19 h 32"/>
                <a:gd name="T8" fmla="*/ 5 w 19"/>
                <a:gd name="T9" fmla="*/ 0 h 32"/>
                <a:gd name="T10" fmla="*/ 1 w 19"/>
                <a:gd name="T11" fmla="*/ 0 h 32"/>
                <a:gd name="T12" fmla="*/ 2 w 19"/>
                <a:gd name="T13" fmla="*/ 15 h 32"/>
                <a:gd name="T14" fmla="*/ 2 w 19"/>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2" y="24"/>
                  </a:moveTo>
                  <a:cubicBezTo>
                    <a:pt x="3" y="26"/>
                    <a:pt x="6" y="29"/>
                    <a:pt x="7" y="32"/>
                  </a:cubicBezTo>
                  <a:cubicBezTo>
                    <a:pt x="9" y="32"/>
                    <a:pt x="10" y="32"/>
                    <a:pt x="12" y="32"/>
                  </a:cubicBezTo>
                  <a:cubicBezTo>
                    <a:pt x="15" y="29"/>
                    <a:pt x="17" y="25"/>
                    <a:pt x="18" y="19"/>
                  </a:cubicBezTo>
                  <a:cubicBezTo>
                    <a:pt x="19" y="14"/>
                    <a:pt x="9" y="1"/>
                    <a:pt x="5" y="0"/>
                  </a:cubicBezTo>
                  <a:cubicBezTo>
                    <a:pt x="4" y="0"/>
                    <a:pt x="2" y="0"/>
                    <a:pt x="1" y="0"/>
                  </a:cubicBezTo>
                  <a:cubicBezTo>
                    <a:pt x="0" y="3"/>
                    <a:pt x="2" y="12"/>
                    <a:pt x="2" y="15"/>
                  </a:cubicBezTo>
                  <a:cubicBezTo>
                    <a:pt x="2" y="18"/>
                    <a:pt x="2" y="21"/>
                    <a:pt x="2"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50" name="Freeform 49">
              <a:extLst>
                <a:ext uri="{FF2B5EF4-FFF2-40B4-BE49-F238E27FC236}">
                  <a16:creationId xmlns:a16="http://schemas.microsoft.com/office/drawing/2014/main" id="{87F6E079-E624-D249-970A-A0C5A96824AE}"/>
                </a:ext>
              </a:extLst>
            </p:cNvPr>
            <p:cNvSpPr>
              <a:spLocks/>
            </p:cNvSpPr>
            <p:nvPr userDrawn="1"/>
          </p:nvSpPr>
          <p:spPr bwMode="auto">
            <a:xfrm>
              <a:off x="4210001" y="1051347"/>
              <a:ext cx="398463" cy="265113"/>
            </a:xfrm>
            <a:custGeom>
              <a:avLst/>
              <a:gdLst>
                <a:gd name="T0" fmla="*/ 87 w 106"/>
                <a:gd name="T1" fmla="*/ 0 h 70"/>
                <a:gd name="T2" fmla="*/ 63 w 106"/>
                <a:gd name="T3" fmla="*/ 7 h 70"/>
                <a:gd name="T4" fmla="*/ 38 w 106"/>
                <a:gd name="T5" fmla="*/ 16 h 70"/>
                <a:gd name="T6" fmla="*/ 22 w 106"/>
                <a:gd name="T7" fmla="*/ 24 h 70"/>
                <a:gd name="T8" fmla="*/ 17 w 106"/>
                <a:gd name="T9" fmla="*/ 25 h 70"/>
                <a:gd name="T10" fmla="*/ 10 w 106"/>
                <a:gd name="T11" fmla="*/ 29 h 70"/>
                <a:gd name="T12" fmla="*/ 4 w 106"/>
                <a:gd name="T13" fmla="*/ 30 h 70"/>
                <a:gd name="T14" fmla="*/ 0 w 106"/>
                <a:gd name="T15" fmla="*/ 35 h 70"/>
                <a:gd name="T16" fmla="*/ 6 w 106"/>
                <a:gd name="T17" fmla="*/ 49 h 70"/>
                <a:gd name="T18" fmla="*/ 7 w 106"/>
                <a:gd name="T19" fmla="*/ 52 h 70"/>
                <a:gd name="T20" fmla="*/ 10 w 106"/>
                <a:gd name="T21" fmla="*/ 54 h 70"/>
                <a:gd name="T22" fmla="*/ 20 w 106"/>
                <a:gd name="T23" fmla="*/ 51 h 70"/>
                <a:gd name="T24" fmla="*/ 41 w 106"/>
                <a:gd name="T25" fmla="*/ 37 h 70"/>
                <a:gd name="T26" fmla="*/ 51 w 106"/>
                <a:gd name="T27" fmla="*/ 32 h 70"/>
                <a:gd name="T28" fmla="*/ 59 w 106"/>
                <a:gd name="T29" fmla="*/ 31 h 70"/>
                <a:gd name="T30" fmla="*/ 69 w 106"/>
                <a:gd name="T31" fmla="*/ 28 h 70"/>
                <a:gd name="T32" fmla="*/ 71 w 106"/>
                <a:gd name="T33" fmla="*/ 31 h 70"/>
                <a:gd name="T34" fmla="*/ 70 w 106"/>
                <a:gd name="T35" fmla="*/ 40 h 70"/>
                <a:gd name="T36" fmla="*/ 72 w 106"/>
                <a:gd name="T37" fmla="*/ 47 h 70"/>
                <a:gd name="T38" fmla="*/ 69 w 106"/>
                <a:gd name="T39" fmla="*/ 51 h 70"/>
                <a:gd name="T40" fmla="*/ 54 w 106"/>
                <a:gd name="T41" fmla="*/ 56 h 70"/>
                <a:gd name="T42" fmla="*/ 44 w 106"/>
                <a:gd name="T43" fmla="*/ 56 h 70"/>
                <a:gd name="T44" fmla="*/ 43 w 106"/>
                <a:gd name="T45" fmla="*/ 56 h 70"/>
                <a:gd name="T46" fmla="*/ 44 w 106"/>
                <a:gd name="T47" fmla="*/ 60 h 70"/>
                <a:gd name="T48" fmla="*/ 52 w 106"/>
                <a:gd name="T49" fmla="*/ 63 h 70"/>
                <a:gd name="T50" fmla="*/ 67 w 106"/>
                <a:gd name="T51" fmla="*/ 67 h 70"/>
                <a:gd name="T52" fmla="*/ 71 w 106"/>
                <a:gd name="T53" fmla="*/ 63 h 70"/>
                <a:gd name="T54" fmla="*/ 80 w 106"/>
                <a:gd name="T55" fmla="*/ 62 h 70"/>
                <a:gd name="T56" fmla="*/ 83 w 106"/>
                <a:gd name="T57" fmla="*/ 56 h 70"/>
                <a:gd name="T58" fmla="*/ 86 w 106"/>
                <a:gd name="T59" fmla="*/ 49 h 70"/>
                <a:gd name="T60" fmla="*/ 85 w 106"/>
                <a:gd name="T61" fmla="*/ 42 h 70"/>
                <a:gd name="T62" fmla="*/ 84 w 106"/>
                <a:gd name="T63" fmla="*/ 37 h 70"/>
                <a:gd name="T64" fmla="*/ 80 w 106"/>
                <a:gd name="T65" fmla="*/ 25 h 70"/>
                <a:gd name="T66" fmla="*/ 81 w 106"/>
                <a:gd name="T67" fmla="*/ 23 h 70"/>
                <a:gd name="T68" fmla="*/ 97 w 106"/>
                <a:gd name="T69" fmla="*/ 21 h 70"/>
                <a:gd name="T70" fmla="*/ 104 w 106"/>
                <a:gd name="T71" fmla="*/ 15 h 70"/>
                <a:gd name="T72" fmla="*/ 106 w 106"/>
                <a:gd name="T73" fmla="*/ 9 h 70"/>
                <a:gd name="T74" fmla="*/ 103 w 106"/>
                <a:gd name="T75" fmla="*/ 2 h 70"/>
                <a:gd name="T76" fmla="*/ 87 w 106"/>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70">
                  <a:moveTo>
                    <a:pt x="87" y="0"/>
                  </a:moveTo>
                  <a:cubicBezTo>
                    <a:pt x="83" y="4"/>
                    <a:pt x="69" y="4"/>
                    <a:pt x="63" y="7"/>
                  </a:cubicBezTo>
                  <a:cubicBezTo>
                    <a:pt x="55" y="10"/>
                    <a:pt x="47" y="13"/>
                    <a:pt x="38" y="16"/>
                  </a:cubicBezTo>
                  <a:cubicBezTo>
                    <a:pt x="33" y="19"/>
                    <a:pt x="27" y="22"/>
                    <a:pt x="22" y="24"/>
                  </a:cubicBezTo>
                  <a:cubicBezTo>
                    <a:pt x="20" y="24"/>
                    <a:pt x="19" y="25"/>
                    <a:pt x="17" y="25"/>
                  </a:cubicBezTo>
                  <a:cubicBezTo>
                    <a:pt x="15" y="26"/>
                    <a:pt x="13" y="28"/>
                    <a:pt x="10" y="29"/>
                  </a:cubicBezTo>
                  <a:cubicBezTo>
                    <a:pt x="8" y="30"/>
                    <a:pt x="6" y="30"/>
                    <a:pt x="4" y="30"/>
                  </a:cubicBezTo>
                  <a:cubicBezTo>
                    <a:pt x="2" y="31"/>
                    <a:pt x="1" y="33"/>
                    <a:pt x="0" y="35"/>
                  </a:cubicBezTo>
                  <a:cubicBezTo>
                    <a:pt x="0" y="42"/>
                    <a:pt x="4" y="45"/>
                    <a:pt x="6" y="49"/>
                  </a:cubicBezTo>
                  <a:cubicBezTo>
                    <a:pt x="6" y="50"/>
                    <a:pt x="6" y="51"/>
                    <a:pt x="7" y="52"/>
                  </a:cubicBezTo>
                  <a:cubicBezTo>
                    <a:pt x="7" y="53"/>
                    <a:pt x="9" y="54"/>
                    <a:pt x="10" y="54"/>
                  </a:cubicBezTo>
                  <a:cubicBezTo>
                    <a:pt x="14" y="54"/>
                    <a:pt x="18" y="52"/>
                    <a:pt x="20" y="51"/>
                  </a:cubicBezTo>
                  <a:cubicBezTo>
                    <a:pt x="28" y="47"/>
                    <a:pt x="34" y="41"/>
                    <a:pt x="41" y="37"/>
                  </a:cubicBezTo>
                  <a:cubicBezTo>
                    <a:pt x="44" y="35"/>
                    <a:pt x="48" y="33"/>
                    <a:pt x="51" y="32"/>
                  </a:cubicBezTo>
                  <a:cubicBezTo>
                    <a:pt x="54" y="31"/>
                    <a:pt x="56" y="32"/>
                    <a:pt x="59" y="31"/>
                  </a:cubicBezTo>
                  <a:cubicBezTo>
                    <a:pt x="64" y="29"/>
                    <a:pt x="62" y="26"/>
                    <a:pt x="69" y="28"/>
                  </a:cubicBezTo>
                  <a:cubicBezTo>
                    <a:pt x="70" y="29"/>
                    <a:pt x="71" y="30"/>
                    <a:pt x="71" y="31"/>
                  </a:cubicBezTo>
                  <a:cubicBezTo>
                    <a:pt x="72" y="34"/>
                    <a:pt x="70" y="38"/>
                    <a:pt x="70" y="40"/>
                  </a:cubicBezTo>
                  <a:cubicBezTo>
                    <a:pt x="71" y="43"/>
                    <a:pt x="72" y="43"/>
                    <a:pt x="72" y="47"/>
                  </a:cubicBezTo>
                  <a:cubicBezTo>
                    <a:pt x="71" y="48"/>
                    <a:pt x="70" y="50"/>
                    <a:pt x="69" y="51"/>
                  </a:cubicBezTo>
                  <a:cubicBezTo>
                    <a:pt x="65" y="54"/>
                    <a:pt x="59" y="55"/>
                    <a:pt x="54" y="56"/>
                  </a:cubicBezTo>
                  <a:cubicBezTo>
                    <a:pt x="51" y="57"/>
                    <a:pt x="46" y="55"/>
                    <a:pt x="44" y="56"/>
                  </a:cubicBezTo>
                  <a:cubicBezTo>
                    <a:pt x="43" y="56"/>
                    <a:pt x="43" y="56"/>
                    <a:pt x="43" y="56"/>
                  </a:cubicBezTo>
                  <a:cubicBezTo>
                    <a:pt x="43" y="58"/>
                    <a:pt x="43" y="59"/>
                    <a:pt x="44" y="60"/>
                  </a:cubicBezTo>
                  <a:cubicBezTo>
                    <a:pt x="45" y="64"/>
                    <a:pt x="47" y="62"/>
                    <a:pt x="52" y="63"/>
                  </a:cubicBezTo>
                  <a:cubicBezTo>
                    <a:pt x="56" y="65"/>
                    <a:pt x="60" y="70"/>
                    <a:pt x="67" y="67"/>
                  </a:cubicBezTo>
                  <a:cubicBezTo>
                    <a:pt x="68" y="66"/>
                    <a:pt x="69" y="64"/>
                    <a:pt x="71" y="63"/>
                  </a:cubicBezTo>
                  <a:cubicBezTo>
                    <a:pt x="74" y="62"/>
                    <a:pt x="77" y="64"/>
                    <a:pt x="80" y="62"/>
                  </a:cubicBezTo>
                  <a:cubicBezTo>
                    <a:pt x="82" y="61"/>
                    <a:pt x="82" y="58"/>
                    <a:pt x="83" y="56"/>
                  </a:cubicBezTo>
                  <a:cubicBezTo>
                    <a:pt x="84" y="54"/>
                    <a:pt x="86" y="52"/>
                    <a:pt x="86" y="49"/>
                  </a:cubicBezTo>
                  <a:cubicBezTo>
                    <a:pt x="87" y="46"/>
                    <a:pt x="85" y="44"/>
                    <a:pt x="85" y="42"/>
                  </a:cubicBezTo>
                  <a:cubicBezTo>
                    <a:pt x="84" y="40"/>
                    <a:pt x="84" y="39"/>
                    <a:pt x="84" y="37"/>
                  </a:cubicBezTo>
                  <a:cubicBezTo>
                    <a:pt x="82" y="33"/>
                    <a:pt x="80" y="31"/>
                    <a:pt x="80" y="25"/>
                  </a:cubicBezTo>
                  <a:cubicBezTo>
                    <a:pt x="79" y="24"/>
                    <a:pt x="80" y="23"/>
                    <a:pt x="81" y="23"/>
                  </a:cubicBezTo>
                  <a:cubicBezTo>
                    <a:pt x="86" y="22"/>
                    <a:pt x="91" y="21"/>
                    <a:pt x="97" y="21"/>
                  </a:cubicBezTo>
                  <a:cubicBezTo>
                    <a:pt x="99" y="19"/>
                    <a:pt x="102" y="17"/>
                    <a:pt x="104" y="15"/>
                  </a:cubicBezTo>
                  <a:cubicBezTo>
                    <a:pt x="105" y="13"/>
                    <a:pt x="105" y="10"/>
                    <a:pt x="106" y="9"/>
                  </a:cubicBezTo>
                  <a:cubicBezTo>
                    <a:pt x="106" y="5"/>
                    <a:pt x="104" y="4"/>
                    <a:pt x="103" y="2"/>
                  </a:cubicBezTo>
                  <a:cubicBezTo>
                    <a:pt x="96" y="2"/>
                    <a:pt x="93" y="0"/>
                    <a:pt x="8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51" name="Freeform 50">
              <a:extLst>
                <a:ext uri="{FF2B5EF4-FFF2-40B4-BE49-F238E27FC236}">
                  <a16:creationId xmlns:a16="http://schemas.microsoft.com/office/drawing/2014/main" id="{4B71381A-3E71-E141-921B-8708A0E43E5F}"/>
                </a:ext>
              </a:extLst>
            </p:cNvPr>
            <p:cNvSpPr>
              <a:spLocks/>
            </p:cNvSpPr>
            <p:nvPr userDrawn="1"/>
          </p:nvSpPr>
          <p:spPr bwMode="auto">
            <a:xfrm>
              <a:off x="3400376" y="624310"/>
              <a:ext cx="557213" cy="593725"/>
            </a:xfrm>
            <a:custGeom>
              <a:avLst/>
              <a:gdLst>
                <a:gd name="T0" fmla="*/ 143 w 148"/>
                <a:gd name="T1" fmla="*/ 58 h 157"/>
                <a:gd name="T2" fmla="*/ 146 w 148"/>
                <a:gd name="T3" fmla="*/ 53 h 157"/>
                <a:gd name="T4" fmla="*/ 145 w 148"/>
                <a:gd name="T5" fmla="*/ 47 h 157"/>
                <a:gd name="T6" fmla="*/ 119 w 148"/>
                <a:gd name="T7" fmla="*/ 62 h 157"/>
                <a:gd name="T8" fmla="*/ 106 w 148"/>
                <a:gd name="T9" fmla="*/ 70 h 157"/>
                <a:gd name="T10" fmla="*/ 106 w 148"/>
                <a:gd name="T11" fmla="*/ 70 h 157"/>
                <a:gd name="T12" fmla="*/ 105 w 148"/>
                <a:gd name="T13" fmla="*/ 40 h 157"/>
                <a:gd name="T14" fmla="*/ 105 w 148"/>
                <a:gd name="T15" fmla="*/ 29 h 157"/>
                <a:gd name="T16" fmla="*/ 107 w 148"/>
                <a:gd name="T17" fmla="*/ 26 h 157"/>
                <a:gd name="T18" fmla="*/ 106 w 148"/>
                <a:gd name="T19" fmla="*/ 14 h 157"/>
                <a:gd name="T20" fmla="*/ 96 w 148"/>
                <a:gd name="T21" fmla="*/ 7 h 157"/>
                <a:gd name="T22" fmla="*/ 90 w 148"/>
                <a:gd name="T23" fmla="*/ 2 h 157"/>
                <a:gd name="T24" fmla="*/ 79 w 148"/>
                <a:gd name="T25" fmla="*/ 0 h 157"/>
                <a:gd name="T26" fmla="*/ 75 w 148"/>
                <a:gd name="T27" fmla="*/ 2 h 157"/>
                <a:gd name="T28" fmla="*/ 84 w 148"/>
                <a:gd name="T29" fmla="*/ 33 h 157"/>
                <a:gd name="T30" fmla="*/ 85 w 148"/>
                <a:gd name="T31" fmla="*/ 66 h 157"/>
                <a:gd name="T32" fmla="*/ 82 w 148"/>
                <a:gd name="T33" fmla="*/ 84 h 157"/>
                <a:gd name="T34" fmla="*/ 63 w 148"/>
                <a:gd name="T35" fmla="*/ 93 h 157"/>
                <a:gd name="T36" fmla="*/ 53 w 148"/>
                <a:gd name="T37" fmla="*/ 97 h 157"/>
                <a:gd name="T38" fmla="*/ 42 w 148"/>
                <a:gd name="T39" fmla="*/ 100 h 157"/>
                <a:gd name="T40" fmla="*/ 24 w 148"/>
                <a:gd name="T41" fmla="*/ 110 h 157"/>
                <a:gd name="T42" fmla="*/ 19 w 148"/>
                <a:gd name="T43" fmla="*/ 111 h 157"/>
                <a:gd name="T44" fmla="*/ 12 w 148"/>
                <a:gd name="T45" fmla="*/ 114 h 157"/>
                <a:gd name="T46" fmla="*/ 9 w 148"/>
                <a:gd name="T47" fmla="*/ 114 h 157"/>
                <a:gd name="T48" fmla="*/ 4 w 148"/>
                <a:gd name="T49" fmla="*/ 108 h 157"/>
                <a:gd name="T50" fmla="*/ 2 w 148"/>
                <a:gd name="T51" fmla="*/ 107 h 157"/>
                <a:gd name="T52" fmla="*/ 1 w 148"/>
                <a:gd name="T53" fmla="*/ 109 h 157"/>
                <a:gd name="T54" fmla="*/ 6 w 148"/>
                <a:gd name="T55" fmla="*/ 134 h 157"/>
                <a:gd name="T56" fmla="*/ 36 w 148"/>
                <a:gd name="T57" fmla="*/ 125 h 157"/>
                <a:gd name="T58" fmla="*/ 47 w 148"/>
                <a:gd name="T59" fmla="*/ 119 h 157"/>
                <a:gd name="T60" fmla="*/ 55 w 148"/>
                <a:gd name="T61" fmla="*/ 112 h 157"/>
                <a:gd name="T62" fmla="*/ 59 w 148"/>
                <a:gd name="T63" fmla="*/ 111 h 157"/>
                <a:gd name="T64" fmla="*/ 78 w 148"/>
                <a:gd name="T65" fmla="*/ 105 h 157"/>
                <a:gd name="T66" fmla="*/ 57 w 148"/>
                <a:gd name="T67" fmla="*/ 140 h 157"/>
                <a:gd name="T68" fmla="*/ 52 w 148"/>
                <a:gd name="T69" fmla="*/ 142 h 157"/>
                <a:gd name="T70" fmla="*/ 47 w 148"/>
                <a:gd name="T71" fmla="*/ 145 h 157"/>
                <a:gd name="T72" fmla="*/ 44 w 148"/>
                <a:gd name="T73" fmla="*/ 145 h 157"/>
                <a:gd name="T74" fmla="*/ 37 w 148"/>
                <a:gd name="T75" fmla="*/ 149 h 157"/>
                <a:gd name="T76" fmla="*/ 33 w 148"/>
                <a:gd name="T77" fmla="*/ 156 h 157"/>
                <a:gd name="T78" fmla="*/ 33 w 148"/>
                <a:gd name="T79" fmla="*/ 157 h 157"/>
                <a:gd name="T80" fmla="*/ 83 w 148"/>
                <a:gd name="T81" fmla="*/ 136 h 157"/>
                <a:gd name="T82" fmla="*/ 97 w 148"/>
                <a:gd name="T83" fmla="*/ 123 h 157"/>
                <a:gd name="T84" fmla="*/ 103 w 148"/>
                <a:gd name="T85" fmla="*/ 99 h 157"/>
                <a:gd name="T86" fmla="*/ 105 w 148"/>
                <a:gd name="T87" fmla="*/ 89 h 157"/>
                <a:gd name="T88" fmla="*/ 115 w 148"/>
                <a:gd name="T89" fmla="*/ 82 h 157"/>
                <a:gd name="T90" fmla="*/ 121 w 148"/>
                <a:gd name="T91" fmla="*/ 76 h 157"/>
                <a:gd name="T92" fmla="*/ 135 w 148"/>
                <a:gd name="T93" fmla="*/ 66 h 157"/>
                <a:gd name="T94" fmla="*/ 143 w 148"/>
                <a:gd name="T95" fmla="*/ 5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57">
                  <a:moveTo>
                    <a:pt x="143" y="58"/>
                  </a:moveTo>
                  <a:cubicBezTo>
                    <a:pt x="144" y="56"/>
                    <a:pt x="144" y="54"/>
                    <a:pt x="146" y="53"/>
                  </a:cubicBezTo>
                  <a:cubicBezTo>
                    <a:pt x="148" y="52"/>
                    <a:pt x="146" y="47"/>
                    <a:pt x="145" y="47"/>
                  </a:cubicBezTo>
                  <a:cubicBezTo>
                    <a:pt x="129" y="43"/>
                    <a:pt x="127" y="55"/>
                    <a:pt x="119" y="62"/>
                  </a:cubicBezTo>
                  <a:cubicBezTo>
                    <a:pt x="115" y="65"/>
                    <a:pt x="110" y="67"/>
                    <a:pt x="106" y="70"/>
                  </a:cubicBezTo>
                  <a:cubicBezTo>
                    <a:pt x="106" y="70"/>
                    <a:pt x="106" y="70"/>
                    <a:pt x="106" y="70"/>
                  </a:cubicBezTo>
                  <a:cubicBezTo>
                    <a:pt x="104" y="61"/>
                    <a:pt x="105" y="50"/>
                    <a:pt x="105" y="40"/>
                  </a:cubicBezTo>
                  <a:cubicBezTo>
                    <a:pt x="105" y="36"/>
                    <a:pt x="105" y="32"/>
                    <a:pt x="105" y="29"/>
                  </a:cubicBezTo>
                  <a:cubicBezTo>
                    <a:pt x="105" y="28"/>
                    <a:pt x="107" y="27"/>
                    <a:pt x="107" y="26"/>
                  </a:cubicBezTo>
                  <a:cubicBezTo>
                    <a:pt x="109" y="23"/>
                    <a:pt x="108" y="17"/>
                    <a:pt x="106" y="14"/>
                  </a:cubicBezTo>
                  <a:cubicBezTo>
                    <a:pt x="104" y="10"/>
                    <a:pt x="99" y="9"/>
                    <a:pt x="96" y="7"/>
                  </a:cubicBezTo>
                  <a:cubicBezTo>
                    <a:pt x="94" y="5"/>
                    <a:pt x="92" y="3"/>
                    <a:pt x="90" y="2"/>
                  </a:cubicBezTo>
                  <a:cubicBezTo>
                    <a:pt x="86" y="1"/>
                    <a:pt x="82" y="2"/>
                    <a:pt x="79" y="0"/>
                  </a:cubicBezTo>
                  <a:cubicBezTo>
                    <a:pt x="77" y="0"/>
                    <a:pt x="77" y="1"/>
                    <a:pt x="75" y="2"/>
                  </a:cubicBezTo>
                  <a:cubicBezTo>
                    <a:pt x="72" y="12"/>
                    <a:pt x="81" y="26"/>
                    <a:pt x="84" y="33"/>
                  </a:cubicBezTo>
                  <a:cubicBezTo>
                    <a:pt x="86" y="39"/>
                    <a:pt x="86" y="59"/>
                    <a:pt x="85" y="66"/>
                  </a:cubicBezTo>
                  <a:cubicBezTo>
                    <a:pt x="83" y="72"/>
                    <a:pt x="85" y="80"/>
                    <a:pt x="82" y="84"/>
                  </a:cubicBezTo>
                  <a:cubicBezTo>
                    <a:pt x="81" y="86"/>
                    <a:pt x="66" y="91"/>
                    <a:pt x="63" y="93"/>
                  </a:cubicBezTo>
                  <a:cubicBezTo>
                    <a:pt x="60" y="94"/>
                    <a:pt x="56" y="96"/>
                    <a:pt x="53" y="97"/>
                  </a:cubicBezTo>
                  <a:cubicBezTo>
                    <a:pt x="49" y="98"/>
                    <a:pt x="45" y="98"/>
                    <a:pt x="42" y="100"/>
                  </a:cubicBezTo>
                  <a:cubicBezTo>
                    <a:pt x="37" y="103"/>
                    <a:pt x="30" y="109"/>
                    <a:pt x="24" y="110"/>
                  </a:cubicBezTo>
                  <a:cubicBezTo>
                    <a:pt x="23" y="111"/>
                    <a:pt x="21" y="111"/>
                    <a:pt x="19" y="111"/>
                  </a:cubicBezTo>
                  <a:cubicBezTo>
                    <a:pt x="17" y="112"/>
                    <a:pt x="14" y="113"/>
                    <a:pt x="12" y="114"/>
                  </a:cubicBezTo>
                  <a:cubicBezTo>
                    <a:pt x="11" y="114"/>
                    <a:pt x="9" y="114"/>
                    <a:pt x="9" y="114"/>
                  </a:cubicBezTo>
                  <a:cubicBezTo>
                    <a:pt x="7" y="112"/>
                    <a:pt x="5" y="110"/>
                    <a:pt x="4" y="108"/>
                  </a:cubicBezTo>
                  <a:cubicBezTo>
                    <a:pt x="3" y="107"/>
                    <a:pt x="2" y="107"/>
                    <a:pt x="2" y="107"/>
                  </a:cubicBezTo>
                  <a:cubicBezTo>
                    <a:pt x="2" y="107"/>
                    <a:pt x="1" y="108"/>
                    <a:pt x="1" y="109"/>
                  </a:cubicBezTo>
                  <a:cubicBezTo>
                    <a:pt x="1" y="122"/>
                    <a:pt x="0" y="125"/>
                    <a:pt x="6" y="134"/>
                  </a:cubicBezTo>
                  <a:cubicBezTo>
                    <a:pt x="19" y="137"/>
                    <a:pt x="28" y="131"/>
                    <a:pt x="36" y="125"/>
                  </a:cubicBezTo>
                  <a:cubicBezTo>
                    <a:pt x="40" y="123"/>
                    <a:pt x="43" y="121"/>
                    <a:pt x="47" y="119"/>
                  </a:cubicBezTo>
                  <a:cubicBezTo>
                    <a:pt x="50" y="117"/>
                    <a:pt x="52" y="113"/>
                    <a:pt x="55" y="112"/>
                  </a:cubicBezTo>
                  <a:cubicBezTo>
                    <a:pt x="56" y="111"/>
                    <a:pt x="58" y="111"/>
                    <a:pt x="59" y="111"/>
                  </a:cubicBezTo>
                  <a:cubicBezTo>
                    <a:pt x="65" y="109"/>
                    <a:pt x="70" y="105"/>
                    <a:pt x="78" y="105"/>
                  </a:cubicBezTo>
                  <a:cubicBezTo>
                    <a:pt x="78" y="119"/>
                    <a:pt x="66" y="134"/>
                    <a:pt x="57" y="140"/>
                  </a:cubicBezTo>
                  <a:cubicBezTo>
                    <a:pt x="55" y="141"/>
                    <a:pt x="54" y="142"/>
                    <a:pt x="52" y="142"/>
                  </a:cubicBezTo>
                  <a:cubicBezTo>
                    <a:pt x="51" y="143"/>
                    <a:pt x="49" y="144"/>
                    <a:pt x="47" y="145"/>
                  </a:cubicBezTo>
                  <a:cubicBezTo>
                    <a:pt x="46" y="145"/>
                    <a:pt x="45" y="145"/>
                    <a:pt x="44" y="145"/>
                  </a:cubicBezTo>
                  <a:cubicBezTo>
                    <a:pt x="42" y="146"/>
                    <a:pt x="39" y="148"/>
                    <a:pt x="37" y="149"/>
                  </a:cubicBezTo>
                  <a:cubicBezTo>
                    <a:pt x="34" y="152"/>
                    <a:pt x="34" y="154"/>
                    <a:pt x="33" y="156"/>
                  </a:cubicBezTo>
                  <a:cubicBezTo>
                    <a:pt x="33" y="157"/>
                    <a:pt x="33" y="157"/>
                    <a:pt x="33" y="157"/>
                  </a:cubicBezTo>
                  <a:cubicBezTo>
                    <a:pt x="56" y="157"/>
                    <a:pt x="70" y="147"/>
                    <a:pt x="83" y="136"/>
                  </a:cubicBezTo>
                  <a:cubicBezTo>
                    <a:pt x="88" y="132"/>
                    <a:pt x="94" y="129"/>
                    <a:pt x="97" y="123"/>
                  </a:cubicBezTo>
                  <a:cubicBezTo>
                    <a:pt x="100" y="115"/>
                    <a:pt x="101" y="106"/>
                    <a:pt x="103" y="99"/>
                  </a:cubicBezTo>
                  <a:cubicBezTo>
                    <a:pt x="104" y="96"/>
                    <a:pt x="104" y="93"/>
                    <a:pt x="105" y="89"/>
                  </a:cubicBezTo>
                  <a:cubicBezTo>
                    <a:pt x="106" y="87"/>
                    <a:pt x="112" y="84"/>
                    <a:pt x="115" y="82"/>
                  </a:cubicBezTo>
                  <a:cubicBezTo>
                    <a:pt x="117" y="80"/>
                    <a:pt x="119" y="78"/>
                    <a:pt x="121" y="76"/>
                  </a:cubicBezTo>
                  <a:cubicBezTo>
                    <a:pt x="126" y="72"/>
                    <a:pt x="131" y="69"/>
                    <a:pt x="135" y="66"/>
                  </a:cubicBezTo>
                  <a:cubicBezTo>
                    <a:pt x="138" y="64"/>
                    <a:pt x="142" y="61"/>
                    <a:pt x="143"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rgbClr val="741618"/>
                </a:solidFill>
              </a:endParaRPr>
            </a:p>
          </p:txBody>
        </p:sp>
        <p:sp>
          <p:nvSpPr>
            <p:cNvPr id="52" name="Freeform 51">
              <a:extLst>
                <a:ext uri="{FF2B5EF4-FFF2-40B4-BE49-F238E27FC236}">
                  <a16:creationId xmlns:a16="http://schemas.microsoft.com/office/drawing/2014/main" id="{9DF1158C-BC05-CD41-8199-AE3F1CB371CA}"/>
                </a:ext>
              </a:extLst>
            </p:cNvPr>
            <p:cNvSpPr>
              <a:spLocks/>
            </p:cNvSpPr>
            <p:nvPr userDrawn="1"/>
          </p:nvSpPr>
          <p:spPr bwMode="auto">
            <a:xfrm>
              <a:off x="3886151" y="1062460"/>
              <a:ext cx="120650" cy="152400"/>
            </a:xfrm>
            <a:custGeom>
              <a:avLst/>
              <a:gdLst>
                <a:gd name="T0" fmla="*/ 15 w 32"/>
                <a:gd name="T1" fmla="*/ 8 h 40"/>
                <a:gd name="T2" fmla="*/ 1 w 32"/>
                <a:gd name="T3" fmla="*/ 0 h 40"/>
                <a:gd name="T4" fmla="*/ 0 w 32"/>
                <a:gd name="T5" fmla="*/ 1 h 40"/>
                <a:gd name="T6" fmla="*/ 4 w 32"/>
                <a:gd name="T7" fmla="*/ 20 h 40"/>
                <a:gd name="T8" fmla="*/ 5 w 32"/>
                <a:gd name="T9" fmla="*/ 24 h 40"/>
                <a:gd name="T10" fmla="*/ 7 w 32"/>
                <a:gd name="T11" fmla="*/ 34 h 40"/>
                <a:gd name="T12" fmla="*/ 19 w 32"/>
                <a:gd name="T13" fmla="*/ 38 h 40"/>
                <a:gd name="T14" fmla="*/ 32 w 32"/>
                <a:gd name="T15" fmla="*/ 29 h 40"/>
                <a:gd name="T16" fmla="*/ 15 w 32"/>
                <a:gd name="T1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0">
                  <a:moveTo>
                    <a:pt x="15" y="8"/>
                  </a:moveTo>
                  <a:cubicBezTo>
                    <a:pt x="11" y="5"/>
                    <a:pt x="9" y="0"/>
                    <a:pt x="1" y="0"/>
                  </a:cubicBezTo>
                  <a:cubicBezTo>
                    <a:pt x="1" y="0"/>
                    <a:pt x="0" y="0"/>
                    <a:pt x="0" y="1"/>
                  </a:cubicBezTo>
                  <a:cubicBezTo>
                    <a:pt x="0" y="11"/>
                    <a:pt x="1" y="12"/>
                    <a:pt x="4" y="20"/>
                  </a:cubicBezTo>
                  <a:cubicBezTo>
                    <a:pt x="4" y="21"/>
                    <a:pt x="4" y="22"/>
                    <a:pt x="5" y="24"/>
                  </a:cubicBezTo>
                  <a:cubicBezTo>
                    <a:pt x="6" y="26"/>
                    <a:pt x="10" y="30"/>
                    <a:pt x="7" y="34"/>
                  </a:cubicBezTo>
                  <a:cubicBezTo>
                    <a:pt x="8" y="38"/>
                    <a:pt x="14" y="40"/>
                    <a:pt x="19" y="38"/>
                  </a:cubicBezTo>
                  <a:cubicBezTo>
                    <a:pt x="24" y="37"/>
                    <a:pt x="29" y="33"/>
                    <a:pt x="32" y="29"/>
                  </a:cubicBezTo>
                  <a:cubicBezTo>
                    <a:pt x="32" y="18"/>
                    <a:pt x="22" y="13"/>
                    <a:pt x="1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53" name="Freeform 52">
              <a:extLst>
                <a:ext uri="{FF2B5EF4-FFF2-40B4-BE49-F238E27FC236}">
                  <a16:creationId xmlns:a16="http://schemas.microsoft.com/office/drawing/2014/main" id="{DDBFDC8D-5A68-E247-9C84-5744D1EC8145}"/>
                </a:ext>
              </a:extLst>
            </p:cNvPr>
            <p:cNvSpPr>
              <a:spLocks/>
            </p:cNvSpPr>
            <p:nvPr userDrawn="1"/>
          </p:nvSpPr>
          <p:spPr bwMode="auto">
            <a:xfrm>
              <a:off x="2990801" y="517947"/>
              <a:ext cx="176213" cy="182563"/>
            </a:xfrm>
            <a:custGeom>
              <a:avLst/>
              <a:gdLst>
                <a:gd name="T0" fmla="*/ 6 w 47"/>
                <a:gd name="T1" fmla="*/ 16 h 48"/>
                <a:gd name="T2" fmla="*/ 8 w 47"/>
                <a:gd name="T3" fmla="*/ 18 h 48"/>
                <a:gd name="T4" fmla="*/ 12 w 47"/>
                <a:gd name="T5" fmla="*/ 27 h 48"/>
                <a:gd name="T6" fmla="*/ 10 w 47"/>
                <a:gd name="T7" fmla="*/ 44 h 48"/>
                <a:gd name="T8" fmla="*/ 12 w 47"/>
                <a:gd name="T9" fmla="*/ 48 h 48"/>
                <a:gd name="T10" fmla="*/ 28 w 47"/>
                <a:gd name="T11" fmla="*/ 37 h 48"/>
                <a:gd name="T12" fmla="*/ 46 w 47"/>
                <a:gd name="T13" fmla="*/ 22 h 48"/>
                <a:gd name="T14" fmla="*/ 43 w 47"/>
                <a:gd name="T15" fmla="*/ 18 h 48"/>
                <a:gd name="T16" fmla="*/ 32 w 47"/>
                <a:gd name="T17" fmla="*/ 10 h 48"/>
                <a:gd name="T18" fmla="*/ 26 w 47"/>
                <a:gd name="T19" fmla="*/ 8 h 48"/>
                <a:gd name="T20" fmla="*/ 5 w 47"/>
                <a:gd name="T21" fmla="*/ 0 h 48"/>
                <a:gd name="T22" fmla="*/ 5 w 47"/>
                <a:gd name="T23" fmla="*/ 11 h 48"/>
                <a:gd name="T24" fmla="*/ 6 w 47"/>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6" y="16"/>
                  </a:moveTo>
                  <a:cubicBezTo>
                    <a:pt x="7" y="17"/>
                    <a:pt x="7" y="17"/>
                    <a:pt x="8" y="18"/>
                  </a:cubicBezTo>
                  <a:cubicBezTo>
                    <a:pt x="9" y="20"/>
                    <a:pt x="11" y="24"/>
                    <a:pt x="12" y="27"/>
                  </a:cubicBezTo>
                  <a:cubicBezTo>
                    <a:pt x="14" y="32"/>
                    <a:pt x="14" y="41"/>
                    <a:pt x="10" y="44"/>
                  </a:cubicBezTo>
                  <a:cubicBezTo>
                    <a:pt x="10" y="44"/>
                    <a:pt x="10" y="48"/>
                    <a:pt x="12" y="48"/>
                  </a:cubicBezTo>
                  <a:cubicBezTo>
                    <a:pt x="19" y="48"/>
                    <a:pt x="26" y="43"/>
                    <a:pt x="28" y="37"/>
                  </a:cubicBezTo>
                  <a:cubicBezTo>
                    <a:pt x="40" y="38"/>
                    <a:pt x="47" y="34"/>
                    <a:pt x="46" y="22"/>
                  </a:cubicBezTo>
                  <a:cubicBezTo>
                    <a:pt x="45" y="21"/>
                    <a:pt x="45" y="19"/>
                    <a:pt x="43" y="18"/>
                  </a:cubicBezTo>
                  <a:cubicBezTo>
                    <a:pt x="40" y="15"/>
                    <a:pt x="36" y="12"/>
                    <a:pt x="32" y="10"/>
                  </a:cubicBezTo>
                  <a:cubicBezTo>
                    <a:pt x="30" y="9"/>
                    <a:pt x="28" y="9"/>
                    <a:pt x="26" y="8"/>
                  </a:cubicBezTo>
                  <a:cubicBezTo>
                    <a:pt x="20" y="4"/>
                    <a:pt x="15" y="0"/>
                    <a:pt x="5" y="0"/>
                  </a:cubicBezTo>
                  <a:cubicBezTo>
                    <a:pt x="0" y="6"/>
                    <a:pt x="3" y="6"/>
                    <a:pt x="5" y="11"/>
                  </a:cubicBezTo>
                  <a:cubicBezTo>
                    <a:pt x="5" y="13"/>
                    <a:pt x="6" y="15"/>
                    <a:pt x="6"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54" name="Freeform 53">
              <a:extLst>
                <a:ext uri="{FF2B5EF4-FFF2-40B4-BE49-F238E27FC236}">
                  <a16:creationId xmlns:a16="http://schemas.microsoft.com/office/drawing/2014/main" id="{74299FA4-18E7-5E4E-87B9-1E2BE646D916}"/>
                </a:ext>
              </a:extLst>
            </p:cNvPr>
            <p:cNvSpPr>
              <a:spLocks/>
            </p:cNvSpPr>
            <p:nvPr userDrawn="1"/>
          </p:nvSpPr>
          <p:spPr bwMode="auto">
            <a:xfrm>
              <a:off x="2900314" y="722735"/>
              <a:ext cx="304800" cy="161925"/>
            </a:xfrm>
            <a:custGeom>
              <a:avLst/>
              <a:gdLst>
                <a:gd name="T0" fmla="*/ 20 w 81"/>
                <a:gd name="T1" fmla="*/ 42 h 43"/>
                <a:gd name="T2" fmla="*/ 34 w 81"/>
                <a:gd name="T3" fmla="*/ 41 h 43"/>
                <a:gd name="T4" fmla="*/ 55 w 81"/>
                <a:gd name="T5" fmla="*/ 21 h 43"/>
                <a:gd name="T6" fmla="*/ 69 w 81"/>
                <a:gd name="T7" fmla="*/ 11 h 43"/>
                <a:gd name="T8" fmla="*/ 75 w 81"/>
                <a:gd name="T9" fmla="*/ 10 h 43"/>
                <a:gd name="T10" fmla="*/ 81 w 81"/>
                <a:gd name="T11" fmla="*/ 4 h 43"/>
                <a:gd name="T12" fmla="*/ 79 w 81"/>
                <a:gd name="T13" fmla="*/ 0 h 43"/>
                <a:gd name="T14" fmla="*/ 74 w 81"/>
                <a:gd name="T15" fmla="*/ 0 h 43"/>
                <a:gd name="T16" fmla="*/ 65 w 81"/>
                <a:gd name="T17" fmla="*/ 1 h 43"/>
                <a:gd name="T18" fmla="*/ 50 w 81"/>
                <a:gd name="T19" fmla="*/ 7 h 43"/>
                <a:gd name="T20" fmla="*/ 46 w 81"/>
                <a:gd name="T21" fmla="*/ 7 h 43"/>
                <a:gd name="T22" fmla="*/ 2 w 81"/>
                <a:gd name="T23" fmla="*/ 25 h 43"/>
                <a:gd name="T24" fmla="*/ 2 w 81"/>
                <a:gd name="T25" fmla="*/ 32 h 43"/>
                <a:gd name="T26" fmla="*/ 20 w 81"/>
                <a:gd name="T2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43">
                  <a:moveTo>
                    <a:pt x="20" y="42"/>
                  </a:moveTo>
                  <a:cubicBezTo>
                    <a:pt x="24" y="43"/>
                    <a:pt x="31" y="42"/>
                    <a:pt x="34" y="41"/>
                  </a:cubicBezTo>
                  <a:cubicBezTo>
                    <a:pt x="41" y="38"/>
                    <a:pt x="49" y="25"/>
                    <a:pt x="55" y="21"/>
                  </a:cubicBezTo>
                  <a:cubicBezTo>
                    <a:pt x="60" y="18"/>
                    <a:pt x="64" y="13"/>
                    <a:pt x="69" y="11"/>
                  </a:cubicBezTo>
                  <a:cubicBezTo>
                    <a:pt x="71" y="11"/>
                    <a:pt x="73" y="10"/>
                    <a:pt x="75" y="10"/>
                  </a:cubicBezTo>
                  <a:cubicBezTo>
                    <a:pt x="77" y="8"/>
                    <a:pt x="79" y="6"/>
                    <a:pt x="81" y="4"/>
                  </a:cubicBezTo>
                  <a:cubicBezTo>
                    <a:pt x="81" y="1"/>
                    <a:pt x="80" y="0"/>
                    <a:pt x="79" y="0"/>
                  </a:cubicBezTo>
                  <a:cubicBezTo>
                    <a:pt x="77" y="0"/>
                    <a:pt x="76" y="0"/>
                    <a:pt x="74" y="0"/>
                  </a:cubicBezTo>
                  <a:cubicBezTo>
                    <a:pt x="71" y="1"/>
                    <a:pt x="67" y="1"/>
                    <a:pt x="65" y="1"/>
                  </a:cubicBezTo>
                  <a:cubicBezTo>
                    <a:pt x="60" y="3"/>
                    <a:pt x="54" y="5"/>
                    <a:pt x="50" y="7"/>
                  </a:cubicBezTo>
                  <a:cubicBezTo>
                    <a:pt x="48" y="7"/>
                    <a:pt x="47" y="7"/>
                    <a:pt x="46" y="7"/>
                  </a:cubicBezTo>
                  <a:cubicBezTo>
                    <a:pt x="31" y="12"/>
                    <a:pt x="16" y="19"/>
                    <a:pt x="2" y="25"/>
                  </a:cubicBezTo>
                  <a:cubicBezTo>
                    <a:pt x="2" y="27"/>
                    <a:pt x="0" y="30"/>
                    <a:pt x="2" y="32"/>
                  </a:cubicBezTo>
                  <a:cubicBezTo>
                    <a:pt x="3" y="37"/>
                    <a:pt x="15" y="41"/>
                    <a:pt x="20"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rgbClr val="741618"/>
                </a:solidFill>
              </a:endParaRPr>
            </a:p>
          </p:txBody>
        </p:sp>
        <p:sp>
          <p:nvSpPr>
            <p:cNvPr id="55" name="Freeform 54">
              <a:extLst>
                <a:ext uri="{FF2B5EF4-FFF2-40B4-BE49-F238E27FC236}">
                  <a16:creationId xmlns:a16="http://schemas.microsoft.com/office/drawing/2014/main" id="{15C776D2-B3A3-224A-9A51-E028E6B3F022}"/>
                </a:ext>
              </a:extLst>
            </p:cNvPr>
            <p:cNvSpPr>
              <a:spLocks/>
            </p:cNvSpPr>
            <p:nvPr userDrawn="1"/>
          </p:nvSpPr>
          <p:spPr bwMode="auto">
            <a:xfrm>
              <a:off x="2798714" y="892597"/>
              <a:ext cx="395288" cy="439738"/>
            </a:xfrm>
            <a:custGeom>
              <a:avLst/>
              <a:gdLst>
                <a:gd name="T0" fmla="*/ 76 w 105"/>
                <a:gd name="T1" fmla="*/ 37 h 116"/>
                <a:gd name="T2" fmla="*/ 78 w 105"/>
                <a:gd name="T3" fmla="*/ 32 h 116"/>
                <a:gd name="T4" fmla="*/ 88 w 105"/>
                <a:gd name="T5" fmla="*/ 23 h 116"/>
                <a:gd name="T6" fmla="*/ 92 w 105"/>
                <a:gd name="T7" fmla="*/ 19 h 116"/>
                <a:gd name="T8" fmla="*/ 105 w 105"/>
                <a:gd name="T9" fmla="*/ 8 h 116"/>
                <a:gd name="T10" fmla="*/ 81 w 105"/>
                <a:gd name="T11" fmla="*/ 1 h 116"/>
                <a:gd name="T12" fmla="*/ 71 w 105"/>
                <a:gd name="T13" fmla="*/ 8 h 116"/>
                <a:gd name="T14" fmla="*/ 57 w 105"/>
                <a:gd name="T15" fmla="*/ 16 h 116"/>
                <a:gd name="T16" fmla="*/ 33 w 105"/>
                <a:gd name="T17" fmla="*/ 20 h 116"/>
                <a:gd name="T18" fmla="*/ 28 w 105"/>
                <a:gd name="T19" fmla="*/ 19 h 116"/>
                <a:gd name="T20" fmla="*/ 26 w 105"/>
                <a:gd name="T21" fmla="*/ 30 h 116"/>
                <a:gd name="T22" fmla="*/ 27 w 105"/>
                <a:gd name="T23" fmla="*/ 63 h 116"/>
                <a:gd name="T24" fmla="*/ 33 w 105"/>
                <a:gd name="T25" fmla="*/ 74 h 116"/>
                <a:gd name="T26" fmla="*/ 47 w 105"/>
                <a:gd name="T27" fmla="*/ 56 h 116"/>
                <a:gd name="T28" fmla="*/ 47 w 105"/>
                <a:gd name="T29" fmla="*/ 53 h 116"/>
                <a:gd name="T30" fmla="*/ 47 w 105"/>
                <a:gd name="T31" fmla="*/ 43 h 116"/>
                <a:gd name="T32" fmla="*/ 57 w 105"/>
                <a:gd name="T33" fmla="*/ 42 h 116"/>
                <a:gd name="T34" fmla="*/ 56 w 105"/>
                <a:gd name="T35" fmla="*/ 60 h 116"/>
                <a:gd name="T36" fmla="*/ 30 w 105"/>
                <a:gd name="T37" fmla="*/ 81 h 116"/>
                <a:gd name="T38" fmla="*/ 20 w 105"/>
                <a:gd name="T39" fmla="*/ 86 h 116"/>
                <a:gd name="T40" fmla="*/ 12 w 105"/>
                <a:gd name="T41" fmla="*/ 91 h 116"/>
                <a:gd name="T42" fmla="*/ 1 w 105"/>
                <a:gd name="T43" fmla="*/ 92 h 116"/>
                <a:gd name="T44" fmla="*/ 35 w 105"/>
                <a:gd name="T45" fmla="*/ 95 h 116"/>
                <a:gd name="T46" fmla="*/ 43 w 105"/>
                <a:gd name="T47" fmla="*/ 85 h 116"/>
                <a:gd name="T48" fmla="*/ 50 w 105"/>
                <a:gd name="T49" fmla="*/ 79 h 116"/>
                <a:gd name="T50" fmla="*/ 56 w 105"/>
                <a:gd name="T51" fmla="*/ 77 h 116"/>
                <a:gd name="T52" fmla="*/ 56 w 105"/>
                <a:gd name="T53" fmla="*/ 92 h 116"/>
                <a:gd name="T54" fmla="*/ 49 w 105"/>
                <a:gd name="T55" fmla="*/ 96 h 116"/>
                <a:gd name="T56" fmla="*/ 58 w 105"/>
                <a:gd name="T57" fmla="*/ 103 h 116"/>
                <a:gd name="T58" fmla="*/ 61 w 105"/>
                <a:gd name="T59" fmla="*/ 111 h 116"/>
                <a:gd name="T60" fmla="*/ 71 w 105"/>
                <a:gd name="T61" fmla="*/ 115 h 116"/>
                <a:gd name="T62" fmla="*/ 67 w 105"/>
                <a:gd name="T63" fmla="*/ 78 h 116"/>
                <a:gd name="T64" fmla="*/ 72 w 105"/>
                <a:gd name="T65" fmla="*/ 57 h 116"/>
                <a:gd name="T66" fmla="*/ 93 w 105"/>
                <a:gd name="T67"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6">
                  <a:moveTo>
                    <a:pt x="91" y="36"/>
                  </a:moveTo>
                  <a:cubicBezTo>
                    <a:pt x="86" y="36"/>
                    <a:pt x="81" y="35"/>
                    <a:pt x="76" y="37"/>
                  </a:cubicBezTo>
                  <a:cubicBezTo>
                    <a:pt x="74" y="38"/>
                    <a:pt x="73" y="39"/>
                    <a:pt x="71" y="40"/>
                  </a:cubicBezTo>
                  <a:cubicBezTo>
                    <a:pt x="71" y="37"/>
                    <a:pt x="77" y="34"/>
                    <a:pt x="78" y="32"/>
                  </a:cubicBezTo>
                  <a:cubicBezTo>
                    <a:pt x="80" y="30"/>
                    <a:pt x="81" y="28"/>
                    <a:pt x="83" y="26"/>
                  </a:cubicBezTo>
                  <a:cubicBezTo>
                    <a:pt x="85" y="25"/>
                    <a:pt x="87" y="24"/>
                    <a:pt x="88" y="23"/>
                  </a:cubicBezTo>
                  <a:cubicBezTo>
                    <a:pt x="89" y="22"/>
                    <a:pt x="89" y="20"/>
                    <a:pt x="90" y="19"/>
                  </a:cubicBezTo>
                  <a:cubicBezTo>
                    <a:pt x="91" y="19"/>
                    <a:pt x="92" y="19"/>
                    <a:pt x="92" y="19"/>
                  </a:cubicBezTo>
                  <a:cubicBezTo>
                    <a:pt x="94" y="18"/>
                    <a:pt x="94" y="16"/>
                    <a:pt x="95" y="15"/>
                  </a:cubicBezTo>
                  <a:cubicBezTo>
                    <a:pt x="99" y="12"/>
                    <a:pt x="102" y="12"/>
                    <a:pt x="105" y="8"/>
                  </a:cubicBezTo>
                  <a:cubicBezTo>
                    <a:pt x="105" y="7"/>
                    <a:pt x="104" y="5"/>
                    <a:pt x="103" y="4"/>
                  </a:cubicBezTo>
                  <a:cubicBezTo>
                    <a:pt x="100" y="2"/>
                    <a:pt x="86" y="0"/>
                    <a:pt x="81" y="1"/>
                  </a:cubicBezTo>
                  <a:cubicBezTo>
                    <a:pt x="79" y="2"/>
                    <a:pt x="75" y="4"/>
                    <a:pt x="73" y="5"/>
                  </a:cubicBezTo>
                  <a:cubicBezTo>
                    <a:pt x="72" y="6"/>
                    <a:pt x="71" y="7"/>
                    <a:pt x="71" y="8"/>
                  </a:cubicBezTo>
                  <a:cubicBezTo>
                    <a:pt x="68" y="9"/>
                    <a:pt x="66" y="9"/>
                    <a:pt x="64" y="9"/>
                  </a:cubicBezTo>
                  <a:cubicBezTo>
                    <a:pt x="61" y="11"/>
                    <a:pt x="59" y="14"/>
                    <a:pt x="57" y="16"/>
                  </a:cubicBezTo>
                  <a:cubicBezTo>
                    <a:pt x="51" y="20"/>
                    <a:pt x="46" y="23"/>
                    <a:pt x="40" y="26"/>
                  </a:cubicBezTo>
                  <a:cubicBezTo>
                    <a:pt x="38" y="27"/>
                    <a:pt x="35" y="21"/>
                    <a:pt x="33" y="20"/>
                  </a:cubicBezTo>
                  <a:cubicBezTo>
                    <a:pt x="32" y="19"/>
                    <a:pt x="30" y="19"/>
                    <a:pt x="29" y="18"/>
                  </a:cubicBezTo>
                  <a:cubicBezTo>
                    <a:pt x="28" y="19"/>
                    <a:pt x="28" y="19"/>
                    <a:pt x="28" y="19"/>
                  </a:cubicBezTo>
                  <a:cubicBezTo>
                    <a:pt x="27" y="19"/>
                    <a:pt x="27" y="19"/>
                    <a:pt x="26" y="20"/>
                  </a:cubicBezTo>
                  <a:cubicBezTo>
                    <a:pt x="26" y="23"/>
                    <a:pt x="27" y="27"/>
                    <a:pt x="26" y="30"/>
                  </a:cubicBezTo>
                  <a:cubicBezTo>
                    <a:pt x="25" y="37"/>
                    <a:pt x="22" y="50"/>
                    <a:pt x="24" y="59"/>
                  </a:cubicBezTo>
                  <a:cubicBezTo>
                    <a:pt x="25" y="60"/>
                    <a:pt x="26" y="62"/>
                    <a:pt x="27" y="63"/>
                  </a:cubicBezTo>
                  <a:cubicBezTo>
                    <a:pt x="28" y="65"/>
                    <a:pt x="27" y="66"/>
                    <a:pt x="28" y="68"/>
                  </a:cubicBezTo>
                  <a:cubicBezTo>
                    <a:pt x="29" y="70"/>
                    <a:pt x="32" y="71"/>
                    <a:pt x="33" y="74"/>
                  </a:cubicBezTo>
                  <a:cubicBezTo>
                    <a:pt x="37" y="73"/>
                    <a:pt x="44" y="61"/>
                    <a:pt x="47" y="56"/>
                  </a:cubicBezTo>
                  <a:cubicBezTo>
                    <a:pt x="47" y="56"/>
                    <a:pt x="47" y="56"/>
                    <a:pt x="47" y="56"/>
                  </a:cubicBezTo>
                  <a:cubicBezTo>
                    <a:pt x="47" y="55"/>
                    <a:pt x="47" y="54"/>
                    <a:pt x="47" y="53"/>
                  </a:cubicBezTo>
                  <a:cubicBezTo>
                    <a:pt x="47" y="53"/>
                    <a:pt x="47" y="53"/>
                    <a:pt x="47" y="53"/>
                  </a:cubicBezTo>
                  <a:cubicBezTo>
                    <a:pt x="47" y="53"/>
                    <a:pt x="47" y="53"/>
                    <a:pt x="47" y="53"/>
                  </a:cubicBezTo>
                  <a:cubicBezTo>
                    <a:pt x="47" y="50"/>
                    <a:pt x="47" y="46"/>
                    <a:pt x="47" y="43"/>
                  </a:cubicBezTo>
                  <a:cubicBezTo>
                    <a:pt x="49" y="42"/>
                    <a:pt x="52" y="42"/>
                    <a:pt x="53" y="41"/>
                  </a:cubicBezTo>
                  <a:cubicBezTo>
                    <a:pt x="55" y="41"/>
                    <a:pt x="56" y="41"/>
                    <a:pt x="57" y="42"/>
                  </a:cubicBezTo>
                  <a:cubicBezTo>
                    <a:pt x="57" y="43"/>
                    <a:pt x="52" y="55"/>
                    <a:pt x="51" y="56"/>
                  </a:cubicBezTo>
                  <a:cubicBezTo>
                    <a:pt x="52" y="59"/>
                    <a:pt x="54" y="60"/>
                    <a:pt x="56" y="60"/>
                  </a:cubicBezTo>
                  <a:cubicBezTo>
                    <a:pt x="55" y="66"/>
                    <a:pt x="49" y="68"/>
                    <a:pt x="45" y="70"/>
                  </a:cubicBezTo>
                  <a:cubicBezTo>
                    <a:pt x="40" y="74"/>
                    <a:pt x="35" y="77"/>
                    <a:pt x="30" y="81"/>
                  </a:cubicBezTo>
                  <a:cubicBezTo>
                    <a:pt x="28" y="82"/>
                    <a:pt x="26" y="82"/>
                    <a:pt x="24" y="83"/>
                  </a:cubicBezTo>
                  <a:cubicBezTo>
                    <a:pt x="23" y="84"/>
                    <a:pt x="22" y="86"/>
                    <a:pt x="20" y="86"/>
                  </a:cubicBezTo>
                  <a:cubicBezTo>
                    <a:pt x="18" y="87"/>
                    <a:pt x="16" y="88"/>
                    <a:pt x="14" y="89"/>
                  </a:cubicBezTo>
                  <a:cubicBezTo>
                    <a:pt x="13" y="90"/>
                    <a:pt x="13" y="91"/>
                    <a:pt x="12" y="91"/>
                  </a:cubicBezTo>
                  <a:cubicBezTo>
                    <a:pt x="10" y="92"/>
                    <a:pt x="8" y="90"/>
                    <a:pt x="7" y="90"/>
                  </a:cubicBezTo>
                  <a:cubicBezTo>
                    <a:pt x="4" y="90"/>
                    <a:pt x="3" y="91"/>
                    <a:pt x="1" y="92"/>
                  </a:cubicBezTo>
                  <a:cubicBezTo>
                    <a:pt x="0" y="103"/>
                    <a:pt x="5" y="114"/>
                    <a:pt x="17" y="114"/>
                  </a:cubicBezTo>
                  <a:cubicBezTo>
                    <a:pt x="23" y="107"/>
                    <a:pt x="29" y="102"/>
                    <a:pt x="35" y="95"/>
                  </a:cubicBezTo>
                  <a:cubicBezTo>
                    <a:pt x="37" y="93"/>
                    <a:pt x="39" y="92"/>
                    <a:pt x="40" y="90"/>
                  </a:cubicBezTo>
                  <a:cubicBezTo>
                    <a:pt x="42" y="88"/>
                    <a:pt x="42" y="87"/>
                    <a:pt x="43" y="85"/>
                  </a:cubicBezTo>
                  <a:cubicBezTo>
                    <a:pt x="44" y="84"/>
                    <a:pt x="45" y="85"/>
                    <a:pt x="46" y="84"/>
                  </a:cubicBezTo>
                  <a:cubicBezTo>
                    <a:pt x="47" y="82"/>
                    <a:pt x="49" y="81"/>
                    <a:pt x="50" y="79"/>
                  </a:cubicBezTo>
                  <a:cubicBezTo>
                    <a:pt x="52" y="78"/>
                    <a:pt x="53" y="78"/>
                    <a:pt x="54" y="76"/>
                  </a:cubicBezTo>
                  <a:cubicBezTo>
                    <a:pt x="55" y="76"/>
                    <a:pt x="55" y="76"/>
                    <a:pt x="56" y="77"/>
                  </a:cubicBezTo>
                  <a:cubicBezTo>
                    <a:pt x="57" y="78"/>
                    <a:pt x="57" y="81"/>
                    <a:pt x="58" y="82"/>
                  </a:cubicBezTo>
                  <a:cubicBezTo>
                    <a:pt x="58" y="86"/>
                    <a:pt x="58" y="91"/>
                    <a:pt x="56" y="92"/>
                  </a:cubicBezTo>
                  <a:cubicBezTo>
                    <a:pt x="54" y="92"/>
                    <a:pt x="53" y="93"/>
                    <a:pt x="52" y="93"/>
                  </a:cubicBezTo>
                  <a:cubicBezTo>
                    <a:pt x="51" y="94"/>
                    <a:pt x="50" y="95"/>
                    <a:pt x="49" y="96"/>
                  </a:cubicBezTo>
                  <a:cubicBezTo>
                    <a:pt x="49" y="97"/>
                    <a:pt x="49" y="98"/>
                    <a:pt x="49" y="99"/>
                  </a:cubicBezTo>
                  <a:cubicBezTo>
                    <a:pt x="49" y="100"/>
                    <a:pt x="57" y="102"/>
                    <a:pt x="58" y="103"/>
                  </a:cubicBezTo>
                  <a:cubicBezTo>
                    <a:pt x="59" y="103"/>
                    <a:pt x="61" y="106"/>
                    <a:pt x="61" y="107"/>
                  </a:cubicBezTo>
                  <a:cubicBezTo>
                    <a:pt x="61" y="108"/>
                    <a:pt x="61" y="109"/>
                    <a:pt x="61" y="111"/>
                  </a:cubicBezTo>
                  <a:cubicBezTo>
                    <a:pt x="62" y="112"/>
                    <a:pt x="64" y="113"/>
                    <a:pt x="65" y="115"/>
                  </a:cubicBezTo>
                  <a:cubicBezTo>
                    <a:pt x="66" y="115"/>
                    <a:pt x="69" y="116"/>
                    <a:pt x="71" y="115"/>
                  </a:cubicBezTo>
                  <a:cubicBezTo>
                    <a:pt x="71" y="115"/>
                    <a:pt x="71" y="114"/>
                    <a:pt x="72" y="114"/>
                  </a:cubicBezTo>
                  <a:cubicBezTo>
                    <a:pt x="72" y="101"/>
                    <a:pt x="71" y="89"/>
                    <a:pt x="67" y="78"/>
                  </a:cubicBezTo>
                  <a:cubicBezTo>
                    <a:pt x="66" y="75"/>
                    <a:pt x="61" y="69"/>
                    <a:pt x="64" y="64"/>
                  </a:cubicBezTo>
                  <a:cubicBezTo>
                    <a:pt x="64" y="57"/>
                    <a:pt x="68" y="59"/>
                    <a:pt x="72" y="57"/>
                  </a:cubicBezTo>
                  <a:cubicBezTo>
                    <a:pt x="78" y="54"/>
                    <a:pt x="83" y="51"/>
                    <a:pt x="89" y="47"/>
                  </a:cubicBezTo>
                  <a:cubicBezTo>
                    <a:pt x="90" y="45"/>
                    <a:pt x="91" y="43"/>
                    <a:pt x="93" y="41"/>
                  </a:cubicBezTo>
                  <a:cubicBezTo>
                    <a:pt x="93" y="39"/>
                    <a:pt x="92" y="38"/>
                    <a:pt x="91"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sp>
          <p:nvSpPr>
            <p:cNvPr id="56" name="Freeform 55">
              <a:extLst>
                <a:ext uri="{FF2B5EF4-FFF2-40B4-BE49-F238E27FC236}">
                  <a16:creationId xmlns:a16="http://schemas.microsoft.com/office/drawing/2014/main" id="{56CA76F6-6EE0-D74F-BB4C-A1DE0E5EA779}"/>
                </a:ext>
              </a:extLst>
            </p:cNvPr>
            <p:cNvSpPr>
              <a:spLocks/>
            </p:cNvSpPr>
            <p:nvPr userDrawn="1"/>
          </p:nvSpPr>
          <p:spPr bwMode="auto">
            <a:xfrm>
              <a:off x="3138439" y="1097385"/>
              <a:ext cx="119063" cy="147638"/>
            </a:xfrm>
            <a:custGeom>
              <a:avLst/>
              <a:gdLst>
                <a:gd name="T0" fmla="*/ 27 w 32"/>
                <a:gd name="T1" fmla="*/ 12 h 39"/>
                <a:gd name="T2" fmla="*/ 6 w 32"/>
                <a:gd name="T3" fmla="*/ 0 h 39"/>
                <a:gd name="T4" fmla="*/ 2 w 32"/>
                <a:gd name="T5" fmla="*/ 0 h 39"/>
                <a:gd name="T6" fmla="*/ 5 w 32"/>
                <a:gd name="T7" fmla="*/ 23 h 39"/>
                <a:gd name="T8" fmla="*/ 8 w 32"/>
                <a:gd name="T9" fmla="*/ 27 h 39"/>
                <a:gd name="T10" fmla="*/ 17 w 32"/>
                <a:gd name="T11" fmla="*/ 36 h 39"/>
                <a:gd name="T12" fmla="*/ 30 w 32"/>
                <a:gd name="T13" fmla="*/ 31 h 39"/>
                <a:gd name="T14" fmla="*/ 31 w 32"/>
                <a:gd name="T15" fmla="*/ 18 h 39"/>
                <a:gd name="T16" fmla="*/ 27 w 32"/>
                <a:gd name="T1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9">
                  <a:moveTo>
                    <a:pt x="27" y="12"/>
                  </a:moveTo>
                  <a:cubicBezTo>
                    <a:pt x="22" y="5"/>
                    <a:pt x="17" y="0"/>
                    <a:pt x="6" y="0"/>
                  </a:cubicBezTo>
                  <a:cubicBezTo>
                    <a:pt x="5" y="0"/>
                    <a:pt x="3" y="0"/>
                    <a:pt x="2" y="0"/>
                  </a:cubicBezTo>
                  <a:cubicBezTo>
                    <a:pt x="0" y="9"/>
                    <a:pt x="0" y="17"/>
                    <a:pt x="5" y="23"/>
                  </a:cubicBezTo>
                  <a:cubicBezTo>
                    <a:pt x="6" y="25"/>
                    <a:pt x="7" y="26"/>
                    <a:pt x="8" y="27"/>
                  </a:cubicBezTo>
                  <a:cubicBezTo>
                    <a:pt x="11" y="30"/>
                    <a:pt x="12" y="34"/>
                    <a:pt x="17" y="36"/>
                  </a:cubicBezTo>
                  <a:cubicBezTo>
                    <a:pt x="22" y="39"/>
                    <a:pt x="27" y="33"/>
                    <a:pt x="30" y="31"/>
                  </a:cubicBezTo>
                  <a:cubicBezTo>
                    <a:pt x="30" y="29"/>
                    <a:pt x="32" y="21"/>
                    <a:pt x="31" y="18"/>
                  </a:cubicBezTo>
                  <a:cubicBezTo>
                    <a:pt x="31" y="15"/>
                    <a:pt x="28" y="14"/>
                    <a:pt x="27"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741618"/>
                </a:solidFill>
              </a:endParaRPr>
            </a:p>
          </p:txBody>
        </p:sp>
      </p:grpSp>
      <p:pic>
        <p:nvPicPr>
          <p:cNvPr id="1032" name="Picture 8" descr="huawei logo">
            <a:extLst>
              <a:ext uri="{FF2B5EF4-FFF2-40B4-BE49-F238E27FC236}">
                <a16:creationId xmlns:a16="http://schemas.microsoft.com/office/drawing/2014/main" id="{84F644A6-E20A-8C40-B40D-6C2CB0F9E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232" y="55508"/>
            <a:ext cx="2234400" cy="504000"/>
          </a:xfrm>
          <a:prstGeom prst="rect">
            <a:avLst/>
          </a:prstGeom>
          <a:noFill/>
          <a:extLst>
            <a:ext uri="{909E8E84-426E-40DD-AFC4-6F175D3DCCD1}">
              <a14:hiddenFill xmlns:a14="http://schemas.microsoft.com/office/drawing/2010/main">
                <a:solidFill>
                  <a:srgbClr val="FFFFFF"/>
                </a:solidFill>
              </a14:hiddenFill>
            </a:ext>
          </a:extLst>
        </p:spPr>
      </p:pic>
      <p:sp>
        <p:nvSpPr>
          <p:cNvPr id="1029" name="椭圆 1028">
            <a:extLst>
              <a:ext uri="{FF2B5EF4-FFF2-40B4-BE49-F238E27FC236}">
                <a16:creationId xmlns:a16="http://schemas.microsoft.com/office/drawing/2014/main" id="{A4F503FE-5336-0CB1-B56F-C85F9DAA88E0}"/>
              </a:ext>
            </a:extLst>
          </p:cNvPr>
          <p:cNvSpPr/>
          <p:nvPr/>
        </p:nvSpPr>
        <p:spPr>
          <a:xfrm>
            <a:off x="10514936" y="632847"/>
            <a:ext cx="933451" cy="933451"/>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 name="图片 1023">
            <a:extLst>
              <a:ext uri="{FF2B5EF4-FFF2-40B4-BE49-F238E27FC236}">
                <a16:creationId xmlns:a16="http://schemas.microsoft.com/office/drawing/2014/main" id="{E4E3D346-DAA6-3BCC-5B20-5B328B3D653B}"/>
              </a:ext>
            </a:extLst>
          </p:cNvPr>
          <p:cNvPicPr>
            <a:picLocks noChangeAspect="1"/>
          </p:cNvPicPr>
          <p:nvPr/>
        </p:nvPicPr>
        <p:blipFill>
          <a:blip r:embed="rId4"/>
          <a:stretch>
            <a:fillRect/>
          </a:stretch>
        </p:blipFill>
        <p:spPr>
          <a:xfrm>
            <a:off x="9948200" y="608264"/>
            <a:ext cx="2056476" cy="1646054"/>
          </a:xfrm>
          <a:prstGeom prst="rect">
            <a:avLst/>
          </a:prstGeom>
        </p:spPr>
      </p:pic>
      <p:pic>
        <p:nvPicPr>
          <p:cNvPr id="1027" name="图片 1026">
            <a:extLst>
              <a:ext uri="{FF2B5EF4-FFF2-40B4-BE49-F238E27FC236}">
                <a16:creationId xmlns:a16="http://schemas.microsoft.com/office/drawing/2014/main" id="{3011F97C-68A6-203C-75AC-99F11B67845E}"/>
              </a:ext>
            </a:extLst>
          </p:cNvPr>
          <p:cNvPicPr>
            <a:picLocks noChangeAspect="1"/>
          </p:cNvPicPr>
          <p:nvPr/>
        </p:nvPicPr>
        <p:blipFill>
          <a:blip r:embed="rId5"/>
          <a:stretch>
            <a:fillRect/>
          </a:stretch>
        </p:blipFill>
        <p:spPr>
          <a:xfrm>
            <a:off x="88161" y="1982151"/>
            <a:ext cx="1974270" cy="2117527"/>
          </a:xfrm>
          <a:prstGeom prst="rect">
            <a:avLst/>
          </a:prstGeom>
        </p:spPr>
      </p:pic>
    </p:spTree>
    <p:extLst>
      <p:ext uri="{BB962C8B-B14F-4D97-AF65-F5344CB8AC3E}">
        <p14:creationId xmlns:p14="http://schemas.microsoft.com/office/powerpoint/2010/main" val="742930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FermatSketch-Insertion</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a:xfrm>
            <a:off x="614149" y="1825625"/>
            <a:ext cx="4150346" cy="4351338"/>
          </a:xfrm>
        </p:spPr>
        <p:txBody>
          <a:bodyPr/>
          <a:lstStyle/>
          <a:p>
            <a:pPr>
              <a:lnSpc>
                <a:spcPct val="150000"/>
              </a:lnSpc>
            </a:pPr>
            <a:r>
              <a:rPr lang="en-US" altLang="zh-CN" dirty="0">
                <a:latin typeface="Calibri" panose="020F0502020204030204" pitchFamily="34" charset="0"/>
                <a:cs typeface="Calibri" panose="020F0502020204030204" pitchFamily="34" charset="0"/>
              </a:rPr>
              <a:t>Insertion/Encoding</a:t>
            </a:r>
          </a:p>
          <a:p>
            <a:pPr lvl="1">
              <a:lnSpc>
                <a:spcPct val="150000"/>
              </a:lnSpc>
            </a:pPr>
            <a:r>
              <a:rPr lang="en-US" altLang="zh-CN" dirty="0">
                <a:latin typeface="Calibri" panose="020F0502020204030204" pitchFamily="34" charset="0"/>
                <a:cs typeface="Calibri" panose="020F0502020204030204" pitchFamily="34" charset="0"/>
              </a:rPr>
              <a:t>A packet of flow </a:t>
            </a:r>
            <a:r>
              <a:rPr lang="en-US" altLang="zh-CN" i="1" dirty="0">
                <a:latin typeface="Calibri" panose="020F0502020204030204" pitchFamily="34" charset="0"/>
                <a:cs typeface="Calibri" panose="020F0502020204030204" pitchFamily="34" charset="0"/>
              </a:rPr>
              <a:t>f</a:t>
            </a:r>
          </a:p>
          <a:p>
            <a:pPr lvl="1">
              <a:lnSpc>
                <a:spcPct val="150000"/>
              </a:lnSpc>
            </a:pPr>
            <a:r>
              <a:rPr lang="en-US" altLang="zh-CN" dirty="0">
                <a:latin typeface="Calibri" panose="020F0502020204030204" pitchFamily="34" charset="0"/>
                <a:cs typeface="Calibri" panose="020F0502020204030204" pitchFamily="34" charset="0"/>
              </a:rPr>
              <a:t>Locate buckets</a:t>
            </a:r>
          </a:p>
          <a:p>
            <a:pPr lvl="1">
              <a:lnSpc>
                <a:spcPct val="150000"/>
              </a:lnSpc>
            </a:pPr>
            <a:r>
              <a:rPr lang="en-US" altLang="zh-CN" dirty="0">
                <a:latin typeface="Calibri" panose="020F0502020204030204" pitchFamily="34" charset="0"/>
                <a:cs typeface="Calibri" panose="020F0502020204030204" pitchFamily="34" charset="0"/>
              </a:rPr>
              <a:t>+ count field by 1</a:t>
            </a:r>
          </a:p>
          <a:p>
            <a:pPr lvl="1">
              <a:lnSpc>
                <a:spcPct val="150000"/>
              </a:lnSpc>
            </a:pP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IDsum</a:t>
            </a:r>
            <a:r>
              <a:rPr lang="en-US" altLang="zh-CN" dirty="0">
                <a:latin typeface="Calibri" panose="020F0502020204030204" pitchFamily="34" charset="0"/>
                <a:cs typeface="Calibri" panose="020F0502020204030204" pitchFamily="34" charset="0"/>
              </a:rPr>
              <a:t> field by </a:t>
            </a:r>
            <a:r>
              <a:rPr lang="en-US" altLang="zh-CN" i="1" dirty="0">
                <a:latin typeface="Calibri" panose="020F0502020204030204" pitchFamily="34" charset="0"/>
                <a:cs typeface="Calibri" panose="020F0502020204030204" pitchFamily="34" charset="0"/>
              </a:rPr>
              <a:t>f</a:t>
            </a:r>
          </a:p>
          <a:p>
            <a:pPr lvl="1">
              <a:lnSpc>
                <a:spcPct val="150000"/>
              </a:lnSpc>
            </a:pP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IDsum</a:t>
            </a:r>
            <a:r>
              <a:rPr lang="en-US" altLang="zh-CN" dirty="0">
                <a:latin typeface="Calibri" panose="020F0502020204030204" pitchFamily="34" charset="0"/>
                <a:cs typeface="Calibri" panose="020F0502020204030204" pitchFamily="34" charset="0"/>
              </a:rPr>
              <a:t> field by</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p  </a:t>
            </a:r>
          </a:p>
          <a:p>
            <a:r>
              <a:rPr lang="en-US" altLang="zh-CN" dirty="0">
                <a:latin typeface="Calibri" panose="020F0502020204030204" pitchFamily="34" charset="0"/>
                <a:cs typeface="Calibri" panose="020F0502020204030204" pitchFamily="34" charset="0"/>
              </a:rPr>
              <a:t>Similar deletion</a:t>
            </a:r>
            <a:endParaRPr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10</a:t>
            </a:fld>
            <a:endParaRPr kumimoji="1" lang="zh-CN" altLang="en-US" dirty="0"/>
          </a:p>
        </p:txBody>
      </p:sp>
      <p:sp>
        <p:nvSpPr>
          <p:cNvPr id="92" name="右箭头 13">
            <a:extLst>
              <a:ext uri="{FF2B5EF4-FFF2-40B4-BE49-F238E27FC236}">
                <a16:creationId xmlns:a16="http://schemas.microsoft.com/office/drawing/2014/main" id="{0EB049A4-6DD2-064E-4568-48886C6AADA2}"/>
              </a:ext>
            </a:extLst>
          </p:cNvPr>
          <p:cNvSpPr/>
          <p:nvPr/>
        </p:nvSpPr>
        <p:spPr>
          <a:xfrm rot="5400000">
            <a:off x="10259328" y="3890453"/>
            <a:ext cx="626804" cy="778448"/>
          </a:xfrm>
          <a:prstGeom prst="rightArrow">
            <a:avLst>
              <a:gd name="adj1" fmla="val 61078"/>
              <a:gd name="adj2" fmla="val 24724"/>
            </a:avLst>
          </a:prstGeom>
          <a:solidFill>
            <a:srgbClr val="5B9BD5">
              <a:lumMod val="40000"/>
              <a:lumOff val="60000"/>
            </a:srgbClr>
          </a:solidFill>
          <a:ln w="63500" cap="flat" cmpd="sng" algn="ctr">
            <a:solidFill>
              <a:srgbClr val="5B9BD5">
                <a:lumMod val="40000"/>
                <a:lumOff val="6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62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7AE0037B-EFD8-159C-EC25-C9985085A9F2}"/>
                  </a:ext>
                </a:extLst>
              </p:cNvPr>
              <p:cNvSpPr txBox="1"/>
              <p:nvPr/>
            </p:nvSpPr>
            <p:spPr>
              <a:xfrm>
                <a:off x="10179374" y="3986074"/>
                <a:ext cx="596270" cy="4926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begChr m:val="["/>
                          <m:endChr m:val="]"/>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1</m:t>
                              </m:r>
                            </m:e>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8</m:t>
                              </m:r>
                            </m:e>
                          </m:eqArr>
                        </m:e>
                      </m:d>
                    </m:oMath>
                  </m:oMathPara>
                </a14:m>
                <a:endParaRPr kumimoji="1" lang="zh-CN" altLang="en-US" sz="192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93" name="文本框 92">
                <a:extLst>
                  <a:ext uri="{FF2B5EF4-FFF2-40B4-BE49-F238E27FC236}">
                    <a16:creationId xmlns:a16="http://schemas.microsoft.com/office/drawing/2014/main" id="{7AE0037B-EFD8-159C-EC25-C9985085A9F2}"/>
                  </a:ext>
                </a:extLst>
              </p:cNvPr>
              <p:cNvSpPr txBox="1">
                <a:spLocks noRot="1" noChangeAspect="1" noMove="1" noResize="1" noEditPoints="1" noAdjustHandles="1" noChangeArrowheads="1" noChangeShapeType="1" noTextEdit="1"/>
              </p:cNvSpPr>
              <p:nvPr/>
            </p:nvSpPr>
            <p:spPr>
              <a:xfrm>
                <a:off x="10179374" y="3986074"/>
                <a:ext cx="596270" cy="492699"/>
              </a:xfrm>
              <a:prstGeom prst="rect">
                <a:avLst/>
              </a:prstGeom>
              <a:blipFill>
                <a:blip r:embed="rId3"/>
                <a:stretch>
                  <a:fillRect/>
                </a:stretch>
              </a:blipFill>
            </p:spPr>
            <p:txBody>
              <a:bodyPr/>
              <a:lstStyle/>
              <a:p>
                <a:r>
                  <a:rPr lang="zh-CN" altLang="en-US">
                    <a:noFill/>
                  </a:rPr>
                  <a:t> </a:t>
                </a:r>
              </a:p>
            </p:txBody>
          </p:sp>
        </mc:Fallback>
      </mc:AlternateContent>
      <p:sp>
        <p:nvSpPr>
          <p:cNvPr id="94" name="右箭头 12">
            <a:extLst>
              <a:ext uri="{FF2B5EF4-FFF2-40B4-BE49-F238E27FC236}">
                <a16:creationId xmlns:a16="http://schemas.microsoft.com/office/drawing/2014/main" id="{B0835124-D381-CBCF-599A-7D6F3A632DEE}"/>
              </a:ext>
            </a:extLst>
          </p:cNvPr>
          <p:cNvSpPr/>
          <p:nvPr/>
        </p:nvSpPr>
        <p:spPr>
          <a:xfrm rot="5400000">
            <a:off x="6762807" y="3882113"/>
            <a:ext cx="626804" cy="778448"/>
          </a:xfrm>
          <a:prstGeom prst="rightArrow">
            <a:avLst>
              <a:gd name="adj1" fmla="val 61078"/>
              <a:gd name="adj2" fmla="val 24724"/>
            </a:avLst>
          </a:prstGeom>
          <a:solidFill>
            <a:srgbClr val="5B9BD5">
              <a:lumMod val="40000"/>
              <a:lumOff val="60000"/>
            </a:srgbClr>
          </a:solidFill>
          <a:ln w="63500" cap="flat" cmpd="sng" algn="ctr">
            <a:solidFill>
              <a:srgbClr val="5B9BD5">
                <a:lumMod val="40000"/>
                <a:lumOff val="6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62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aphicFrame>
        <p:nvGraphicFramePr>
          <p:cNvPr id="95" name="表格 2">
            <a:extLst>
              <a:ext uri="{FF2B5EF4-FFF2-40B4-BE49-F238E27FC236}">
                <a16:creationId xmlns:a16="http://schemas.microsoft.com/office/drawing/2014/main" id="{52F7AD13-2127-CDE2-CE1F-A7A90D8C41D4}"/>
              </a:ext>
            </a:extLst>
          </p:cNvPr>
          <p:cNvGraphicFramePr>
            <a:graphicFrameLocks noGrp="1"/>
          </p:cNvGraphicFramePr>
          <p:nvPr>
            <p:extLst>
              <p:ext uri="{D42A27DB-BD31-4B8C-83A1-F6EECF244321}">
                <p14:modId xmlns:p14="http://schemas.microsoft.com/office/powerpoint/2010/main" val="2098329728"/>
              </p:ext>
            </p:extLst>
          </p:nvPr>
        </p:nvGraphicFramePr>
        <p:xfrm>
          <a:off x="6324611" y="3245286"/>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4</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p:graphicFrame>
        <p:nvGraphicFramePr>
          <p:cNvPr id="96" name="表格 2">
            <a:extLst>
              <a:ext uri="{FF2B5EF4-FFF2-40B4-BE49-F238E27FC236}">
                <a16:creationId xmlns:a16="http://schemas.microsoft.com/office/drawing/2014/main" id="{63FE9BC2-85A7-5264-00EF-6B5029E4B732}"/>
              </a:ext>
            </a:extLst>
          </p:cNvPr>
          <p:cNvGraphicFramePr>
            <a:graphicFrameLocks noGrp="1"/>
          </p:cNvGraphicFramePr>
          <p:nvPr>
            <p:extLst>
              <p:ext uri="{D42A27DB-BD31-4B8C-83A1-F6EECF244321}">
                <p14:modId xmlns:p14="http://schemas.microsoft.com/office/powerpoint/2010/main" val="3119783549"/>
              </p:ext>
            </p:extLst>
          </p:nvPr>
        </p:nvGraphicFramePr>
        <p:xfrm>
          <a:off x="9269846" y="3240722"/>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1</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0" dirty="0">
                          <a:latin typeface="Arial" panose="020B0604020202020204" pitchFamily="34" charset="0"/>
                          <a:cs typeface="Arial" panose="020B0604020202020204" pitchFamily="34" charset="0"/>
                        </a:rPr>
                        <a:t>0</a:t>
                      </a:r>
                      <a:endParaRPr lang="zh-CN" altLang="en-US" sz="1900" b="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4</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0" dirty="0">
                          <a:latin typeface="Arial" panose="020B0604020202020204" pitchFamily="34" charset="0"/>
                          <a:cs typeface="Arial" panose="020B0604020202020204" pitchFamily="34" charset="0"/>
                        </a:rPr>
                        <a:t>0</a:t>
                      </a:r>
                      <a:endParaRPr lang="zh-CN" altLang="en-US" sz="1900" b="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CB081202-AFA7-9AC1-04B1-BC90A1F5D4D3}"/>
                  </a:ext>
                </a:extLst>
              </p:cNvPr>
              <p:cNvSpPr txBox="1"/>
              <p:nvPr/>
            </p:nvSpPr>
            <p:spPr>
              <a:xfrm>
                <a:off x="5954442" y="3246388"/>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97" name="文本框 96">
                <a:extLst>
                  <a:ext uri="{FF2B5EF4-FFF2-40B4-BE49-F238E27FC236}">
                    <a16:creationId xmlns:a16="http://schemas.microsoft.com/office/drawing/2014/main" id="{CB081202-AFA7-9AC1-04B1-BC90A1F5D4D3}"/>
                  </a:ext>
                </a:extLst>
              </p:cNvPr>
              <p:cNvSpPr txBox="1">
                <a:spLocks noRot="1" noChangeAspect="1" noMove="1" noResize="1" noEditPoints="1" noAdjustHandles="1" noChangeArrowheads="1" noChangeShapeType="1" noTextEdit="1"/>
              </p:cNvSpPr>
              <p:nvPr/>
            </p:nvSpPr>
            <p:spPr>
              <a:xfrm>
                <a:off x="5954442" y="3246388"/>
                <a:ext cx="321401" cy="297517"/>
              </a:xfrm>
              <a:prstGeom prst="rect">
                <a:avLst/>
              </a:prstGeom>
              <a:blipFill>
                <a:blip r:embed="rId4"/>
                <a:stretch>
                  <a:fillRect l="-30189" t="-10417"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A36E7DFA-5F28-F62F-4012-0AAEED0A83F4}"/>
                  </a:ext>
                </a:extLst>
              </p:cNvPr>
              <p:cNvSpPr txBox="1"/>
              <p:nvPr/>
            </p:nvSpPr>
            <p:spPr>
              <a:xfrm>
                <a:off x="5954442" y="3592781"/>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98" name="文本框 97">
                <a:extLst>
                  <a:ext uri="{FF2B5EF4-FFF2-40B4-BE49-F238E27FC236}">
                    <a16:creationId xmlns:a16="http://schemas.microsoft.com/office/drawing/2014/main" id="{A36E7DFA-5F28-F62F-4012-0AAEED0A83F4}"/>
                  </a:ext>
                </a:extLst>
              </p:cNvPr>
              <p:cNvSpPr txBox="1">
                <a:spLocks noRot="1" noChangeAspect="1" noMove="1" noResize="1" noEditPoints="1" noAdjustHandles="1" noChangeArrowheads="1" noChangeShapeType="1" noTextEdit="1"/>
              </p:cNvSpPr>
              <p:nvPr/>
            </p:nvSpPr>
            <p:spPr>
              <a:xfrm>
                <a:off x="5954442" y="3592781"/>
                <a:ext cx="321401" cy="297517"/>
              </a:xfrm>
              <a:prstGeom prst="rect">
                <a:avLst/>
              </a:prstGeom>
              <a:blipFill>
                <a:blip r:embed="rId5"/>
                <a:stretch>
                  <a:fillRect l="-41509" t="-8163" r="-11321"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10DF7731-664B-967D-1503-51D9CAA385B5}"/>
                  </a:ext>
                </a:extLst>
              </p:cNvPr>
              <p:cNvSpPr txBox="1"/>
              <p:nvPr/>
            </p:nvSpPr>
            <p:spPr>
              <a:xfrm>
                <a:off x="6681579" y="5387858"/>
                <a:ext cx="1184275"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4</m:t>
                          </m:r>
                        </m:e>
                      </m:d>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99" name="文本框 98">
                <a:extLst>
                  <a:ext uri="{FF2B5EF4-FFF2-40B4-BE49-F238E27FC236}">
                    <a16:creationId xmlns:a16="http://schemas.microsoft.com/office/drawing/2014/main" id="{10DF7731-664B-967D-1503-51D9CAA385B5}"/>
                  </a:ext>
                </a:extLst>
              </p:cNvPr>
              <p:cNvSpPr txBox="1">
                <a:spLocks noRot="1" noChangeAspect="1" noMove="1" noResize="1" noEditPoints="1" noAdjustHandles="1" noChangeArrowheads="1" noChangeShapeType="1" noTextEdit="1"/>
              </p:cNvSpPr>
              <p:nvPr/>
            </p:nvSpPr>
            <p:spPr>
              <a:xfrm>
                <a:off x="6681579" y="5387858"/>
                <a:ext cx="1184275" cy="297517"/>
              </a:xfrm>
              <a:prstGeom prst="rect">
                <a:avLst/>
              </a:prstGeom>
              <a:blipFill>
                <a:blip r:embed="rId6"/>
                <a:stretch>
                  <a:fillRect l="-12371" t="-2041" r="-515" b="-20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742E01CA-0579-D727-0B7F-3FFFF9FDBB32}"/>
                  </a:ext>
                </a:extLst>
              </p:cNvPr>
              <p:cNvSpPr txBox="1"/>
              <p:nvPr/>
            </p:nvSpPr>
            <p:spPr>
              <a:xfrm>
                <a:off x="9591368" y="5391974"/>
                <a:ext cx="1184275"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2</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4</m:t>
                          </m:r>
                        </m:e>
                      </m:d>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0" name="文本框 99">
                <a:extLst>
                  <a:ext uri="{FF2B5EF4-FFF2-40B4-BE49-F238E27FC236}">
                    <a16:creationId xmlns:a16="http://schemas.microsoft.com/office/drawing/2014/main" id="{742E01CA-0579-D727-0B7F-3FFFF9FDBB32}"/>
                  </a:ext>
                </a:extLst>
              </p:cNvPr>
              <p:cNvSpPr txBox="1">
                <a:spLocks noRot="1" noChangeAspect="1" noMove="1" noResize="1" noEditPoints="1" noAdjustHandles="1" noChangeArrowheads="1" noChangeShapeType="1" noTextEdit="1"/>
              </p:cNvSpPr>
              <p:nvPr/>
            </p:nvSpPr>
            <p:spPr>
              <a:xfrm>
                <a:off x="9591368" y="5391974"/>
                <a:ext cx="1184275" cy="297517"/>
              </a:xfrm>
              <a:prstGeom prst="rect">
                <a:avLst/>
              </a:prstGeom>
              <a:blipFill>
                <a:blip r:embed="rId7"/>
                <a:stretch>
                  <a:fillRect l="-12308" t="-2083" r="-513" b="-4167"/>
                </a:stretch>
              </a:blipFill>
            </p:spPr>
            <p:txBody>
              <a:bodyPr/>
              <a:lstStyle/>
              <a:p>
                <a:r>
                  <a:rPr lang="zh-CN" altLang="en-US">
                    <a:noFill/>
                  </a:rPr>
                  <a:t> </a:t>
                </a:r>
              </a:p>
            </p:txBody>
          </p:sp>
        </mc:Fallback>
      </mc:AlternateContent>
      <p:sp>
        <p:nvSpPr>
          <p:cNvPr id="101" name="文本框 100">
            <a:extLst>
              <a:ext uri="{FF2B5EF4-FFF2-40B4-BE49-F238E27FC236}">
                <a16:creationId xmlns:a16="http://schemas.microsoft.com/office/drawing/2014/main" id="{6C319E89-0E52-1795-D147-09E06C68C1F0}"/>
              </a:ext>
            </a:extLst>
          </p:cNvPr>
          <p:cNvSpPr txBox="1"/>
          <p:nvPr/>
        </p:nvSpPr>
        <p:spPr>
          <a:xfrm>
            <a:off x="5067172" y="4014171"/>
            <a:ext cx="1672231" cy="504369"/>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r>
              <a:rPr kumimoji="0" lang="en-US" altLang="zh-CN" sz="1814" b="1" i="0" u="none" strike="noStrike" kern="1200" cap="none" spc="0" normalizeH="0" baseline="0" noProof="0" dirty="0">
                <a:ln>
                  <a:noFill/>
                </a:ln>
                <a:solidFill>
                  <a:srgbClr val="5B9BD5">
                    <a:lumMod val="75000"/>
                  </a:srgbClr>
                </a:solidFill>
                <a:effectLst/>
                <a:uLnTx/>
                <a:uFillTx/>
                <a:latin typeface="Arial"/>
                <a:ea typeface="等线" panose="02010600030101010101" pitchFamily="2" charset="-122"/>
                <a:cs typeface="Arial" panose="020B0604020202020204" pitchFamily="34" charset="0"/>
              </a:rPr>
              <a:t>Modular Addition</a:t>
            </a:r>
            <a:endParaRPr kumimoji="0" lang="zh-CN" altLang="en-US" sz="1814" b="1" i="0" u="none" strike="noStrike" kern="1200" cap="none" spc="0" normalizeH="0" baseline="0" noProof="0" dirty="0">
              <a:ln>
                <a:noFill/>
              </a:ln>
              <a:solidFill>
                <a:srgbClr val="5B9BD5">
                  <a:lumMod val="75000"/>
                </a:srgbClr>
              </a:solidFill>
              <a:effectLst/>
              <a:uLnTx/>
              <a:uFillTx/>
              <a:latin typeface="Arial"/>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7D277898-8CF8-14DD-33FC-7DBB1A387B7C}"/>
                  </a:ext>
                </a:extLst>
              </p:cNvPr>
              <p:cNvSpPr txBox="1"/>
              <p:nvPr/>
            </p:nvSpPr>
            <p:spPr>
              <a:xfrm>
                <a:off x="8904243" y="3269002"/>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2" name="文本框 101">
                <a:extLst>
                  <a:ext uri="{FF2B5EF4-FFF2-40B4-BE49-F238E27FC236}">
                    <a16:creationId xmlns:a16="http://schemas.microsoft.com/office/drawing/2014/main" id="{7D277898-8CF8-14DD-33FC-7DBB1A387B7C}"/>
                  </a:ext>
                </a:extLst>
              </p:cNvPr>
              <p:cNvSpPr txBox="1">
                <a:spLocks noRot="1" noChangeAspect="1" noMove="1" noResize="1" noEditPoints="1" noAdjustHandles="1" noChangeArrowheads="1" noChangeShapeType="1" noTextEdit="1"/>
              </p:cNvSpPr>
              <p:nvPr/>
            </p:nvSpPr>
            <p:spPr>
              <a:xfrm>
                <a:off x="8904243" y="3269002"/>
                <a:ext cx="321401" cy="297517"/>
              </a:xfrm>
              <a:prstGeom prst="rect">
                <a:avLst/>
              </a:prstGeom>
              <a:blipFill>
                <a:blip r:embed="rId8"/>
                <a:stretch>
                  <a:fillRect l="-30769"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4D6F8087-0D2E-B746-B6EB-C9B1390B644E}"/>
                  </a:ext>
                </a:extLst>
              </p:cNvPr>
              <p:cNvSpPr txBox="1"/>
              <p:nvPr/>
            </p:nvSpPr>
            <p:spPr>
              <a:xfrm>
                <a:off x="8912509" y="3615397"/>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3" name="文本框 102">
                <a:extLst>
                  <a:ext uri="{FF2B5EF4-FFF2-40B4-BE49-F238E27FC236}">
                    <a16:creationId xmlns:a16="http://schemas.microsoft.com/office/drawing/2014/main" id="{4D6F8087-0D2E-B746-B6EB-C9B1390B644E}"/>
                  </a:ext>
                </a:extLst>
              </p:cNvPr>
              <p:cNvSpPr txBox="1">
                <a:spLocks noRot="1" noChangeAspect="1" noMove="1" noResize="1" noEditPoints="1" noAdjustHandles="1" noChangeArrowheads="1" noChangeShapeType="1" noTextEdit="1"/>
              </p:cNvSpPr>
              <p:nvPr/>
            </p:nvSpPr>
            <p:spPr>
              <a:xfrm>
                <a:off x="8912509" y="3615397"/>
                <a:ext cx="321401" cy="297517"/>
              </a:xfrm>
              <a:prstGeom prst="rect">
                <a:avLst/>
              </a:prstGeom>
              <a:blipFill>
                <a:blip r:embed="rId9"/>
                <a:stretch>
                  <a:fillRect l="-41509" t="-8163" r="-11321" b="-4082"/>
                </a:stretch>
              </a:blipFill>
            </p:spPr>
            <p:txBody>
              <a:bodyPr/>
              <a:lstStyle/>
              <a:p>
                <a:r>
                  <a:rPr lang="zh-CN" altLang="en-US">
                    <a:noFill/>
                  </a:rPr>
                  <a:t> </a:t>
                </a:r>
              </a:p>
            </p:txBody>
          </p:sp>
        </mc:Fallback>
      </mc:AlternateContent>
      <p:graphicFrame>
        <p:nvGraphicFramePr>
          <p:cNvPr id="104" name="表格 2">
            <a:extLst>
              <a:ext uri="{FF2B5EF4-FFF2-40B4-BE49-F238E27FC236}">
                <a16:creationId xmlns:a16="http://schemas.microsoft.com/office/drawing/2014/main" id="{301AAA26-8B07-1BFA-1EE9-B49E2F0C1172}"/>
              </a:ext>
            </a:extLst>
          </p:cNvPr>
          <p:cNvGraphicFramePr>
            <a:graphicFrameLocks noGrp="1"/>
          </p:cNvGraphicFramePr>
          <p:nvPr>
            <p:extLst>
              <p:ext uri="{D42A27DB-BD31-4B8C-83A1-F6EECF244321}">
                <p14:modId xmlns:p14="http://schemas.microsoft.com/office/powerpoint/2010/main" val="2625201364"/>
              </p:ext>
            </p:extLst>
          </p:nvPr>
        </p:nvGraphicFramePr>
        <p:xfrm>
          <a:off x="6315232" y="4696333"/>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2</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p:graphicFrame>
        <p:nvGraphicFramePr>
          <p:cNvPr id="105" name="表格 2">
            <a:extLst>
              <a:ext uri="{FF2B5EF4-FFF2-40B4-BE49-F238E27FC236}">
                <a16:creationId xmlns:a16="http://schemas.microsoft.com/office/drawing/2014/main" id="{C5F2B9EA-A0F4-0973-A23E-EA7263B3839D}"/>
              </a:ext>
            </a:extLst>
          </p:cNvPr>
          <p:cNvGraphicFramePr>
            <a:graphicFrameLocks noGrp="1"/>
          </p:cNvGraphicFramePr>
          <p:nvPr>
            <p:extLst>
              <p:ext uri="{D42A27DB-BD31-4B8C-83A1-F6EECF244321}">
                <p14:modId xmlns:p14="http://schemas.microsoft.com/office/powerpoint/2010/main" val="1240938011"/>
              </p:ext>
            </p:extLst>
          </p:nvPr>
        </p:nvGraphicFramePr>
        <p:xfrm>
          <a:off x="9269846" y="4684523"/>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1</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4</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8</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0B4B987C-4CFA-EF9A-A3DA-E08E6B755728}"/>
                  </a:ext>
                </a:extLst>
              </p:cNvPr>
              <p:cNvSpPr txBox="1"/>
              <p:nvPr/>
            </p:nvSpPr>
            <p:spPr>
              <a:xfrm>
                <a:off x="5942202" y="4726501"/>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6" name="文本框 105">
                <a:extLst>
                  <a:ext uri="{FF2B5EF4-FFF2-40B4-BE49-F238E27FC236}">
                    <a16:creationId xmlns:a16="http://schemas.microsoft.com/office/drawing/2014/main" id="{0B4B987C-4CFA-EF9A-A3DA-E08E6B755728}"/>
                  </a:ext>
                </a:extLst>
              </p:cNvPr>
              <p:cNvSpPr txBox="1">
                <a:spLocks noRot="1" noChangeAspect="1" noMove="1" noResize="1" noEditPoints="1" noAdjustHandles="1" noChangeArrowheads="1" noChangeShapeType="1" noTextEdit="1"/>
              </p:cNvSpPr>
              <p:nvPr/>
            </p:nvSpPr>
            <p:spPr>
              <a:xfrm>
                <a:off x="5942202" y="4726501"/>
                <a:ext cx="321401" cy="297517"/>
              </a:xfrm>
              <a:prstGeom prst="rect">
                <a:avLst/>
              </a:prstGeom>
              <a:blipFill>
                <a:blip r:embed="rId10"/>
                <a:stretch>
                  <a:fillRect l="-30769"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4AE8613D-0B68-8A96-A639-2DB4C03D5A09}"/>
                  </a:ext>
                </a:extLst>
              </p:cNvPr>
              <p:cNvSpPr txBox="1"/>
              <p:nvPr/>
            </p:nvSpPr>
            <p:spPr>
              <a:xfrm>
                <a:off x="5942202" y="5072895"/>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7" name="文本框 106">
                <a:extLst>
                  <a:ext uri="{FF2B5EF4-FFF2-40B4-BE49-F238E27FC236}">
                    <a16:creationId xmlns:a16="http://schemas.microsoft.com/office/drawing/2014/main" id="{4AE8613D-0B68-8A96-A639-2DB4C03D5A09}"/>
                  </a:ext>
                </a:extLst>
              </p:cNvPr>
              <p:cNvSpPr txBox="1">
                <a:spLocks noRot="1" noChangeAspect="1" noMove="1" noResize="1" noEditPoints="1" noAdjustHandles="1" noChangeArrowheads="1" noChangeShapeType="1" noTextEdit="1"/>
              </p:cNvSpPr>
              <p:nvPr/>
            </p:nvSpPr>
            <p:spPr>
              <a:xfrm>
                <a:off x="5942202" y="5072895"/>
                <a:ext cx="321401" cy="297517"/>
              </a:xfrm>
              <a:prstGeom prst="rect">
                <a:avLst/>
              </a:prstGeom>
              <a:blipFill>
                <a:blip r:embed="rId11"/>
                <a:stretch>
                  <a:fillRect l="-42308" t="-8163" r="-13462"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83D03605-6382-4CD6-6C98-3AD97FFB622D}"/>
                  </a:ext>
                </a:extLst>
              </p:cNvPr>
              <p:cNvSpPr txBox="1"/>
              <p:nvPr/>
            </p:nvSpPr>
            <p:spPr>
              <a:xfrm>
                <a:off x="8911605" y="4730506"/>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8" name="文本框 107">
                <a:extLst>
                  <a:ext uri="{FF2B5EF4-FFF2-40B4-BE49-F238E27FC236}">
                    <a16:creationId xmlns:a16="http://schemas.microsoft.com/office/drawing/2014/main" id="{83D03605-6382-4CD6-6C98-3AD97FFB622D}"/>
                  </a:ext>
                </a:extLst>
              </p:cNvPr>
              <p:cNvSpPr txBox="1">
                <a:spLocks noRot="1" noChangeAspect="1" noMove="1" noResize="1" noEditPoints="1" noAdjustHandles="1" noChangeArrowheads="1" noChangeShapeType="1" noTextEdit="1"/>
              </p:cNvSpPr>
              <p:nvPr/>
            </p:nvSpPr>
            <p:spPr>
              <a:xfrm>
                <a:off x="8911605" y="4730506"/>
                <a:ext cx="321401" cy="297517"/>
              </a:xfrm>
              <a:prstGeom prst="rect">
                <a:avLst/>
              </a:prstGeom>
              <a:blipFill>
                <a:blip r:embed="rId12"/>
                <a:stretch>
                  <a:fillRect l="-30189"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22472FF9-FF6C-D0F0-9DA6-CF88697E22A9}"/>
                  </a:ext>
                </a:extLst>
              </p:cNvPr>
              <p:cNvSpPr txBox="1"/>
              <p:nvPr/>
            </p:nvSpPr>
            <p:spPr>
              <a:xfrm>
                <a:off x="8919871" y="5076900"/>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9" name="文本框 108">
                <a:extLst>
                  <a:ext uri="{FF2B5EF4-FFF2-40B4-BE49-F238E27FC236}">
                    <a16:creationId xmlns:a16="http://schemas.microsoft.com/office/drawing/2014/main" id="{22472FF9-FF6C-D0F0-9DA6-CF88697E22A9}"/>
                  </a:ext>
                </a:extLst>
              </p:cNvPr>
              <p:cNvSpPr txBox="1">
                <a:spLocks noRot="1" noChangeAspect="1" noMove="1" noResize="1" noEditPoints="1" noAdjustHandles="1" noChangeArrowheads="1" noChangeShapeType="1" noTextEdit="1"/>
              </p:cNvSpPr>
              <p:nvPr/>
            </p:nvSpPr>
            <p:spPr>
              <a:xfrm>
                <a:off x="8919871" y="5076900"/>
                <a:ext cx="321401" cy="297517"/>
              </a:xfrm>
              <a:prstGeom prst="rect">
                <a:avLst/>
              </a:prstGeom>
              <a:blipFill>
                <a:blip r:embed="rId13"/>
                <a:stretch>
                  <a:fillRect l="-41509" t="-10204" r="-11321"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04B60B66-548E-CA89-8AAD-FF38019EE22E}"/>
                  </a:ext>
                </a:extLst>
              </p:cNvPr>
              <p:cNvSpPr txBox="1"/>
              <p:nvPr/>
            </p:nvSpPr>
            <p:spPr>
              <a:xfrm>
                <a:off x="6687949" y="3986074"/>
                <a:ext cx="596270" cy="4926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begChr m:val="["/>
                          <m:endChr m:val="]"/>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1</m:t>
                              </m:r>
                            </m:e>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8</m:t>
                              </m:r>
                            </m:e>
                          </m:eqArr>
                        </m:e>
                      </m:d>
                    </m:oMath>
                  </m:oMathPara>
                </a14:m>
                <a:endParaRPr kumimoji="1" lang="zh-CN" altLang="en-US" sz="192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10" name="文本框 109">
                <a:extLst>
                  <a:ext uri="{FF2B5EF4-FFF2-40B4-BE49-F238E27FC236}">
                    <a16:creationId xmlns:a16="http://schemas.microsoft.com/office/drawing/2014/main" id="{04B60B66-548E-CA89-8AAD-FF38019EE22E}"/>
                  </a:ext>
                </a:extLst>
              </p:cNvPr>
              <p:cNvSpPr txBox="1">
                <a:spLocks noRot="1" noChangeAspect="1" noMove="1" noResize="1" noEditPoints="1" noAdjustHandles="1" noChangeArrowheads="1" noChangeShapeType="1" noTextEdit="1"/>
              </p:cNvSpPr>
              <p:nvPr/>
            </p:nvSpPr>
            <p:spPr>
              <a:xfrm>
                <a:off x="6687949" y="3986074"/>
                <a:ext cx="596270" cy="492699"/>
              </a:xfrm>
              <a:prstGeom prst="rect">
                <a:avLst/>
              </a:prstGeom>
              <a:blipFill>
                <a:blip r:embed="rId14"/>
                <a:stretch>
                  <a:fillRect/>
                </a:stretch>
              </a:blipFill>
            </p:spPr>
            <p:txBody>
              <a:bodyPr/>
              <a:lstStyle/>
              <a:p>
                <a:r>
                  <a:rPr lang="zh-CN" altLang="en-US">
                    <a:noFill/>
                  </a:rPr>
                  <a:t> </a:t>
                </a:r>
              </a:p>
            </p:txBody>
          </p:sp>
        </mc:Fallback>
      </mc:AlternateContent>
      <p:grpSp>
        <p:nvGrpSpPr>
          <p:cNvPr id="111" name="组合 110">
            <a:extLst>
              <a:ext uri="{FF2B5EF4-FFF2-40B4-BE49-F238E27FC236}">
                <a16:creationId xmlns:a16="http://schemas.microsoft.com/office/drawing/2014/main" id="{728F3E09-46E8-69AA-09CE-CA6656C8950E}"/>
              </a:ext>
            </a:extLst>
          </p:cNvPr>
          <p:cNvGrpSpPr/>
          <p:nvPr/>
        </p:nvGrpSpPr>
        <p:grpSpPr>
          <a:xfrm>
            <a:off x="8620784" y="2411966"/>
            <a:ext cx="374424" cy="375352"/>
            <a:chOff x="30955934" y="8736420"/>
            <a:chExt cx="702000" cy="703740"/>
          </a:xfrm>
        </p:grpSpPr>
        <p:sp>
          <p:nvSpPr>
            <p:cNvPr id="112" name="椭圆 111">
              <a:extLst>
                <a:ext uri="{FF2B5EF4-FFF2-40B4-BE49-F238E27FC236}">
                  <a16:creationId xmlns:a16="http://schemas.microsoft.com/office/drawing/2014/main" id="{8EDEFC17-CD1B-0028-60FB-EBB74C69556F}"/>
                </a:ext>
              </a:extLst>
            </p:cNvPr>
            <p:cNvSpPr/>
            <p:nvPr/>
          </p:nvSpPr>
          <p:spPr>
            <a:xfrm>
              <a:off x="30955934" y="8736420"/>
              <a:ext cx="702000" cy="703740"/>
            </a:xfrm>
            <a:prstGeom prst="ellipse">
              <a:avLst/>
            </a:prstGeom>
            <a:solidFill>
              <a:srgbClr val="5B9BD5">
                <a:lumMod val="20000"/>
                <a:lumOff val="80000"/>
              </a:srgbClr>
            </a:solidFill>
            <a:ln w="3492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707"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05C8AC1C-3211-F3A2-8097-B4209702090D}"/>
                    </a:ext>
                  </a:extLst>
                </p:cNvPr>
                <p:cNvSpPr txBox="1"/>
                <p:nvPr/>
              </p:nvSpPr>
              <p:spPr>
                <a:xfrm>
                  <a:off x="31125504" y="8867823"/>
                  <a:ext cx="419876" cy="557809"/>
                </a:xfrm>
                <a:prstGeom prst="rect">
                  <a:avLst/>
                </a:prstGeom>
                <a:noFill/>
              </p:spPr>
              <p:txBody>
                <a:bodyPr wrap="square" rtlCol="0">
                  <a:spAutoFit/>
                </a:bodyPr>
                <a:lstStyle/>
                <a:p>
                  <a:pPr marL="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    </m:t>
                            </m:r>
                            <m: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e>
                          <m:sup/>
                        </m:sSup>
                      </m:oMath>
                    </m:oMathPara>
                  </a14:m>
                  <a:endParaRPr kumimoji="0" lang="zh-CN" altLang="en-US" sz="1920" b="0" i="0" u="none" strike="noStrike" kern="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71" name="文本框 170">
                  <a:extLst>
                    <a:ext uri="{FF2B5EF4-FFF2-40B4-BE49-F238E27FC236}">
                      <a16:creationId xmlns:a16="http://schemas.microsoft.com/office/drawing/2014/main" id="{2ACC609B-C36B-4AC7-881D-5BB7B170670C}"/>
                    </a:ext>
                  </a:extLst>
                </p:cNvPr>
                <p:cNvSpPr txBox="1">
                  <a:spLocks noRot="1" noChangeAspect="1" noMove="1" noResize="1" noEditPoints="1" noAdjustHandles="1" noChangeArrowheads="1" noChangeShapeType="1" noTextEdit="1"/>
                </p:cNvSpPr>
                <p:nvPr/>
              </p:nvSpPr>
              <p:spPr>
                <a:xfrm>
                  <a:off x="31125504" y="8867823"/>
                  <a:ext cx="419876" cy="557809"/>
                </a:xfrm>
                <a:prstGeom prst="rect">
                  <a:avLst/>
                </a:prstGeom>
                <a:blipFill>
                  <a:blip r:embed="rId15"/>
                  <a:stretch>
                    <a:fillRect l="-91667" t="-10204" r="-25000" b="-20408"/>
                  </a:stretch>
                </a:blipFill>
              </p:spPr>
              <p:txBody>
                <a:bodyPr/>
                <a:lstStyle/>
                <a:p>
                  <a:r>
                    <a:rPr lang="zh-CN" altLang="en-US">
                      <a:noFill/>
                    </a:rPr>
                    <a:t> </a:t>
                  </a:r>
                </a:p>
              </p:txBody>
            </p:sp>
          </mc:Fallback>
        </mc:AlternateContent>
      </p:grpSp>
      <p:cxnSp>
        <p:nvCxnSpPr>
          <p:cNvPr id="114" name="直线箭头连接符 142">
            <a:extLst>
              <a:ext uri="{FF2B5EF4-FFF2-40B4-BE49-F238E27FC236}">
                <a16:creationId xmlns:a16="http://schemas.microsoft.com/office/drawing/2014/main" id="{EFF01625-ED23-846A-83D0-0BF6F5550CD6}"/>
              </a:ext>
            </a:extLst>
          </p:cNvPr>
          <p:cNvCxnSpPr>
            <a:cxnSpLocks/>
            <a:stCxn id="112" idx="3"/>
          </p:cNvCxnSpPr>
          <p:nvPr/>
        </p:nvCxnSpPr>
        <p:spPr>
          <a:xfrm flipH="1">
            <a:off x="7076209" y="2732349"/>
            <a:ext cx="1599408" cy="473170"/>
          </a:xfrm>
          <a:prstGeom prst="straightConnector1">
            <a:avLst/>
          </a:prstGeom>
          <a:noFill/>
          <a:ln w="38100" cap="flat" cmpd="sng" algn="ctr">
            <a:solidFill>
              <a:sysClr val="windowText" lastClr="000000"/>
            </a:solidFill>
            <a:prstDash val="solid"/>
            <a:miter lim="800000"/>
            <a:tailEnd type="stealth" w="lg" len="lg"/>
          </a:ln>
          <a:effectLst/>
        </p:spPr>
      </p:cxnSp>
      <p:cxnSp>
        <p:nvCxnSpPr>
          <p:cNvPr id="115" name="直线箭头连接符 143">
            <a:extLst>
              <a:ext uri="{FF2B5EF4-FFF2-40B4-BE49-F238E27FC236}">
                <a16:creationId xmlns:a16="http://schemas.microsoft.com/office/drawing/2014/main" id="{4CFF0794-1426-14B8-E4D5-7CCE8B22E121}"/>
              </a:ext>
            </a:extLst>
          </p:cNvPr>
          <p:cNvCxnSpPr>
            <a:cxnSpLocks/>
            <a:stCxn id="112" idx="5"/>
          </p:cNvCxnSpPr>
          <p:nvPr/>
        </p:nvCxnSpPr>
        <p:spPr>
          <a:xfrm>
            <a:off x="8940375" y="2732349"/>
            <a:ext cx="1632355" cy="487539"/>
          </a:xfrm>
          <a:prstGeom prst="straightConnector1">
            <a:avLst/>
          </a:prstGeom>
          <a:noFill/>
          <a:ln w="38100" cap="flat" cmpd="sng" algn="ctr">
            <a:solidFill>
              <a:sysClr val="windowText" lastClr="000000"/>
            </a:solidFill>
            <a:prstDash val="solid"/>
            <a:miter lim="800000"/>
            <a:tailEnd type="stealth" w="lg" len="lg"/>
          </a:ln>
          <a:effectLst/>
        </p:spPr>
      </p:cxnSp>
      <p:sp>
        <p:nvSpPr>
          <p:cNvPr id="116" name="椭圆 115">
            <a:extLst>
              <a:ext uri="{FF2B5EF4-FFF2-40B4-BE49-F238E27FC236}">
                <a16:creationId xmlns:a16="http://schemas.microsoft.com/office/drawing/2014/main" id="{21F19FB7-9774-599B-C2D7-2D926D007026}"/>
              </a:ext>
            </a:extLst>
          </p:cNvPr>
          <p:cNvSpPr/>
          <p:nvPr/>
        </p:nvSpPr>
        <p:spPr>
          <a:xfrm>
            <a:off x="8053858" y="1661195"/>
            <a:ext cx="1524000" cy="5521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D3A2AC31-7939-37AF-254A-2943DF327173}"/>
                  </a:ext>
                </a:extLst>
              </p:cNvPr>
              <p:cNvSpPr txBox="1"/>
              <p:nvPr/>
            </p:nvSpPr>
            <p:spPr>
              <a:xfrm>
                <a:off x="7926014" y="1787559"/>
                <a:ext cx="1410643" cy="297517"/>
              </a:xfrm>
              <a:prstGeom prst="rect">
                <a:avLst/>
              </a:prstGeom>
              <a:noFill/>
            </p:spPr>
            <p:txBody>
              <a:bodyPr wrap="square" rtlCol="0">
                <a:spAutoFit/>
              </a:bodyPr>
              <a:lstStyle/>
              <a:p>
                <a:pPr marL="45720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𝑝</m:t>
                      </m:r>
                      <m:r>
                        <a:rPr kumimoji="0"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=11</m:t>
                      </m:r>
                    </m:oMath>
                  </m:oMathPara>
                </a14:m>
                <a:endParaRPr kumimoji="0" lang="zh-CN" altLang="en-US" sz="1920"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17" name="文本框 116">
                <a:extLst>
                  <a:ext uri="{FF2B5EF4-FFF2-40B4-BE49-F238E27FC236}">
                    <a16:creationId xmlns:a16="http://schemas.microsoft.com/office/drawing/2014/main" id="{D3A2AC31-7939-37AF-254A-2943DF327173}"/>
                  </a:ext>
                </a:extLst>
              </p:cNvPr>
              <p:cNvSpPr txBox="1">
                <a:spLocks noRot="1" noChangeAspect="1" noMove="1" noResize="1" noEditPoints="1" noAdjustHandles="1" noChangeArrowheads="1" noChangeShapeType="1" noTextEdit="1"/>
              </p:cNvSpPr>
              <p:nvPr/>
            </p:nvSpPr>
            <p:spPr>
              <a:xfrm>
                <a:off x="7926014" y="1787559"/>
                <a:ext cx="1410643" cy="297517"/>
              </a:xfrm>
              <a:prstGeom prst="rect">
                <a:avLst/>
              </a:prstGeom>
              <a:blipFill>
                <a:blip r:embed="rId16"/>
                <a:stretch>
                  <a:fillRect t="-4082" b="-122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D2FC8BF2-35D5-631D-B11E-C135F4903AFE}"/>
                  </a:ext>
                </a:extLst>
              </p:cNvPr>
              <p:cNvSpPr txBox="1"/>
              <p:nvPr/>
            </p:nvSpPr>
            <p:spPr>
              <a:xfrm>
                <a:off x="8749269" y="2428843"/>
                <a:ext cx="2481960" cy="302262"/>
              </a:xfrm>
              <a:prstGeom prst="rect">
                <a:avLst/>
              </a:prstGeom>
              <a:noFill/>
            </p:spPr>
            <p:txBody>
              <a:bodyPr wrap="square" rtlCol="0">
                <a:spAutoFit/>
              </a:bodyPr>
              <a:lstStyle/>
              <a:p>
                <a:pPr marL="457200" marR="0" lvl="1" indent="0" algn="ctr" defTabSz="457200" rtl="0" eaLnBrk="1" fontAlgn="auto" latinLnBrk="0" hangingPunct="1">
                  <a:lnSpc>
                    <a:spcPts val="1622"/>
                  </a:lnSpc>
                  <a:spcBef>
                    <a:spcPts val="0"/>
                  </a:spcBef>
                  <a:spcAft>
                    <a:spcPts val="0"/>
                  </a:spcAft>
                  <a:buClrTx/>
                  <a:buSzTx/>
                  <a:buFontTx/>
                  <a:buNone/>
                  <a:tabLst/>
                  <a:defRPr/>
                </a:pPr>
                <a:r>
                  <a:rPr kumimoji="0" lang="en-US" altLang="zh-CN" sz="1920"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a:t>
                </a:r>
                <a14:m>
                  <m:oMath xmlns:m="http://schemas.openxmlformats.org/officeDocument/2006/math">
                    <m:r>
                      <a:rPr kumimoji="0"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𝑓</m:t>
                    </m:r>
                    <m:r>
                      <a:rPr kumimoji="0"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=8)</m:t>
                    </m:r>
                  </m:oMath>
                </a14:m>
                <a:endParaRPr kumimoji="0" lang="en-US" altLang="zh-CN" sz="1920"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18" name="文本框 117">
                <a:extLst>
                  <a:ext uri="{FF2B5EF4-FFF2-40B4-BE49-F238E27FC236}">
                    <a16:creationId xmlns:a16="http://schemas.microsoft.com/office/drawing/2014/main" id="{D2FC8BF2-35D5-631D-B11E-C135F4903AFE}"/>
                  </a:ext>
                </a:extLst>
              </p:cNvPr>
              <p:cNvSpPr txBox="1">
                <a:spLocks noRot="1" noChangeAspect="1" noMove="1" noResize="1" noEditPoints="1" noAdjustHandles="1" noChangeArrowheads="1" noChangeShapeType="1" noTextEdit="1"/>
              </p:cNvSpPr>
              <p:nvPr/>
            </p:nvSpPr>
            <p:spPr>
              <a:xfrm>
                <a:off x="8749269" y="2428843"/>
                <a:ext cx="2481960" cy="302262"/>
              </a:xfrm>
              <a:prstGeom prst="rect">
                <a:avLst/>
              </a:prstGeom>
              <a:blipFill>
                <a:blip r:embed="rId17"/>
                <a:stretch>
                  <a:fillRect t="-38000"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6415DED1-57D0-5083-B4D6-6B7339CABD71}"/>
                  </a:ext>
                </a:extLst>
              </p:cNvPr>
              <p:cNvSpPr txBox="1"/>
              <p:nvPr/>
            </p:nvSpPr>
            <p:spPr>
              <a:xfrm>
                <a:off x="7256359" y="2693827"/>
                <a:ext cx="5921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h</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oMath>
                  </m:oMathPara>
                </a14:m>
                <a:endParaRPr kumimoji="0" lang="zh-CN" altLang="en-US" sz="1800" b="0" i="0" u="none" strike="noStrike" kern="1200" cap="none" spc="0" normalizeH="0" baseline="0" noProof="0" dirty="0">
                  <a:ln>
                    <a:noFill/>
                  </a:ln>
                  <a:solidFill>
                    <a:srgbClr val="000000"/>
                  </a:solidFill>
                  <a:effectLst/>
                  <a:uLnTx/>
                  <a:uFillTx/>
                  <a:latin typeface="Arial"/>
                  <a:ea typeface="微软雅黑"/>
                  <a:cs typeface="+mn-cs"/>
                </a:endParaRPr>
              </a:p>
            </p:txBody>
          </p:sp>
        </mc:Choice>
        <mc:Fallback xmlns="">
          <p:sp>
            <p:nvSpPr>
              <p:cNvPr id="119" name="文本框 118">
                <a:extLst>
                  <a:ext uri="{FF2B5EF4-FFF2-40B4-BE49-F238E27FC236}">
                    <a16:creationId xmlns:a16="http://schemas.microsoft.com/office/drawing/2014/main" id="{6415DED1-57D0-5083-B4D6-6B7339CABD71}"/>
                  </a:ext>
                </a:extLst>
              </p:cNvPr>
              <p:cNvSpPr txBox="1">
                <a:spLocks noRot="1" noChangeAspect="1" noMove="1" noResize="1" noEditPoints="1" noAdjustHandles="1" noChangeArrowheads="1" noChangeShapeType="1" noTextEdit="1"/>
              </p:cNvSpPr>
              <p:nvPr/>
            </p:nvSpPr>
            <p:spPr>
              <a:xfrm>
                <a:off x="7256359" y="2693827"/>
                <a:ext cx="592137" cy="369332"/>
              </a:xfrm>
              <a:prstGeom prst="rect">
                <a:avLst/>
              </a:prstGeom>
              <a:blipFill>
                <a:blip r:embed="rId18"/>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007139A7-CF63-5B2B-8FCC-873C2CA4D38E}"/>
                  </a:ext>
                </a:extLst>
              </p:cNvPr>
              <p:cNvSpPr txBox="1"/>
              <p:nvPr/>
            </p:nvSpPr>
            <p:spPr>
              <a:xfrm>
                <a:off x="9817620" y="2704454"/>
                <a:ext cx="5921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h</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2</m:t>
                          </m:r>
                        </m:sub>
                      </m:sSub>
                    </m:oMath>
                  </m:oMathPara>
                </a14:m>
                <a:endParaRPr kumimoji="0" lang="zh-CN" altLang="en-US" sz="1800" b="0" i="0" u="none" strike="noStrike" kern="1200" cap="none" spc="0" normalizeH="0" baseline="0" noProof="0" dirty="0">
                  <a:ln>
                    <a:noFill/>
                  </a:ln>
                  <a:solidFill>
                    <a:srgbClr val="000000"/>
                  </a:solidFill>
                  <a:effectLst/>
                  <a:uLnTx/>
                  <a:uFillTx/>
                  <a:latin typeface="Arial"/>
                  <a:ea typeface="微软雅黑"/>
                  <a:cs typeface="+mn-cs"/>
                </a:endParaRPr>
              </a:p>
            </p:txBody>
          </p:sp>
        </mc:Choice>
        <mc:Fallback xmlns="">
          <p:sp>
            <p:nvSpPr>
              <p:cNvPr id="120" name="文本框 119">
                <a:extLst>
                  <a:ext uri="{FF2B5EF4-FFF2-40B4-BE49-F238E27FC236}">
                    <a16:creationId xmlns:a16="http://schemas.microsoft.com/office/drawing/2014/main" id="{007139A7-CF63-5B2B-8FCC-873C2CA4D38E}"/>
                  </a:ext>
                </a:extLst>
              </p:cNvPr>
              <p:cNvSpPr txBox="1">
                <a:spLocks noRot="1" noChangeAspect="1" noMove="1" noResize="1" noEditPoints="1" noAdjustHandles="1" noChangeArrowheads="1" noChangeShapeType="1" noTextEdit="1"/>
              </p:cNvSpPr>
              <p:nvPr/>
            </p:nvSpPr>
            <p:spPr>
              <a:xfrm>
                <a:off x="9817620" y="2704454"/>
                <a:ext cx="592137" cy="369332"/>
              </a:xfrm>
              <a:prstGeom prst="rect">
                <a:avLst/>
              </a:prstGeom>
              <a:blipFill>
                <a:blip r:embed="rId19"/>
                <a:stretch>
                  <a:fillRect b="-1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933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500"/>
                                        <p:tgtEl>
                                          <p:spTgt spid="119"/>
                                        </p:tgtEl>
                                      </p:cBhvr>
                                    </p:animEffect>
                                  </p:childTnLst>
                                </p:cTn>
                              </p:par>
                              <p:par>
                                <p:cTn id="15" presetID="10"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fade">
                                      <p:cBhvr>
                                        <p:cTn id="46" dur="500"/>
                                        <p:tgtEl>
                                          <p:spTgt spid="10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500"/>
                                        <p:tgtEl>
                                          <p:spTgt spid="100"/>
                                        </p:tgtEl>
                                      </p:cBhvr>
                                    </p:animEffect>
                                  </p:childTnLst>
                                </p:cTn>
                              </p:par>
                              <p:par>
                                <p:cTn id="56" presetID="10"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par>
                                <p:cTn id="59" presetID="10" presetClass="entr" presetSubtype="0" fill="hold"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fade">
                                      <p:cBhvr>
                                        <p:cTn id="61" dur="500"/>
                                        <p:tgtEl>
                                          <p:spTgt spid="10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500"/>
                                        <p:tgtEl>
                                          <p:spTgt spid="10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fade">
                                      <p:cBhvr>
                                        <p:cTn id="70" dur="500"/>
                                        <p:tgtEl>
                                          <p:spTgt spid="10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500"/>
                                        <p:tgtEl>
                                          <p:spTgt spid="10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Effect transition="in" filter="fade">
                                      <p:cBhvr>
                                        <p:cTn id="7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p:bldP spid="94" grpId="0" animBg="1"/>
      <p:bldP spid="99" grpId="0"/>
      <p:bldP spid="100" grpId="0"/>
      <p:bldP spid="101" grpId="0"/>
      <p:bldP spid="106" grpId="0"/>
      <p:bldP spid="107" grpId="0"/>
      <p:bldP spid="108" grpId="0"/>
      <p:bldP spid="109" grpId="0"/>
      <p:bldP spid="110" grpId="0"/>
      <p:bldP spid="119"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FermatSketch-Decoding</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a:xfrm>
            <a:off x="614148" y="1825625"/>
            <a:ext cx="6558177" cy="4351338"/>
          </a:xfrm>
        </p:spPr>
        <p:txBody>
          <a:bodyPr/>
          <a:lstStyle/>
          <a:p>
            <a:pPr>
              <a:lnSpc>
                <a:spcPct val="150000"/>
              </a:lnSpc>
            </a:pPr>
            <a:r>
              <a:rPr lang="en-US" altLang="zh-CN" dirty="0">
                <a:latin typeface="Calibri" panose="020F0502020204030204" pitchFamily="34" charset="0"/>
                <a:cs typeface="Calibri" panose="020F0502020204030204" pitchFamily="34" charset="0"/>
              </a:rPr>
              <a:t>Decoding</a:t>
            </a:r>
          </a:p>
          <a:p>
            <a:pPr lvl="1">
              <a:lnSpc>
                <a:spcPct val="150000"/>
              </a:lnSpc>
            </a:pPr>
            <a:r>
              <a:rPr lang="en-US" altLang="zh-CN" dirty="0">
                <a:latin typeface="Calibri" panose="020F0502020204030204" pitchFamily="34" charset="0"/>
                <a:cs typeface="Calibri" panose="020F0502020204030204" pitchFamily="34" charset="0"/>
              </a:rPr>
              <a:t>Pure bucket verification</a:t>
            </a: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11</a:t>
            </a:fld>
            <a:endParaRPr kumimoji="1" lang="zh-CN" altLang="en-US" dirty="0"/>
          </a:p>
        </p:txBody>
      </p:sp>
      <p:graphicFrame>
        <p:nvGraphicFramePr>
          <p:cNvPr id="9" name="表格 2">
            <a:extLst>
              <a:ext uri="{FF2B5EF4-FFF2-40B4-BE49-F238E27FC236}">
                <a16:creationId xmlns:a16="http://schemas.microsoft.com/office/drawing/2014/main" id="{646FC08F-A991-0A7E-5639-9549AD0E0675}"/>
              </a:ext>
            </a:extLst>
          </p:cNvPr>
          <p:cNvGraphicFramePr>
            <a:graphicFrameLocks noGrp="1"/>
          </p:cNvGraphicFramePr>
          <p:nvPr/>
        </p:nvGraphicFramePr>
        <p:xfrm>
          <a:off x="5817095" y="3702939"/>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2</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p:graphicFrame>
        <p:nvGraphicFramePr>
          <p:cNvPr id="10" name="表格 2">
            <a:extLst>
              <a:ext uri="{FF2B5EF4-FFF2-40B4-BE49-F238E27FC236}">
                <a16:creationId xmlns:a16="http://schemas.microsoft.com/office/drawing/2014/main" id="{8F4BDAF5-A576-28FE-FDB0-A19B889D3E0D}"/>
              </a:ext>
            </a:extLst>
          </p:cNvPr>
          <p:cNvGraphicFramePr>
            <a:graphicFrameLocks noGrp="1"/>
          </p:cNvGraphicFramePr>
          <p:nvPr/>
        </p:nvGraphicFramePr>
        <p:xfrm>
          <a:off x="8762330" y="3698375"/>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1</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4</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8</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30C82C8-CC4F-D3EE-3766-EDF8A38DB4EA}"/>
                  </a:ext>
                </a:extLst>
              </p:cNvPr>
              <p:cNvSpPr txBox="1"/>
              <p:nvPr/>
            </p:nvSpPr>
            <p:spPr>
              <a:xfrm>
                <a:off x="5446926" y="3704041"/>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430C82C8-CC4F-D3EE-3766-EDF8A38DB4EA}"/>
                  </a:ext>
                </a:extLst>
              </p:cNvPr>
              <p:cNvSpPr txBox="1">
                <a:spLocks noRot="1" noChangeAspect="1" noMove="1" noResize="1" noEditPoints="1" noAdjustHandles="1" noChangeArrowheads="1" noChangeShapeType="1" noTextEdit="1"/>
              </p:cNvSpPr>
              <p:nvPr/>
            </p:nvSpPr>
            <p:spPr>
              <a:xfrm>
                <a:off x="5446926" y="3704041"/>
                <a:ext cx="321401" cy="297517"/>
              </a:xfrm>
              <a:prstGeom prst="rect">
                <a:avLst/>
              </a:prstGeom>
              <a:blipFill>
                <a:blip r:embed="rId3"/>
                <a:stretch>
                  <a:fillRect l="-30769" t="-10417"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EEF7F7C-A6E5-2BB3-288E-231E11C3EE2D}"/>
                  </a:ext>
                </a:extLst>
              </p:cNvPr>
              <p:cNvSpPr txBox="1"/>
              <p:nvPr/>
            </p:nvSpPr>
            <p:spPr>
              <a:xfrm>
                <a:off x="5446926" y="4050434"/>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4EEF7F7C-A6E5-2BB3-288E-231E11C3EE2D}"/>
                  </a:ext>
                </a:extLst>
              </p:cNvPr>
              <p:cNvSpPr txBox="1">
                <a:spLocks noRot="1" noChangeAspect="1" noMove="1" noResize="1" noEditPoints="1" noAdjustHandles="1" noChangeArrowheads="1" noChangeShapeType="1" noTextEdit="1"/>
              </p:cNvSpPr>
              <p:nvPr/>
            </p:nvSpPr>
            <p:spPr>
              <a:xfrm>
                <a:off x="5446926" y="4050434"/>
                <a:ext cx="321401" cy="297517"/>
              </a:xfrm>
              <a:prstGeom prst="rect">
                <a:avLst/>
              </a:prstGeom>
              <a:blipFill>
                <a:blip r:embed="rId4"/>
                <a:stretch>
                  <a:fillRect l="-44231" t="-8163" r="-11538"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67B794E-AB66-4A2D-04E5-F1DE43224053}"/>
                  </a:ext>
                </a:extLst>
              </p:cNvPr>
              <p:cNvSpPr txBox="1"/>
              <p:nvPr/>
            </p:nvSpPr>
            <p:spPr>
              <a:xfrm>
                <a:off x="5243790" y="2449660"/>
                <a:ext cx="5120012" cy="299121"/>
              </a:xfrm>
              <a:prstGeom prst="rect">
                <a:avLst/>
              </a:prstGeom>
              <a:noFill/>
            </p:spPr>
            <p:txBody>
              <a:bodyPr wrap="square" rtlCol="0">
                <a:spAutoFit/>
              </a:bodyPr>
              <a:lstStyle/>
              <a:p>
                <a:pPr lvl="1" algn="ctr" defTabSz="457200">
                  <a:lnSpc>
                    <a:spcPts val="1622"/>
                  </a:lnSpc>
                  <a:defRPr/>
                </a:pPr>
                <a14:m>
                  <m:oMath xmlns:m="http://schemas.openxmlformats.org/officeDocument/2006/math">
                    <m:r>
                      <a:rPr lang="en-US" altLang="zh-CN" sz="1814" i="1" smtClean="0">
                        <a:solidFill>
                          <a:prstClr val="black"/>
                        </a:solidFill>
                        <a:latin typeface="Cambria Math" panose="02040503050406030204" pitchFamily="18" charset="0"/>
                        <a:cs typeface="Arial" panose="020B0604020202020204" pitchFamily="34" charset="0"/>
                      </a:rPr>
                      <m:t>𝑓</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 </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sSup>
                      <m:s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sSupPr>
                      <m:e>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𝑝</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p>
                    </m:s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=4</m:t>
                    </m:r>
                  </m:oMath>
                </a14:m>
                <a:r>
                  <a:rPr kumimoji="0" lang="en-US" altLang="zh-CN"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 </a:t>
                </a:r>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B67B794E-AB66-4A2D-04E5-F1DE43224053}"/>
                  </a:ext>
                </a:extLst>
              </p:cNvPr>
              <p:cNvSpPr txBox="1">
                <a:spLocks noRot="1" noChangeAspect="1" noMove="1" noResize="1" noEditPoints="1" noAdjustHandles="1" noChangeArrowheads="1" noChangeShapeType="1" noTextEdit="1"/>
              </p:cNvSpPr>
              <p:nvPr/>
            </p:nvSpPr>
            <p:spPr>
              <a:xfrm>
                <a:off x="5243790" y="2449660"/>
                <a:ext cx="5120012" cy="299121"/>
              </a:xfrm>
              <a:prstGeom prst="rect">
                <a:avLst/>
              </a:prstGeom>
              <a:blipFill>
                <a:blip r:embed="rId5"/>
                <a:stretch>
                  <a:fillRect t="-10204" b="-22449"/>
                </a:stretch>
              </a:blipFill>
            </p:spPr>
            <p:txBody>
              <a:bodyPr/>
              <a:lstStyle/>
              <a:p>
                <a:r>
                  <a:rPr lang="zh-CN" altLang="en-US">
                    <a:noFill/>
                  </a:rPr>
                  <a:t> </a:t>
                </a:r>
              </a:p>
            </p:txBody>
          </p:sp>
        </mc:Fallback>
      </mc:AlternateContent>
      <p:sp>
        <p:nvSpPr>
          <p:cNvPr id="14" name="线形标注 1 198">
            <a:extLst>
              <a:ext uri="{FF2B5EF4-FFF2-40B4-BE49-F238E27FC236}">
                <a16:creationId xmlns:a16="http://schemas.microsoft.com/office/drawing/2014/main" id="{4EF731D2-110B-8C08-E427-2C6C383646B9}"/>
              </a:ext>
            </a:extLst>
          </p:cNvPr>
          <p:cNvSpPr/>
          <p:nvPr/>
        </p:nvSpPr>
        <p:spPr>
          <a:xfrm>
            <a:off x="10260865" y="2868026"/>
            <a:ext cx="1574038" cy="528527"/>
          </a:xfrm>
          <a:prstGeom prst="borderCallout1">
            <a:avLst>
              <a:gd name="adj1" fmla="val 67246"/>
              <a:gd name="adj2" fmla="val -365"/>
              <a:gd name="adj3" fmla="val 68502"/>
              <a:gd name="adj4" fmla="val 26"/>
            </a:avLst>
          </a:prstGeom>
          <a:solidFill>
            <a:srgbClr val="ED7D31">
              <a:lumMod val="20000"/>
              <a:lumOff val="80000"/>
            </a:srgbClr>
          </a:solidFill>
          <a:ln w="38100" cap="flat" cmpd="sng" algn="ctr">
            <a:solidFill>
              <a:srgbClr val="ED7D31">
                <a:lumMod val="50000"/>
              </a:srgbClr>
            </a:solidFill>
            <a:prstDash val="solid"/>
            <a:miter lim="800000"/>
          </a:ln>
          <a:effectLst/>
        </p:spPr>
        <p:txBody>
          <a:bodyPr rtlCol="0" anchor="ctr"/>
          <a:lstStyle/>
          <a:p>
            <a:pPr marL="0" marR="0" lvl="0" indent="0" algn="ctr" defTabSz="457200" rtl="0" eaLnBrk="1" fontAlgn="auto" latinLnBrk="0" hangingPunct="1">
              <a:lnSpc>
                <a:spcPts val="1867"/>
              </a:lnSpc>
              <a:spcBef>
                <a:spcPts val="0"/>
              </a:spcBef>
              <a:spcAft>
                <a:spcPts val="0"/>
              </a:spcAft>
              <a:buClrTx/>
              <a:buSzTx/>
              <a:buFontTx/>
              <a:buNone/>
              <a:tabLst/>
              <a:defRPr/>
            </a:pPr>
            <a:r>
              <a:rPr kumimoji="1" lang="en-US" altLang="zh-CN"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Pure</a:t>
            </a:r>
            <a:r>
              <a:rPr kumimoji="1" lang="zh-CN" altLang="en-US"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 </a:t>
            </a:r>
            <a:r>
              <a:rPr kumimoji="1" lang="en-US" altLang="zh-CN"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Bucket Verification</a:t>
            </a:r>
            <a:endParaRPr kumimoji="0" lang="zh-CN" altLang="en-US"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7C2E827-641C-71D8-87C1-392C4A2029AB}"/>
                  </a:ext>
                </a:extLst>
              </p:cNvPr>
              <p:cNvSpPr txBox="1"/>
              <p:nvPr/>
            </p:nvSpPr>
            <p:spPr>
              <a:xfrm>
                <a:off x="8959834" y="3396554"/>
                <a:ext cx="1403968" cy="299184"/>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 xmlns:m="http://schemas.openxmlformats.org/officeDocument/2006/math">
                    <m:sSub>
                      <m:sSubPr>
                        <m:ctrlP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h</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2</m:t>
                        </m:r>
                      </m:sub>
                    </m:sSub>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oMath>
                </a14:m>
                <a:r>
                  <a:rPr kumimoji="0" lang="en-US" altLang="zh-CN"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 = 1</a:t>
                </a:r>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5" name="文本框 14">
                <a:extLst>
                  <a:ext uri="{FF2B5EF4-FFF2-40B4-BE49-F238E27FC236}">
                    <a16:creationId xmlns:a16="http://schemas.microsoft.com/office/drawing/2014/main" id="{17C2E827-641C-71D8-87C1-392C4A2029AB}"/>
                  </a:ext>
                </a:extLst>
              </p:cNvPr>
              <p:cNvSpPr txBox="1">
                <a:spLocks noRot="1" noChangeAspect="1" noMove="1" noResize="1" noEditPoints="1" noAdjustHandles="1" noChangeArrowheads="1" noChangeShapeType="1" noTextEdit="1"/>
              </p:cNvSpPr>
              <p:nvPr/>
            </p:nvSpPr>
            <p:spPr>
              <a:xfrm>
                <a:off x="8959834" y="3396554"/>
                <a:ext cx="1403968" cy="299184"/>
              </a:xfrm>
              <a:prstGeom prst="rect">
                <a:avLst/>
              </a:prstGeom>
              <a:blipFill>
                <a:blip r:embed="rId6"/>
                <a:stretch>
                  <a:fillRect t="-32653" b="-326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04361F8-5098-F384-5565-D68CDF889667}"/>
                  </a:ext>
                </a:extLst>
              </p:cNvPr>
              <p:cNvSpPr txBox="1"/>
              <p:nvPr/>
            </p:nvSpPr>
            <p:spPr>
              <a:xfrm>
                <a:off x="8396727" y="3726655"/>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9" name="文本框 18">
                <a:extLst>
                  <a:ext uri="{FF2B5EF4-FFF2-40B4-BE49-F238E27FC236}">
                    <a16:creationId xmlns:a16="http://schemas.microsoft.com/office/drawing/2014/main" id="{804361F8-5098-F384-5565-D68CDF889667}"/>
                  </a:ext>
                </a:extLst>
              </p:cNvPr>
              <p:cNvSpPr txBox="1">
                <a:spLocks noRot="1" noChangeAspect="1" noMove="1" noResize="1" noEditPoints="1" noAdjustHandles="1" noChangeArrowheads="1" noChangeShapeType="1" noTextEdit="1"/>
              </p:cNvSpPr>
              <p:nvPr/>
            </p:nvSpPr>
            <p:spPr>
              <a:xfrm>
                <a:off x="8396727" y="3726655"/>
                <a:ext cx="321401" cy="297517"/>
              </a:xfrm>
              <a:prstGeom prst="rect">
                <a:avLst/>
              </a:prstGeom>
              <a:blipFill>
                <a:blip r:embed="rId7"/>
                <a:stretch>
                  <a:fillRect l="-28302"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A9C39F0-7565-7CB6-9EE0-CB886C4DE249}"/>
                  </a:ext>
                </a:extLst>
              </p:cNvPr>
              <p:cNvSpPr txBox="1"/>
              <p:nvPr/>
            </p:nvSpPr>
            <p:spPr>
              <a:xfrm>
                <a:off x="8404993" y="4073050"/>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20" name="文本框 19">
                <a:extLst>
                  <a:ext uri="{FF2B5EF4-FFF2-40B4-BE49-F238E27FC236}">
                    <a16:creationId xmlns:a16="http://schemas.microsoft.com/office/drawing/2014/main" id="{0A9C39F0-7565-7CB6-9EE0-CB886C4DE249}"/>
                  </a:ext>
                </a:extLst>
              </p:cNvPr>
              <p:cNvSpPr txBox="1">
                <a:spLocks noRot="1" noChangeAspect="1" noMove="1" noResize="1" noEditPoints="1" noAdjustHandles="1" noChangeArrowheads="1" noChangeShapeType="1" noTextEdit="1"/>
              </p:cNvSpPr>
              <p:nvPr/>
            </p:nvSpPr>
            <p:spPr>
              <a:xfrm>
                <a:off x="8404993" y="4073050"/>
                <a:ext cx="321401" cy="297517"/>
              </a:xfrm>
              <a:prstGeom prst="rect">
                <a:avLst/>
              </a:prstGeom>
              <a:blipFill>
                <a:blip r:embed="rId8"/>
                <a:stretch>
                  <a:fillRect l="-42308" t="-8163" r="-13462" b="-4082"/>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F8AC4F04-47EB-9FB4-D4AB-C77805457BEF}"/>
              </a:ext>
            </a:extLst>
          </p:cNvPr>
          <p:cNvSpPr txBox="1"/>
          <p:nvPr/>
        </p:nvSpPr>
        <p:spPr>
          <a:xfrm>
            <a:off x="8369670" y="2993783"/>
            <a:ext cx="1838610" cy="299184"/>
          </a:xfrm>
          <a:prstGeom prst="rect">
            <a:avLst/>
          </a:prstGeom>
          <a:noFill/>
        </p:spPr>
        <p:txBody>
          <a:bodyPr wrap="square" rtlCol="0">
            <a:spAutoFit/>
          </a:bodyPr>
          <a:lstStyle/>
          <a:p>
            <a:pPr marL="457200" marR="0" lvl="1" indent="0" algn="l" defTabSz="457200" rtl="0" eaLnBrk="1" fontAlgn="auto" latinLnBrk="0" hangingPunct="1">
              <a:lnSpc>
                <a:spcPts val="1622"/>
              </a:lnSpc>
              <a:spcBef>
                <a:spcPts val="0"/>
              </a:spcBef>
              <a:spcAft>
                <a:spcPts val="0"/>
              </a:spcAft>
              <a:buClrTx/>
              <a:buSzTx/>
              <a:buFontTx/>
              <a:buNone/>
              <a:tabLst/>
              <a:defRPr/>
            </a:pPr>
            <a:r>
              <a:rPr kumimoji="0" lang="en-US" altLang="zh-CN" sz="1814"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Rehashing</a:t>
            </a:r>
            <a:endParaRPr kumimoji="0" lang="zh-CN" altLang="en-US" sz="1814"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5B8070EE-5393-4743-8008-F271EF3951D3}"/>
                  </a:ext>
                </a:extLst>
              </p:cNvPr>
              <p:cNvSpPr txBox="1"/>
              <p:nvPr/>
            </p:nvSpPr>
            <p:spPr>
              <a:xfrm>
                <a:off x="9237128" y="2426238"/>
                <a:ext cx="1410643" cy="297517"/>
              </a:xfrm>
              <a:prstGeom prst="rect">
                <a:avLst/>
              </a:prstGeom>
              <a:noFill/>
            </p:spPr>
            <p:txBody>
              <a:bodyPr wrap="square" rtlCol="0">
                <a:spAutoFit/>
              </a:bodyPr>
              <a:lstStyle/>
              <a:p>
                <a:pPr marL="45720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𝑝</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=11</m:t>
                      </m:r>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31" name="文本框 30">
                <a:extLst>
                  <a:ext uri="{FF2B5EF4-FFF2-40B4-BE49-F238E27FC236}">
                    <a16:creationId xmlns:a16="http://schemas.microsoft.com/office/drawing/2014/main" id="{5B8070EE-5393-4743-8008-F271EF3951D3}"/>
                  </a:ext>
                </a:extLst>
              </p:cNvPr>
              <p:cNvSpPr txBox="1">
                <a:spLocks noRot="1" noChangeAspect="1" noMove="1" noResize="1" noEditPoints="1" noAdjustHandles="1" noChangeArrowheads="1" noChangeShapeType="1" noTextEdit="1"/>
              </p:cNvSpPr>
              <p:nvPr/>
            </p:nvSpPr>
            <p:spPr>
              <a:xfrm>
                <a:off x="9237128" y="2426238"/>
                <a:ext cx="1410643" cy="297517"/>
              </a:xfrm>
              <a:prstGeom prst="rect">
                <a:avLst/>
              </a:prstGeom>
              <a:blipFill>
                <a:blip r:embed="rId9"/>
                <a:stretch>
                  <a:fillRect b="-12245"/>
                </a:stretch>
              </a:blipFill>
            </p:spPr>
            <p:txBody>
              <a:bodyPr/>
              <a:lstStyle/>
              <a:p>
                <a:r>
                  <a:rPr lang="zh-CN" altLang="en-US">
                    <a:noFill/>
                  </a:rPr>
                  <a:t> </a:t>
                </a:r>
              </a:p>
            </p:txBody>
          </p:sp>
        </mc:Fallback>
      </mc:AlternateContent>
      <p:grpSp>
        <p:nvGrpSpPr>
          <p:cNvPr id="32" name="组合 31">
            <a:extLst>
              <a:ext uri="{FF2B5EF4-FFF2-40B4-BE49-F238E27FC236}">
                <a16:creationId xmlns:a16="http://schemas.microsoft.com/office/drawing/2014/main" id="{720479FE-0700-38DA-F697-080949CEECB1}"/>
              </a:ext>
            </a:extLst>
          </p:cNvPr>
          <p:cNvGrpSpPr/>
          <p:nvPr/>
        </p:nvGrpSpPr>
        <p:grpSpPr>
          <a:xfrm>
            <a:off x="8311388" y="2892341"/>
            <a:ext cx="374424" cy="375352"/>
            <a:chOff x="24795845" y="17339841"/>
            <a:chExt cx="702000" cy="703740"/>
          </a:xfrm>
        </p:grpSpPr>
        <p:sp>
          <p:nvSpPr>
            <p:cNvPr id="33" name="椭圆 32">
              <a:extLst>
                <a:ext uri="{FF2B5EF4-FFF2-40B4-BE49-F238E27FC236}">
                  <a16:creationId xmlns:a16="http://schemas.microsoft.com/office/drawing/2014/main" id="{5399EBD3-E3FF-0418-2651-1A40DF281CF0}"/>
                </a:ext>
              </a:extLst>
            </p:cNvPr>
            <p:cNvSpPr/>
            <p:nvPr/>
          </p:nvSpPr>
          <p:spPr>
            <a:xfrm>
              <a:off x="24795845" y="17339841"/>
              <a:ext cx="702000" cy="703740"/>
            </a:xfrm>
            <a:prstGeom prst="ellipse">
              <a:avLst/>
            </a:prstGeom>
            <a:solidFill>
              <a:srgbClr val="5B9BD5">
                <a:lumMod val="20000"/>
                <a:lumOff val="80000"/>
              </a:srgbClr>
            </a:solidFill>
            <a:ln w="3492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707"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2DDA2B7-18AD-6B3B-0AAD-4E4A4AD396FC}"/>
                    </a:ext>
                  </a:extLst>
                </p:cNvPr>
                <p:cNvSpPr txBox="1"/>
                <p:nvPr/>
              </p:nvSpPr>
              <p:spPr>
                <a:xfrm>
                  <a:off x="25061000" y="17435617"/>
                  <a:ext cx="419876" cy="557809"/>
                </a:xfrm>
                <a:prstGeom prst="rect">
                  <a:avLst/>
                </a:prstGeom>
                <a:noFill/>
              </p:spPr>
              <p:txBody>
                <a:bodyPr wrap="square" rtlCol="0">
                  <a:spAutoFit/>
                </a:bodyPr>
                <a:lstStyle/>
                <a:p>
                  <a:pPr marL="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e>
                          <m:sup>
                            <m: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sup>
                        </m:sSup>
                      </m:oMath>
                    </m:oMathPara>
                  </a14:m>
                  <a:endParaRPr kumimoji="0" lang="zh-CN" altLang="en-US" sz="1920" b="0" i="0" u="none" strike="noStrike" kern="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44" name="文本框 143">
                  <a:extLst>
                    <a:ext uri="{FF2B5EF4-FFF2-40B4-BE49-F238E27FC236}">
                      <a16:creationId xmlns:a16="http://schemas.microsoft.com/office/drawing/2014/main" id="{74C0C4E8-B96F-418E-841F-3813104E1E7E}"/>
                    </a:ext>
                  </a:extLst>
                </p:cNvPr>
                <p:cNvSpPr txBox="1">
                  <a:spLocks noRot="1" noChangeAspect="1" noMove="1" noResize="1" noEditPoints="1" noAdjustHandles="1" noChangeArrowheads="1" noChangeShapeType="1" noTextEdit="1"/>
                </p:cNvSpPr>
                <p:nvPr/>
              </p:nvSpPr>
              <p:spPr>
                <a:xfrm>
                  <a:off x="25061000" y="17435617"/>
                  <a:ext cx="419876" cy="557809"/>
                </a:xfrm>
                <a:prstGeom prst="rect">
                  <a:avLst/>
                </a:prstGeom>
                <a:blipFill>
                  <a:blip r:embed="rId19"/>
                  <a:stretch>
                    <a:fillRect l="-64865" t="-10204" b="-20408"/>
                  </a:stretch>
                </a:blipFill>
              </p:spPr>
              <p:txBody>
                <a:bodyPr/>
                <a:lstStyle/>
                <a:p>
                  <a:r>
                    <a:rPr lang="zh-CN" altLang="en-US">
                      <a:noFill/>
                    </a:rPr>
                    <a:t> </a:t>
                  </a:r>
                </a:p>
              </p:txBody>
            </p:sp>
          </mc:Fallback>
        </mc:AlternateContent>
      </p:grpSp>
      <p:cxnSp>
        <p:nvCxnSpPr>
          <p:cNvPr id="35" name="直线箭头连接符 142">
            <a:extLst>
              <a:ext uri="{FF2B5EF4-FFF2-40B4-BE49-F238E27FC236}">
                <a16:creationId xmlns:a16="http://schemas.microsoft.com/office/drawing/2014/main" id="{77CD0C27-0BBC-80A3-504C-A2982F9276BA}"/>
              </a:ext>
            </a:extLst>
          </p:cNvPr>
          <p:cNvCxnSpPr>
            <a:cxnSpLocks/>
            <a:stCxn id="33" idx="3"/>
          </p:cNvCxnSpPr>
          <p:nvPr/>
        </p:nvCxnSpPr>
        <p:spPr>
          <a:xfrm flipH="1">
            <a:off x="6741931" y="3212722"/>
            <a:ext cx="1624294" cy="430535"/>
          </a:xfrm>
          <a:prstGeom prst="straightConnector1">
            <a:avLst/>
          </a:prstGeom>
          <a:noFill/>
          <a:ln w="38100" cap="flat" cmpd="sng" algn="ctr">
            <a:solidFill>
              <a:sysClr val="windowText" lastClr="000000"/>
            </a:solidFill>
            <a:prstDash val="solid"/>
            <a:miter lim="800000"/>
            <a:tailEnd type="stealth" w="lg" len="lg"/>
          </a:ln>
          <a:effectLst/>
        </p:spPr>
      </p:cxnSp>
      <p:cxnSp>
        <p:nvCxnSpPr>
          <p:cNvPr id="36" name="直线箭头连接符 143">
            <a:extLst>
              <a:ext uri="{FF2B5EF4-FFF2-40B4-BE49-F238E27FC236}">
                <a16:creationId xmlns:a16="http://schemas.microsoft.com/office/drawing/2014/main" id="{CF3D3798-7F10-CB5A-A17E-78880F405C0E}"/>
              </a:ext>
            </a:extLst>
          </p:cNvPr>
          <p:cNvCxnSpPr>
            <a:cxnSpLocks/>
            <a:stCxn id="33" idx="5"/>
          </p:cNvCxnSpPr>
          <p:nvPr/>
        </p:nvCxnSpPr>
        <p:spPr>
          <a:xfrm>
            <a:off x="8630980" y="3212720"/>
            <a:ext cx="397018" cy="457552"/>
          </a:xfrm>
          <a:prstGeom prst="straightConnector1">
            <a:avLst/>
          </a:prstGeom>
          <a:noFill/>
          <a:ln w="38100" cap="flat" cmpd="sng" algn="ctr">
            <a:solidFill>
              <a:sysClr val="windowText" lastClr="000000"/>
            </a:solidFill>
            <a:prstDash val="solid"/>
            <a:miter lim="800000"/>
            <a:tailEnd type="stealth" w="lg" len="lg"/>
          </a:ln>
          <a:effectLst/>
        </p:spPr>
      </p:cxn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55F39E9-03CB-0735-29CF-82157E7B23E4}"/>
                  </a:ext>
                </a:extLst>
              </p:cNvPr>
              <p:cNvSpPr txBox="1"/>
              <p:nvPr/>
            </p:nvSpPr>
            <p:spPr>
              <a:xfrm>
                <a:off x="6399828" y="3189799"/>
                <a:ext cx="1403968" cy="299184"/>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 xmlns:m="http://schemas.openxmlformats.org/officeDocument/2006/math">
                    <m:sSub>
                      <m:sSubPr>
                        <m:ctrlP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h</m:t>
                        </m:r>
                      </m:e>
                      <m:sub>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oMath>
                </a14:m>
                <a:r>
                  <a:rPr kumimoji="0" lang="en-US" altLang="zh-CN"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 = 2</a:t>
                </a:r>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5" name="文本框 4">
                <a:extLst>
                  <a:ext uri="{FF2B5EF4-FFF2-40B4-BE49-F238E27FC236}">
                    <a16:creationId xmlns:a16="http://schemas.microsoft.com/office/drawing/2014/main" id="{155F39E9-03CB-0735-29CF-82157E7B23E4}"/>
                  </a:ext>
                </a:extLst>
              </p:cNvPr>
              <p:cNvSpPr txBox="1">
                <a:spLocks noRot="1" noChangeAspect="1" noMove="1" noResize="1" noEditPoints="1" noAdjustHandles="1" noChangeArrowheads="1" noChangeShapeType="1" noTextEdit="1"/>
              </p:cNvSpPr>
              <p:nvPr/>
            </p:nvSpPr>
            <p:spPr>
              <a:xfrm>
                <a:off x="6399828" y="3189799"/>
                <a:ext cx="1403968" cy="299184"/>
              </a:xfrm>
              <a:prstGeom prst="rect">
                <a:avLst/>
              </a:prstGeom>
              <a:blipFill>
                <a:blip r:embed="rId20"/>
                <a:stretch>
                  <a:fillRect t="-32653" b="-326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29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p:bldP spid="19" grpId="0"/>
      <p:bldP spid="20" grpId="0"/>
      <p:bldP spid="30" grpId="0"/>
      <p:bldP spid="31"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FermatSketch-Decoding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lnSpcReduction="10000"/>
              </a:bodyPr>
              <a:lstStyle/>
              <a:p>
                <a:pPr>
                  <a:lnSpc>
                    <a:spcPct val="150000"/>
                  </a:lnSpc>
                </a:pPr>
                <a:r>
                  <a:rPr lang="en-US" altLang="zh-CN" dirty="0">
                    <a:latin typeface="Calibri" panose="020F0502020204030204" pitchFamily="34" charset="0"/>
                    <a:cs typeface="Calibri" panose="020F0502020204030204" pitchFamily="34" charset="0"/>
                  </a:rPr>
                  <a:t>Pure bucket (record only a single flow)</a:t>
                </a:r>
              </a:p>
              <a:p>
                <a:pPr>
                  <a:lnSpc>
                    <a:spcPct val="150000"/>
                  </a:lnSpc>
                </a:pPr>
                <a:r>
                  <a:rPr lang="en-US" altLang="zh-CN" dirty="0">
                    <a:latin typeface="Calibri" panose="020F0502020204030204" pitchFamily="34" charset="0"/>
                    <a:cs typeface="Calibri" panose="020F0502020204030204" pitchFamily="34" charset="0"/>
                  </a:rPr>
                  <a:t>Flow ID calculation (Bucket </a:t>
                </a:r>
                <a14:m>
                  <m:oMath xmlns:m="http://schemas.openxmlformats.org/officeDocument/2006/math">
                    <m:sSub>
                      <m:sSubPr>
                        <m:ctrlPr>
                          <a:rPr lang="en-US" altLang="zh-CN" i="1">
                            <a:solidFill>
                              <a:prstClr val="black"/>
                            </a:solidFill>
                            <a:latin typeface="Cambria Math" panose="02040503050406030204" pitchFamily="18" charset="0"/>
                            <a:cs typeface="Arial" panose="020B0604020202020204" pitchFamily="34" charset="0"/>
                          </a:rPr>
                        </m:ctrlPr>
                      </m:sSubPr>
                      <m:e>
                        <m:r>
                          <a:rPr lang="en-US" altLang="zh-CN" i="1">
                            <a:solidFill>
                              <a:prstClr val="black"/>
                            </a:solidFill>
                            <a:latin typeface="Cambria Math" panose="02040503050406030204" pitchFamily="18" charset="0"/>
                            <a:ea typeface="Cambria Math" panose="02040503050406030204" pitchFamily="18" charset="0"/>
                            <a:cs typeface="Arial" panose="020B0604020202020204" pitchFamily="34" charset="0"/>
                          </a:rPr>
                          <m:t>ℬ</m:t>
                        </m:r>
                      </m:e>
                      <m:sub>
                        <m:r>
                          <a:rPr lang="en-US" altLang="zh-CN" i="1">
                            <a:solidFill>
                              <a:prstClr val="black"/>
                            </a:solidFill>
                            <a:latin typeface="Cambria Math" panose="02040503050406030204" pitchFamily="18" charset="0"/>
                            <a:cs typeface="Arial" panose="020B0604020202020204" pitchFamily="34" charset="0"/>
                          </a:rPr>
                          <m:t>𝑖</m:t>
                        </m:r>
                      </m:sub>
                    </m:sSub>
                    <m:d>
                      <m:dPr>
                        <m:begChr m:val="["/>
                        <m:endChr m:val="]"/>
                        <m:ctrlPr>
                          <a:rPr lang="en-US" altLang="zh-CN" i="1">
                            <a:solidFill>
                              <a:prstClr val="black"/>
                            </a:solidFill>
                            <a:latin typeface="Cambria Math" panose="02040503050406030204" pitchFamily="18" charset="0"/>
                            <a:cs typeface="Arial" panose="020B0604020202020204" pitchFamily="34" charset="0"/>
                          </a:rPr>
                        </m:ctrlPr>
                      </m:dPr>
                      <m:e>
                        <m:r>
                          <a:rPr lang="en-US" altLang="zh-CN" i="1">
                            <a:solidFill>
                              <a:prstClr val="black"/>
                            </a:solidFill>
                            <a:latin typeface="Cambria Math" panose="02040503050406030204" pitchFamily="18" charset="0"/>
                            <a:cs typeface="Arial" panose="020B0604020202020204" pitchFamily="34" charset="0"/>
                          </a:rPr>
                          <m:t>𝑗</m:t>
                        </m:r>
                      </m:e>
                    </m:d>
                  </m:oMath>
                </a14:m>
                <a:r>
                  <a:rPr lang="en-US" altLang="zh-CN" dirty="0">
                    <a:latin typeface="Calibri" panose="020F0502020204030204" pitchFamily="34" charset="0"/>
                    <a:cs typeface="Calibri" panose="020F0502020204030204" pitchFamily="34" charset="0"/>
                  </a:rPr>
                  <a:t> records flow f)</a:t>
                </a:r>
              </a:p>
              <a:p>
                <a:pPr lvl="1">
                  <a:lnSpc>
                    <a:spcPct val="150000"/>
                  </a:lnSpc>
                </a:pPr>
                <a:r>
                  <a:rPr lang="en-US" altLang="zh-CN" dirty="0">
                    <a:latin typeface="Calibri" panose="020F0502020204030204" pitchFamily="34" charset="0"/>
                    <a:cs typeface="Calibri" panose="020F0502020204030204" pitchFamily="34" charset="0"/>
                  </a:rPr>
                  <a:t>Denote </a:t>
                </a:r>
                <a14:m>
                  <m:oMath xmlns:m="http://schemas.openxmlformats.org/officeDocument/2006/math">
                    <m:sSub>
                      <m:sSubPr>
                        <m:ctrlPr>
                          <a:rPr lang="en-US" altLang="zh-CN" i="1">
                            <a:solidFill>
                              <a:prstClr val="black"/>
                            </a:solidFill>
                            <a:latin typeface="Cambria Math" panose="02040503050406030204" pitchFamily="18" charset="0"/>
                            <a:cs typeface="Arial" panose="020B0604020202020204" pitchFamily="34" charset="0"/>
                          </a:rPr>
                        </m:ctrlPr>
                      </m:sSubPr>
                      <m:e>
                        <m:r>
                          <a:rPr lang="en-US" altLang="zh-CN" i="1">
                            <a:solidFill>
                              <a:prstClr val="black"/>
                            </a:solidFill>
                            <a:latin typeface="Cambria Math" panose="02040503050406030204" pitchFamily="18" charset="0"/>
                            <a:ea typeface="Cambria Math" panose="02040503050406030204" pitchFamily="18" charset="0"/>
                            <a:cs typeface="Arial" panose="020B0604020202020204" pitchFamily="34" charset="0"/>
                          </a:rPr>
                          <m:t>ℬ</m:t>
                        </m:r>
                      </m:e>
                      <m:sub>
                        <m:r>
                          <a:rPr lang="en-US" altLang="zh-CN" i="1">
                            <a:solidFill>
                              <a:prstClr val="black"/>
                            </a:solidFill>
                            <a:latin typeface="Cambria Math" panose="02040503050406030204" pitchFamily="18" charset="0"/>
                            <a:cs typeface="Arial" panose="020B0604020202020204" pitchFamily="34" charset="0"/>
                          </a:rPr>
                          <m:t>𝑖</m:t>
                        </m:r>
                      </m:sub>
                    </m:sSub>
                    <m:d>
                      <m:dPr>
                        <m:begChr m:val="["/>
                        <m:endChr m:val="]"/>
                        <m:ctrlPr>
                          <a:rPr lang="en-US" altLang="zh-CN" i="1">
                            <a:solidFill>
                              <a:prstClr val="black"/>
                            </a:solidFill>
                            <a:latin typeface="Cambria Math" panose="02040503050406030204" pitchFamily="18" charset="0"/>
                            <a:cs typeface="Arial" panose="020B0604020202020204" pitchFamily="34" charset="0"/>
                          </a:rPr>
                        </m:ctrlPr>
                      </m:dPr>
                      <m:e>
                        <m:r>
                          <a:rPr lang="en-US" altLang="zh-CN" i="1">
                            <a:solidFill>
                              <a:prstClr val="black"/>
                            </a:solidFill>
                            <a:latin typeface="Cambria Math" panose="02040503050406030204" pitchFamily="18" charset="0"/>
                            <a:cs typeface="Arial" panose="020B0604020202020204" pitchFamily="34" charset="0"/>
                          </a:rPr>
                          <m:t>𝑗</m:t>
                        </m:r>
                      </m:e>
                    </m:d>
                  </m:oMath>
                </a14:m>
                <a:r>
                  <a:rPr lang="en-US" altLang="zh-CN" dirty="0">
                    <a:latin typeface="Calibri" panose="020F0502020204030204" pitchFamily="34" charset="0"/>
                    <a:cs typeface="Calibri" panose="020F0502020204030204" pitchFamily="34" charset="0"/>
                  </a:rPr>
                  <a:t>.count by count, </a:t>
                </a:r>
                <a14:m>
                  <m:oMath xmlns:m="http://schemas.openxmlformats.org/officeDocument/2006/math">
                    <m:sSub>
                      <m:sSubPr>
                        <m:ctrlPr>
                          <a:rPr lang="en-US" altLang="zh-CN" i="1">
                            <a:solidFill>
                              <a:prstClr val="black"/>
                            </a:solidFill>
                            <a:latin typeface="Cambria Math" panose="02040503050406030204" pitchFamily="18" charset="0"/>
                            <a:cs typeface="Arial" panose="020B0604020202020204" pitchFamily="34" charset="0"/>
                          </a:rPr>
                        </m:ctrlPr>
                      </m:sSubPr>
                      <m:e>
                        <m:r>
                          <a:rPr lang="en-US" altLang="zh-CN" i="1">
                            <a:solidFill>
                              <a:prstClr val="black"/>
                            </a:solidFill>
                            <a:latin typeface="Cambria Math" panose="02040503050406030204" pitchFamily="18" charset="0"/>
                            <a:ea typeface="Cambria Math" panose="02040503050406030204" pitchFamily="18" charset="0"/>
                            <a:cs typeface="Arial" panose="020B0604020202020204" pitchFamily="34" charset="0"/>
                          </a:rPr>
                          <m:t>ℬ</m:t>
                        </m:r>
                      </m:e>
                      <m:sub>
                        <m:r>
                          <a:rPr lang="en-US" altLang="zh-CN" i="1">
                            <a:solidFill>
                              <a:prstClr val="black"/>
                            </a:solidFill>
                            <a:latin typeface="Cambria Math" panose="02040503050406030204" pitchFamily="18" charset="0"/>
                            <a:cs typeface="Arial" panose="020B0604020202020204" pitchFamily="34" charset="0"/>
                          </a:rPr>
                          <m:t>𝑖</m:t>
                        </m:r>
                      </m:sub>
                    </m:sSub>
                    <m:d>
                      <m:dPr>
                        <m:begChr m:val="["/>
                        <m:endChr m:val="]"/>
                        <m:ctrlPr>
                          <a:rPr lang="en-US" altLang="zh-CN" i="1">
                            <a:solidFill>
                              <a:prstClr val="black"/>
                            </a:solidFill>
                            <a:latin typeface="Cambria Math" panose="02040503050406030204" pitchFamily="18" charset="0"/>
                            <a:cs typeface="Arial" panose="020B0604020202020204" pitchFamily="34" charset="0"/>
                          </a:rPr>
                        </m:ctrlPr>
                      </m:dPr>
                      <m:e>
                        <m:r>
                          <a:rPr lang="en-US" altLang="zh-CN" i="1">
                            <a:solidFill>
                              <a:prstClr val="black"/>
                            </a:solidFill>
                            <a:latin typeface="Cambria Math" panose="02040503050406030204" pitchFamily="18" charset="0"/>
                            <a:cs typeface="Arial" panose="020B0604020202020204" pitchFamily="34" charset="0"/>
                          </a:rPr>
                          <m:t>𝑗</m:t>
                        </m:r>
                      </m:e>
                    </m:d>
                  </m:oMath>
                </a14:m>
                <a:r>
                  <a:rPr lang="en-US" altLang="zh-CN" dirty="0">
                    <a:latin typeface="Calibri" panose="020F0502020204030204" pitchFamily="34" charset="0"/>
                    <a:cs typeface="Calibri" panose="020F0502020204030204" pitchFamily="34" charset="0"/>
                  </a:rPr>
                  <a:t>.</a:t>
                </a:r>
                <a:r>
                  <a:rPr lang="en-US" altLang="zh-CN" dirty="0" err="1">
                    <a:latin typeface="Calibri" panose="020F0502020204030204" pitchFamily="34" charset="0"/>
                    <a:cs typeface="Calibri" panose="020F0502020204030204" pitchFamily="34" charset="0"/>
                  </a:rPr>
                  <a:t>IDsum</a:t>
                </a:r>
                <a:r>
                  <a:rPr lang="en-US" altLang="zh-CN" dirty="0">
                    <a:latin typeface="Calibri" panose="020F0502020204030204" pitchFamily="34" charset="0"/>
                    <a:cs typeface="Calibri" panose="020F0502020204030204" pitchFamily="34" charset="0"/>
                  </a:rPr>
                  <a:t> by </a:t>
                </a:r>
                <a:r>
                  <a:rPr lang="en-US" altLang="zh-CN" dirty="0" err="1">
                    <a:latin typeface="Calibri" panose="020F0502020204030204" pitchFamily="34" charset="0"/>
                    <a:cs typeface="Calibri" panose="020F0502020204030204" pitchFamily="34" charset="0"/>
                  </a:rPr>
                  <a:t>IDsum</a:t>
                </a:r>
                <a:r>
                  <a:rPr lang="en-US" altLang="zh-CN" dirty="0">
                    <a:latin typeface="Calibri" panose="020F0502020204030204" pitchFamily="34" charset="0"/>
                    <a:cs typeface="Calibri" panose="020F0502020204030204" pitchFamily="34" charset="0"/>
                  </a:rPr>
                  <a:t> </a:t>
                </a:r>
              </a:p>
              <a:p>
                <a:pPr lvl="1">
                  <a:lnSpc>
                    <a:spcPct val="150000"/>
                  </a:lnSpc>
                </a:pPr>
                <a:r>
                  <a:rPr lang="en-US" altLang="zh-CN" dirty="0" err="1">
                    <a:latin typeface="Calibri" panose="020F0502020204030204" pitchFamily="34" charset="0"/>
                    <a:cs typeface="Calibri" panose="020F0502020204030204" pitchFamily="34" charset="0"/>
                  </a:rPr>
                  <a:t>IDsum</a:t>
                </a:r>
                <a:r>
                  <a:rPr lang="en-US" altLang="zh-CN" dirty="0">
                    <a:latin typeface="Calibri" panose="020F0502020204030204" pitchFamily="34" charset="0"/>
                    <a:cs typeface="Calibri" panose="020F0502020204030204" pitchFamily="34" charset="0"/>
                  </a:rPr>
                  <a:t> = (f ∗ Count) mod p</a:t>
                </a:r>
              </a:p>
              <a:p>
                <a:pPr lvl="1">
                  <a:lnSpc>
                    <a:spcPct val="150000"/>
                  </a:lnSpc>
                </a:pPr>
                <a:r>
                  <a:rPr lang="en-US" altLang="zh-CN" dirty="0">
                    <a:latin typeface="Calibri" panose="020F0502020204030204" pitchFamily="34" charset="0"/>
                    <a:cs typeface="Calibri" panose="020F0502020204030204" pitchFamily="34" charset="0"/>
                  </a:rPr>
                  <a:t>With Fermat’s little theorem, (Count^(p-1)) mod p =1</a:t>
                </a:r>
              </a:p>
              <a:p>
                <a:pPr lvl="1">
                  <a:lnSpc>
                    <a:spcPct val="150000"/>
                  </a:lnSpc>
                </a:pPr>
                <a:r>
                  <a:rPr lang="en-US" altLang="zh-CN" dirty="0">
                    <a:latin typeface="Calibri" panose="020F0502020204030204" pitchFamily="34" charset="0"/>
                    <a:cs typeface="Calibri" panose="020F0502020204030204" pitchFamily="34" charset="0"/>
                  </a:rPr>
                  <a:t>f = (f * Count^(p-1)) mod p = (f * Count * Count^(p-2)) mod p </a:t>
                </a:r>
              </a:p>
              <a:p>
                <a:pPr marL="457200" lvl="1" indent="0">
                  <a:lnSpc>
                    <a:spcPct val="150000"/>
                  </a:lnSpc>
                  <a:buNone/>
                </a:pPr>
                <a:r>
                  <a:rPr lang="en-US" altLang="zh-CN" dirty="0">
                    <a:latin typeface="Calibri" panose="020F0502020204030204" pitchFamily="34" charset="0"/>
                    <a:cs typeface="Calibri" panose="020F0502020204030204" pitchFamily="34" charset="0"/>
                  </a:rPr>
                  <a:t>      = (IDSum * Count^(p-2)) mod p</a:t>
                </a:r>
              </a:p>
              <a:p>
                <a:pPr lvl="1">
                  <a:lnSpc>
                    <a:spcPct val="150000"/>
                  </a:lnSpc>
                </a:pPr>
                <a:endParaRPr lang="zh-CN" altLang="en-US" dirty="0">
                  <a:latin typeface="Calibri" panose="020F0502020204030204" pitchFamily="34" charset="0"/>
                  <a:cs typeface="Calibri" panose="020F0502020204030204" pitchFamily="34" charset="0"/>
                </a:endParaRPr>
              </a:p>
              <a:p>
                <a:pPr lvl="1">
                  <a:lnSpc>
                    <a:spcPct val="150000"/>
                  </a:lnSpc>
                </a:pPr>
                <a:endParaRPr lang="en-US" altLang="zh-CN" i="1" dirty="0">
                  <a:latin typeface="Calibri" panose="020F0502020204030204" pitchFamily="34" charset="0"/>
                  <a:cs typeface="Calibri" panose="020F0502020204030204" pitchFamily="34" charset="0"/>
                </a:endParaRPr>
              </a:p>
              <a:p>
                <a:pPr lvl="1">
                  <a:lnSpc>
                    <a:spcPct val="150000"/>
                  </a:lnSpc>
                </a:pPr>
                <a:endParaRPr lang="en-US" altLang="zh-CN" dirty="0">
                  <a:latin typeface="Calibri" panose="020F0502020204030204" pitchFamily="34" charset="0"/>
                  <a:cs typeface="Calibri" panose="020F0502020204030204" pitchFamily="34" charset="0"/>
                </a:endParaRPr>
              </a:p>
              <a:p>
                <a:pPr lvl="2">
                  <a:lnSpc>
                    <a:spcPct val="150000"/>
                  </a:lnSpc>
                </a:pPr>
                <a:endParaRPr lang="zh-CN" altLang="en-US" dirty="0">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91C38841-6FCD-B2A7-3739-376075A36451}"/>
                  </a:ext>
                </a:extLst>
              </p:cNvPr>
              <p:cNvSpPr>
                <a:spLocks noGrp="1" noRot="1" noChangeAspect="1" noMove="1" noResize="1" noEditPoints="1" noAdjustHandles="1" noChangeArrowheads="1" noChangeShapeType="1" noTextEdit="1"/>
              </p:cNvSpPr>
              <p:nvPr>
                <p:ph idx="1"/>
              </p:nvPr>
            </p:nvSpPr>
            <p:spPr>
              <a:blipFill>
                <a:blip r:embed="rId3"/>
                <a:stretch>
                  <a:fillRect l="-1043" b="-700"/>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12</a:t>
            </a:fld>
            <a:endParaRPr kumimoji="1" lang="zh-CN" altLang="en-US" dirty="0"/>
          </a:p>
        </p:txBody>
      </p:sp>
    </p:spTree>
    <p:extLst>
      <p:ext uri="{BB962C8B-B14F-4D97-AF65-F5344CB8AC3E}">
        <p14:creationId xmlns:p14="http://schemas.microsoft.com/office/powerpoint/2010/main" val="5000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FermatSketch-Decoding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Rehash Verification</a:t>
                </a:r>
              </a:p>
              <a:p>
                <a:pPr lvl="1">
                  <a:lnSpc>
                    <a:spcPct val="150000"/>
                  </a:lnSpc>
                </a:pPr>
                <a:r>
                  <a:rPr lang="en-US" altLang="zh-CN" dirty="0">
                    <a:latin typeface="Calibri" panose="020F0502020204030204" pitchFamily="34" charset="0"/>
                    <a:cs typeface="Calibri" panose="020F0502020204030204" pitchFamily="34" charset="0"/>
                  </a:rPr>
                  <a:t>Flow </a:t>
                </a:r>
                <a:r>
                  <a:rPr lang="en-US" altLang="zh-CN" i="1" dirty="0">
                    <a:latin typeface="Calibri" panose="020F0502020204030204" pitchFamily="34" charset="0"/>
                    <a:cs typeface="Calibri" panose="020F0502020204030204" pitchFamily="34" charset="0"/>
                  </a:rPr>
                  <a:t>f</a:t>
                </a:r>
                <a:r>
                  <a:rPr lang="en-US" altLang="zh-CN" dirty="0">
                    <a:latin typeface="Calibri" panose="020F0502020204030204" pitchFamily="34" charset="0"/>
                    <a:cs typeface="Calibri" panose="020F0502020204030204" pitchFamily="34" charset="0"/>
                  </a:rPr>
                  <a:t> should be hashed to Bucket </a:t>
                </a:r>
                <a14:m>
                  <m:oMath xmlns:m="http://schemas.openxmlformats.org/officeDocument/2006/math">
                    <m:sSub>
                      <m:sSubPr>
                        <m:ctrlPr>
                          <a:rPr lang="en-US" altLang="zh-CN" i="1">
                            <a:solidFill>
                              <a:prstClr val="black"/>
                            </a:solidFill>
                            <a:latin typeface="Cambria Math" panose="02040503050406030204" pitchFamily="18" charset="0"/>
                            <a:cs typeface="Arial" panose="020B0604020202020204" pitchFamily="34" charset="0"/>
                          </a:rPr>
                        </m:ctrlPr>
                      </m:sSubPr>
                      <m:e>
                        <m:r>
                          <a:rPr lang="en-US" altLang="zh-CN" i="1">
                            <a:solidFill>
                              <a:prstClr val="black"/>
                            </a:solidFill>
                            <a:latin typeface="Cambria Math" panose="02040503050406030204" pitchFamily="18" charset="0"/>
                            <a:ea typeface="Cambria Math" panose="02040503050406030204" pitchFamily="18" charset="0"/>
                            <a:cs typeface="Arial" panose="020B0604020202020204" pitchFamily="34" charset="0"/>
                          </a:rPr>
                          <m:t>ℬ</m:t>
                        </m:r>
                      </m:e>
                      <m:sub>
                        <m:r>
                          <a:rPr lang="en-US" altLang="zh-CN" i="1">
                            <a:solidFill>
                              <a:prstClr val="black"/>
                            </a:solidFill>
                            <a:latin typeface="Cambria Math" panose="02040503050406030204" pitchFamily="18" charset="0"/>
                            <a:cs typeface="Arial" panose="020B0604020202020204" pitchFamily="34" charset="0"/>
                          </a:rPr>
                          <m:t>𝑖</m:t>
                        </m:r>
                      </m:sub>
                    </m:sSub>
                    <m:d>
                      <m:dPr>
                        <m:begChr m:val="["/>
                        <m:endChr m:val="]"/>
                        <m:ctrlPr>
                          <a:rPr lang="en-US" altLang="zh-CN" i="1">
                            <a:solidFill>
                              <a:prstClr val="black"/>
                            </a:solidFill>
                            <a:latin typeface="Cambria Math" panose="02040503050406030204" pitchFamily="18" charset="0"/>
                            <a:cs typeface="Arial" panose="020B0604020202020204" pitchFamily="34" charset="0"/>
                          </a:rPr>
                        </m:ctrlPr>
                      </m:dPr>
                      <m:e>
                        <m:r>
                          <a:rPr lang="en-US" altLang="zh-CN" i="1">
                            <a:solidFill>
                              <a:prstClr val="black"/>
                            </a:solidFill>
                            <a:latin typeface="Cambria Math" panose="02040503050406030204" pitchFamily="18" charset="0"/>
                            <a:cs typeface="Arial" panose="020B0604020202020204" pitchFamily="34" charset="0"/>
                          </a:rPr>
                          <m:t>𝑗</m:t>
                        </m:r>
                      </m:e>
                    </m:d>
                  </m:oMath>
                </a14:m>
                <a:endParaRPr lang="en-US" altLang="zh-CN" dirty="0">
                  <a:latin typeface="Calibri" panose="020F0502020204030204" pitchFamily="34" charset="0"/>
                  <a:cs typeface="Calibri" panose="020F0502020204030204" pitchFamily="34" charset="0"/>
                </a:endParaRPr>
              </a:p>
              <a:p>
                <a:pPr lvl="1">
                  <a:lnSpc>
                    <a:spcPct val="150000"/>
                  </a:lnSpc>
                </a:pPr>
                <a:r>
                  <a:rPr lang="en-US" altLang="zh-CN" dirty="0">
                    <a:latin typeface="Calibri" panose="020F0502020204030204" pitchFamily="34" charset="0"/>
                    <a:cs typeface="Calibri" panose="020F0502020204030204" pitchFamily="34" charset="0"/>
                  </a:rPr>
                  <a:t>If </a:t>
                </a:r>
                <a:r>
                  <a:rPr lang="en-US" altLang="zh-CN" dirty="0" err="1">
                    <a:latin typeface="Calibri" panose="020F0502020204030204" pitchFamily="34" charset="0"/>
                    <a:cs typeface="Calibri" panose="020F0502020204030204" pitchFamily="34" charset="0"/>
                  </a:rPr>
                  <a:t>ℎ</a:t>
                </a:r>
                <a:r>
                  <a:rPr lang="en-US" altLang="zh-CN" baseline="-25000" dirty="0" err="1">
                    <a:latin typeface="Calibri" panose="020F0502020204030204" pitchFamily="34" charset="0"/>
                    <a:cs typeface="Calibri" panose="020F0502020204030204" pitchFamily="34" charset="0"/>
                  </a:rPr>
                  <a:t>i</a:t>
                </a:r>
                <a:r>
                  <a:rPr lang="en-US" altLang="zh-CN" dirty="0">
                    <a:latin typeface="Calibri" panose="020F0502020204030204" pitchFamily="34" charset="0"/>
                    <a:cs typeface="Calibri" panose="020F0502020204030204" pitchFamily="34" charset="0"/>
                  </a:rPr>
                  <a:t>(</a:t>
                </a:r>
                <a:r>
                  <a:rPr lang="en-US" altLang="zh-CN" i="1" dirty="0">
                    <a:latin typeface="Calibri" panose="020F0502020204030204" pitchFamily="34" charset="0"/>
                    <a:cs typeface="Calibri" panose="020F0502020204030204" pitchFamily="34" charset="0"/>
                  </a:rPr>
                  <a:t>f</a:t>
                </a:r>
                <a:r>
                  <a:rPr lang="en-US" altLang="zh-CN" dirty="0">
                    <a:latin typeface="Calibri" panose="020F0502020204030204" pitchFamily="34" charset="0"/>
                    <a:cs typeface="Calibri" panose="020F0502020204030204" pitchFamily="34" charset="0"/>
                  </a:rPr>
                  <a:t>) = </a:t>
                </a:r>
                <a:r>
                  <a:rPr lang="en-US" altLang="zh-CN" i="1" dirty="0">
                    <a:latin typeface="Calibri" panose="020F0502020204030204" pitchFamily="34" charset="0"/>
                    <a:cs typeface="Calibri" panose="020F0502020204030204" pitchFamily="34" charset="0"/>
                  </a:rPr>
                  <a:t>j</a:t>
                </a:r>
                <a:r>
                  <a:rPr lang="en-US" altLang="zh-CN" dirty="0">
                    <a:latin typeface="Calibri" panose="020F0502020204030204" pitchFamily="34" charset="0"/>
                    <a:cs typeface="Calibri" panose="020F0502020204030204" pitchFamily="34" charset="0"/>
                  </a:rPr>
                  <a:t>, we think Bucket </a:t>
                </a:r>
                <a14:m>
                  <m:oMath xmlns:m="http://schemas.openxmlformats.org/officeDocument/2006/math">
                    <m:sSub>
                      <m:sSubPr>
                        <m:ctrlPr>
                          <a:rPr lang="en-US" altLang="zh-CN" i="1">
                            <a:solidFill>
                              <a:prstClr val="black"/>
                            </a:solidFill>
                            <a:latin typeface="Cambria Math" panose="02040503050406030204" pitchFamily="18" charset="0"/>
                            <a:cs typeface="Arial" panose="020B0604020202020204" pitchFamily="34" charset="0"/>
                          </a:rPr>
                        </m:ctrlPr>
                      </m:sSubPr>
                      <m:e>
                        <m:r>
                          <a:rPr lang="en-US" altLang="zh-CN" i="1">
                            <a:solidFill>
                              <a:prstClr val="black"/>
                            </a:solidFill>
                            <a:latin typeface="Cambria Math" panose="02040503050406030204" pitchFamily="18" charset="0"/>
                            <a:ea typeface="Cambria Math" panose="02040503050406030204" pitchFamily="18" charset="0"/>
                            <a:cs typeface="Arial" panose="020B0604020202020204" pitchFamily="34" charset="0"/>
                          </a:rPr>
                          <m:t>ℬ</m:t>
                        </m:r>
                      </m:e>
                      <m:sub>
                        <m:r>
                          <a:rPr lang="en-US" altLang="zh-CN" i="1">
                            <a:solidFill>
                              <a:prstClr val="black"/>
                            </a:solidFill>
                            <a:latin typeface="Cambria Math" panose="02040503050406030204" pitchFamily="18" charset="0"/>
                            <a:cs typeface="Arial" panose="020B0604020202020204" pitchFamily="34" charset="0"/>
                          </a:rPr>
                          <m:t>𝑖</m:t>
                        </m:r>
                      </m:sub>
                    </m:sSub>
                    <m:d>
                      <m:dPr>
                        <m:begChr m:val="["/>
                        <m:endChr m:val="]"/>
                        <m:ctrlPr>
                          <a:rPr lang="en-US" altLang="zh-CN" i="1">
                            <a:solidFill>
                              <a:prstClr val="black"/>
                            </a:solidFill>
                            <a:latin typeface="Cambria Math" panose="02040503050406030204" pitchFamily="18" charset="0"/>
                            <a:cs typeface="Arial" panose="020B0604020202020204" pitchFamily="34" charset="0"/>
                          </a:rPr>
                        </m:ctrlPr>
                      </m:dPr>
                      <m:e>
                        <m:r>
                          <a:rPr lang="en-US" altLang="zh-CN" i="1">
                            <a:solidFill>
                              <a:prstClr val="black"/>
                            </a:solidFill>
                            <a:latin typeface="Cambria Math" panose="02040503050406030204" pitchFamily="18" charset="0"/>
                            <a:cs typeface="Arial" panose="020B0604020202020204" pitchFamily="34" charset="0"/>
                          </a:rPr>
                          <m:t>𝑗</m:t>
                        </m:r>
                      </m:e>
                    </m:d>
                  </m:oMath>
                </a14:m>
                <a:r>
                  <a:rPr lang="en-US" altLang="zh-CN" dirty="0">
                    <a:latin typeface="Calibri" panose="020F0502020204030204" pitchFamily="34" charset="0"/>
                    <a:cs typeface="Calibri" panose="020F0502020204030204" pitchFamily="34" charset="0"/>
                  </a:rPr>
                  <a:t> is pure (record only flow </a:t>
                </a:r>
                <a:r>
                  <a:rPr lang="en-US" altLang="zh-CN" i="1" dirty="0">
                    <a:latin typeface="Calibri" panose="020F0502020204030204" pitchFamily="34" charset="0"/>
                    <a:cs typeface="Calibri" panose="020F0502020204030204" pitchFamily="34" charset="0"/>
                  </a:rPr>
                  <a:t>f</a:t>
                </a:r>
                <a:r>
                  <a:rPr lang="en-US" altLang="zh-CN" dirty="0">
                    <a:latin typeface="Calibri" panose="020F0502020204030204" pitchFamily="34" charset="0"/>
                    <a:cs typeface="Calibri" panose="020F0502020204030204" pitchFamily="34" charset="0"/>
                  </a:rPr>
                  <a:t>)</a:t>
                </a:r>
              </a:p>
              <a:p>
                <a:pPr lvl="1">
                  <a:lnSpc>
                    <a:spcPct val="150000"/>
                  </a:lnSpc>
                </a:pPr>
                <a:endParaRPr lang="zh-CN" altLang="en-US" dirty="0">
                  <a:latin typeface="Calibri" panose="020F0502020204030204" pitchFamily="34" charset="0"/>
                  <a:cs typeface="Calibri" panose="020F0502020204030204" pitchFamily="34" charset="0"/>
                </a:endParaRPr>
              </a:p>
              <a:p>
                <a:pPr lvl="1">
                  <a:lnSpc>
                    <a:spcPct val="150000"/>
                  </a:lnSpc>
                </a:pPr>
                <a:endParaRPr lang="en-US" altLang="zh-CN" i="1" dirty="0">
                  <a:latin typeface="Calibri" panose="020F0502020204030204" pitchFamily="34" charset="0"/>
                  <a:cs typeface="Calibri" panose="020F0502020204030204" pitchFamily="34" charset="0"/>
                </a:endParaRPr>
              </a:p>
              <a:p>
                <a:pPr lvl="1">
                  <a:lnSpc>
                    <a:spcPct val="150000"/>
                  </a:lnSpc>
                </a:pPr>
                <a:endParaRPr lang="en-US" altLang="zh-CN" dirty="0">
                  <a:latin typeface="Calibri" panose="020F0502020204030204" pitchFamily="34" charset="0"/>
                  <a:cs typeface="Calibri" panose="020F0502020204030204" pitchFamily="34" charset="0"/>
                </a:endParaRPr>
              </a:p>
              <a:p>
                <a:pPr lvl="2">
                  <a:lnSpc>
                    <a:spcPct val="150000"/>
                  </a:lnSpc>
                </a:pPr>
                <a:endParaRPr lang="zh-CN" altLang="en-US" dirty="0">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91C38841-6FCD-B2A7-3739-376075A36451}"/>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13</a:t>
            </a:fld>
            <a:endParaRPr kumimoji="1" lang="zh-CN" altLang="en-US" dirty="0"/>
          </a:p>
        </p:txBody>
      </p:sp>
    </p:spTree>
    <p:extLst>
      <p:ext uri="{BB962C8B-B14F-4D97-AF65-F5344CB8AC3E}">
        <p14:creationId xmlns:p14="http://schemas.microsoft.com/office/powerpoint/2010/main" val="36684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FermatSketch-Decoding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a:xfrm>
                <a:off x="614148" y="1825625"/>
                <a:ext cx="6558177" cy="4351338"/>
              </a:xfrm>
            </p:spPr>
            <p:txBody>
              <a:bodyPr>
                <a:normAutofit lnSpcReduction="10000"/>
              </a:bodyPr>
              <a:lstStyle/>
              <a:p>
                <a:pPr>
                  <a:lnSpc>
                    <a:spcPct val="150000"/>
                  </a:lnSpc>
                </a:pPr>
                <a:r>
                  <a:rPr lang="en-US" altLang="zh-CN" dirty="0">
                    <a:latin typeface="Calibri" panose="020F0502020204030204" pitchFamily="34" charset="0"/>
                    <a:cs typeface="Calibri" panose="020F0502020204030204" pitchFamily="34" charset="0"/>
                  </a:rPr>
                  <a:t>Decoding</a:t>
                </a:r>
              </a:p>
              <a:p>
                <a:pPr lvl="1">
                  <a:lnSpc>
                    <a:spcPct val="150000"/>
                  </a:lnSpc>
                </a:pPr>
                <a:r>
                  <a:rPr lang="en-US" altLang="zh-CN" dirty="0">
                    <a:latin typeface="Calibri" panose="020F0502020204030204" pitchFamily="34" charset="0"/>
                    <a:cs typeface="Calibri" panose="020F0502020204030204" pitchFamily="34" charset="0"/>
                  </a:rPr>
                  <a:t>Pure bucket verification</a:t>
                </a:r>
              </a:p>
              <a:p>
                <a:pPr lvl="1">
                  <a:lnSpc>
                    <a:spcPct val="150000"/>
                  </a:lnSpc>
                </a:pPr>
                <a:r>
                  <a:rPr lang="en-US" altLang="zh-CN" dirty="0">
                    <a:latin typeface="Calibri" panose="020F0502020204030204" pitchFamily="34" charset="0"/>
                    <a:cs typeface="Calibri" panose="020F0502020204030204" pitchFamily="34" charset="0"/>
                  </a:rPr>
                  <a:t>Single flow extraction</a:t>
                </a:r>
              </a:p>
              <a:p>
                <a:pPr lvl="2">
                  <a:lnSpc>
                    <a:spcPct val="150000"/>
                  </a:lnSpc>
                </a:pPr>
                <a:r>
                  <a:rPr lang="en-US" altLang="zh-CN" dirty="0">
                    <a:latin typeface="Calibri" panose="020F0502020204030204" pitchFamily="34" charset="0"/>
                    <a:cs typeface="Calibri" panose="020F0502020204030204" pitchFamily="34" charset="0"/>
                  </a:rPr>
                  <a:t>Flow ID = f</a:t>
                </a:r>
              </a:p>
              <a:p>
                <a:pPr lvl="2">
                  <a:lnSpc>
                    <a:spcPct val="150000"/>
                  </a:lnSpc>
                </a:pPr>
                <a:r>
                  <a:rPr lang="en-US" altLang="zh-CN" dirty="0">
                    <a:latin typeface="Calibri" panose="020F0502020204030204" pitchFamily="34" charset="0"/>
                    <a:cs typeface="Calibri" panose="020F0502020204030204" pitchFamily="34" charset="0"/>
                  </a:rPr>
                  <a:t>Flow size = </a:t>
                </a:r>
                <a14:m>
                  <m:oMath xmlns:m="http://schemas.openxmlformats.org/officeDocument/2006/math">
                    <m:sSub>
                      <m:sSubPr>
                        <m:ctrlPr>
                          <a:rPr lang="en-US" altLang="zh-CN" i="1">
                            <a:solidFill>
                              <a:prstClr val="black"/>
                            </a:solidFill>
                            <a:latin typeface="Cambria Math" panose="02040503050406030204" pitchFamily="18" charset="0"/>
                            <a:cs typeface="Arial" panose="020B0604020202020204" pitchFamily="34" charset="0"/>
                          </a:rPr>
                        </m:ctrlPr>
                      </m:sSubPr>
                      <m:e>
                        <m:r>
                          <a:rPr lang="en-US" altLang="zh-CN" i="1">
                            <a:solidFill>
                              <a:prstClr val="black"/>
                            </a:solidFill>
                            <a:latin typeface="Cambria Math" panose="02040503050406030204" pitchFamily="18" charset="0"/>
                            <a:ea typeface="Cambria Math" panose="02040503050406030204" pitchFamily="18" charset="0"/>
                            <a:cs typeface="Arial" panose="020B0604020202020204" pitchFamily="34" charset="0"/>
                          </a:rPr>
                          <m:t>ℬ</m:t>
                        </m:r>
                      </m:e>
                      <m:sub>
                        <m:r>
                          <a:rPr lang="en-US" altLang="zh-CN" i="1">
                            <a:solidFill>
                              <a:prstClr val="black"/>
                            </a:solidFill>
                            <a:latin typeface="Cambria Math" panose="02040503050406030204" pitchFamily="18" charset="0"/>
                            <a:cs typeface="Arial" panose="020B0604020202020204" pitchFamily="34" charset="0"/>
                          </a:rPr>
                          <m:t>𝑖</m:t>
                        </m:r>
                      </m:sub>
                    </m:sSub>
                    <m:d>
                      <m:dPr>
                        <m:begChr m:val="["/>
                        <m:endChr m:val="]"/>
                        <m:ctrlPr>
                          <a:rPr lang="en-US" altLang="zh-CN" i="1">
                            <a:solidFill>
                              <a:prstClr val="black"/>
                            </a:solidFill>
                            <a:latin typeface="Cambria Math" panose="02040503050406030204" pitchFamily="18" charset="0"/>
                            <a:cs typeface="Arial" panose="020B0604020202020204" pitchFamily="34" charset="0"/>
                          </a:rPr>
                        </m:ctrlPr>
                      </m:dPr>
                      <m:e>
                        <m:r>
                          <a:rPr lang="en-US" altLang="zh-CN" i="1">
                            <a:solidFill>
                              <a:prstClr val="black"/>
                            </a:solidFill>
                            <a:latin typeface="Cambria Math" panose="02040503050406030204" pitchFamily="18" charset="0"/>
                            <a:cs typeface="Arial" panose="020B0604020202020204" pitchFamily="34" charset="0"/>
                          </a:rPr>
                          <m:t>𝑗</m:t>
                        </m:r>
                      </m:e>
                    </m:d>
                  </m:oMath>
                </a14:m>
                <a:r>
                  <a:rPr lang="en-US" altLang="zh-CN" dirty="0">
                    <a:latin typeface="Calibri" panose="020F0502020204030204" pitchFamily="34" charset="0"/>
                    <a:cs typeface="Calibri" panose="020F0502020204030204" pitchFamily="34" charset="0"/>
                  </a:rPr>
                  <a:t>.count </a:t>
                </a:r>
              </a:p>
              <a:p>
                <a:pPr lvl="2">
                  <a:lnSpc>
                    <a:spcPct val="150000"/>
                  </a:lnSpc>
                </a:pPr>
                <a:r>
                  <a:rPr lang="en-US" altLang="zh-CN" dirty="0">
                    <a:latin typeface="Calibri" panose="020F0502020204030204" pitchFamily="34" charset="0"/>
                    <a:cs typeface="Calibri" panose="020F0502020204030204" pitchFamily="34" charset="0"/>
                  </a:rPr>
                  <a:t>Delete this flow</a:t>
                </a:r>
              </a:p>
              <a:p>
                <a:pPr lvl="2">
                  <a:lnSpc>
                    <a:spcPct val="150000"/>
                  </a:lnSpc>
                </a:pPr>
                <a:r>
                  <a:rPr lang="en-US" altLang="zh-CN" dirty="0">
                    <a:latin typeface="Calibri" panose="020F0502020204030204" pitchFamily="34" charset="0"/>
                    <a:cs typeface="Calibri" panose="020F0502020204030204" pitchFamily="34" charset="0"/>
                  </a:rPr>
                  <a:t>Record this flow</a:t>
                </a:r>
              </a:p>
              <a:p>
                <a:pPr lvl="1">
                  <a:lnSpc>
                    <a:spcPct val="150000"/>
                  </a:lnSpc>
                </a:pPr>
                <a:r>
                  <a:rPr lang="en-US" altLang="zh-CN" dirty="0">
                    <a:latin typeface="Calibri" panose="020F0502020204030204" pitchFamily="34" charset="0"/>
                    <a:cs typeface="Calibri" panose="020F0502020204030204" pitchFamily="34" charset="0"/>
                  </a:rPr>
                  <a:t>Repeat two steps</a:t>
                </a:r>
              </a:p>
            </p:txBody>
          </p:sp>
        </mc:Choice>
        <mc:Fallback>
          <p:sp>
            <p:nvSpPr>
              <p:cNvPr id="3" name="内容占位符 2">
                <a:extLst>
                  <a:ext uri="{FF2B5EF4-FFF2-40B4-BE49-F238E27FC236}">
                    <a16:creationId xmlns:a16="http://schemas.microsoft.com/office/drawing/2014/main" id="{91C38841-6FCD-B2A7-3739-376075A36451}"/>
                  </a:ext>
                </a:extLst>
              </p:cNvPr>
              <p:cNvSpPr>
                <a:spLocks noGrp="1" noRot="1" noChangeAspect="1" noMove="1" noResize="1" noEditPoints="1" noAdjustHandles="1" noChangeArrowheads="1" noChangeShapeType="1" noTextEdit="1"/>
              </p:cNvSpPr>
              <p:nvPr>
                <p:ph idx="1"/>
              </p:nvPr>
            </p:nvSpPr>
            <p:spPr>
              <a:xfrm>
                <a:off x="614148" y="1825625"/>
                <a:ext cx="6558177" cy="4351338"/>
              </a:xfrm>
              <a:blipFill>
                <a:blip r:embed="rId3"/>
                <a:stretch>
                  <a:fillRect l="-1741" b="-2326"/>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14</a:t>
            </a:fld>
            <a:endParaRPr kumimoji="1" lang="zh-CN" altLang="en-US" dirty="0"/>
          </a:p>
        </p:txBody>
      </p:sp>
      <p:sp>
        <p:nvSpPr>
          <p:cNvPr id="6" name="右箭头 13">
            <a:extLst>
              <a:ext uri="{FF2B5EF4-FFF2-40B4-BE49-F238E27FC236}">
                <a16:creationId xmlns:a16="http://schemas.microsoft.com/office/drawing/2014/main" id="{CDABF0BE-6000-A466-9C3A-D7CFFD0479B5}"/>
              </a:ext>
            </a:extLst>
          </p:cNvPr>
          <p:cNvSpPr/>
          <p:nvPr/>
        </p:nvSpPr>
        <p:spPr>
          <a:xfrm rot="5400000">
            <a:off x="8727111" y="4339766"/>
            <a:ext cx="626804" cy="778448"/>
          </a:xfrm>
          <a:prstGeom prst="rightArrow">
            <a:avLst>
              <a:gd name="adj1" fmla="val 61078"/>
              <a:gd name="adj2" fmla="val 24724"/>
            </a:avLst>
          </a:prstGeom>
          <a:solidFill>
            <a:srgbClr val="5B9BD5">
              <a:lumMod val="40000"/>
              <a:lumOff val="60000"/>
            </a:srgbClr>
          </a:solidFill>
          <a:ln w="63500" cap="flat" cmpd="sng" algn="ctr">
            <a:solidFill>
              <a:srgbClr val="5B9BD5">
                <a:lumMod val="40000"/>
                <a:lumOff val="6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62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87C83B4-8212-FC91-8438-8F898A493C4D}"/>
                  </a:ext>
                </a:extLst>
              </p:cNvPr>
              <p:cNvSpPr txBox="1"/>
              <p:nvPr/>
            </p:nvSpPr>
            <p:spPr>
              <a:xfrm>
                <a:off x="8638311" y="4443727"/>
                <a:ext cx="597664" cy="49077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begChr m:val="["/>
                          <m:endChr m:val="]"/>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1</m:t>
                              </m:r>
                            </m:e>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4</m:t>
                              </m:r>
                            </m:e>
                          </m:eqArr>
                        </m:e>
                      </m:d>
                    </m:oMath>
                  </m:oMathPara>
                </a14:m>
                <a:endParaRPr kumimoji="1" lang="zh-CN" altLang="en-US" sz="192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7" name="文本框 6">
                <a:extLst>
                  <a:ext uri="{FF2B5EF4-FFF2-40B4-BE49-F238E27FC236}">
                    <a16:creationId xmlns:a16="http://schemas.microsoft.com/office/drawing/2014/main" id="{987C83B4-8212-FC91-8438-8F898A493C4D}"/>
                  </a:ext>
                </a:extLst>
              </p:cNvPr>
              <p:cNvSpPr txBox="1">
                <a:spLocks noRot="1" noChangeAspect="1" noMove="1" noResize="1" noEditPoints="1" noAdjustHandles="1" noChangeArrowheads="1" noChangeShapeType="1" noTextEdit="1"/>
              </p:cNvSpPr>
              <p:nvPr/>
            </p:nvSpPr>
            <p:spPr>
              <a:xfrm>
                <a:off x="8638311" y="4443727"/>
                <a:ext cx="597664" cy="490775"/>
              </a:xfrm>
              <a:prstGeom prst="rect">
                <a:avLst/>
              </a:prstGeom>
              <a:blipFill>
                <a:blip r:embed="rId4"/>
                <a:stretch>
                  <a:fillRect/>
                </a:stretch>
              </a:blipFill>
            </p:spPr>
            <p:txBody>
              <a:bodyPr/>
              <a:lstStyle/>
              <a:p>
                <a:r>
                  <a:rPr lang="zh-CN" altLang="en-US">
                    <a:noFill/>
                  </a:rPr>
                  <a:t> </a:t>
                </a:r>
              </a:p>
            </p:txBody>
          </p:sp>
        </mc:Fallback>
      </mc:AlternateContent>
      <p:sp>
        <p:nvSpPr>
          <p:cNvPr id="8" name="右箭头 12">
            <a:extLst>
              <a:ext uri="{FF2B5EF4-FFF2-40B4-BE49-F238E27FC236}">
                <a16:creationId xmlns:a16="http://schemas.microsoft.com/office/drawing/2014/main" id="{D5B56DEE-ADD6-D9CF-144C-A42CFDCBDF8A}"/>
              </a:ext>
            </a:extLst>
          </p:cNvPr>
          <p:cNvSpPr/>
          <p:nvPr/>
        </p:nvSpPr>
        <p:spPr>
          <a:xfrm rot="5400000">
            <a:off x="6255291" y="4339766"/>
            <a:ext cx="626804" cy="778448"/>
          </a:xfrm>
          <a:prstGeom prst="rightArrow">
            <a:avLst>
              <a:gd name="adj1" fmla="val 61078"/>
              <a:gd name="adj2" fmla="val 24724"/>
            </a:avLst>
          </a:prstGeom>
          <a:solidFill>
            <a:srgbClr val="5B9BD5">
              <a:lumMod val="40000"/>
              <a:lumOff val="60000"/>
            </a:srgbClr>
          </a:solidFill>
          <a:ln w="63500" cap="flat" cmpd="sng" algn="ctr">
            <a:solidFill>
              <a:srgbClr val="5B9BD5">
                <a:lumMod val="40000"/>
                <a:lumOff val="6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62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F462C33-4560-FE4F-D3D2-94BA80C105FD}"/>
                  </a:ext>
                </a:extLst>
              </p:cNvPr>
              <p:cNvSpPr txBox="1"/>
              <p:nvPr/>
            </p:nvSpPr>
            <p:spPr>
              <a:xfrm>
                <a:off x="6174063" y="5845511"/>
                <a:ext cx="1184275"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4</m:t>
                          </m:r>
                        </m:e>
                      </m:d>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6" name="文本框 15">
                <a:extLst>
                  <a:ext uri="{FF2B5EF4-FFF2-40B4-BE49-F238E27FC236}">
                    <a16:creationId xmlns:a16="http://schemas.microsoft.com/office/drawing/2014/main" id="{8F462C33-4560-FE4F-D3D2-94BA80C105FD}"/>
                  </a:ext>
                </a:extLst>
              </p:cNvPr>
              <p:cNvSpPr txBox="1">
                <a:spLocks noRot="1" noChangeAspect="1" noMove="1" noResize="1" noEditPoints="1" noAdjustHandles="1" noChangeArrowheads="1" noChangeShapeType="1" noTextEdit="1"/>
              </p:cNvSpPr>
              <p:nvPr/>
            </p:nvSpPr>
            <p:spPr>
              <a:xfrm>
                <a:off x="6174063" y="5845511"/>
                <a:ext cx="1184275" cy="297517"/>
              </a:xfrm>
              <a:prstGeom prst="rect">
                <a:avLst/>
              </a:prstGeom>
              <a:blipFill>
                <a:blip r:embed="rId5"/>
                <a:stretch>
                  <a:fillRect l="-12371" t="-2041" r="-515" b="-20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FF716E9-5265-D817-DA90-3C55DD10CE0D}"/>
                  </a:ext>
                </a:extLst>
              </p:cNvPr>
              <p:cNvSpPr txBox="1"/>
              <p:nvPr/>
            </p:nvSpPr>
            <p:spPr>
              <a:xfrm>
                <a:off x="9083852" y="5849627"/>
                <a:ext cx="1184275"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2</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4</m:t>
                          </m:r>
                        </m:e>
                      </m:d>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7" name="文本框 16">
                <a:extLst>
                  <a:ext uri="{FF2B5EF4-FFF2-40B4-BE49-F238E27FC236}">
                    <a16:creationId xmlns:a16="http://schemas.microsoft.com/office/drawing/2014/main" id="{5FF716E9-5265-D817-DA90-3C55DD10CE0D}"/>
                  </a:ext>
                </a:extLst>
              </p:cNvPr>
              <p:cNvSpPr txBox="1">
                <a:spLocks noRot="1" noChangeAspect="1" noMove="1" noResize="1" noEditPoints="1" noAdjustHandles="1" noChangeArrowheads="1" noChangeShapeType="1" noTextEdit="1"/>
              </p:cNvSpPr>
              <p:nvPr/>
            </p:nvSpPr>
            <p:spPr>
              <a:xfrm>
                <a:off x="9083852" y="5849627"/>
                <a:ext cx="1184275" cy="297517"/>
              </a:xfrm>
              <a:prstGeom prst="rect">
                <a:avLst/>
              </a:prstGeom>
              <a:blipFill>
                <a:blip r:embed="rId6"/>
                <a:stretch>
                  <a:fillRect l="-12371" t="-2083" r="-1031" b="-4167"/>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E2F2D018-BC9A-707D-9E04-11EFB146B41C}"/>
              </a:ext>
            </a:extLst>
          </p:cNvPr>
          <p:cNvSpPr txBox="1"/>
          <p:nvPr/>
        </p:nvSpPr>
        <p:spPr>
          <a:xfrm>
            <a:off x="4559656" y="4471824"/>
            <a:ext cx="1672231" cy="504369"/>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r>
              <a:rPr kumimoji="0" lang="en-US" altLang="zh-CN" sz="1814" b="1" i="0" u="none" strike="noStrike" kern="1200" cap="none" spc="0" normalizeH="0" baseline="0" noProof="0" dirty="0">
                <a:ln>
                  <a:noFill/>
                </a:ln>
                <a:solidFill>
                  <a:srgbClr val="5B9BD5">
                    <a:lumMod val="75000"/>
                  </a:srgbClr>
                </a:solidFill>
                <a:effectLst/>
                <a:uLnTx/>
                <a:uFillTx/>
                <a:latin typeface="Arial"/>
                <a:ea typeface="等线" panose="02010600030101010101" pitchFamily="2" charset="-122"/>
                <a:cs typeface="Arial" panose="020B0604020202020204" pitchFamily="34" charset="0"/>
              </a:rPr>
              <a:t>Modular Subtraction</a:t>
            </a:r>
            <a:endParaRPr kumimoji="0" lang="zh-CN" altLang="en-US" sz="1814" b="1" i="0" u="none" strike="noStrike" kern="1200" cap="none" spc="0" normalizeH="0" baseline="0" noProof="0" dirty="0">
              <a:ln>
                <a:noFill/>
              </a:ln>
              <a:solidFill>
                <a:srgbClr val="5B9BD5">
                  <a:lumMod val="75000"/>
                </a:srgbClr>
              </a:solidFill>
              <a:effectLst/>
              <a:uLnTx/>
              <a:uFillTx/>
              <a:latin typeface="Arial"/>
              <a:ea typeface="等线" panose="02010600030101010101" pitchFamily="2" charset="-122"/>
              <a:cs typeface="Arial" panose="020B0604020202020204" pitchFamily="34" charset="0"/>
            </a:endParaRPr>
          </a:p>
        </p:txBody>
      </p:sp>
      <p:graphicFrame>
        <p:nvGraphicFramePr>
          <p:cNvPr id="21" name="表格 2">
            <a:extLst>
              <a:ext uri="{FF2B5EF4-FFF2-40B4-BE49-F238E27FC236}">
                <a16:creationId xmlns:a16="http://schemas.microsoft.com/office/drawing/2014/main" id="{067C8D5E-04AE-43C4-FF23-368B58FEE548}"/>
              </a:ext>
            </a:extLst>
          </p:cNvPr>
          <p:cNvGraphicFramePr>
            <a:graphicFrameLocks noGrp="1"/>
          </p:cNvGraphicFramePr>
          <p:nvPr>
            <p:extLst>
              <p:ext uri="{D42A27DB-BD31-4B8C-83A1-F6EECF244321}">
                <p14:modId xmlns:p14="http://schemas.microsoft.com/office/powerpoint/2010/main" val="606255118"/>
              </p:ext>
            </p:extLst>
          </p:nvPr>
        </p:nvGraphicFramePr>
        <p:xfrm>
          <a:off x="5807716" y="5153986"/>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8</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p:graphicFrame>
        <p:nvGraphicFramePr>
          <p:cNvPr id="22" name="表格 2">
            <a:extLst>
              <a:ext uri="{FF2B5EF4-FFF2-40B4-BE49-F238E27FC236}">
                <a16:creationId xmlns:a16="http://schemas.microsoft.com/office/drawing/2014/main" id="{3DCE9E26-C841-6426-D4EE-1A585DC3D5CE}"/>
              </a:ext>
            </a:extLst>
          </p:cNvPr>
          <p:cNvGraphicFramePr>
            <a:graphicFrameLocks noGrp="1"/>
          </p:cNvGraphicFramePr>
          <p:nvPr>
            <p:extLst>
              <p:ext uri="{D42A27DB-BD31-4B8C-83A1-F6EECF244321}">
                <p14:modId xmlns:p14="http://schemas.microsoft.com/office/powerpoint/2010/main" val="226232165"/>
              </p:ext>
            </p:extLst>
          </p:nvPr>
        </p:nvGraphicFramePr>
        <p:xfrm>
          <a:off x="8762330" y="5142176"/>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0" dirty="0">
                          <a:solidFill>
                            <a:schemeClr val="tx1"/>
                          </a:solidFill>
                          <a:latin typeface="Arial" panose="020B0604020202020204" pitchFamily="34" charset="0"/>
                          <a:cs typeface="Arial" panose="020B0604020202020204" pitchFamily="34" charset="0"/>
                        </a:rPr>
                        <a:t>0</a:t>
                      </a:r>
                      <a:endParaRPr lang="zh-CN" altLang="en-US" sz="1900" b="0"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0" dirty="0">
                          <a:solidFill>
                            <a:schemeClr val="tx1"/>
                          </a:solidFill>
                          <a:latin typeface="Arial" panose="020B0604020202020204" pitchFamily="34" charset="0"/>
                          <a:cs typeface="Arial" panose="020B0604020202020204" pitchFamily="34" charset="0"/>
                        </a:rPr>
                        <a:t>0</a:t>
                      </a:r>
                      <a:endParaRPr lang="zh-CN" altLang="en-US" sz="1900" b="0"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8</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BE4B4481-8999-1371-715A-9CCF9E7A3D63}"/>
                  </a:ext>
                </a:extLst>
              </p:cNvPr>
              <p:cNvSpPr txBox="1"/>
              <p:nvPr/>
            </p:nvSpPr>
            <p:spPr>
              <a:xfrm>
                <a:off x="5434686" y="5184154"/>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23" name="文本框 22">
                <a:extLst>
                  <a:ext uri="{FF2B5EF4-FFF2-40B4-BE49-F238E27FC236}">
                    <a16:creationId xmlns:a16="http://schemas.microsoft.com/office/drawing/2014/main" id="{BE4B4481-8999-1371-715A-9CCF9E7A3D63}"/>
                  </a:ext>
                </a:extLst>
              </p:cNvPr>
              <p:cNvSpPr txBox="1">
                <a:spLocks noRot="1" noChangeAspect="1" noMove="1" noResize="1" noEditPoints="1" noAdjustHandles="1" noChangeArrowheads="1" noChangeShapeType="1" noTextEdit="1"/>
              </p:cNvSpPr>
              <p:nvPr/>
            </p:nvSpPr>
            <p:spPr>
              <a:xfrm>
                <a:off x="5434686" y="5184154"/>
                <a:ext cx="321401" cy="297517"/>
              </a:xfrm>
              <a:prstGeom prst="rect">
                <a:avLst/>
              </a:prstGeom>
              <a:blipFill>
                <a:blip r:embed="rId7"/>
                <a:stretch>
                  <a:fillRect l="-30769"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917B93FD-E0B5-C01E-E067-B4F780628D3D}"/>
                  </a:ext>
                </a:extLst>
              </p:cNvPr>
              <p:cNvSpPr txBox="1"/>
              <p:nvPr/>
            </p:nvSpPr>
            <p:spPr>
              <a:xfrm>
                <a:off x="5434686" y="5530548"/>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24" name="文本框 23">
                <a:extLst>
                  <a:ext uri="{FF2B5EF4-FFF2-40B4-BE49-F238E27FC236}">
                    <a16:creationId xmlns:a16="http://schemas.microsoft.com/office/drawing/2014/main" id="{917B93FD-E0B5-C01E-E067-B4F780628D3D}"/>
                  </a:ext>
                </a:extLst>
              </p:cNvPr>
              <p:cNvSpPr txBox="1">
                <a:spLocks noRot="1" noChangeAspect="1" noMove="1" noResize="1" noEditPoints="1" noAdjustHandles="1" noChangeArrowheads="1" noChangeShapeType="1" noTextEdit="1"/>
              </p:cNvSpPr>
              <p:nvPr/>
            </p:nvSpPr>
            <p:spPr>
              <a:xfrm>
                <a:off x="5434686" y="5530548"/>
                <a:ext cx="321401" cy="297517"/>
              </a:xfrm>
              <a:prstGeom prst="rect">
                <a:avLst/>
              </a:prstGeom>
              <a:blipFill>
                <a:blip r:embed="rId8"/>
                <a:stretch>
                  <a:fillRect l="-44231" t="-8163" r="-11538"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569444B-F83B-6DCB-1D2B-C44AF63B8B73}"/>
                  </a:ext>
                </a:extLst>
              </p:cNvPr>
              <p:cNvSpPr txBox="1"/>
              <p:nvPr/>
            </p:nvSpPr>
            <p:spPr>
              <a:xfrm>
                <a:off x="8404089" y="5188159"/>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25" name="文本框 24">
                <a:extLst>
                  <a:ext uri="{FF2B5EF4-FFF2-40B4-BE49-F238E27FC236}">
                    <a16:creationId xmlns:a16="http://schemas.microsoft.com/office/drawing/2014/main" id="{C569444B-F83B-6DCB-1D2B-C44AF63B8B73}"/>
                  </a:ext>
                </a:extLst>
              </p:cNvPr>
              <p:cNvSpPr txBox="1">
                <a:spLocks noRot="1" noChangeAspect="1" noMove="1" noResize="1" noEditPoints="1" noAdjustHandles="1" noChangeArrowheads="1" noChangeShapeType="1" noTextEdit="1"/>
              </p:cNvSpPr>
              <p:nvPr/>
            </p:nvSpPr>
            <p:spPr>
              <a:xfrm>
                <a:off x="8404089" y="5188159"/>
                <a:ext cx="321401" cy="297517"/>
              </a:xfrm>
              <a:prstGeom prst="rect">
                <a:avLst/>
              </a:prstGeom>
              <a:blipFill>
                <a:blip r:embed="rId9"/>
                <a:stretch>
                  <a:fillRect l="-30769"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EE1752A-4477-E5BE-6848-B15DB9E38D2D}"/>
                  </a:ext>
                </a:extLst>
              </p:cNvPr>
              <p:cNvSpPr txBox="1"/>
              <p:nvPr/>
            </p:nvSpPr>
            <p:spPr>
              <a:xfrm>
                <a:off x="8412355" y="5534553"/>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26" name="文本框 25">
                <a:extLst>
                  <a:ext uri="{FF2B5EF4-FFF2-40B4-BE49-F238E27FC236}">
                    <a16:creationId xmlns:a16="http://schemas.microsoft.com/office/drawing/2014/main" id="{2EE1752A-4477-E5BE-6848-B15DB9E38D2D}"/>
                  </a:ext>
                </a:extLst>
              </p:cNvPr>
              <p:cNvSpPr txBox="1">
                <a:spLocks noRot="1" noChangeAspect="1" noMove="1" noResize="1" noEditPoints="1" noAdjustHandles="1" noChangeArrowheads="1" noChangeShapeType="1" noTextEdit="1"/>
              </p:cNvSpPr>
              <p:nvPr/>
            </p:nvSpPr>
            <p:spPr>
              <a:xfrm>
                <a:off x="8412355" y="5534553"/>
                <a:ext cx="321401" cy="297517"/>
              </a:xfrm>
              <a:prstGeom prst="rect">
                <a:avLst/>
              </a:prstGeom>
              <a:blipFill>
                <a:blip r:embed="rId10"/>
                <a:stretch>
                  <a:fillRect l="-41509" t="-10204" r="-11321"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78A94EF-0738-2086-3EDC-961A705F635E}"/>
                  </a:ext>
                </a:extLst>
              </p:cNvPr>
              <p:cNvSpPr txBox="1"/>
              <p:nvPr/>
            </p:nvSpPr>
            <p:spPr>
              <a:xfrm>
                <a:off x="6166493" y="4443727"/>
                <a:ext cx="597664" cy="49077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begChr m:val="["/>
                          <m:endChr m:val="]"/>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1</m:t>
                              </m:r>
                            </m:e>
                            <m:e>
                              <m:r>
                                <a:rPr kumimoji="1"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mn-cs"/>
                                </a:rPr>
                                <m:t>4</m:t>
                              </m:r>
                            </m:e>
                          </m:eqArr>
                        </m:e>
                      </m:d>
                    </m:oMath>
                  </m:oMathPara>
                </a14:m>
                <a:endParaRPr kumimoji="1" lang="zh-CN" altLang="en-US" sz="192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7" name="文本框 26">
                <a:extLst>
                  <a:ext uri="{FF2B5EF4-FFF2-40B4-BE49-F238E27FC236}">
                    <a16:creationId xmlns:a16="http://schemas.microsoft.com/office/drawing/2014/main" id="{178A94EF-0738-2086-3EDC-961A705F635E}"/>
                  </a:ext>
                </a:extLst>
              </p:cNvPr>
              <p:cNvSpPr txBox="1">
                <a:spLocks noRot="1" noChangeAspect="1" noMove="1" noResize="1" noEditPoints="1" noAdjustHandles="1" noChangeArrowheads="1" noChangeShapeType="1" noTextEdit="1"/>
              </p:cNvSpPr>
              <p:nvPr/>
            </p:nvSpPr>
            <p:spPr>
              <a:xfrm>
                <a:off x="6166493" y="4443727"/>
                <a:ext cx="597664" cy="490775"/>
              </a:xfrm>
              <a:prstGeom prst="rect">
                <a:avLst/>
              </a:prstGeom>
              <a:blipFill>
                <a:blip r:embed="rId11"/>
                <a:stretch>
                  <a:fillRect/>
                </a:stretch>
              </a:blipFill>
            </p:spPr>
            <p:txBody>
              <a:bodyPr/>
              <a:lstStyle/>
              <a:p>
                <a:r>
                  <a:rPr lang="zh-CN" altLang="en-US">
                    <a:noFill/>
                  </a:rPr>
                  <a:t> </a:t>
                </a:r>
              </a:p>
            </p:txBody>
          </p:sp>
        </mc:Fallback>
      </mc:AlternateContent>
      <p:sp>
        <p:nvSpPr>
          <p:cNvPr id="29" name="线形标注 1 38">
            <a:extLst>
              <a:ext uri="{FF2B5EF4-FFF2-40B4-BE49-F238E27FC236}">
                <a16:creationId xmlns:a16="http://schemas.microsoft.com/office/drawing/2014/main" id="{9518AF3B-B82C-C80E-1568-F349B46E8F67}"/>
              </a:ext>
            </a:extLst>
          </p:cNvPr>
          <p:cNvSpPr/>
          <p:nvPr/>
        </p:nvSpPr>
        <p:spPr>
          <a:xfrm>
            <a:off x="10254640" y="4403404"/>
            <a:ext cx="1574038" cy="585638"/>
          </a:xfrm>
          <a:prstGeom prst="borderCallout1">
            <a:avLst>
              <a:gd name="adj1" fmla="val 64525"/>
              <a:gd name="adj2" fmla="val 101"/>
              <a:gd name="adj3" fmla="val 61979"/>
              <a:gd name="adj4" fmla="val 376"/>
            </a:avLst>
          </a:prstGeom>
          <a:solidFill>
            <a:srgbClr val="ED7D31">
              <a:lumMod val="20000"/>
              <a:lumOff val="80000"/>
            </a:srgbClr>
          </a:solidFill>
          <a:ln w="38100" cap="flat" cmpd="sng" algn="ctr">
            <a:solidFill>
              <a:srgbClr val="ED7D31">
                <a:lumMod val="50000"/>
              </a:srgbClr>
            </a:solidFill>
            <a:prstDash val="solid"/>
            <a:miter lim="800000"/>
          </a:ln>
          <a:effectLst/>
        </p:spPr>
        <p:txBody>
          <a:bodyPr rtlCol="0" anchor="ctr"/>
          <a:lstStyle/>
          <a:p>
            <a:pPr marL="0" marR="0" lvl="0" indent="0" algn="ctr" defTabSz="457200" rtl="0" eaLnBrk="1" fontAlgn="auto" latinLnBrk="0" hangingPunct="1">
              <a:lnSpc>
                <a:spcPts val="1867"/>
              </a:lnSpc>
              <a:spcBef>
                <a:spcPts val="0"/>
              </a:spcBef>
              <a:spcAft>
                <a:spcPts val="0"/>
              </a:spcAft>
              <a:buClrTx/>
              <a:buSzTx/>
              <a:buFontTx/>
              <a:buNone/>
              <a:tabLst/>
              <a:defRPr/>
            </a:pPr>
            <a:r>
              <a:rPr kumimoji="0" lang="en-US" altLang="zh-CN"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Single </a:t>
            </a:r>
            <a:r>
              <a:rPr lang="en-US" altLang="zh-CN" sz="1814" kern="0" dirty="0">
                <a:solidFill>
                  <a:prstClr val="black"/>
                </a:solidFill>
                <a:latin typeface="Calibri" panose="020F0502020204030204"/>
                <a:ea typeface="等线" panose="02010600030101010101" pitchFamily="2" charset="-122"/>
                <a:cs typeface="Arial" panose="020B0604020202020204" pitchFamily="34" charset="0"/>
              </a:rPr>
              <a:t>flow</a:t>
            </a:r>
            <a:r>
              <a:rPr kumimoji="0" lang="en-US" altLang="zh-CN"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 Extraction</a:t>
            </a:r>
            <a:endParaRPr kumimoji="0" lang="zh-CN" altLang="en-US"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endParaRPr>
          </a:p>
        </p:txBody>
      </p:sp>
      <p:graphicFrame>
        <p:nvGraphicFramePr>
          <p:cNvPr id="38" name="表格 2">
            <a:extLst>
              <a:ext uri="{FF2B5EF4-FFF2-40B4-BE49-F238E27FC236}">
                <a16:creationId xmlns:a16="http://schemas.microsoft.com/office/drawing/2014/main" id="{28EEF661-0C4E-3902-2680-B94830982EAF}"/>
              </a:ext>
            </a:extLst>
          </p:cNvPr>
          <p:cNvGraphicFramePr>
            <a:graphicFrameLocks noGrp="1"/>
          </p:cNvGraphicFramePr>
          <p:nvPr/>
        </p:nvGraphicFramePr>
        <p:xfrm>
          <a:off x="5817095" y="3702939"/>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2</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p:graphicFrame>
        <p:nvGraphicFramePr>
          <p:cNvPr id="39" name="表格 2">
            <a:extLst>
              <a:ext uri="{FF2B5EF4-FFF2-40B4-BE49-F238E27FC236}">
                <a16:creationId xmlns:a16="http://schemas.microsoft.com/office/drawing/2014/main" id="{6A19F485-04BE-A7DD-B760-380CC43D5AB7}"/>
              </a:ext>
            </a:extLst>
          </p:cNvPr>
          <p:cNvGraphicFramePr>
            <a:graphicFrameLocks noGrp="1"/>
          </p:cNvGraphicFramePr>
          <p:nvPr/>
        </p:nvGraphicFramePr>
        <p:xfrm>
          <a:off x="8762330" y="3698375"/>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1</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4</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8</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7A25459C-C3ED-982B-D744-81727B4D5075}"/>
                  </a:ext>
                </a:extLst>
              </p:cNvPr>
              <p:cNvSpPr txBox="1"/>
              <p:nvPr/>
            </p:nvSpPr>
            <p:spPr>
              <a:xfrm>
                <a:off x="5446926" y="3704041"/>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0" name="文本框 39">
                <a:extLst>
                  <a:ext uri="{FF2B5EF4-FFF2-40B4-BE49-F238E27FC236}">
                    <a16:creationId xmlns:a16="http://schemas.microsoft.com/office/drawing/2014/main" id="{7A25459C-C3ED-982B-D744-81727B4D5075}"/>
                  </a:ext>
                </a:extLst>
              </p:cNvPr>
              <p:cNvSpPr txBox="1">
                <a:spLocks noRot="1" noChangeAspect="1" noMove="1" noResize="1" noEditPoints="1" noAdjustHandles="1" noChangeArrowheads="1" noChangeShapeType="1" noTextEdit="1"/>
              </p:cNvSpPr>
              <p:nvPr/>
            </p:nvSpPr>
            <p:spPr>
              <a:xfrm>
                <a:off x="5446926" y="3704041"/>
                <a:ext cx="321401" cy="297517"/>
              </a:xfrm>
              <a:prstGeom prst="rect">
                <a:avLst/>
              </a:prstGeom>
              <a:blipFill>
                <a:blip r:embed="rId12"/>
                <a:stretch>
                  <a:fillRect l="-30769" t="-10417"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82C4A702-4D6F-8835-05F0-09880CBD84F7}"/>
                  </a:ext>
                </a:extLst>
              </p:cNvPr>
              <p:cNvSpPr txBox="1"/>
              <p:nvPr/>
            </p:nvSpPr>
            <p:spPr>
              <a:xfrm>
                <a:off x="5446926" y="4050434"/>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1" name="文本框 40">
                <a:extLst>
                  <a:ext uri="{FF2B5EF4-FFF2-40B4-BE49-F238E27FC236}">
                    <a16:creationId xmlns:a16="http://schemas.microsoft.com/office/drawing/2014/main" id="{82C4A702-4D6F-8835-05F0-09880CBD84F7}"/>
                  </a:ext>
                </a:extLst>
              </p:cNvPr>
              <p:cNvSpPr txBox="1">
                <a:spLocks noRot="1" noChangeAspect="1" noMove="1" noResize="1" noEditPoints="1" noAdjustHandles="1" noChangeArrowheads="1" noChangeShapeType="1" noTextEdit="1"/>
              </p:cNvSpPr>
              <p:nvPr/>
            </p:nvSpPr>
            <p:spPr>
              <a:xfrm>
                <a:off x="5446926" y="4050434"/>
                <a:ext cx="321401" cy="297517"/>
              </a:xfrm>
              <a:prstGeom prst="rect">
                <a:avLst/>
              </a:prstGeom>
              <a:blipFill>
                <a:blip r:embed="rId13"/>
                <a:stretch>
                  <a:fillRect l="-44231" t="-8163" r="-11538"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137BC4A9-1D94-A523-BA91-4F095614A56C}"/>
                  </a:ext>
                </a:extLst>
              </p:cNvPr>
              <p:cNvSpPr txBox="1"/>
              <p:nvPr/>
            </p:nvSpPr>
            <p:spPr>
              <a:xfrm>
                <a:off x="5243790" y="2449660"/>
                <a:ext cx="5120012" cy="299121"/>
              </a:xfrm>
              <a:prstGeom prst="rect">
                <a:avLst/>
              </a:prstGeom>
              <a:noFill/>
            </p:spPr>
            <p:txBody>
              <a:bodyPr wrap="square" rtlCol="0">
                <a:spAutoFit/>
              </a:bodyPr>
              <a:lstStyle/>
              <a:p>
                <a:pPr lvl="1" algn="ctr" defTabSz="457200">
                  <a:lnSpc>
                    <a:spcPts val="1622"/>
                  </a:lnSpc>
                  <a:defRPr/>
                </a:pPr>
                <a14:m>
                  <m:oMath xmlns:m="http://schemas.openxmlformats.org/officeDocument/2006/math">
                    <m:r>
                      <a:rPr lang="en-US" altLang="zh-CN" sz="1814" i="1" smtClean="0">
                        <a:solidFill>
                          <a:prstClr val="black"/>
                        </a:solidFill>
                        <a:latin typeface="Cambria Math" panose="02040503050406030204" pitchFamily="18" charset="0"/>
                        <a:cs typeface="Arial" panose="020B0604020202020204" pitchFamily="34" charset="0"/>
                      </a:rPr>
                      <m:t>𝑓</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 </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sSup>
                      <m:s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sSupPr>
                      <m:e>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𝑝</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p>
                    </m:s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=4</m:t>
                    </m:r>
                  </m:oMath>
                </a14:m>
                <a:r>
                  <a:rPr kumimoji="0" lang="en-US" altLang="zh-CN"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 </a:t>
                </a:r>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2" name="文本框 41">
                <a:extLst>
                  <a:ext uri="{FF2B5EF4-FFF2-40B4-BE49-F238E27FC236}">
                    <a16:creationId xmlns:a16="http://schemas.microsoft.com/office/drawing/2014/main" id="{137BC4A9-1D94-A523-BA91-4F095614A56C}"/>
                  </a:ext>
                </a:extLst>
              </p:cNvPr>
              <p:cNvSpPr txBox="1">
                <a:spLocks noRot="1" noChangeAspect="1" noMove="1" noResize="1" noEditPoints="1" noAdjustHandles="1" noChangeArrowheads="1" noChangeShapeType="1" noTextEdit="1"/>
              </p:cNvSpPr>
              <p:nvPr/>
            </p:nvSpPr>
            <p:spPr>
              <a:xfrm>
                <a:off x="5243790" y="2449660"/>
                <a:ext cx="5120012" cy="299121"/>
              </a:xfrm>
              <a:prstGeom prst="rect">
                <a:avLst/>
              </a:prstGeom>
              <a:blipFill>
                <a:blip r:embed="rId14"/>
                <a:stretch>
                  <a:fillRect t="-10204" b="-22449"/>
                </a:stretch>
              </a:blipFill>
            </p:spPr>
            <p:txBody>
              <a:bodyPr/>
              <a:lstStyle/>
              <a:p>
                <a:r>
                  <a:rPr lang="zh-CN" altLang="en-US">
                    <a:noFill/>
                  </a:rPr>
                  <a:t> </a:t>
                </a:r>
              </a:p>
            </p:txBody>
          </p:sp>
        </mc:Fallback>
      </mc:AlternateContent>
      <p:sp>
        <p:nvSpPr>
          <p:cNvPr id="43" name="线形标注 1 198">
            <a:extLst>
              <a:ext uri="{FF2B5EF4-FFF2-40B4-BE49-F238E27FC236}">
                <a16:creationId xmlns:a16="http://schemas.microsoft.com/office/drawing/2014/main" id="{0C95E231-E05E-6EAE-A6B6-12B6F73DD2D2}"/>
              </a:ext>
            </a:extLst>
          </p:cNvPr>
          <p:cNvSpPr/>
          <p:nvPr/>
        </p:nvSpPr>
        <p:spPr>
          <a:xfrm>
            <a:off x="10260865" y="2868026"/>
            <a:ext cx="1574038" cy="528527"/>
          </a:xfrm>
          <a:prstGeom prst="borderCallout1">
            <a:avLst>
              <a:gd name="adj1" fmla="val 67246"/>
              <a:gd name="adj2" fmla="val -365"/>
              <a:gd name="adj3" fmla="val 68502"/>
              <a:gd name="adj4" fmla="val 26"/>
            </a:avLst>
          </a:prstGeom>
          <a:solidFill>
            <a:srgbClr val="ED7D31">
              <a:lumMod val="20000"/>
              <a:lumOff val="80000"/>
            </a:srgbClr>
          </a:solidFill>
          <a:ln w="38100" cap="flat" cmpd="sng" algn="ctr">
            <a:solidFill>
              <a:srgbClr val="ED7D31">
                <a:lumMod val="50000"/>
              </a:srgbClr>
            </a:solidFill>
            <a:prstDash val="solid"/>
            <a:miter lim="800000"/>
          </a:ln>
          <a:effectLst/>
        </p:spPr>
        <p:txBody>
          <a:bodyPr rtlCol="0" anchor="ctr"/>
          <a:lstStyle/>
          <a:p>
            <a:pPr marL="0" marR="0" lvl="0" indent="0" algn="ctr" defTabSz="457200" rtl="0" eaLnBrk="1" fontAlgn="auto" latinLnBrk="0" hangingPunct="1">
              <a:lnSpc>
                <a:spcPts val="1867"/>
              </a:lnSpc>
              <a:spcBef>
                <a:spcPts val="0"/>
              </a:spcBef>
              <a:spcAft>
                <a:spcPts val="0"/>
              </a:spcAft>
              <a:buClrTx/>
              <a:buSzTx/>
              <a:buFontTx/>
              <a:buNone/>
              <a:tabLst/>
              <a:defRPr/>
            </a:pPr>
            <a:r>
              <a:rPr kumimoji="1" lang="en-US" altLang="zh-CN"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Pure</a:t>
            </a:r>
            <a:r>
              <a:rPr kumimoji="1" lang="zh-CN" altLang="en-US"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 </a:t>
            </a:r>
            <a:r>
              <a:rPr kumimoji="1" lang="en-US" altLang="zh-CN"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rPr>
              <a:t>Bucket Verification</a:t>
            </a:r>
            <a:endParaRPr kumimoji="0" lang="zh-CN" altLang="en-US" sz="1814"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8EEBAEAF-D371-1404-D020-9F9DA0788A45}"/>
                  </a:ext>
                </a:extLst>
              </p:cNvPr>
              <p:cNvSpPr txBox="1"/>
              <p:nvPr/>
            </p:nvSpPr>
            <p:spPr>
              <a:xfrm>
                <a:off x="8959834" y="3396554"/>
                <a:ext cx="1403968" cy="299184"/>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 xmlns:m="http://schemas.openxmlformats.org/officeDocument/2006/math">
                    <m:sSub>
                      <m:sSubPr>
                        <m:ctrlP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h</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2</m:t>
                        </m:r>
                      </m:sub>
                    </m:sSub>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oMath>
                </a14:m>
                <a:r>
                  <a:rPr kumimoji="0" lang="en-US" altLang="zh-CN"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 = 1</a:t>
                </a:r>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4" name="文本框 43">
                <a:extLst>
                  <a:ext uri="{FF2B5EF4-FFF2-40B4-BE49-F238E27FC236}">
                    <a16:creationId xmlns:a16="http://schemas.microsoft.com/office/drawing/2014/main" id="{8EEBAEAF-D371-1404-D020-9F9DA0788A45}"/>
                  </a:ext>
                </a:extLst>
              </p:cNvPr>
              <p:cNvSpPr txBox="1">
                <a:spLocks noRot="1" noChangeAspect="1" noMove="1" noResize="1" noEditPoints="1" noAdjustHandles="1" noChangeArrowheads="1" noChangeShapeType="1" noTextEdit="1"/>
              </p:cNvSpPr>
              <p:nvPr/>
            </p:nvSpPr>
            <p:spPr>
              <a:xfrm>
                <a:off x="8959834" y="3396554"/>
                <a:ext cx="1403968" cy="299184"/>
              </a:xfrm>
              <a:prstGeom prst="rect">
                <a:avLst/>
              </a:prstGeom>
              <a:blipFill>
                <a:blip r:embed="rId15"/>
                <a:stretch>
                  <a:fillRect t="-32653" b="-326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18F76D11-FF81-FC52-2E08-5F76E33131BB}"/>
                  </a:ext>
                </a:extLst>
              </p:cNvPr>
              <p:cNvSpPr txBox="1"/>
              <p:nvPr/>
            </p:nvSpPr>
            <p:spPr>
              <a:xfrm>
                <a:off x="8396727" y="3726655"/>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5" name="文本框 44">
                <a:extLst>
                  <a:ext uri="{FF2B5EF4-FFF2-40B4-BE49-F238E27FC236}">
                    <a16:creationId xmlns:a16="http://schemas.microsoft.com/office/drawing/2014/main" id="{18F76D11-FF81-FC52-2E08-5F76E33131BB}"/>
                  </a:ext>
                </a:extLst>
              </p:cNvPr>
              <p:cNvSpPr txBox="1">
                <a:spLocks noRot="1" noChangeAspect="1" noMove="1" noResize="1" noEditPoints="1" noAdjustHandles="1" noChangeArrowheads="1" noChangeShapeType="1" noTextEdit="1"/>
              </p:cNvSpPr>
              <p:nvPr/>
            </p:nvSpPr>
            <p:spPr>
              <a:xfrm>
                <a:off x="8396727" y="3726655"/>
                <a:ext cx="321401" cy="297517"/>
              </a:xfrm>
              <a:prstGeom prst="rect">
                <a:avLst/>
              </a:prstGeom>
              <a:blipFill>
                <a:blip r:embed="rId16"/>
                <a:stretch>
                  <a:fillRect l="-28302"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7C0C8293-0167-CBE2-32DA-42240C0184EE}"/>
                  </a:ext>
                </a:extLst>
              </p:cNvPr>
              <p:cNvSpPr txBox="1"/>
              <p:nvPr/>
            </p:nvSpPr>
            <p:spPr>
              <a:xfrm>
                <a:off x="8404993" y="4073050"/>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6" name="文本框 45">
                <a:extLst>
                  <a:ext uri="{FF2B5EF4-FFF2-40B4-BE49-F238E27FC236}">
                    <a16:creationId xmlns:a16="http://schemas.microsoft.com/office/drawing/2014/main" id="{7C0C8293-0167-CBE2-32DA-42240C0184EE}"/>
                  </a:ext>
                </a:extLst>
              </p:cNvPr>
              <p:cNvSpPr txBox="1">
                <a:spLocks noRot="1" noChangeAspect="1" noMove="1" noResize="1" noEditPoints="1" noAdjustHandles="1" noChangeArrowheads="1" noChangeShapeType="1" noTextEdit="1"/>
              </p:cNvSpPr>
              <p:nvPr/>
            </p:nvSpPr>
            <p:spPr>
              <a:xfrm>
                <a:off x="8404993" y="4073050"/>
                <a:ext cx="321401" cy="297517"/>
              </a:xfrm>
              <a:prstGeom prst="rect">
                <a:avLst/>
              </a:prstGeom>
              <a:blipFill>
                <a:blip r:embed="rId17"/>
                <a:stretch>
                  <a:fillRect l="-42308" t="-8163" r="-13462" b="-4082"/>
                </a:stretch>
              </a:blipFill>
            </p:spPr>
            <p:txBody>
              <a:bodyPr/>
              <a:lstStyle/>
              <a:p>
                <a:r>
                  <a:rPr lang="zh-CN" altLang="en-US">
                    <a:noFill/>
                  </a:rPr>
                  <a:t> </a:t>
                </a:r>
              </a:p>
            </p:txBody>
          </p:sp>
        </mc:Fallback>
      </mc:AlternateContent>
      <p:sp>
        <p:nvSpPr>
          <p:cNvPr id="47" name="文本框 46">
            <a:extLst>
              <a:ext uri="{FF2B5EF4-FFF2-40B4-BE49-F238E27FC236}">
                <a16:creationId xmlns:a16="http://schemas.microsoft.com/office/drawing/2014/main" id="{7EED7101-4A82-59BF-3AB9-3E3D9AF43197}"/>
              </a:ext>
            </a:extLst>
          </p:cNvPr>
          <p:cNvSpPr txBox="1"/>
          <p:nvPr/>
        </p:nvSpPr>
        <p:spPr>
          <a:xfrm>
            <a:off x="8369670" y="2993783"/>
            <a:ext cx="1838610" cy="299184"/>
          </a:xfrm>
          <a:prstGeom prst="rect">
            <a:avLst/>
          </a:prstGeom>
          <a:noFill/>
        </p:spPr>
        <p:txBody>
          <a:bodyPr wrap="square" rtlCol="0">
            <a:spAutoFit/>
          </a:bodyPr>
          <a:lstStyle/>
          <a:p>
            <a:pPr marL="457200" marR="0" lvl="1" indent="0" algn="l" defTabSz="457200" rtl="0" eaLnBrk="1" fontAlgn="auto" latinLnBrk="0" hangingPunct="1">
              <a:lnSpc>
                <a:spcPts val="1622"/>
              </a:lnSpc>
              <a:spcBef>
                <a:spcPts val="0"/>
              </a:spcBef>
              <a:spcAft>
                <a:spcPts val="0"/>
              </a:spcAft>
              <a:buClrTx/>
              <a:buSzTx/>
              <a:buFontTx/>
              <a:buNone/>
              <a:tabLst/>
              <a:defRPr/>
            </a:pPr>
            <a:r>
              <a:rPr kumimoji="0" lang="en-US" altLang="zh-CN" sz="1814"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Rehashing</a:t>
            </a:r>
            <a:endParaRPr kumimoji="0" lang="zh-CN" altLang="en-US" sz="1814"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A3EFDDCF-FD2D-70C3-B802-1768F60F85D6}"/>
                  </a:ext>
                </a:extLst>
              </p:cNvPr>
              <p:cNvSpPr txBox="1"/>
              <p:nvPr/>
            </p:nvSpPr>
            <p:spPr>
              <a:xfrm>
                <a:off x="9237128" y="2426238"/>
                <a:ext cx="1410643" cy="297517"/>
              </a:xfrm>
              <a:prstGeom prst="rect">
                <a:avLst/>
              </a:prstGeom>
              <a:noFill/>
            </p:spPr>
            <p:txBody>
              <a:bodyPr wrap="square" rtlCol="0">
                <a:spAutoFit/>
              </a:bodyPr>
              <a:lstStyle/>
              <a:p>
                <a:pPr marL="45720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𝑝</m:t>
                      </m:r>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=11</m:t>
                      </m:r>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48" name="文本框 47">
                <a:extLst>
                  <a:ext uri="{FF2B5EF4-FFF2-40B4-BE49-F238E27FC236}">
                    <a16:creationId xmlns:a16="http://schemas.microsoft.com/office/drawing/2014/main" id="{A3EFDDCF-FD2D-70C3-B802-1768F60F85D6}"/>
                  </a:ext>
                </a:extLst>
              </p:cNvPr>
              <p:cNvSpPr txBox="1">
                <a:spLocks noRot="1" noChangeAspect="1" noMove="1" noResize="1" noEditPoints="1" noAdjustHandles="1" noChangeArrowheads="1" noChangeShapeType="1" noTextEdit="1"/>
              </p:cNvSpPr>
              <p:nvPr/>
            </p:nvSpPr>
            <p:spPr>
              <a:xfrm>
                <a:off x="9237128" y="2426238"/>
                <a:ext cx="1410643" cy="297517"/>
              </a:xfrm>
              <a:prstGeom prst="rect">
                <a:avLst/>
              </a:prstGeom>
              <a:blipFill>
                <a:blip r:embed="rId18"/>
                <a:stretch>
                  <a:fillRect b="-12245"/>
                </a:stretch>
              </a:blipFill>
            </p:spPr>
            <p:txBody>
              <a:bodyPr/>
              <a:lstStyle/>
              <a:p>
                <a:r>
                  <a:rPr lang="zh-CN" altLang="en-US">
                    <a:noFill/>
                  </a:rPr>
                  <a:t> </a:t>
                </a:r>
              </a:p>
            </p:txBody>
          </p:sp>
        </mc:Fallback>
      </mc:AlternateContent>
      <p:grpSp>
        <p:nvGrpSpPr>
          <p:cNvPr id="49" name="组合 48">
            <a:extLst>
              <a:ext uri="{FF2B5EF4-FFF2-40B4-BE49-F238E27FC236}">
                <a16:creationId xmlns:a16="http://schemas.microsoft.com/office/drawing/2014/main" id="{475CA644-DD11-364F-8AD9-B48632C83C7F}"/>
              </a:ext>
            </a:extLst>
          </p:cNvPr>
          <p:cNvGrpSpPr/>
          <p:nvPr/>
        </p:nvGrpSpPr>
        <p:grpSpPr>
          <a:xfrm>
            <a:off x="8311388" y="2892341"/>
            <a:ext cx="374424" cy="375352"/>
            <a:chOff x="24795845" y="17339841"/>
            <a:chExt cx="702000" cy="703740"/>
          </a:xfrm>
        </p:grpSpPr>
        <p:sp>
          <p:nvSpPr>
            <p:cNvPr id="50" name="椭圆 49">
              <a:extLst>
                <a:ext uri="{FF2B5EF4-FFF2-40B4-BE49-F238E27FC236}">
                  <a16:creationId xmlns:a16="http://schemas.microsoft.com/office/drawing/2014/main" id="{AC9B0839-FE7F-503D-DC29-9B0553728603}"/>
                </a:ext>
              </a:extLst>
            </p:cNvPr>
            <p:cNvSpPr/>
            <p:nvPr/>
          </p:nvSpPr>
          <p:spPr>
            <a:xfrm>
              <a:off x="24795845" y="17339841"/>
              <a:ext cx="702000" cy="703740"/>
            </a:xfrm>
            <a:prstGeom prst="ellipse">
              <a:avLst/>
            </a:prstGeom>
            <a:solidFill>
              <a:srgbClr val="5B9BD5">
                <a:lumMod val="20000"/>
                <a:lumOff val="80000"/>
              </a:srgbClr>
            </a:solidFill>
            <a:ln w="3492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707"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C6C3C10-A6B3-6C7E-3A5A-BEE34A54232A}"/>
                    </a:ext>
                  </a:extLst>
                </p:cNvPr>
                <p:cNvSpPr txBox="1"/>
                <p:nvPr/>
              </p:nvSpPr>
              <p:spPr>
                <a:xfrm>
                  <a:off x="25061000" y="17435617"/>
                  <a:ext cx="419876" cy="557809"/>
                </a:xfrm>
                <a:prstGeom prst="rect">
                  <a:avLst/>
                </a:prstGeom>
                <a:noFill/>
              </p:spPr>
              <p:txBody>
                <a:bodyPr wrap="square" rtlCol="0">
                  <a:spAutoFit/>
                </a:bodyPr>
                <a:lstStyle/>
                <a:p>
                  <a:pPr marL="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e>
                          <m:sup>
                            <m:r>
                              <a:rPr kumimoji="0" lang="en-US" altLang="zh-CN" sz="1920" b="0" i="1" u="none" strike="noStrike" kern="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sup>
                        </m:sSup>
                      </m:oMath>
                    </m:oMathPara>
                  </a14:m>
                  <a:endParaRPr kumimoji="0" lang="zh-CN" altLang="en-US" sz="1920" b="0" i="0" u="none" strike="noStrike" kern="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44" name="文本框 143">
                  <a:extLst>
                    <a:ext uri="{FF2B5EF4-FFF2-40B4-BE49-F238E27FC236}">
                      <a16:creationId xmlns:a16="http://schemas.microsoft.com/office/drawing/2014/main" id="{74C0C4E8-B96F-418E-841F-3813104E1E7E}"/>
                    </a:ext>
                  </a:extLst>
                </p:cNvPr>
                <p:cNvSpPr txBox="1">
                  <a:spLocks noRot="1" noChangeAspect="1" noMove="1" noResize="1" noEditPoints="1" noAdjustHandles="1" noChangeArrowheads="1" noChangeShapeType="1" noTextEdit="1"/>
                </p:cNvSpPr>
                <p:nvPr/>
              </p:nvSpPr>
              <p:spPr>
                <a:xfrm>
                  <a:off x="25061000" y="17435617"/>
                  <a:ext cx="419876" cy="557809"/>
                </a:xfrm>
                <a:prstGeom prst="rect">
                  <a:avLst/>
                </a:prstGeom>
                <a:blipFill>
                  <a:blip r:embed="rId19"/>
                  <a:stretch>
                    <a:fillRect l="-64865" t="-10204" b="-20408"/>
                  </a:stretch>
                </a:blipFill>
              </p:spPr>
              <p:txBody>
                <a:bodyPr/>
                <a:lstStyle/>
                <a:p>
                  <a:r>
                    <a:rPr lang="zh-CN" altLang="en-US">
                      <a:noFill/>
                    </a:rPr>
                    <a:t> </a:t>
                  </a:r>
                </a:p>
              </p:txBody>
            </p:sp>
          </mc:Fallback>
        </mc:AlternateContent>
      </p:grpSp>
      <p:cxnSp>
        <p:nvCxnSpPr>
          <p:cNvPr id="52" name="直线箭头连接符 142">
            <a:extLst>
              <a:ext uri="{FF2B5EF4-FFF2-40B4-BE49-F238E27FC236}">
                <a16:creationId xmlns:a16="http://schemas.microsoft.com/office/drawing/2014/main" id="{763295FA-89FD-FC9B-3A5E-D75236B13EC4}"/>
              </a:ext>
            </a:extLst>
          </p:cNvPr>
          <p:cNvCxnSpPr>
            <a:cxnSpLocks/>
            <a:stCxn id="50" idx="3"/>
          </p:cNvCxnSpPr>
          <p:nvPr/>
        </p:nvCxnSpPr>
        <p:spPr>
          <a:xfrm flipH="1">
            <a:off x="6741931" y="3212722"/>
            <a:ext cx="1624294" cy="430535"/>
          </a:xfrm>
          <a:prstGeom prst="straightConnector1">
            <a:avLst/>
          </a:prstGeom>
          <a:noFill/>
          <a:ln w="38100" cap="flat" cmpd="sng" algn="ctr">
            <a:solidFill>
              <a:sysClr val="windowText" lastClr="000000"/>
            </a:solidFill>
            <a:prstDash val="solid"/>
            <a:miter lim="800000"/>
            <a:tailEnd type="stealth" w="lg" len="lg"/>
          </a:ln>
          <a:effectLst/>
        </p:spPr>
      </p:cxnSp>
      <p:cxnSp>
        <p:nvCxnSpPr>
          <p:cNvPr id="53" name="直线箭头连接符 143">
            <a:extLst>
              <a:ext uri="{FF2B5EF4-FFF2-40B4-BE49-F238E27FC236}">
                <a16:creationId xmlns:a16="http://schemas.microsoft.com/office/drawing/2014/main" id="{453821CA-B920-7A2A-89DE-2329CEABA779}"/>
              </a:ext>
            </a:extLst>
          </p:cNvPr>
          <p:cNvCxnSpPr>
            <a:cxnSpLocks/>
            <a:stCxn id="50" idx="5"/>
          </p:cNvCxnSpPr>
          <p:nvPr/>
        </p:nvCxnSpPr>
        <p:spPr>
          <a:xfrm>
            <a:off x="8630980" y="3212720"/>
            <a:ext cx="397018" cy="457552"/>
          </a:xfrm>
          <a:prstGeom prst="straightConnector1">
            <a:avLst/>
          </a:prstGeom>
          <a:noFill/>
          <a:ln w="38100" cap="flat" cmpd="sng" algn="ctr">
            <a:solidFill>
              <a:sysClr val="windowText" lastClr="000000"/>
            </a:solidFill>
            <a:prstDash val="solid"/>
            <a:miter lim="800000"/>
            <a:tailEnd type="stealth" w="lg" len="lg"/>
          </a:ln>
          <a:effectLst/>
        </p:spPr>
      </p:cxn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A9FC877A-2140-5900-3841-677CFA299492}"/>
                  </a:ext>
                </a:extLst>
              </p:cNvPr>
              <p:cNvSpPr txBox="1"/>
              <p:nvPr/>
            </p:nvSpPr>
            <p:spPr>
              <a:xfrm>
                <a:off x="6399828" y="3189799"/>
                <a:ext cx="1403968" cy="299184"/>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 xmlns:m="http://schemas.openxmlformats.org/officeDocument/2006/math">
                    <m:sSub>
                      <m:sSubPr>
                        <m:ctrlP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h</m:t>
                        </m:r>
                      </m:e>
                      <m:sub>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m:t>
                        </m:r>
                      </m:sub>
                    </m:sSub>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𝑓</m:t>
                    </m:r>
                    <m:r>
                      <a:rPr kumimoji="0" lang="en-US" altLang="zh-CN" sz="1814"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oMath>
                </a14:m>
                <a:r>
                  <a:rPr kumimoji="0" lang="en-US" altLang="zh-CN"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rPr>
                  <a:t> = 2</a:t>
                </a:r>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54" name="文本框 53">
                <a:extLst>
                  <a:ext uri="{FF2B5EF4-FFF2-40B4-BE49-F238E27FC236}">
                    <a16:creationId xmlns:a16="http://schemas.microsoft.com/office/drawing/2014/main" id="{A9FC877A-2140-5900-3841-677CFA299492}"/>
                  </a:ext>
                </a:extLst>
              </p:cNvPr>
              <p:cNvSpPr txBox="1">
                <a:spLocks noRot="1" noChangeAspect="1" noMove="1" noResize="1" noEditPoints="1" noAdjustHandles="1" noChangeArrowheads="1" noChangeShapeType="1" noTextEdit="1"/>
              </p:cNvSpPr>
              <p:nvPr/>
            </p:nvSpPr>
            <p:spPr>
              <a:xfrm>
                <a:off x="6399828" y="3189799"/>
                <a:ext cx="1403968" cy="299184"/>
              </a:xfrm>
              <a:prstGeom prst="rect">
                <a:avLst/>
              </a:prstGeom>
              <a:blipFill>
                <a:blip r:embed="rId20"/>
                <a:stretch>
                  <a:fillRect t="-32653" b="-326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87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6" grpId="0"/>
      <p:bldP spid="17" grpId="0"/>
      <p:bldP spid="18"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FermatSketch</a:t>
            </a:r>
            <a:r>
              <a:rPr lang="en-US" altLang="zh-CN" dirty="0"/>
              <a:t>-Discussion</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fontScale="85000" lnSpcReduction="10000"/>
          </a:bodyPr>
          <a:lstStyle/>
          <a:p>
            <a:pPr>
              <a:lnSpc>
                <a:spcPct val="150000"/>
              </a:lnSpc>
            </a:pPr>
            <a:r>
              <a:rPr lang="en-US" altLang="zh-CN" dirty="0">
                <a:latin typeface="Calibri" panose="020F0502020204030204" pitchFamily="34" charset="0"/>
                <a:cs typeface="Calibri" panose="020F0502020204030204" pitchFamily="34" charset="0"/>
              </a:rPr>
              <a:t>Also support addition/subtraction</a:t>
            </a:r>
          </a:p>
          <a:p>
            <a:pPr>
              <a:lnSpc>
                <a:spcPct val="150000"/>
              </a:lnSpc>
            </a:pPr>
            <a:r>
              <a:rPr lang="en-US" altLang="zh-CN" dirty="0">
                <a:latin typeface="Calibri" panose="020F0502020204030204" pitchFamily="34" charset="0"/>
                <a:cs typeface="Calibri" panose="020F0502020204030204" pitchFamily="34" charset="0"/>
              </a:rPr>
              <a:t>Packet loss detection</a:t>
            </a:r>
          </a:p>
          <a:p>
            <a:pPr lvl="1">
              <a:lnSpc>
                <a:spcPct val="150000"/>
              </a:lnSpc>
            </a:pPr>
            <a:r>
              <a:rPr lang="en-US" altLang="zh-CN" dirty="0">
                <a:latin typeface="Calibri" panose="020F0502020204030204" pitchFamily="34" charset="0"/>
                <a:cs typeface="Calibri" panose="020F0502020204030204" pitchFamily="34" charset="0"/>
              </a:rPr>
              <a:t>Encode all the traffic </a:t>
            </a:r>
            <a:r>
              <a:rPr lang="en-US" altLang="zh-CN" dirty="0" err="1">
                <a:latin typeface="Calibri" panose="020F0502020204030204" pitchFamily="34" charset="0"/>
                <a:cs typeface="Calibri" panose="020F0502020204030204" pitchFamily="34" charset="0"/>
              </a:rPr>
              <a:t>entering&amp;exiting</a:t>
            </a:r>
            <a:r>
              <a:rPr lang="en-US" altLang="zh-CN" dirty="0">
                <a:latin typeface="Calibri" panose="020F0502020204030204" pitchFamily="34" charset="0"/>
                <a:cs typeface="Calibri" panose="020F0502020204030204" pitchFamily="34" charset="0"/>
              </a:rPr>
              <a:t> the network at edge switches</a:t>
            </a:r>
          </a:p>
          <a:p>
            <a:pPr lvl="1">
              <a:lnSpc>
                <a:spcPct val="150000"/>
              </a:lnSpc>
            </a:pPr>
            <a:r>
              <a:rPr lang="en-US" altLang="zh-CN" dirty="0">
                <a:latin typeface="Calibri" panose="020F0502020204030204" pitchFamily="34" charset="0"/>
                <a:cs typeface="Calibri" panose="020F0502020204030204" pitchFamily="34" charset="0"/>
              </a:rPr>
              <a:t>Get FermatSketch encoding all the victim flows through addition/subtraction</a:t>
            </a:r>
          </a:p>
          <a:p>
            <a:pPr lvl="1">
              <a:lnSpc>
                <a:spcPct val="150000"/>
              </a:lnSpc>
            </a:pPr>
            <a:r>
              <a:rPr lang="en-US" altLang="zh-CN" dirty="0">
                <a:latin typeface="Calibri" panose="020F0502020204030204" pitchFamily="34" charset="0"/>
                <a:cs typeface="Calibri" panose="020F0502020204030204" pitchFamily="34" charset="0"/>
              </a:rPr>
              <a:t>Decode to detect packet losses</a:t>
            </a:r>
          </a:p>
          <a:p>
            <a:pPr>
              <a:lnSpc>
                <a:spcPct val="150000"/>
              </a:lnSpc>
            </a:pPr>
            <a:r>
              <a:rPr lang="en-US" altLang="zh-CN" dirty="0">
                <a:latin typeface="Calibri" panose="020F0502020204030204" pitchFamily="34" charset="0"/>
                <a:cs typeface="Calibri" panose="020F0502020204030204" pitchFamily="34" charset="0"/>
              </a:rPr>
              <a:t>Heavy-hitter detection</a:t>
            </a:r>
          </a:p>
          <a:p>
            <a:pPr lvl="1">
              <a:lnSpc>
                <a:spcPct val="150000"/>
              </a:lnSpc>
            </a:pPr>
            <a:r>
              <a:rPr lang="en-US" altLang="zh-CN" dirty="0">
                <a:latin typeface="Calibri" panose="020F0502020204030204" pitchFamily="34" charset="0"/>
                <a:cs typeface="Calibri" panose="020F0502020204030204" pitchFamily="34" charset="0"/>
              </a:rPr>
              <a:t>Encode heavy-hitter candidates at edge switches</a:t>
            </a:r>
          </a:p>
          <a:p>
            <a:pPr lvl="1">
              <a:lnSpc>
                <a:spcPct val="150000"/>
              </a:lnSpc>
            </a:pPr>
            <a:r>
              <a:rPr lang="en-US" altLang="zh-CN" dirty="0">
                <a:latin typeface="Calibri" panose="020F0502020204030204" pitchFamily="34" charset="0"/>
                <a:cs typeface="Calibri" panose="020F0502020204030204" pitchFamily="34" charset="0"/>
              </a:rPr>
              <a:t>Decode to detect heavy-hitters</a:t>
            </a:r>
          </a:p>
          <a:p>
            <a:pPr lvl="1">
              <a:lnSpc>
                <a:spcPct val="150000"/>
              </a:lnSpc>
            </a:pPr>
            <a:endParaRPr lang="en-US" altLang="zh-CN" dirty="0">
              <a:latin typeface="Calibri" panose="020F0502020204030204" pitchFamily="34" charset="0"/>
              <a:cs typeface="Calibri" panose="020F0502020204030204" pitchFamily="34" charset="0"/>
            </a:endParaRPr>
          </a:p>
          <a:p>
            <a:endParaRPr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15</a:t>
            </a:fld>
            <a:endParaRPr kumimoji="1" lang="zh-CN" altLang="en-US" dirty="0"/>
          </a:p>
        </p:txBody>
      </p:sp>
    </p:spTree>
    <p:extLst>
      <p:ext uri="{BB962C8B-B14F-4D97-AF65-F5344CB8AC3E}">
        <p14:creationId xmlns:p14="http://schemas.microsoft.com/office/powerpoint/2010/main" val="8861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ChameleMon</a:t>
            </a:r>
            <a:r>
              <a:rPr lang="en-US" altLang="zh-CN" dirty="0"/>
              <a:t>-Overview</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Overview</a:t>
            </a:r>
          </a:p>
          <a:p>
            <a:pPr lvl="1">
              <a:lnSpc>
                <a:spcPct val="150000"/>
              </a:lnSpc>
            </a:pPr>
            <a:endParaRPr lang="en-US" altLang="zh-CN" dirty="0">
              <a:latin typeface="Calibri" panose="020F0502020204030204" pitchFamily="34" charset="0"/>
              <a:cs typeface="Calibri" panose="020F0502020204030204" pitchFamily="34" charset="0"/>
            </a:endParaRPr>
          </a:p>
          <a:p>
            <a:pPr lvl="1">
              <a:lnSpc>
                <a:spcPct val="150000"/>
              </a:lnSpc>
            </a:pPr>
            <a:endParaRPr lang="en-US" altLang="zh-CN" dirty="0">
              <a:latin typeface="Calibri" panose="020F0502020204030204" pitchFamily="34" charset="0"/>
              <a:cs typeface="Calibri" panose="020F0502020204030204" pitchFamily="34" charset="0"/>
            </a:endParaRPr>
          </a:p>
          <a:p>
            <a:endParaRPr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16</a:t>
            </a:fld>
            <a:endParaRPr kumimoji="1" lang="zh-CN" altLang="en-US" dirty="0"/>
          </a:p>
        </p:txBody>
      </p:sp>
      <p:pic>
        <p:nvPicPr>
          <p:cNvPr id="99" name="图片 98">
            <a:extLst>
              <a:ext uri="{FF2B5EF4-FFF2-40B4-BE49-F238E27FC236}">
                <a16:creationId xmlns:a16="http://schemas.microsoft.com/office/drawing/2014/main" id="{C7FAFCA2-EFAD-E9A3-214E-9F2A48980F85}"/>
              </a:ext>
            </a:extLst>
          </p:cNvPr>
          <p:cNvPicPr>
            <a:picLocks noChangeAspect="1"/>
          </p:cNvPicPr>
          <p:nvPr/>
        </p:nvPicPr>
        <p:blipFill>
          <a:blip r:embed="rId3"/>
          <a:stretch>
            <a:fillRect/>
          </a:stretch>
        </p:blipFill>
        <p:spPr>
          <a:xfrm>
            <a:off x="485775" y="1632136"/>
            <a:ext cx="11353800" cy="4666420"/>
          </a:xfrm>
          <a:prstGeom prst="rect">
            <a:avLst/>
          </a:prstGeom>
        </p:spPr>
      </p:pic>
      <p:pic>
        <p:nvPicPr>
          <p:cNvPr id="101" name="图片 100">
            <a:extLst>
              <a:ext uri="{FF2B5EF4-FFF2-40B4-BE49-F238E27FC236}">
                <a16:creationId xmlns:a16="http://schemas.microsoft.com/office/drawing/2014/main" id="{360C779D-A158-8ABD-1CD2-1CD88CF5EB71}"/>
              </a:ext>
            </a:extLst>
          </p:cNvPr>
          <p:cNvPicPr>
            <a:picLocks noChangeAspect="1"/>
          </p:cNvPicPr>
          <p:nvPr/>
        </p:nvPicPr>
        <p:blipFill>
          <a:blip r:embed="rId4"/>
          <a:stretch>
            <a:fillRect/>
          </a:stretch>
        </p:blipFill>
        <p:spPr>
          <a:xfrm>
            <a:off x="485776" y="3600450"/>
            <a:ext cx="11353800" cy="2698105"/>
          </a:xfrm>
          <a:prstGeom prst="rect">
            <a:avLst/>
          </a:prstGeom>
        </p:spPr>
      </p:pic>
      <p:pic>
        <p:nvPicPr>
          <p:cNvPr id="102" name="图片 101">
            <a:extLst>
              <a:ext uri="{FF2B5EF4-FFF2-40B4-BE49-F238E27FC236}">
                <a16:creationId xmlns:a16="http://schemas.microsoft.com/office/drawing/2014/main" id="{989F1EF7-EBF3-02D0-DED4-606FF488F809}"/>
              </a:ext>
            </a:extLst>
          </p:cNvPr>
          <p:cNvPicPr>
            <a:picLocks noChangeAspect="1"/>
          </p:cNvPicPr>
          <p:nvPr/>
        </p:nvPicPr>
        <p:blipFill>
          <a:blip r:embed="rId4"/>
          <a:stretch>
            <a:fillRect/>
          </a:stretch>
        </p:blipFill>
        <p:spPr>
          <a:xfrm>
            <a:off x="485774" y="1632137"/>
            <a:ext cx="3733801" cy="1968312"/>
          </a:xfrm>
          <a:prstGeom prst="rect">
            <a:avLst/>
          </a:prstGeom>
        </p:spPr>
      </p:pic>
      <p:pic>
        <p:nvPicPr>
          <p:cNvPr id="103" name="图片 102">
            <a:extLst>
              <a:ext uri="{FF2B5EF4-FFF2-40B4-BE49-F238E27FC236}">
                <a16:creationId xmlns:a16="http://schemas.microsoft.com/office/drawing/2014/main" id="{74DA6098-F839-1D17-22E2-800D39554119}"/>
              </a:ext>
            </a:extLst>
          </p:cNvPr>
          <p:cNvPicPr>
            <a:picLocks noChangeAspect="1"/>
          </p:cNvPicPr>
          <p:nvPr/>
        </p:nvPicPr>
        <p:blipFill>
          <a:blip r:embed="rId4"/>
          <a:stretch>
            <a:fillRect/>
          </a:stretch>
        </p:blipFill>
        <p:spPr>
          <a:xfrm>
            <a:off x="4219575" y="1632137"/>
            <a:ext cx="4038599" cy="1968312"/>
          </a:xfrm>
          <a:prstGeom prst="rect">
            <a:avLst/>
          </a:prstGeom>
        </p:spPr>
      </p:pic>
      <p:pic>
        <p:nvPicPr>
          <p:cNvPr id="104" name="图片 103">
            <a:extLst>
              <a:ext uri="{FF2B5EF4-FFF2-40B4-BE49-F238E27FC236}">
                <a16:creationId xmlns:a16="http://schemas.microsoft.com/office/drawing/2014/main" id="{730CBF0A-787D-966C-F018-940E4A992149}"/>
              </a:ext>
            </a:extLst>
          </p:cNvPr>
          <p:cNvPicPr>
            <a:picLocks noChangeAspect="1"/>
          </p:cNvPicPr>
          <p:nvPr/>
        </p:nvPicPr>
        <p:blipFill>
          <a:blip r:embed="rId4"/>
          <a:stretch>
            <a:fillRect/>
          </a:stretch>
        </p:blipFill>
        <p:spPr>
          <a:xfrm>
            <a:off x="8258174" y="1692933"/>
            <a:ext cx="3567113" cy="1907516"/>
          </a:xfrm>
          <a:prstGeom prst="rect">
            <a:avLst/>
          </a:prstGeom>
        </p:spPr>
      </p:pic>
    </p:spTree>
    <p:extLst>
      <p:ext uri="{BB962C8B-B14F-4D97-AF65-F5344CB8AC3E}">
        <p14:creationId xmlns:p14="http://schemas.microsoft.com/office/powerpoint/2010/main" val="9438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1"/>
                                        </p:tgtEl>
                                      </p:cBhvr>
                                    </p:animEffect>
                                    <p:set>
                                      <p:cBhvr>
                                        <p:cTn id="7" dur="1" fill="hold">
                                          <p:stCondLst>
                                            <p:cond delay="499"/>
                                          </p:stCondLst>
                                        </p:cTn>
                                        <p:tgtEl>
                                          <p:spTgt spid="10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
                                        </p:tgtEl>
                                      </p:cBhvr>
                                    </p:animEffect>
                                    <p:set>
                                      <p:cBhvr>
                                        <p:cTn id="12" dur="1" fill="hold">
                                          <p:stCondLst>
                                            <p:cond delay="499"/>
                                          </p:stCondLst>
                                        </p:cTn>
                                        <p:tgtEl>
                                          <p:spTgt spid="10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3"/>
                                        </p:tgtEl>
                                      </p:cBhvr>
                                    </p:animEffect>
                                    <p:set>
                                      <p:cBhvr>
                                        <p:cTn id="17" dur="1" fill="hold">
                                          <p:stCondLst>
                                            <p:cond delay="499"/>
                                          </p:stCondLst>
                                        </p:cTn>
                                        <p:tgtEl>
                                          <p:spTgt spid="10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4"/>
                                        </p:tgtEl>
                                      </p:cBhvr>
                                    </p:animEffect>
                                    <p:set>
                                      <p:cBhvr>
                                        <p:cTn id="22" dur="1" fill="hold">
                                          <p:stCondLst>
                                            <p:cond delay="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ChameleMon</a:t>
            </a:r>
            <a:r>
              <a:rPr lang="en-US" altLang="zh-CN" dirty="0"/>
              <a:t>-Design</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lnSpcReduction="10000"/>
          </a:bodyPr>
          <a:lstStyle/>
          <a:p>
            <a:pPr>
              <a:lnSpc>
                <a:spcPct val="150000"/>
              </a:lnSpc>
            </a:pPr>
            <a:r>
              <a:rPr lang="en-US" altLang="zh-CN" dirty="0">
                <a:latin typeface="Calibri" panose="020F0502020204030204" pitchFamily="34" charset="0"/>
                <a:cs typeface="Calibri" panose="020F0502020204030204" pitchFamily="34" charset="0"/>
              </a:rPr>
              <a:t>Design philosophy</a:t>
            </a:r>
          </a:p>
          <a:p>
            <a:pPr lvl="1">
              <a:lnSpc>
                <a:spcPct val="150000"/>
              </a:lnSpc>
            </a:pPr>
            <a:r>
              <a:rPr lang="en-US" altLang="zh-CN" dirty="0">
                <a:latin typeface="Calibri" panose="020F0502020204030204" pitchFamily="34" charset="0"/>
                <a:cs typeface="Calibri" panose="020F0502020204030204" pitchFamily="34" charset="0"/>
              </a:rPr>
              <a:t>Healthy network state</a:t>
            </a:r>
          </a:p>
          <a:p>
            <a:pPr lvl="2">
              <a:lnSpc>
                <a:spcPct val="150000"/>
              </a:lnSpc>
            </a:pPr>
            <a:r>
              <a:rPr lang="en-US" altLang="zh-CN" dirty="0">
                <a:latin typeface="Calibri" panose="020F0502020204030204" pitchFamily="34" charset="0"/>
                <a:cs typeface="Calibri" panose="020F0502020204030204" pitchFamily="34" charset="0"/>
              </a:rPr>
              <a:t>Can record all victim flows</a:t>
            </a:r>
          </a:p>
          <a:p>
            <a:pPr lvl="2">
              <a:lnSpc>
                <a:spcPct val="150000"/>
              </a:lnSpc>
            </a:pPr>
            <a:r>
              <a:rPr lang="en-US" altLang="zh-CN" dirty="0">
                <a:latin typeface="Calibri" panose="020F0502020204030204" pitchFamily="34" charset="0"/>
                <a:cs typeface="Calibri" panose="020F0502020204030204" pitchFamily="34" charset="0"/>
              </a:rPr>
              <a:t>Record as many heavy-hitter (HH) candidates as possible</a:t>
            </a:r>
          </a:p>
          <a:p>
            <a:pPr lvl="1">
              <a:lnSpc>
                <a:spcPct val="150000"/>
              </a:lnSpc>
            </a:pPr>
            <a:r>
              <a:rPr lang="en-US" altLang="zh-CN" dirty="0">
                <a:latin typeface="Calibri" panose="020F0502020204030204" pitchFamily="34" charset="0"/>
                <a:cs typeface="Calibri" panose="020F0502020204030204" pitchFamily="34" charset="0"/>
              </a:rPr>
              <a:t>Ill network state</a:t>
            </a:r>
          </a:p>
          <a:p>
            <a:pPr lvl="2">
              <a:lnSpc>
                <a:spcPct val="150000"/>
              </a:lnSpc>
            </a:pPr>
            <a:r>
              <a:rPr lang="en-US" altLang="zh-CN" dirty="0">
                <a:latin typeface="Calibri" panose="020F0502020204030204" pitchFamily="34" charset="0"/>
                <a:cs typeface="Calibri" panose="020F0502020204030204" pitchFamily="34" charset="0"/>
              </a:rPr>
              <a:t>Cannot record all victim flows</a:t>
            </a:r>
          </a:p>
          <a:p>
            <a:pPr lvl="2">
              <a:lnSpc>
                <a:spcPct val="150000"/>
              </a:lnSpc>
            </a:pPr>
            <a:r>
              <a:rPr lang="en-US" altLang="zh-CN" dirty="0">
                <a:latin typeface="Calibri" panose="020F0502020204030204" pitchFamily="34" charset="0"/>
                <a:cs typeface="Calibri" panose="020F0502020204030204" pitchFamily="34" charset="0"/>
              </a:rPr>
              <a:t>Focus on heavy losses (HL) instead</a:t>
            </a:r>
          </a:p>
          <a:p>
            <a:pPr lvl="2">
              <a:lnSpc>
                <a:spcPct val="150000"/>
              </a:lnSpc>
            </a:pPr>
            <a:r>
              <a:rPr lang="en-US" altLang="zh-CN" dirty="0">
                <a:latin typeface="Calibri" panose="020F0502020204030204" pitchFamily="34" charset="0"/>
                <a:cs typeface="Calibri" panose="020F0502020204030204" pitchFamily="34" charset="0"/>
              </a:rPr>
              <a:t>Sample light losses (LL) to maintain overview of victim flows</a:t>
            </a:r>
          </a:p>
          <a:p>
            <a:pPr lvl="1">
              <a:lnSpc>
                <a:spcPct val="150000"/>
              </a:lnSpc>
            </a:pPr>
            <a:endParaRPr lang="en-US" altLang="zh-CN" dirty="0">
              <a:latin typeface="Calibri" panose="020F0502020204030204" pitchFamily="34" charset="0"/>
              <a:cs typeface="Calibri" panose="020F0502020204030204" pitchFamily="34" charset="0"/>
            </a:endParaRPr>
          </a:p>
          <a:p>
            <a:endParaRPr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17</a:t>
            </a:fld>
            <a:endParaRPr kumimoji="1" lang="zh-CN" altLang="en-US" dirty="0"/>
          </a:p>
        </p:txBody>
      </p:sp>
    </p:spTree>
    <p:extLst>
      <p:ext uri="{BB962C8B-B14F-4D97-AF65-F5344CB8AC3E}">
        <p14:creationId xmlns:p14="http://schemas.microsoft.com/office/powerpoint/2010/main" val="5331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ChameleMon</a:t>
            </a:r>
            <a:r>
              <a:rPr lang="en-US" altLang="zh-CN" dirty="0"/>
              <a:t>-Design</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Use flow size to classify HH, HL and LL candidates</a:t>
            </a:r>
          </a:p>
          <a:p>
            <a:pPr lvl="1">
              <a:lnSpc>
                <a:spcPct val="150000"/>
              </a:lnSpc>
            </a:pPr>
            <a:r>
              <a:rPr lang="en-US" altLang="zh-CN" dirty="0">
                <a:latin typeface="Calibri" panose="020F0502020204030204" pitchFamily="34" charset="0"/>
                <a:cs typeface="Calibri" panose="020F0502020204030204" pitchFamily="34" charset="0"/>
              </a:rPr>
              <a:t>Larger flows can lose more packets, be HL with higher prob.</a:t>
            </a:r>
          </a:p>
          <a:p>
            <a:pPr lvl="1">
              <a:lnSpc>
                <a:spcPct val="150000"/>
              </a:lnSpc>
            </a:pPr>
            <a:r>
              <a:rPr lang="en-US" altLang="zh-CN" dirty="0">
                <a:latin typeface="Calibri" panose="020F0502020204030204" pitchFamily="34" charset="0"/>
                <a:cs typeface="Calibri" panose="020F0502020204030204" pitchFamily="34" charset="0"/>
              </a:rPr>
              <a:t>Use TowerSketch as flow classifier</a:t>
            </a:r>
          </a:p>
          <a:p>
            <a:pPr>
              <a:lnSpc>
                <a:spcPct val="150000"/>
              </a:lnSpc>
            </a:pPr>
            <a:r>
              <a:rPr lang="en-US" altLang="zh-CN" dirty="0">
                <a:latin typeface="Calibri" panose="020F0502020204030204" pitchFamily="34" charset="0"/>
                <a:cs typeface="Calibri" panose="020F0502020204030204" pitchFamily="34" charset="0"/>
              </a:rPr>
              <a:t>Use homogeneous </a:t>
            </a:r>
            <a:r>
              <a:rPr lang="en-US" altLang="zh-CN" dirty="0" err="1">
                <a:latin typeface="Calibri" panose="020F0502020204030204" pitchFamily="34" charset="0"/>
                <a:cs typeface="Calibri" panose="020F0502020204030204" pitchFamily="34" charset="0"/>
              </a:rPr>
              <a:t>FermatSketch</a:t>
            </a:r>
            <a:r>
              <a:rPr lang="en-US" altLang="zh-CN" dirty="0">
                <a:latin typeface="Calibri" panose="020F0502020204030204" pitchFamily="34" charset="0"/>
                <a:cs typeface="Calibri" panose="020F0502020204030204" pitchFamily="34" charset="0"/>
              </a:rPr>
              <a:t> as encoders</a:t>
            </a:r>
          </a:p>
          <a:p>
            <a:pPr lvl="1">
              <a:lnSpc>
                <a:spcPct val="150000"/>
              </a:lnSpc>
            </a:pPr>
            <a:r>
              <a:rPr lang="en-US" altLang="zh-CN" dirty="0">
                <a:latin typeface="Calibri" panose="020F0502020204030204" pitchFamily="34" charset="0"/>
                <a:cs typeface="Calibri" panose="020F0502020204030204" pitchFamily="34" charset="0"/>
              </a:rPr>
              <a:t>Swap memory between encoders at run-time (</a:t>
            </a:r>
            <a:r>
              <a:rPr lang="en-US" altLang="zh-CN" dirty="0">
                <a:solidFill>
                  <a:srgbClr val="FF0000"/>
                </a:solidFill>
                <a:latin typeface="Calibri" panose="020F0502020204030204" pitchFamily="34" charset="0"/>
                <a:cs typeface="Calibri" panose="020F0502020204030204" pitchFamily="34" charset="0"/>
              </a:rPr>
              <a:t>Attention</a:t>
            </a:r>
            <a:r>
              <a:rPr lang="en-US" altLang="zh-CN" dirty="0">
                <a:latin typeface="Calibri" panose="020F0502020204030204" pitchFamily="34" charset="0"/>
                <a:cs typeface="Calibri" panose="020F0502020204030204" pitchFamily="34" charset="0"/>
              </a:rPr>
              <a:t>)</a:t>
            </a:r>
          </a:p>
          <a:p>
            <a:pPr lvl="1">
              <a:lnSpc>
                <a:spcPct val="150000"/>
              </a:lnSpc>
            </a:pPr>
            <a:endParaRPr lang="en-US" altLang="zh-CN" dirty="0">
              <a:latin typeface="Calibri" panose="020F0502020204030204" pitchFamily="34" charset="0"/>
              <a:cs typeface="Calibri" panose="020F0502020204030204" pitchFamily="34" charset="0"/>
            </a:endParaRPr>
          </a:p>
          <a:p>
            <a:endParaRPr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a:xfrm>
            <a:off x="8562001" y="5525601"/>
            <a:ext cx="2743200" cy="365125"/>
          </a:xfrm>
        </p:spPr>
        <p:txBody>
          <a:bodyPr/>
          <a:lstStyle/>
          <a:p>
            <a:fld id="{84E99DD2-3293-0048-9092-79BE9AEA5DFC}" type="slidenum">
              <a:rPr kumimoji="1" lang="zh-CN" altLang="en-US" smtClean="0"/>
              <a:pPr/>
              <a:t>18</a:t>
            </a:fld>
            <a:endParaRPr kumimoji="1" lang="zh-CN" altLang="en-US" dirty="0"/>
          </a:p>
        </p:txBody>
      </p:sp>
      <p:sp>
        <p:nvSpPr>
          <p:cNvPr id="6" name="矩形 5">
            <a:extLst>
              <a:ext uri="{FF2B5EF4-FFF2-40B4-BE49-F238E27FC236}">
                <a16:creationId xmlns:a16="http://schemas.microsoft.com/office/drawing/2014/main" id="{6952E511-3E00-9786-63C7-6A6418459A09}"/>
              </a:ext>
            </a:extLst>
          </p:cNvPr>
          <p:cNvSpPr/>
          <p:nvPr/>
        </p:nvSpPr>
        <p:spPr>
          <a:xfrm>
            <a:off x="444214" y="4716124"/>
            <a:ext cx="11240006" cy="1298337"/>
          </a:xfrm>
          <a:prstGeom prst="rect">
            <a:avLst/>
          </a:prstGeom>
          <a:solidFill>
            <a:srgbClr val="70AD47">
              <a:lumMod val="20000"/>
              <a:lumOff val="80000"/>
            </a:srgbClr>
          </a:solidFill>
          <a:ln w="38100" cap="flat" cmpd="sng" algn="ctr">
            <a:solidFill>
              <a:sysClr val="windowText" lastClr="000000"/>
            </a:solidFill>
            <a:prstDash val="sysDash"/>
            <a:miter lim="800000"/>
          </a:ln>
          <a:effectLst/>
        </p:spPr>
        <p:txBody>
          <a:bodyPr rtlCol="0" anchor="ctr"/>
          <a:lstStyle/>
          <a:p>
            <a:pPr marL="0" marR="0" lvl="0" indent="0" algn="ctr" defTabSz="457010" eaLnBrk="1" fontAlgn="auto" latinLnBrk="0" hangingPunct="1">
              <a:lnSpc>
                <a:spcPct val="100000"/>
              </a:lnSpc>
              <a:spcBef>
                <a:spcPts val="0"/>
              </a:spcBef>
              <a:spcAft>
                <a:spcPts val="0"/>
              </a:spcAft>
              <a:buClrTx/>
              <a:buSzTx/>
              <a:buFontTx/>
              <a:buNone/>
              <a:tabLst/>
              <a:defRPr/>
            </a:pPr>
            <a:endParaRPr kumimoji="1" lang="zh-CN" altLang="en-US" sz="3197"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矩形 6">
            <a:extLst>
              <a:ext uri="{FF2B5EF4-FFF2-40B4-BE49-F238E27FC236}">
                <a16:creationId xmlns:a16="http://schemas.microsoft.com/office/drawing/2014/main" id="{0A78822B-E8C7-D6AA-974A-46D86027DB1F}"/>
              </a:ext>
            </a:extLst>
          </p:cNvPr>
          <p:cNvSpPr/>
          <p:nvPr/>
        </p:nvSpPr>
        <p:spPr>
          <a:xfrm>
            <a:off x="475997" y="1899095"/>
            <a:ext cx="11240006" cy="2487202"/>
          </a:xfrm>
          <a:prstGeom prst="rect">
            <a:avLst/>
          </a:prstGeom>
          <a:solidFill>
            <a:srgbClr val="5B9BD5">
              <a:lumMod val="20000"/>
              <a:lumOff val="80000"/>
            </a:srgbClr>
          </a:solidFill>
          <a:ln w="38100" cap="flat" cmpd="sng" algn="ctr">
            <a:solidFill>
              <a:sysClr val="windowText" lastClr="000000"/>
            </a:solidFill>
            <a:prstDash val="sysDash"/>
            <a:miter lim="800000"/>
          </a:ln>
          <a:effectLst/>
        </p:spPr>
        <p:txBody>
          <a:bodyPr rtlCol="0" anchor="ctr"/>
          <a:lstStyle/>
          <a:p>
            <a:pPr marL="0" marR="0" lvl="0" indent="0" algn="ctr" defTabSz="457010" eaLnBrk="1" fontAlgn="auto" latinLnBrk="0" hangingPunct="1">
              <a:lnSpc>
                <a:spcPct val="100000"/>
              </a:lnSpc>
              <a:spcBef>
                <a:spcPts val="0"/>
              </a:spcBef>
              <a:spcAft>
                <a:spcPts val="0"/>
              </a:spcAft>
              <a:buClrTx/>
              <a:buSzTx/>
              <a:buFontTx/>
              <a:buNone/>
              <a:tabLst/>
              <a:defRPr/>
            </a:pPr>
            <a:endParaRPr kumimoji="1" lang="zh-CN" altLang="en-US" sz="3197"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a:extLst>
              <a:ext uri="{FF2B5EF4-FFF2-40B4-BE49-F238E27FC236}">
                <a16:creationId xmlns:a16="http://schemas.microsoft.com/office/drawing/2014/main" id="{B3E6EBC2-7E85-22D9-EE88-3ECB5A3E1AB0}"/>
              </a:ext>
            </a:extLst>
          </p:cNvPr>
          <p:cNvSpPr/>
          <p:nvPr/>
        </p:nvSpPr>
        <p:spPr>
          <a:xfrm>
            <a:off x="4966104" y="2224167"/>
            <a:ext cx="2459212" cy="791999"/>
          </a:xfrm>
          <a:prstGeom prst="rect">
            <a:avLst/>
          </a:prstGeom>
          <a:solidFill>
            <a:srgbClr val="ED7D31">
              <a:lumMod val="20000"/>
              <a:lumOff val="80000"/>
            </a:srgbClr>
          </a:solidFill>
          <a:ln w="50800" cap="flat" cmpd="sng" algn="ctr">
            <a:solidFill>
              <a:srgbClr val="ED7D31">
                <a:lumMod val="50000"/>
              </a:srgbClr>
            </a:solidFill>
            <a:prstDash val="solid"/>
            <a:miter lim="800000"/>
          </a:ln>
          <a:effectLst/>
        </p:spPr>
        <p:txBody>
          <a:bodyPr rtlCol="0" anchor="ctr"/>
          <a:lstStyle/>
          <a:p>
            <a:pPr marL="0" marR="0" lvl="0" indent="0" algn="ctr" defTabSz="457010" eaLnBrk="1" fontAlgn="auto" latinLnBrk="0" hangingPunct="1">
              <a:lnSpc>
                <a:spcPts val="4480"/>
              </a:lnSpc>
              <a:spcBef>
                <a:spcPts val="0"/>
              </a:spcBef>
              <a:spcAft>
                <a:spcPts val="0"/>
              </a:spcAft>
              <a:buClrTx/>
              <a:buSzTx/>
              <a:buFontTx/>
              <a:buNone/>
              <a:tabLst/>
              <a:defRPr/>
            </a:pPr>
            <a:endParaRPr kumimoji="1" lang="zh-CN" altLang="en-US" sz="4004"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9" name="直线箭头连接符 35">
            <a:extLst>
              <a:ext uri="{FF2B5EF4-FFF2-40B4-BE49-F238E27FC236}">
                <a16:creationId xmlns:a16="http://schemas.microsoft.com/office/drawing/2014/main" id="{B177277F-E610-E355-FC24-544A238C062C}"/>
              </a:ext>
            </a:extLst>
          </p:cNvPr>
          <p:cNvCxnSpPr>
            <a:cxnSpLocks/>
          </p:cNvCxnSpPr>
          <p:nvPr/>
        </p:nvCxnSpPr>
        <p:spPr>
          <a:xfrm>
            <a:off x="6228770" y="1594986"/>
            <a:ext cx="0" cy="540002"/>
          </a:xfrm>
          <a:prstGeom prst="straightConnector1">
            <a:avLst/>
          </a:prstGeom>
          <a:noFill/>
          <a:ln w="60325" cap="flat" cmpd="sng" algn="ctr">
            <a:solidFill>
              <a:sysClr val="windowText" lastClr="000000"/>
            </a:solidFill>
            <a:prstDash val="solid"/>
            <a:miter lim="800000"/>
            <a:tailEnd type="stealth" w="lg" len="lg"/>
          </a:ln>
          <a:effectLst/>
        </p:spPr>
      </p:cxnSp>
      <p:cxnSp>
        <p:nvCxnSpPr>
          <p:cNvPr id="10" name="肘形连接符 38">
            <a:extLst>
              <a:ext uri="{FF2B5EF4-FFF2-40B4-BE49-F238E27FC236}">
                <a16:creationId xmlns:a16="http://schemas.microsoft.com/office/drawing/2014/main" id="{4C1DFF0B-407E-CE16-1E67-317774F2D1F4}"/>
              </a:ext>
            </a:extLst>
          </p:cNvPr>
          <p:cNvCxnSpPr>
            <a:cxnSpLocks/>
            <a:stCxn id="8" idx="1"/>
          </p:cNvCxnSpPr>
          <p:nvPr/>
        </p:nvCxnSpPr>
        <p:spPr>
          <a:xfrm rot="10800000" flipV="1">
            <a:off x="3159552" y="2620173"/>
            <a:ext cx="1806552" cy="812170"/>
          </a:xfrm>
          <a:prstGeom prst="bentConnector2">
            <a:avLst/>
          </a:prstGeom>
          <a:noFill/>
          <a:ln w="60325" cap="flat" cmpd="sng" algn="ctr">
            <a:solidFill>
              <a:sysClr val="windowText" lastClr="000000"/>
            </a:solidFill>
            <a:prstDash val="solid"/>
            <a:miter lim="800000"/>
            <a:tailEnd type="stealth" w="lg" len="lg"/>
          </a:ln>
          <a:effectLst/>
        </p:spPr>
      </p:cxnSp>
      <p:cxnSp>
        <p:nvCxnSpPr>
          <p:cNvPr id="11" name="肘形连接符 44">
            <a:extLst>
              <a:ext uri="{FF2B5EF4-FFF2-40B4-BE49-F238E27FC236}">
                <a16:creationId xmlns:a16="http://schemas.microsoft.com/office/drawing/2014/main" id="{C23FD3BD-C80B-3C9D-E607-F80B705D4793}"/>
              </a:ext>
            </a:extLst>
          </p:cNvPr>
          <p:cNvCxnSpPr>
            <a:cxnSpLocks/>
            <a:stCxn id="8" idx="3"/>
          </p:cNvCxnSpPr>
          <p:nvPr/>
        </p:nvCxnSpPr>
        <p:spPr>
          <a:xfrm>
            <a:off x="7425312" y="2620169"/>
            <a:ext cx="2268436" cy="780525"/>
          </a:xfrm>
          <a:prstGeom prst="bentConnector2">
            <a:avLst/>
          </a:prstGeom>
          <a:noFill/>
          <a:ln w="60325" cap="flat" cmpd="sng" algn="ctr">
            <a:solidFill>
              <a:srgbClr val="ED7D31">
                <a:lumMod val="75000"/>
              </a:srgbClr>
            </a:solidFill>
            <a:prstDash val="solid"/>
            <a:miter lim="800000"/>
            <a:tailEnd type="stealth" w="lg" len="lg"/>
          </a:ln>
          <a:effectLst/>
        </p:spPr>
      </p:cxnSp>
      <p:cxnSp>
        <p:nvCxnSpPr>
          <p:cNvPr id="12" name="直线箭头连接符 47">
            <a:extLst>
              <a:ext uri="{FF2B5EF4-FFF2-40B4-BE49-F238E27FC236}">
                <a16:creationId xmlns:a16="http://schemas.microsoft.com/office/drawing/2014/main" id="{E886C858-3AED-DD0C-01C0-D3A8E9AC4A5F}"/>
              </a:ext>
            </a:extLst>
          </p:cNvPr>
          <p:cNvCxnSpPr>
            <a:cxnSpLocks/>
            <a:stCxn id="8" idx="2"/>
          </p:cNvCxnSpPr>
          <p:nvPr/>
        </p:nvCxnSpPr>
        <p:spPr>
          <a:xfrm>
            <a:off x="6195710" y="3016166"/>
            <a:ext cx="0" cy="393048"/>
          </a:xfrm>
          <a:prstGeom prst="straightConnector1">
            <a:avLst/>
          </a:prstGeom>
          <a:noFill/>
          <a:ln w="60325" cap="flat" cmpd="sng" algn="ctr">
            <a:solidFill>
              <a:sysClr val="windowText" lastClr="000000"/>
            </a:solidFill>
            <a:prstDash val="solid"/>
            <a:miter lim="800000"/>
            <a:tailEnd type="stealth" w="lg" len="lg"/>
          </a:ln>
          <a:effectLst/>
        </p:spPr>
      </p:cxnSp>
      <p:sp>
        <p:nvSpPr>
          <p:cNvPr id="13" name="文本框 12">
            <a:extLst>
              <a:ext uri="{FF2B5EF4-FFF2-40B4-BE49-F238E27FC236}">
                <a16:creationId xmlns:a16="http://schemas.microsoft.com/office/drawing/2014/main" id="{EFB4CD8B-D9C7-33D2-F15B-8BC6F9F5A9D6}"/>
              </a:ext>
            </a:extLst>
          </p:cNvPr>
          <p:cNvSpPr txBox="1"/>
          <p:nvPr/>
        </p:nvSpPr>
        <p:spPr>
          <a:xfrm>
            <a:off x="7953480" y="1899097"/>
            <a:ext cx="2609897" cy="682238"/>
          </a:xfrm>
          <a:prstGeom prst="rect">
            <a:avLst/>
          </a:prstGeom>
          <a:noFill/>
        </p:spPr>
        <p:txBody>
          <a:bodyPr wrap="square" rtlCol="0">
            <a:spAutoFit/>
          </a:bodyPr>
          <a:lstStyle/>
          <a:p>
            <a:pPr algn="ctr" defTabSz="457010">
              <a:lnSpc>
                <a:spcPts val="4641"/>
              </a:lnSpc>
            </a:pPr>
            <a:r>
              <a:rPr lang="en-US" altLang="zh-CN" sz="4004" b="1" i="1" dirty="0">
                <a:solidFill>
                  <a:srgbClr val="ED7D31">
                    <a:lumMod val="75000"/>
                  </a:srgbClr>
                </a:solidFill>
                <a:latin typeface="Arial" panose="020B0604020202020204" pitchFamily="34" charset="0"/>
                <a:ea typeface="微软雅黑" panose="020B0503020204020204" pitchFamily="34" charset="-122"/>
                <a:cs typeface="Arial" panose="020B0604020202020204" pitchFamily="34" charset="0"/>
              </a:rPr>
              <a:t>Sample</a:t>
            </a:r>
            <a:endParaRPr lang="zh-CN" altLang="en-US" sz="4403" b="1" i="1" dirty="0">
              <a:solidFill>
                <a:srgbClr val="ED7D31">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线箭头连接符 66">
            <a:extLst>
              <a:ext uri="{FF2B5EF4-FFF2-40B4-BE49-F238E27FC236}">
                <a16:creationId xmlns:a16="http://schemas.microsoft.com/office/drawing/2014/main" id="{0297C8F4-8A8C-2240-4461-EE40CA517867}"/>
              </a:ext>
            </a:extLst>
          </p:cNvPr>
          <p:cNvCxnSpPr>
            <a:cxnSpLocks/>
          </p:cNvCxnSpPr>
          <p:nvPr/>
        </p:nvCxnSpPr>
        <p:spPr>
          <a:xfrm flipH="1">
            <a:off x="9681893" y="4192701"/>
            <a:ext cx="11853" cy="790436"/>
          </a:xfrm>
          <a:prstGeom prst="straightConnector1">
            <a:avLst/>
          </a:prstGeom>
          <a:noFill/>
          <a:ln w="60325" cap="flat" cmpd="sng" algn="ctr">
            <a:solidFill>
              <a:srgbClr val="ED7D31"/>
            </a:solidFill>
            <a:prstDash val="solid"/>
            <a:miter lim="800000"/>
            <a:tailEnd type="stealth" w="lg" len="lg"/>
          </a:ln>
          <a:effectLst/>
        </p:spPr>
      </p:cxnSp>
      <p:sp>
        <p:nvSpPr>
          <p:cNvPr id="15" name="文本框 14">
            <a:extLst>
              <a:ext uri="{FF2B5EF4-FFF2-40B4-BE49-F238E27FC236}">
                <a16:creationId xmlns:a16="http://schemas.microsoft.com/office/drawing/2014/main" id="{40AA7C4A-B13C-18B9-CFF7-5AA61C26EE2B}"/>
              </a:ext>
            </a:extLst>
          </p:cNvPr>
          <p:cNvSpPr txBox="1"/>
          <p:nvPr/>
        </p:nvSpPr>
        <p:spPr>
          <a:xfrm>
            <a:off x="539425" y="1878379"/>
            <a:ext cx="2609897" cy="682238"/>
          </a:xfrm>
          <a:prstGeom prst="rect">
            <a:avLst/>
          </a:prstGeom>
          <a:noFill/>
        </p:spPr>
        <p:txBody>
          <a:bodyPr wrap="square" rtlCol="0">
            <a:spAutoFit/>
          </a:bodyPr>
          <a:lstStyle/>
          <a:p>
            <a:pPr algn="ctr" defTabSz="457010">
              <a:lnSpc>
                <a:spcPts val="4641"/>
              </a:lnSpc>
            </a:pPr>
            <a:r>
              <a:rPr lang="en-US" altLang="zh-CN" sz="4004" b="1" i="1" dirty="0">
                <a:solidFill>
                  <a:srgbClr val="5B9BD5">
                    <a:lumMod val="75000"/>
                  </a:srgbClr>
                </a:solidFill>
                <a:latin typeface="Arial" panose="020B0604020202020204" pitchFamily="34" charset="0"/>
                <a:ea typeface="微软雅黑" panose="020B0503020204020204" pitchFamily="34" charset="-122"/>
                <a:cs typeface="Arial" panose="020B0604020202020204" pitchFamily="34" charset="0"/>
              </a:rPr>
              <a:t>UpStream</a:t>
            </a:r>
            <a:endParaRPr lang="zh-CN" altLang="en-US" sz="4004" b="1" i="1" dirty="0">
              <a:solidFill>
                <a:srgbClr val="5B9BD5">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6AAC8A8F-51F9-CE21-99AB-BF5D577975A1}"/>
              </a:ext>
            </a:extLst>
          </p:cNvPr>
          <p:cNvSpPr txBox="1"/>
          <p:nvPr/>
        </p:nvSpPr>
        <p:spPr>
          <a:xfrm>
            <a:off x="281440" y="5365292"/>
            <a:ext cx="3590867" cy="682238"/>
          </a:xfrm>
          <a:prstGeom prst="rect">
            <a:avLst/>
          </a:prstGeom>
          <a:noFill/>
        </p:spPr>
        <p:txBody>
          <a:bodyPr wrap="square" rtlCol="0">
            <a:spAutoFit/>
          </a:bodyPr>
          <a:lstStyle/>
          <a:p>
            <a:pPr algn="ctr" defTabSz="457010">
              <a:lnSpc>
                <a:spcPts val="4641"/>
              </a:lnSpc>
            </a:pPr>
            <a:r>
              <a:rPr lang="en-US" altLang="zh-CN" sz="4004" b="1" i="1" dirty="0">
                <a:solidFill>
                  <a:srgbClr val="70AD47">
                    <a:lumMod val="75000"/>
                  </a:srgbClr>
                </a:solidFill>
                <a:latin typeface="Arial" panose="020B0604020202020204" pitchFamily="34" charset="0"/>
                <a:ea typeface="微软雅黑" panose="020B0503020204020204" pitchFamily="34" charset="-122"/>
                <a:cs typeface="Arial" panose="020B0604020202020204" pitchFamily="34" charset="0"/>
              </a:rPr>
              <a:t>DownStream</a:t>
            </a:r>
            <a:endParaRPr lang="zh-CN" altLang="en-US" sz="4004" b="1" i="1" dirty="0">
              <a:solidFill>
                <a:srgbClr val="70AD47">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a:extLst>
              <a:ext uri="{FF2B5EF4-FFF2-40B4-BE49-F238E27FC236}">
                <a16:creationId xmlns:a16="http://schemas.microsoft.com/office/drawing/2014/main" id="{49817E65-DD44-59D0-C13A-398FB50DB1DE}"/>
              </a:ext>
            </a:extLst>
          </p:cNvPr>
          <p:cNvSpPr/>
          <p:nvPr/>
        </p:nvSpPr>
        <p:spPr>
          <a:xfrm>
            <a:off x="1433068" y="3412167"/>
            <a:ext cx="9778290" cy="769048"/>
          </a:xfrm>
          <a:prstGeom prst="rect">
            <a:avLst/>
          </a:prstGeom>
          <a:solidFill>
            <a:srgbClr val="5B9BD5">
              <a:lumMod val="20000"/>
              <a:lumOff val="80000"/>
            </a:srgbClr>
          </a:solidFill>
          <a:ln w="50800" cap="flat" cmpd="sng" algn="ctr">
            <a:solidFill>
              <a:srgbClr val="5B9BD5">
                <a:lumMod val="50000"/>
              </a:srgbClr>
            </a:solidFill>
            <a:prstDash val="solid"/>
            <a:miter lim="800000"/>
          </a:ln>
          <a:effectLst/>
        </p:spPr>
        <p:txBody>
          <a:bodyPr rtlCol="0" anchor="ctr"/>
          <a:lstStyle/>
          <a:p>
            <a:pPr marL="0" marR="0" lvl="0" indent="0" algn="ctr" defTabSz="457010" eaLnBrk="1" fontAlgn="auto" latinLnBrk="0" hangingPunct="1">
              <a:lnSpc>
                <a:spcPts val="4480"/>
              </a:lnSpc>
              <a:spcBef>
                <a:spcPts val="0"/>
              </a:spcBef>
              <a:spcAft>
                <a:spcPts val="0"/>
              </a:spcAft>
              <a:buClrTx/>
              <a:buSzTx/>
              <a:buFontTx/>
              <a:buNone/>
              <a:tabLst/>
              <a:defRPr/>
            </a:pPr>
            <a:endParaRPr kumimoji="1" lang="zh-CN" altLang="en-US" sz="4004"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a:extLst>
              <a:ext uri="{FF2B5EF4-FFF2-40B4-BE49-F238E27FC236}">
                <a16:creationId xmlns:a16="http://schemas.microsoft.com/office/drawing/2014/main" id="{9864F060-C76D-BB90-17F8-FF52FC4665D9}"/>
              </a:ext>
            </a:extLst>
          </p:cNvPr>
          <p:cNvSpPr txBox="1"/>
          <p:nvPr/>
        </p:nvSpPr>
        <p:spPr>
          <a:xfrm>
            <a:off x="4734058" y="3502845"/>
            <a:ext cx="3134891" cy="669414"/>
          </a:xfrm>
          <a:prstGeom prst="rect">
            <a:avLst/>
          </a:prstGeom>
          <a:noFill/>
        </p:spPr>
        <p:txBody>
          <a:bodyPr wrap="square">
            <a:spAutoFit/>
          </a:bodyPr>
          <a:lstStyle/>
          <a:p>
            <a:pPr algn="ctr" defTabSz="457010">
              <a:lnSpc>
                <a:spcPts val="4480"/>
              </a:lnSpc>
            </a:pPr>
            <a:r>
              <a:rPr kumimoji="1" lang="en-US" altLang="zh-CN" sz="4403" dirty="0">
                <a:solidFill>
                  <a:prstClr val="black"/>
                </a:solidFill>
                <a:latin typeface="Arial" panose="020B0604020202020204" pitchFamily="34" charset="0"/>
                <a:ea typeface="微软雅黑" panose="020B0503020204020204" pitchFamily="34" charset="-122"/>
                <a:cs typeface="Arial" panose="020B0604020202020204" pitchFamily="34" charset="0"/>
              </a:rPr>
              <a:t>HL Encoder </a:t>
            </a:r>
            <a:endParaRPr kumimoji="1" lang="zh-CN" altLang="en-US" sz="440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a:extLst>
              <a:ext uri="{FF2B5EF4-FFF2-40B4-BE49-F238E27FC236}">
                <a16:creationId xmlns:a16="http://schemas.microsoft.com/office/drawing/2014/main" id="{923BB0D4-F89F-1BA9-8363-7450A047B803}"/>
              </a:ext>
            </a:extLst>
          </p:cNvPr>
          <p:cNvSpPr txBox="1"/>
          <p:nvPr/>
        </p:nvSpPr>
        <p:spPr>
          <a:xfrm>
            <a:off x="1374766" y="3497813"/>
            <a:ext cx="3373525" cy="669414"/>
          </a:xfrm>
          <a:prstGeom prst="rect">
            <a:avLst/>
          </a:prstGeom>
          <a:noFill/>
        </p:spPr>
        <p:txBody>
          <a:bodyPr wrap="square">
            <a:spAutoFit/>
          </a:bodyPr>
          <a:lstStyle/>
          <a:p>
            <a:pPr algn="ctr" defTabSz="457010">
              <a:lnSpc>
                <a:spcPts val="4480"/>
              </a:lnSpc>
            </a:pPr>
            <a:r>
              <a:rPr kumimoji="1" lang="en-US" altLang="zh-CN" sz="4403" dirty="0">
                <a:solidFill>
                  <a:prstClr val="black"/>
                </a:solidFill>
                <a:latin typeface="Arial" panose="020B0604020202020204" pitchFamily="34" charset="0"/>
                <a:ea typeface="微软雅黑" panose="020B0503020204020204" pitchFamily="34" charset="-122"/>
                <a:cs typeface="Arial" panose="020B0604020202020204" pitchFamily="34" charset="0"/>
              </a:rPr>
              <a:t>HH Encoder </a:t>
            </a:r>
            <a:endParaRPr kumimoji="1" lang="zh-CN" altLang="en-US" sz="440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a:extLst>
              <a:ext uri="{FF2B5EF4-FFF2-40B4-BE49-F238E27FC236}">
                <a16:creationId xmlns:a16="http://schemas.microsoft.com/office/drawing/2014/main" id="{2B33632F-9356-2F1F-D140-5C1D56F87629}"/>
              </a:ext>
            </a:extLst>
          </p:cNvPr>
          <p:cNvSpPr txBox="1"/>
          <p:nvPr/>
        </p:nvSpPr>
        <p:spPr>
          <a:xfrm>
            <a:off x="7932596" y="3497811"/>
            <a:ext cx="3257878" cy="669414"/>
          </a:xfrm>
          <a:prstGeom prst="rect">
            <a:avLst/>
          </a:prstGeom>
          <a:noFill/>
        </p:spPr>
        <p:txBody>
          <a:bodyPr wrap="square">
            <a:spAutoFit/>
          </a:bodyPr>
          <a:lstStyle/>
          <a:p>
            <a:pPr algn="ctr" defTabSz="457010">
              <a:lnSpc>
                <a:spcPts val="4480"/>
              </a:lnSpc>
            </a:pPr>
            <a:r>
              <a:rPr kumimoji="1" lang="en-US" altLang="zh-CN" sz="4403" dirty="0">
                <a:solidFill>
                  <a:prstClr val="black"/>
                </a:solidFill>
                <a:latin typeface="Arial" panose="020B0604020202020204" pitchFamily="34" charset="0"/>
                <a:ea typeface="微软雅黑" panose="020B0503020204020204" pitchFamily="34" charset="-122"/>
                <a:cs typeface="Arial" panose="020B0604020202020204" pitchFamily="34" charset="0"/>
              </a:rPr>
              <a:t>LL Encoder </a:t>
            </a:r>
            <a:endParaRPr kumimoji="1" lang="zh-CN" altLang="en-US" sz="440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矩形 20">
            <a:extLst>
              <a:ext uri="{FF2B5EF4-FFF2-40B4-BE49-F238E27FC236}">
                <a16:creationId xmlns:a16="http://schemas.microsoft.com/office/drawing/2014/main" id="{5E1AED60-BAD3-07F6-BB91-186BD979C62B}"/>
              </a:ext>
            </a:extLst>
          </p:cNvPr>
          <p:cNvSpPr/>
          <p:nvPr/>
        </p:nvSpPr>
        <p:spPr>
          <a:xfrm>
            <a:off x="4681998" y="5022338"/>
            <a:ext cx="6529363" cy="783477"/>
          </a:xfrm>
          <a:prstGeom prst="rect">
            <a:avLst/>
          </a:prstGeom>
          <a:solidFill>
            <a:srgbClr val="70AD47">
              <a:lumMod val="20000"/>
              <a:lumOff val="80000"/>
            </a:srgbClr>
          </a:solidFill>
          <a:ln w="50800" cap="flat" cmpd="sng" algn="ctr">
            <a:solidFill>
              <a:srgbClr val="70AD47">
                <a:lumMod val="50000"/>
              </a:srgbClr>
            </a:solidFill>
            <a:prstDash val="solid"/>
            <a:miter lim="800000"/>
          </a:ln>
          <a:effectLst/>
        </p:spPr>
        <p:txBody>
          <a:bodyPr rtlCol="0" anchor="ctr"/>
          <a:lstStyle/>
          <a:p>
            <a:pPr marL="0" marR="0" lvl="0" indent="0" algn="ctr" defTabSz="457010" eaLnBrk="1" fontAlgn="auto" latinLnBrk="0" hangingPunct="1">
              <a:lnSpc>
                <a:spcPts val="4480"/>
              </a:lnSpc>
              <a:spcBef>
                <a:spcPts val="0"/>
              </a:spcBef>
              <a:spcAft>
                <a:spcPts val="0"/>
              </a:spcAft>
              <a:buClrTx/>
              <a:buSzTx/>
              <a:buFontTx/>
              <a:buNone/>
              <a:tabLst/>
              <a:defRPr/>
            </a:pPr>
            <a:endParaRPr kumimoji="1" lang="zh-CN" altLang="en-US" sz="4004"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22" name="直接连接符 21">
            <a:extLst>
              <a:ext uri="{FF2B5EF4-FFF2-40B4-BE49-F238E27FC236}">
                <a16:creationId xmlns:a16="http://schemas.microsoft.com/office/drawing/2014/main" id="{3A1C43EF-040C-9BDF-C765-9045AA0DB9FF}"/>
              </a:ext>
            </a:extLst>
          </p:cNvPr>
          <p:cNvCxnSpPr>
            <a:cxnSpLocks/>
          </p:cNvCxnSpPr>
          <p:nvPr/>
        </p:nvCxnSpPr>
        <p:spPr>
          <a:xfrm>
            <a:off x="7921272" y="5022338"/>
            <a:ext cx="0" cy="783477"/>
          </a:xfrm>
          <a:prstGeom prst="line">
            <a:avLst/>
          </a:prstGeom>
          <a:noFill/>
          <a:ln w="38100" cap="flat" cmpd="sng" algn="ctr">
            <a:solidFill>
              <a:srgbClr val="70AD47">
                <a:lumMod val="50000"/>
              </a:srgbClr>
            </a:solidFill>
            <a:prstDash val="solid"/>
            <a:miter lim="800000"/>
          </a:ln>
          <a:effectLst/>
        </p:spPr>
      </p:cxnSp>
      <p:cxnSp>
        <p:nvCxnSpPr>
          <p:cNvPr id="23" name="直接连接符 22">
            <a:extLst>
              <a:ext uri="{FF2B5EF4-FFF2-40B4-BE49-F238E27FC236}">
                <a16:creationId xmlns:a16="http://schemas.microsoft.com/office/drawing/2014/main" id="{98904229-DB74-38EB-7627-A704BD1FBB65}"/>
              </a:ext>
            </a:extLst>
          </p:cNvPr>
          <p:cNvCxnSpPr>
            <a:cxnSpLocks/>
          </p:cNvCxnSpPr>
          <p:nvPr/>
        </p:nvCxnSpPr>
        <p:spPr>
          <a:xfrm>
            <a:off x="7898107" y="3397740"/>
            <a:ext cx="0" cy="783477"/>
          </a:xfrm>
          <a:prstGeom prst="line">
            <a:avLst/>
          </a:prstGeom>
          <a:noFill/>
          <a:ln w="38100" cap="flat" cmpd="sng" algn="ctr">
            <a:solidFill>
              <a:srgbClr val="5B9BD5">
                <a:lumMod val="50000"/>
              </a:srgbClr>
            </a:solidFill>
            <a:prstDash val="solid"/>
            <a:miter lim="800000"/>
          </a:ln>
          <a:effectLst/>
        </p:spPr>
      </p:cxnSp>
      <p:cxnSp>
        <p:nvCxnSpPr>
          <p:cNvPr id="24" name="直接连接符 23">
            <a:extLst>
              <a:ext uri="{FF2B5EF4-FFF2-40B4-BE49-F238E27FC236}">
                <a16:creationId xmlns:a16="http://schemas.microsoft.com/office/drawing/2014/main" id="{F1727967-A580-1900-DD6F-AFB0714E91EE}"/>
              </a:ext>
            </a:extLst>
          </p:cNvPr>
          <p:cNvCxnSpPr>
            <a:cxnSpLocks/>
          </p:cNvCxnSpPr>
          <p:nvPr/>
        </p:nvCxnSpPr>
        <p:spPr>
          <a:xfrm>
            <a:off x="4681992" y="3409214"/>
            <a:ext cx="0" cy="783477"/>
          </a:xfrm>
          <a:prstGeom prst="line">
            <a:avLst/>
          </a:prstGeom>
          <a:noFill/>
          <a:ln w="38100" cap="flat" cmpd="sng" algn="ctr">
            <a:solidFill>
              <a:srgbClr val="5B9BD5">
                <a:lumMod val="50000"/>
              </a:srgbClr>
            </a:solidFill>
            <a:prstDash val="solid"/>
            <a:miter lim="800000"/>
          </a:ln>
          <a:effectLst/>
        </p:spPr>
      </p:cxnSp>
      <p:cxnSp>
        <p:nvCxnSpPr>
          <p:cNvPr id="25" name="直线箭头连接符 47">
            <a:extLst>
              <a:ext uri="{FF2B5EF4-FFF2-40B4-BE49-F238E27FC236}">
                <a16:creationId xmlns:a16="http://schemas.microsoft.com/office/drawing/2014/main" id="{5748BB7F-C477-D79F-A7D9-B6FE4DF089DA}"/>
              </a:ext>
            </a:extLst>
          </p:cNvPr>
          <p:cNvCxnSpPr>
            <a:cxnSpLocks/>
          </p:cNvCxnSpPr>
          <p:nvPr/>
        </p:nvCxnSpPr>
        <p:spPr>
          <a:xfrm>
            <a:off x="6224674" y="4171235"/>
            <a:ext cx="4096" cy="828246"/>
          </a:xfrm>
          <a:prstGeom prst="straightConnector1">
            <a:avLst/>
          </a:prstGeom>
          <a:noFill/>
          <a:ln w="60325" cap="flat" cmpd="sng" algn="ctr">
            <a:solidFill>
              <a:sysClr val="windowText" lastClr="000000"/>
            </a:solidFill>
            <a:prstDash val="solid"/>
            <a:miter lim="800000"/>
            <a:tailEnd type="stealth" w="lg" len="lg"/>
          </a:ln>
          <a:effectLst/>
        </p:spPr>
      </p:cxnSp>
      <p:cxnSp>
        <p:nvCxnSpPr>
          <p:cNvPr id="26" name="连接符: 肘形 25">
            <a:extLst>
              <a:ext uri="{FF2B5EF4-FFF2-40B4-BE49-F238E27FC236}">
                <a16:creationId xmlns:a16="http://schemas.microsoft.com/office/drawing/2014/main" id="{0D2D5355-93FA-891C-3A9A-79039549653F}"/>
              </a:ext>
            </a:extLst>
          </p:cNvPr>
          <p:cNvCxnSpPr/>
          <p:nvPr/>
        </p:nvCxnSpPr>
        <p:spPr>
          <a:xfrm>
            <a:off x="2630102" y="4181219"/>
            <a:ext cx="18076" cy="1739"/>
          </a:xfrm>
          <a:prstGeom prst="bentConnector3">
            <a:avLst/>
          </a:prstGeom>
          <a:noFill/>
          <a:ln w="6350" cap="flat" cmpd="sng" algn="ctr">
            <a:solidFill>
              <a:srgbClr val="4472C4"/>
            </a:solidFill>
            <a:prstDash val="solid"/>
            <a:miter lim="800000"/>
            <a:tailEnd type="triangle"/>
          </a:ln>
          <a:effectLst/>
        </p:spPr>
      </p:cxnSp>
      <p:cxnSp>
        <p:nvCxnSpPr>
          <p:cNvPr id="27" name="肘形连接符 38">
            <a:extLst>
              <a:ext uri="{FF2B5EF4-FFF2-40B4-BE49-F238E27FC236}">
                <a16:creationId xmlns:a16="http://schemas.microsoft.com/office/drawing/2014/main" id="{43E8998A-643D-6B35-4B67-09725F661B9A}"/>
              </a:ext>
            </a:extLst>
          </p:cNvPr>
          <p:cNvCxnSpPr>
            <a:cxnSpLocks/>
          </p:cNvCxnSpPr>
          <p:nvPr/>
        </p:nvCxnSpPr>
        <p:spPr>
          <a:xfrm rot="16200000" flipH="1">
            <a:off x="3320377" y="4034455"/>
            <a:ext cx="1208112" cy="1525713"/>
          </a:xfrm>
          <a:prstGeom prst="bentConnector2">
            <a:avLst/>
          </a:prstGeom>
          <a:noFill/>
          <a:ln w="60325" cap="flat" cmpd="sng" algn="ctr">
            <a:solidFill>
              <a:sysClr val="windowText" lastClr="000000"/>
            </a:solidFill>
            <a:prstDash val="solid"/>
            <a:miter lim="800000"/>
            <a:tailEnd type="stealth" w="lg" len="lg"/>
          </a:ln>
          <a:effectLst/>
        </p:spPr>
      </p:cxnSp>
      <p:sp>
        <p:nvSpPr>
          <p:cNvPr id="28" name="文本框 27">
            <a:extLst>
              <a:ext uri="{FF2B5EF4-FFF2-40B4-BE49-F238E27FC236}">
                <a16:creationId xmlns:a16="http://schemas.microsoft.com/office/drawing/2014/main" id="{318C4C51-C97E-086A-8B21-C7B4331A8921}"/>
              </a:ext>
            </a:extLst>
          </p:cNvPr>
          <p:cNvSpPr txBox="1"/>
          <p:nvPr/>
        </p:nvSpPr>
        <p:spPr>
          <a:xfrm>
            <a:off x="4752222" y="5136406"/>
            <a:ext cx="3134891" cy="669414"/>
          </a:xfrm>
          <a:prstGeom prst="rect">
            <a:avLst/>
          </a:prstGeom>
          <a:noFill/>
        </p:spPr>
        <p:txBody>
          <a:bodyPr wrap="square">
            <a:spAutoFit/>
          </a:bodyPr>
          <a:lstStyle/>
          <a:p>
            <a:pPr algn="ctr" defTabSz="457010">
              <a:lnSpc>
                <a:spcPts val="4480"/>
              </a:lnSpc>
            </a:pPr>
            <a:r>
              <a:rPr kumimoji="1" lang="en-US" altLang="zh-CN" sz="4403" dirty="0">
                <a:solidFill>
                  <a:prstClr val="black"/>
                </a:solidFill>
                <a:latin typeface="Arial" panose="020B0604020202020204" pitchFamily="34" charset="0"/>
                <a:ea typeface="微软雅黑" panose="020B0503020204020204" pitchFamily="34" charset="-122"/>
                <a:cs typeface="Arial" panose="020B0604020202020204" pitchFamily="34" charset="0"/>
              </a:rPr>
              <a:t>HL Encoder </a:t>
            </a:r>
            <a:endParaRPr kumimoji="1" lang="zh-CN" altLang="en-US" sz="440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28">
            <a:extLst>
              <a:ext uri="{FF2B5EF4-FFF2-40B4-BE49-F238E27FC236}">
                <a16:creationId xmlns:a16="http://schemas.microsoft.com/office/drawing/2014/main" id="{E78D5931-C7AB-E559-98AA-0681BC648352}"/>
              </a:ext>
            </a:extLst>
          </p:cNvPr>
          <p:cNvSpPr txBox="1"/>
          <p:nvPr/>
        </p:nvSpPr>
        <p:spPr>
          <a:xfrm>
            <a:off x="7952057" y="5136404"/>
            <a:ext cx="3257878" cy="669414"/>
          </a:xfrm>
          <a:prstGeom prst="rect">
            <a:avLst/>
          </a:prstGeom>
          <a:noFill/>
        </p:spPr>
        <p:txBody>
          <a:bodyPr wrap="square">
            <a:spAutoFit/>
          </a:bodyPr>
          <a:lstStyle/>
          <a:p>
            <a:pPr algn="ctr" defTabSz="457010">
              <a:lnSpc>
                <a:spcPts val="4480"/>
              </a:lnSpc>
            </a:pPr>
            <a:r>
              <a:rPr kumimoji="1" lang="en-US" altLang="zh-CN" sz="4403" dirty="0">
                <a:solidFill>
                  <a:prstClr val="black"/>
                </a:solidFill>
                <a:latin typeface="Arial" panose="020B0604020202020204" pitchFamily="34" charset="0"/>
                <a:ea typeface="微软雅黑" panose="020B0503020204020204" pitchFamily="34" charset="-122"/>
                <a:cs typeface="Arial" panose="020B0604020202020204" pitchFamily="34" charset="0"/>
              </a:rPr>
              <a:t>LL Encoder </a:t>
            </a:r>
            <a:endParaRPr kumimoji="1" lang="zh-CN" altLang="en-US" sz="440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731C66D4-E930-8EF8-C167-0B952BA5CF1F}"/>
              </a:ext>
            </a:extLst>
          </p:cNvPr>
          <p:cNvSpPr txBox="1"/>
          <p:nvPr/>
        </p:nvSpPr>
        <p:spPr>
          <a:xfrm>
            <a:off x="4654397" y="2321596"/>
            <a:ext cx="3134891" cy="669414"/>
          </a:xfrm>
          <a:prstGeom prst="rect">
            <a:avLst/>
          </a:prstGeom>
          <a:noFill/>
        </p:spPr>
        <p:txBody>
          <a:bodyPr wrap="square">
            <a:spAutoFit/>
          </a:bodyPr>
          <a:lstStyle/>
          <a:p>
            <a:pPr algn="ctr" defTabSz="457010">
              <a:lnSpc>
                <a:spcPts val="4480"/>
              </a:lnSpc>
            </a:pPr>
            <a:r>
              <a:rPr kumimoji="1" lang="en-US" altLang="zh-CN" sz="4403" dirty="0">
                <a:solidFill>
                  <a:prstClr val="black"/>
                </a:solidFill>
                <a:latin typeface="Arial" panose="020B0604020202020204" pitchFamily="34" charset="0"/>
                <a:ea typeface="微软雅黑" panose="020B0503020204020204" pitchFamily="34" charset="-122"/>
                <a:cs typeface="Arial" panose="020B0604020202020204" pitchFamily="34" charset="0"/>
              </a:rPr>
              <a:t>Classifier</a:t>
            </a:r>
            <a:endParaRPr kumimoji="1" lang="zh-CN" altLang="en-US" sz="440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灯片编号占位符 3">
            <a:extLst>
              <a:ext uri="{FF2B5EF4-FFF2-40B4-BE49-F238E27FC236}">
                <a16:creationId xmlns:a16="http://schemas.microsoft.com/office/drawing/2014/main" id="{E541CDB3-472F-D24A-B17A-77DEBCEAD798}"/>
              </a:ext>
            </a:extLst>
          </p:cNvPr>
          <p:cNvSpPr txBox="1">
            <a:spLocks/>
          </p:cNvSpPr>
          <p:nvPr/>
        </p:nvSpPr>
        <p:spPr>
          <a:xfrm>
            <a:off x="8610600" y="6420148"/>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99DD2-3293-0048-9092-79BE9AEA5DFC}" type="slidenum">
              <a:rPr kumimoji="1" lang="zh-CN" altLang="en-US" smtClean="0"/>
              <a:pPr/>
              <a:t>18</a:t>
            </a:fld>
            <a:endParaRPr kumimoji="1" lang="zh-CN" altLang="en-US" dirty="0"/>
          </a:p>
        </p:txBody>
      </p:sp>
    </p:spTree>
    <p:extLst>
      <p:ext uri="{BB962C8B-B14F-4D97-AF65-F5344CB8AC3E}">
        <p14:creationId xmlns:p14="http://schemas.microsoft.com/office/powerpoint/2010/main" val="25589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2"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2"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9"/>
                                        </p:tgtEl>
                                      </p:cBhvr>
                                    </p:animEffect>
                                    <p:set>
                                      <p:cBhvr>
                                        <p:cTn id="98" dur="1" fill="hold">
                                          <p:stCondLst>
                                            <p:cond delay="499"/>
                                          </p:stCondLst>
                                        </p:cTn>
                                        <p:tgtEl>
                                          <p:spTgt spid="9"/>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
                                        </p:tgtEl>
                                      </p:cBhvr>
                                    </p:animEffect>
                                    <p:set>
                                      <p:cBhvr>
                                        <p:cTn id="101" dur="1" fill="hold">
                                          <p:stCondLst>
                                            <p:cond delay="499"/>
                                          </p:stCondLst>
                                        </p:cTn>
                                        <p:tgtEl>
                                          <p:spTgt spid="1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3"/>
                                        </p:tgtEl>
                                      </p:cBhvr>
                                    </p:animEffect>
                                    <p:set>
                                      <p:cBhvr>
                                        <p:cTn id="110" dur="1" fill="hold">
                                          <p:stCondLst>
                                            <p:cond delay="499"/>
                                          </p:stCondLst>
                                        </p:cTn>
                                        <p:tgtEl>
                                          <p:spTgt spid="1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20"/>
                                        </p:tgtEl>
                                      </p:cBhvr>
                                    </p:animEffect>
                                    <p:set>
                                      <p:cBhvr>
                                        <p:cTn id="131" dur="1" fill="hold">
                                          <p:stCondLst>
                                            <p:cond delay="499"/>
                                          </p:stCondLst>
                                        </p:cTn>
                                        <p:tgtEl>
                                          <p:spTgt spid="20"/>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3"/>
                                        </p:tgtEl>
                                      </p:cBhvr>
                                    </p:animEffect>
                                    <p:set>
                                      <p:cBhvr>
                                        <p:cTn id="140" dur="1" fill="hold">
                                          <p:stCondLst>
                                            <p:cond delay="499"/>
                                          </p:stCondLst>
                                        </p:cTn>
                                        <p:tgtEl>
                                          <p:spTgt spid="23"/>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4"/>
                                        </p:tgtEl>
                                      </p:cBhvr>
                                    </p:animEffect>
                                    <p:set>
                                      <p:cBhvr>
                                        <p:cTn id="143" dur="1" fill="hold">
                                          <p:stCondLst>
                                            <p:cond delay="499"/>
                                          </p:stCondLst>
                                        </p:cTn>
                                        <p:tgtEl>
                                          <p:spTgt spid="24"/>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5"/>
                                        </p:tgtEl>
                                      </p:cBhvr>
                                    </p:animEffect>
                                    <p:set>
                                      <p:cBhvr>
                                        <p:cTn id="146" dur="1" fill="hold">
                                          <p:stCondLst>
                                            <p:cond delay="499"/>
                                          </p:stCondLst>
                                        </p:cTn>
                                        <p:tgtEl>
                                          <p:spTgt spid="2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6"/>
                                        </p:tgtEl>
                                      </p:cBhvr>
                                    </p:animEffect>
                                    <p:set>
                                      <p:cBhvr>
                                        <p:cTn id="149" dur="1" fill="hold">
                                          <p:stCondLst>
                                            <p:cond delay="499"/>
                                          </p:stCondLst>
                                        </p:cTn>
                                        <p:tgtEl>
                                          <p:spTgt spid="26"/>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27"/>
                                        </p:tgtEl>
                                      </p:cBhvr>
                                    </p:animEffect>
                                    <p:set>
                                      <p:cBhvr>
                                        <p:cTn id="152" dur="1" fill="hold">
                                          <p:stCondLst>
                                            <p:cond delay="499"/>
                                          </p:stCondLst>
                                        </p:cTn>
                                        <p:tgtEl>
                                          <p:spTgt spid="27"/>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28"/>
                                        </p:tgtEl>
                                      </p:cBhvr>
                                    </p:animEffect>
                                    <p:set>
                                      <p:cBhvr>
                                        <p:cTn id="155" dur="1" fill="hold">
                                          <p:stCondLst>
                                            <p:cond delay="499"/>
                                          </p:stCondLst>
                                        </p:cTn>
                                        <p:tgtEl>
                                          <p:spTgt spid="2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29"/>
                                        </p:tgtEl>
                                      </p:cBhvr>
                                    </p:animEffect>
                                    <p:set>
                                      <p:cBhvr>
                                        <p:cTn id="158" dur="1" fill="hold">
                                          <p:stCondLst>
                                            <p:cond delay="499"/>
                                          </p:stCondLst>
                                        </p:cTn>
                                        <p:tgtEl>
                                          <p:spTgt spid="2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30"/>
                                        </p:tgtEl>
                                      </p:cBhvr>
                                    </p:animEffect>
                                    <p:set>
                                      <p:cBhvr>
                                        <p:cTn id="161" dur="1" fill="hold">
                                          <p:stCondLst>
                                            <p:cond delay="499"/>
                                          </p:stCondLst>
                                        </p:cTn>
                                        <p:tgtEl>
                                          <p:spTgt spid="30"/>
                                        </p:tgtEl>
                                        <p:attrNameLst>
                                          <p:attrName>style.visibility</p:attrName>
                                        </p:attrNameLst>
                                      </p:cBhvr>
                                      <p:to>
                                        <p:strVal val="hidden"/>
                                      </p:to>
                                    </p:set>
                                  </p:childTnLst>
                                </p:cTn>
                              </p:par>
                            </p:childTnLst>
                          </p:cTn>
                        </p:par>
                        <p:par>
                          <p:cTn id="162" fill="hold">
                            <p:stCondLst>
                              <p:cond delay="500"/>
                            </p:stCondLst>
                            <p:childTnLst>
                              <p:par>
                                <p:cTn id="163" presetID="10" presetClass="entr" presetSubtype="0" fill="hold" nodeType="afterEffect">
                                  <p:stCondLst>
                                    <p:cond delay="0"/>
                                  </p:stCondLst>
                                  <p:childTnLst>
                                    <p:set>
                                      <p:cBhvr>
                                        <p:cTn id="164" dur="1" fill="hold">
                                          <p:stCondLst>
                                            <p:cond delay="0"/>
                                          </p:stCondLst>
                                        </p:cTn>
                                        <p:tgtEl>
                                          <p:spTgt spid="3">
                                            <p:txEl>
                                              <p:pRg st="3" end="3"/>
                                            </p:txEl>
                                          </p:spTgt>
                                        </p:tgtEl>
                                        <p:attrNameLst>
                                          <p:attrName>style.visibility</p:attrName>
                                        </p:attrNameLst>
                                      </p:cBhvr>
                                      <p:to>
                                        <p:strVal val="visible"/>
                                      </p:to>
                                    </p:set>
                                    <p:animEffect transition="in" filter="fade">
                                      <p:cBhvr>
                                        <p:cTn id="165" dur="500"/>
                                        <p:tgtEl>
                                          <p:spTgt spid="3">
                                            <p:txEl>
                                              <p:pRg st="3" end="3"/>
                                            </p:txEl>
                                          </p:spTgt>
                                        </p:tgtEl>
                                      </p:cBhvr>
                                    </p:animEffect>
                                  </p:childTnLst>
                                </p:cTn>
                              </p:par>
                              <p:par>
                                <p:cTn id="166" presetID="10" presetClass="entr" presetSubtype="0" fill="hold" nodeType="withEffect">
                                  <p:stCondLst>
                                    <p:cond delay="0"/>
                                  </p:stCondLst>
                                  <p:childTnLst>
                                    <p:set>
                                      <p:cBhvr>
                                        <p:cTn id="167" dur="1" fill="hold">
                                          <p:stCondLst>
                                            <p:cond delay="0"/>
                                          </p:stCondLst>
                                        </p:cTn>
                                        <p:tgtEl>
                                          <p:spTgt spid="3">
                                            <p:txEl>
                                              <p:pRg st="4" end="4"/>
                                            </p:txEl>
                                          </p:spTgt>
                                        </p:tgtEl>
                                        <p:attrNameLst>
                                          <p:attrName>style.visibility</p:attrName>
                                        </p:attrNameLst>
                                      </p:cBhvr>
                                      <p:to>
                                        <p:strVal val="visible"/>
                                      </p:to>
                                    </p:set>
                                    <p:animEffect transition="in" filter="fade">
                                      <p:cBhvr>
                                        <p:cTn id="16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animBg="1"/>
      <p:bldP spid="6" grpId="2" animBg="1"/>
      <p:bldP spid="7" grpId="1" animBg="1"/>
      <p:bldP spid="7" grpId="2" animBg="1"/>
      <p:bldP spid="8" grpId="1" animBg="1"/>
      <p:bldP spid="8" grpId="2" animBg="1"/>
      <p:bldP spid="13" grpId="1"/>
      <p:bldP spid="13" grpId="2"/>
      <p:bldP spid="15" grpId="1"/>
      <p:bldP spid="15" grpId="2"/>
      <p:bldP spid="16" grpId="1"/>
      <p:bldP spid="16" grpId="2"/>
      <p:bldP spid="17" grpId="1" animBg="1"/>
      <p:bldP spid="17" grpId="2" animBg="1"/>
      <p:bldP spid="18" grpId="1"/>
      <p:bldP spid="18" grpId="2"/>
      <p:bldP spid="19" grpId="1"/>
      <p:bldP spid="19" grpId="2"/>
      <p:bldP spid="20" grpId="1"/>
      <p:bldP spid="20" grpId="2"/>
      <p:bldP spid="21" grpId="1" animBg="1"/>
      <p:bldP spid="21" grpId="2" animBg="1"/>
      <p:bldP spid="28" grpId="1"/>
      <p:bldP spid="28" grpId="2"/>
      <p:bldP spid="29" grpId="1"/>
      <p:bldP spid="29" grpId="2"/>
      <p:bldP spid="30" grpId="1"/>
      <p:bldP spid="30"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线连接符 21">
            <a:extLst>
              <a:ext uri="{FF2B5EF4-FFF2-40B4-BE49-F238E27FC236}">
                <a16:creationId xmlns:a16="http://schemas.microsoft.com/office/drawing/2014/main" id="{7BD271B6-2807-53A0-527C-6F0EACFC05F4}"/>
              </a:ext>
            </a:extLst>
          </p:cNvPr>
          <p:cNvCxnSpPr>
            <a:cxnSpLocks/>
          </p:cNvCxnSpPr>
          <p:nvPr/>
        </p:nvCxnSpPr>
        <p:spPr>
          <a:xfrm>
            <a:off x="5693457" y="2882809"/>
            <a:ext cx="3463925" cy="0"/>
          </a:xfrm>
          <a:prstGeom prst="line">
            <a:avLst/>
          </a:prstGeom>
          <a:ln w="635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ChameleMon</a:t>
            </a:r>
            <a:r>
              <a:rPr lang="en-US" altLang="zh-CN" dirty="0"/>
              <a:t>-Experiments</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Packet loss detection</a:t>
            </a:r>
          </a:p>
          <a:p>
            <a:pPr lvl="1">
              <a:lnSpc>
                <a:spcPct val="150000"/>
              </a:lnSpc>
            </a:pPr>
            <a:r>
              <a:rPr lang="en-US" altLang="zh-CN" dirty="0">
                <a:latin typeface="Calibri" panose="020F0502020204030204" pitchFamily="34" charset="0"/>
                <a:cs typeface="Calibri" panose="020F0502020204030204" pitchFamily="34" charset="0"/>
              </a:rPr>
              <a:t>Simple Topology: one link</a:t>
            </a:r>
          </a:p>
          <a:p>
            <a:pPr lvl="1">
              <a:lnSpc>
                <a:spcPct val="150000"/>
              </a:lnSpc>
            </a:pPr>
            <a:r>
              <a:rPr lang="en-US" altLang="zh-CN" dirty="0">
                <a:latin typeface="Calibri" panose="020F0502020204030204" pitchFamily="34" charset="0"/>
                <a:cs typeface="Calibri" panose="020F0502020204030204" pitchFamily="34" charset="0"/>
              </a:rPr>
              <a:t>Best memory efficiency (O(# victim flows))</a:t>
            </a: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19</a:t>
            </a:fld>
            <a:endParaRPr kumimoji="1" lang="zh-CN" altLang="en-US" dirty="0"/>
          </a:p>
        </p:txBody>
      </p:sp>
      <p:pic>
        <p:nvPicPr>
          <p:cNvPr id="7" name="内容占位符 8">
            <a:extLst>
              <a:ext uri="{FF2B5EF4-FFF2-40B4-BE49-F238E27FC236}">
                <a16:creationId xmlns:a16="http://schemas.microsoft.com/office/drawing/2014/main" id="{0DFFA5C7-2CA0-8593-B7FE-E49601851D9A}"/>
              </a:ext>
            </a:extLst>
          </p:cNvPr>
          <p:cNvPicPr>
            <a:picLocks noChangeAspect="1"/>
          </p:cNvPicPr>
          <p:nvPr/>
        </p:nvPicPr>
        <p:blipFill>
          <a:blip r:embed="rId3">
            <a:duotone>
              <a:schemeClr val="accent1">
                <a:shade val="45000"/>
                <a:satMod val="135000"/>
              </a:schemeClr>
              <a:prstClr val="white"/>
            </a:duotone>
          </a:blip>
          <a:stretch>
            <a:fillRect/>
          </a:stretch>
        </p:blipFill>
        <p:spPr>
          <a:xfrm>
            <a:off x="5143971" y="2532617"/>
            <a:ext cx="1098972" cy="735806"/>
          </a:xfrm>
          <a:prstGeom prst="rect">
            <a:avLst/>
          </a:prstGeom>
        </p:spPr>
      </p:pic>
      <p:pic>
        <p:nvPicPr>
          <p:cNvPr id="6" name="内容占位符 8">
            <a:extLst>
              <a:ext uri="{FF2B5EF4-FFF2-40B4-BE49-F238E27FC236}">
                <a16:creationId xmlns:a16="http://schemas.microsoft.com/office/drawing/2014/main" id="{C5CF580E-C439-71FD-BA61-EEE7865C3361}"/>
              </a:ext>
            </a:extLst>
          </p:cNvPr>
          <p:cNvPicPr>
            <a:picLocks noChangeAspect="1"/>
          </p:cNvPicPr>
          <p:nvPr/>
        </p:nvPicPr>
        <p:blipFill>
          <a:blip r:embed="rId3">
            <a:duotone>
              <a:schemeClr val="accent1">
                <a:shade val="45000"/>
                <a:satMod val="135000"/>
              </a:schemeClr>
              <a:prstClr val="white"/>
            </a:duotone>
          </a:blip>
          <a:stretch>
            <a:fillRect/>
          </a:stretch>
        </p:blipFill>
        <p:spPr>
          <a:xfrm>
            <a:off x="8455390" y="2532617"/>
            <a:ext cx="1098972" cy="735806"/>
          </a:xfrm>
          <a:prstGeom prst="rect">
            <a:avLst/>
          </a:prstGeom>
        </p:spPr>
      </p:pic>
      <p:pic>
        <p:nvPicPr>
          <p:cNvPr id="8" name="图片 7">
            <a:extLst>
              <a:ext uri="{FF2B5EF4-FFF2-40B4-BE49-F238E27FC236}">
                <a16:creationId xmlns:a16="http://schemas.microsoft.com/office/drawing/2014/main" id="{9D445F32-DD38-313C-D578-C085152597FD}"/>
              </a:ext>
            </a:extLst>
          </p:cNvPr>
          <p:cNvPicPr>
            <a:picLocks noChangeAspect="1"/>
          </p:cNvPicPr>
          <p:nvPr/>
        </p:nvPicPr>
        <p:blipFill>
          <a:blip r:embed="rId4"/>
          <a:stretch>
            <a:fillRect/>
          </a:stretch>
        </p:blipFill>
        <p:spPr>
          <a:xfrm>
            <a:off x="912018" y="1949972"/>
            <a:ext cx="10367963" cy="4226991"/>
          </a:xfrm>
          <a:prstGeom prst="rect">
            <a:avLst/>
          </a:prstGeom>
        </p:spPr>
      </p:pic>
      <p:pic>
        <p:nvPicPr>
          <p:cNvPr id="10" name="图片 9">
            <a:extLst>
              <a:ext uri="{FF2B5EF4-FFF2-40B4-BE49-F238E27FC236}">
                <a16:creationId xmlns:a16="http://schemas.microsoft.com/office/drawing/2014/main" id="{2BF9310F-278B-EB95-6495-A4C7D00A1231}"/>
              </a:ext>
            </a:extLst>
          </p:cNvPr>
          <p:cNvPicPr>
            <a:picLocks noChangeAspect="1"/>
          </p:cNvPicPr>
          <p:nvPr/>
        </p:nvPicPr>
        <p:blipFill>
          <a:blip r:embed="rId5"/>
          <a:stretch>
            <a:fillRect/>
          </a:stretch>
        </p:blipFill>
        <p:spPr>
          <a:xfrm>
            <a:off x="912018" y="1949972"/>
            <a:ext cx="10441782" cy="4191658"/>
          </a:xfrm>
          <a:prstGeom prst="rect">
            <a:avLst/>
          </a:prstGeom>
        </p:spPr>
      </p:pic>
      <p:pic>
        <p:nvPicPr>
          <p:cNvPr id="12" name="图片 11">
            <a:extLst>
              <a:ext uri="{FF2B5EF4-FFF2-40B4-BE49-F238E27FC236}">
                <a16:creationId xmlns:a16="http://schemas.microsoft.com/office/drawing/2014/main" id="{3B6F357E-D249-7262-D7D5-B496B1315898}"/>
              </a:ext>
            </a:extLst>
          </p:cNvPr>
          <p:cNvPicPr>
            <a:picLocks noChangeAspect="1"/>
          </p:cNvPicPr>
          <p:nvPr/>
        </p:nvPicPr>
        <p:blipFill>
          <a:blip r:embed="rId6"/>
          <a:stretch>
            <a:fillRect/>
          </a:stretch>
        </p:blipFill>
        <p:spPr>
          <a:xfrm>
            <a:off x="912018" y="1949972"/>
            <a:ext cx="10482394" cy="4226991"/>
          </a:xfrm>
          <a:prstGeom prst="rect">
            <a:avLst/>
          </a:prstGeom>
        </p:spPr>
      </p:pic>
    </p:spTree>
    <p:extLst>
      <p:ext uri="{BB962C8B-B14F-4D97-AF65-F5344CB8AC3E}">
        <p14:creationId xmlns:p14="http://schemas.microsoft.com/office/powerpoint/2010/main" val="35979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xit" presetSubtype="0" fill="hold" nodeType="afterEffect">
                                  <p:stCondLst>
                                    <p:cond delay="200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500"/>
                            </p:stCondLst>
                            <p:childTnLst>
                              <p:par>
                                <p:cTn id="35" presetID="10" presetClass="exit" presetSubtype="0" fill="hold" nodeType="afterEffect">
                                  <p:stCondLst>
                                    <p:cond delay="200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6500"/>
                            </p:stCondLst>
                            <p:childTnLst>
                              <p:par>
                                <p:cTn id="43" presetID="10" presetClass="exit" presetSubtype="0" fill="hold" nodeType="afterEffect">
                                  <p:stCondLst>
                                    <p:cond delay="200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FF7D2-A56F-4447-AC12-C1F324CFCD9D}"/>
              </a:ext>
            </a:extLst>
          </p:cNvPr>
          <p:cNvSpPr>
            <a:spLocks noGrp="1"/>
          </p:cNvSpPr>
          <p:nvPr>
            <p:ph type="title"/>
          </p:nvPr>
        </p:nvSpPr>
        <p:spPr/>
        <p:txBody>
          <a:bodyPr/>
          <a:lstStyle/>
          <a:p>
            <a:r>
              <a:rPr kumimoji="1" lang="en-US" altLang="zh-CN" dirty="0">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493CF56-B5B1-0E4C-8492-AB6BCCC535CA}"/>
              </a:ext>
            </a:extLst>
          </p:cNvPr>
          <p:cNvSpPr>
            <a:spLocks noGrp="1"/>
          </p:cNvSpPr>
          <p:nvPr>
            <p:ph idx="1"/>
          </p:nvPr>
        </p:nvSpPr>
        <p:spPr/>
        <p:txBody>
          <a:bodyPr>
            <a:normAutofit lnSpcReduction="10000"/>
          </a:bodyPr>
          <a:lstStyle/>
          <a:p>
            <a:pPr>
              <a:lnSpc>
                <a:spcPct val="150000"/>
              </a:lnSpc>
            </a:pPr>
            <a:r>
              <a:rPr lang="en-US" altLang="zh-CN" dirty="0">
                <a:latin typeface="Calibri" panose="020F0502020204030204" pitchFamily="34" charset="0"/>
                <a:cs typeface="Calibri" panose="020F0502020204030204" pitchFamily="34" charset="0"/>
              </a:rPr>
              <a:t>Flow-level Measurement (</a:t>
            </a:r>
            <a:r>
              <a:rPr lang="en-US" altLang="zh-CN" dirty="0">
                <a:solidFill>
                  <a:srgbClr val="FF0000"/>
                </a:solidFill>
                <a:latin typeface="Calibri" panose="020F0502020204030204" pitchFamily="34" charset="0"/>
                <a:cs typeface="Calibri" panose="020F0502020204030204" pitchFamily="34" charset="0"/>
              </a:rPr>
              <a:t>critical to network operations</a:t>
            </a:r>
            <a:r>
              <a:rPr lang="en-US" altLang="zh-CN" dirty="0">
                <a:latin typeface="Calibri" panose="020F0502020204030204" pitchFamily="34" charset="0"/>
                <a:cs typeface="Calibri" panose="020F0502020204030204" pitchFamily="34" charset="0"/>
              </a:rPr>
              <a:t>)</a:t>
            </a:r>
          </a:p>
          <a:p>
            <a:pPr lvl="1">
              <a:lnSpc>
                <a:spcPct val="150000"/>
              </a:lnSpc>
            </a:pPr>
            <a:r>
              <a:rPr lang="en-US" altLang="zh-CN" dirty="0">
                <a:latin typeface="Calibri" panose="020F0502020204030204" pitchFamily="34" charset="0"/>
                <a:cs typeface="Calibri" panose="020F0502020204030204" pitchFamily="34" charset="0"/>
              </a:rPr>
              <a:t>Packet accumulation tasks</a:t>
            </a:r>
          </a:p>
          <a:p>
            <a:pPr lvl="2">
              <a:lnSpc>
                <a:spcPct val="150000"/>
              </a:lnSpc>
            </a:pPr>
            <a:r>
              <a:rPr lang="en-US" altLang="zh-CN" dirty="0">
                <a:latin typeface="Calibri" panose="020F0502020204030204" pitchFamily="34" charset="0"/>
                <a:cs typeface="Calibri" panose="020F0502020204030204" pitchFamily="34" charset="0"/>
              </a:rPr>
              <a:t>Flow size estimation,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heavy-hitter detection, entropy estimation…</a:t>
            </a:r>
          </a:p>
          <a:p>
            <a:pPr lvl="1">
              <a:lnSpc>
                <a:spcPct val="150000"/>
              </a:lnSpc>
            </a:pPr>
            <a:r>
              <a:rPr lang="en-US" altLang="zh-CN" dirty="0">
                <a:latin typeface="Calibri" panose="020F0502020204030204" pitchFamily="34" charset="0"/>
                <a:cs typeface="Calibri" panose="020F0502020204030204" pitchFamily="34" charset="0"/>
              </a:rPr>
              <a:t>Packet loss tasks	</a:t>
            </a:r>
          </a:p>
          <a:p>
            <a:pPr lvl="2">
              <a:lnSpc>
                <a:spcPct val="150000"/>
              </a:lnSpc>
            </a:pPr>
            <a:r>
              <a:rPr lang="en-US" altLang="zh-CN" dirty="0">
                <a:latin typeface="Calibri" panose="020F0502020204030204" pitchFamily="34" charset="0"/>
                <a:cs typeface="Calibri" panose="020F0502020204030204" pitchFamily="34" charset="0"/>
              </a:rPr>
              <a:t>Packet loss detection</a:t>
            </a:r>
          </a:p>
          <a:p>
            <a:pPr>
              <a:lnSpc>
                <a:spcPct val="150000"/>
              </a:lnSpc>
            </a:pPr>
            <a:r>
              <a:rPr lang="en-US" altLang="zh-CN" dirty="0">
                <a:latin typeface="Calibri" panose="020F0502020204030204" pitchFamily="34" charset="0"/>
                <a:cs typeface="Calibri" panose="020F0502020204030204" pitchFamily="34" charset="0"/>
              </a:rPr>
              <a:t>Seldom solutions consider and support both kinds of tasks</a:t>
            </a:r>
          </a:p>
          <a:p>
            <a:pPr lvl="1">
              <a:lnSpc>
                <a:spcPct val="150000"/>
              </a:lnSpc>
            </a:pPr>
            <a:r>
              <a:rPr lang="en-US" altLang="zh-CN" dirty="0">
                <a:latin typeface="Calibri" panose="020F0502020204030204" pitchFamily="34" charset="0"/>
                <a:cs typeface="Calibri" panose="020F0502020204030204" pitchFamily="34" charset="0"/>
              </a:rPr>
              <a:t>Require very different flow-level statistics</a:t>
            </a:r>
          </a:p>
          <a:p>
            <a:pPr>
              <a:lnSpc>
                <a:spcPct val="150000"/>
              </a:lnSpc>
            </a:pPr>
            <a:endParaRPr lang="en-US" altLang="zh-CN" dirty="0">
              <a:latin typeface="Calibri" panose="020F0502020204030204" pitchFamily="34" charset="0"/>
              <a:cs typeface="Calibri" panose="020F0502020204030204" pitchFamily="34" charset="0"/>
            </a:endParaRPr>
          </a:p>
        </p:txBody>
      </p:sp>
      <p:sp>
        <p:nvSpPr>
          <p:cNvPr id="5" name="灯片编号占位符 4">
            <a:extLst>
              <a:ext uri="{FF2B5EF4-FFF2-40B4-BE49-F238E27FC236}">
                <a16:creationId xmlns:a16="http://schemas.microsoft.com/office/drawing/2014/main" id="{7672887E-8D80-A444-8BA3-7F8D50ACADDC}"/>
              </a:ext>
            </a:extLst>
          </p:cNvPr>
          <p:cNvSpPr>
            <a:spLocks noGrp="1"/>
          </p:cNvSpPr>
          <p:nvPr>
            <p:ph type="sldNum" sz="quarter" idx="12"/>
          </p:nvPr>
        </p:nvSpPr>
        <p:spPr/>
        <p:txBody>
          <a:bodyPr/>
          <a:lstStyle/>
          <a:p>
            <a:fld id="{84E99DD2-3293-0048-9092-79BE9AEA5DFC}" type="slidenum">
              <a:rPr kumimoji="1" lang="zh-CN" altLang="en-US" smtClean="0"/>
              <a:t>2</a:t>
            </a:fld>
            <a:endParaRPr kumimoji="1" lang="zh-CN" altLang="en-US" dirty="0"/>
          </a:p>
        </p:txBody>
      </p:sp>
      <p:sp>
        <p:nvSpPr>
          <p:cNvPr id="4" name="AutoShape 4">
            <a:extLst>
              <a:ext uri="{FF2B5EF4-FFF2-40B4-BE49-F238E27FC236}">
                <a16:creationId xmlns:a16="http://schemas.microsoft.com/office/drawing/2014/main" id="{F3B023A4-EE10-453B-A079-FC9EBF1D7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 name="图片 5">
            <a:extLst>
              <a:ext uri="{FF2B5EF4-FFF2-40B4-BE49-F238E27FC236}">
                <a16:creationId xmlns:a16="http://schemas.microsoft.com/office/drawing/2014/main" id="{C69A53CB-EC82-3346-BB85-2BE86A9ED7AB}"/>
              </a:ext>
            </a:extLst>
          </p:cNvPr>
          <p:cNvPicPr>
            <a:picLocks noChangeAspect="1"/>
          </p:cNvPicPr>
          <p:nvPr/>
        </p:nvPicPr>
        <p:blipFill>
          <a:blip r:embed="rId3"/>
          <a:stretch>
            <a:fillRect/>
          </a:stretch>
        </p:blipFill>
        <p:spPr>
          <a:xfrm>
            <a:off x="9524878" y="2074879"/>
            <a:ext cx="2237038" cy="2230207"/>
          </a:xfrm>
          <a:prstGeom prst="rect">
            <a:avLst/>
          </a:prstGeom>
        </p:spPr>
      </p:pic>
      <p:pic>
        <p:nvPicPr>
          <p:cNvPr id="7" name="图片 6">
            <a:extLst>
              <a:ext uri="{FF2B5EF4-FFF2-40B4-BE49-F238E27FC236}">
                <a16:creationId xmlns:a16="http://schemas.microsoft.com/office/drawing/2014/main" id="{D91C3352-7075-6648-A77A-9BED48C910FC}"/>
              </a:ext>
            </a:extLst>
          </p:cNvPr>
          <p:cNvPicPr>
            <a:picLocks noChangeAspect="1"/>
          </p:cNvPicPr>
          <p:nvPr/>
        </p:nvPicPr>
        <p:blipFill>
          <a:blip r:embed="rId4"/>
          <a:stretch>
            <a:fillRect/>
          </a:stretch>
        </p:blipFill>
        <p:spPr>
          <a:xfrm>
            <a:off x="4681433" y="3668605"/>
            <a:ext cx="7469536" cy="2404618"/>
          </a:xfrm>
          <a:prstGeom prst="rect">
            <a:avLst/>
          </a:prstGeom>
        </p:spPr>
      </p:pic>
    </p:spTree>
    <p:extLst>
      <p:ext uri="{BB962C8B-B14F-4D97-AF65-F5344CB8AC3E}">
        <p14:creationId xmlns:p14="http://schemas.microsoft.com/office/powerpoint/2010/main" val="424551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线连接符 21">
            <a:extLst>
              <a:ext uri="{FF2B5EF4-FFF2-40B4-BE49-F238E27FC236}">
                <a16:creationId xmlns:a16="http://schemas.microsoft.com/office/drawing/2014/main" id="{7BD271B6-2807-53A0-527C-6F0EACFC05F4}"/>
              </a:ext>
            </a:extLst>
          </p:cNvPr>
          <p:cNvCxnSpPr>
            <a:cxnSpLocks/>
          </p:cNvCxnSpPr>
          <p:nvPr/>
        </p:nvCxnSpPr>
        <p:spPr>
          <a:xfrm>
            <a:off x="5693457" y="2882809"/>
            <a:ext cx="3463925" cy="0"/>
          </a:xfrm>
          <a:prstGeom prst="line">
            <a:avLst/>
          </a:prstGeom>
          <a:ln w="635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ChameleMon</a:t>
            </a:r>
            <a:r>
              <a:rPr lang="en-US" altLang="zh-CN" dirty="0"/>
              <a:t>-Experiments</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Packet loss detection</a:t>
            </a:r>
          </a:p>
          <a:p>
            <a:pPr lvl="1">
              <a:lnSpc>
                <a:spcPct val="150000"/>
              </a:lnSpc>
            </a:pPr>
            <a:r>
              <a:rPr lang="en-US" altLang="zh-CN" dirty="0">
                <a:latin typeface="Calibri" panose="020F0502020204030204" pitchFamily="34" charset="0"/>
                <a:cs typeface="Calibri" panose="020F0502020204030204" pitchFamily="34" charset="0"/>
              </a:rPr>
              <a:t>Simple Topology: one link</a:t>
            </a:r>
          </a:p>
          <a:p>
            <a:pPr lvl="1">
              <a:lnSpc>
                <a:spcPct val="150000"/>
              </a:lnSpc>
            </a:pPr>
            <a:r>
              <a:rPr lang="en-US" altLang="zh-CN" dirty="0">
                <a:latin typeface="Calibri" panose="020F0502020204030204" pitchFamily="34" charset="0"/>
                <a:cs typeface="Calibri" panose="020F0502020204030204" pitchFamily="34" charset="0"/>
              </a:rPr>
              <a:t>Best memory efficiency (O(# victim flows))</a:t>
            </a:r>
          </a:p>
          <a:p>
            <a:pPr>
              <a:lnSpc>
                <a:spcPct val="150000"/>
              </a:lnSpc>
            </a:pPr>
            <a:r>
              <a:rPr lang="en-US" altLang="zh-CN" dirty="0">
                <a:latin typeface="Calibri" panose="020F0502020204030204" pitchFamily="34" charset="0"/>
                <a:cs typeface="Calibri" panose="020F0502020204030204" pitchFamily="34" charset="0"/>
              </a:rPr>
              <a:t>Six packet accumulation tasks</a:t>
            </a:r>
          </a:p>
          <a:p>
            <a:pPr lvl="1">
              <a:lnSpc>
                <a:spcPct val="150000"/>
              </a:lnSpc>
            </a:pPr>
            <a:r>
              <a:rPr lang="en-US" altLang="zh-CN" dirty="0">
                <a:latin typeface="Calibri" panose="020F0502020204030204" pitchFamily="34" charset="0"/>
                <a:cs typeface="Calibri" panose="020F0502020204030204" pitchFamily="34" charset="0"/>
              </a:rPr>
              <a:t>At least comparable accuracy with SOTA</a:t>
            </a:r>
          </a:p>
          <a:p>
            <a:pPr lvl="1">
              <a:lnSpc>
                <a:spcPct val="150000"/>
              </a:lnSpc>
            </a:pPr>
            <a:endParaRPr lang="en-US" altLang="zh-CN" dirty="0">
              <a:latin typeface="Calibri" panose="020F0502020204030204" pitchFamily="34" charset="0"/>
              <a:cs typeface="Calibri" panose="020F0502020204030204" pitchFamily="34" charset="0"/>
            </a:endParaRPr>
          </a:p>
          <a:p>
            <a:pPr>
              <a:lnSpc>
                <a:spcPct val="150000"/>
              </a:lnSpc>
            </a:pPr>
            <a:endParaRPr lang="en-US" altLang="zh-CN"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20</a:t>
            </a:fld>
            <a:endParaRPr kumimoji="1" lang="zh-CN" altLang="en-US" dirty="0"/>
          </a:p>
        </p:txBody>
      </p:sp>
      <p:pic>
        <p:nvPicPr>
          <p:cNvPr id="7" name="内容占位符 8">
            <a:extLst>
              <a:ext uri="{FF2B5EF4-FFF2-40B4-BE49-F238E27FC236}">
                <a16:creationId xmlns:a16="http://schemas.microsoft.com/office/drawing/2014/main" id="{0DFFA5C7-2CA0-8593-B7FE-E49601851D9A}"/>
              </a:ext>
            </a:extLst>
          </p:cNvPr>
          <p:cNvPicPr>
            <a:picLocks noChangeAspect="1"/>
          </p:cNvPicPr>
          <p:nvPr/>
        </p:nvPicPr>
        <p:blipFill>
          <a:blip r:embed="rId3">
            <a:duotone>
              <a:schemeClr val="accent1">
                <a:shade val="45000"/>
                <a:satMod val="135000"/>
              </a:schemeClr>
              <a:prstClr val="white"/>
            </a:duotone>
          </a:blip>
          <a:stretch>
            <a:fillRect/>
          </a:stretch>
        </p:blipFill>
        <p:spPr>
          <a:xfrm>
            <a:off x="5143971" y="2532617"/>
            <a:ext cx="1098972" cy="735806"/>
          </a:xfrm>
          <a:prstGeom prst="rect">
            <a:avLst/>
          </a:prstGeom>
        </p:spPr>
      </p:pic>
      <p:pic>
        <p:nvPicPr>
          <p:cNvPr id="6" name="内容占位符 8">
            <a:extLst>
              <a:ext uri="{FF2B5EF4-FFF2-40B4-BE49-F238E27FC236}">
                <a16:creationId xmlns:a16="http://schemas.microsoft.com/office/drawing/2014/main" id="{C5CF580E-C439-71FD-BA61-EEE7865C3361}"/>
              </a:ext>
            </a:extLst>
          </p:cNvPr>
          <p:cNvPicPr>
            <a:picLocks noChangeAspect="1"/>
          </p:cNvPicPr>
          <p:nvPr/>
        </p:nvPicPr>
        <p:blipFill>
          <a:blip r:embed="rId3">
            <a:duotone>
              <a:schemeClr val="accent1">
                <a:shade val="45000"/>
                <a:satMod val="135000"/>
              </a:schemeClr>
              <a:prstClr val="white"/>
            </a:duotone>
          </a:blip>
          <a:stretch>
            <a:fillRect/>
          </a:stretch>
        </p:blipFill>
        <p:spPr>
          <a:xfrm>
            <a:off x="8455390" y="2532617"/>
            <a:ext cx="1098972" cy="735806"/>
          </a:xfrm>
          <a:prstGeom prst="rect">
            <a:avLst/>
          </a:prstGeom>
        </p:spPr>
      </p:pic>
      <p:pic>
        <p:nvPicPr>
          <p:cNvPr id="17" name="图片 16">
            <a:extLst>
              <a:ext uri="{FF2B5EF4-FFF2-40B4-BE49-F238E27FC236}">
                <a16:creationId xmlns:a16="http://schemas.microsoft.com/office/drawing/2014/main" id="{8E7EE5E3-75D2-9C83-3F18-448E55669FBB}"/>
              </a:ext>
            </a:extLst>
          </p:cNvPr>
          <p:cNvPicPr>
            <a:picLocks noChangeAspect="1"/>
          </p:cNvPicPr>
          <p:nvPr/>
        </p:nvPicPr>
        <p:blipFill>
          <a:blip r:embed="rId4"/>
          <a:stretch>
            <a:fillRect/>
          </a:stretch>
        </p:blipFill>
        <p:spPr>
          <a:xfrm>
            <a:off x="838200" y="1825625"/>
            <a:ext cx="10397807" cy="4351338"/>
          </a:xfrm>
          <a:prstGeom prst="rect">
            <a:avLst/>
          </a:prstGeom>
        </p:spPr>
      </p:pic>
      <p:pic>
        <p:nvPicPr>
          <p:cNvPr id="18" name="图片 17">
            <a:extLst>
              <a:ext uri="{FF2B5EF4-FFF2-40B4-BE49-F238E27FC236}">
                <a16:creationId xmlns:a16="http://schemas.microsoft.com/office/drawing/2014/main" id="{0BB935F4-6AAD-F0DF-A127-AC6F796E4400}"/>
              </a:ext>
            </a:extLst>
          </p:cNvPr>
          <p:cNvPicPr>
            <a:picLocks noChangeAspect="1"/>
          </p:cNvPicPr>
          <p:nvPr/>
        </p:nvPicPr>
        <p:blipFill>
          <a:blip r:embed="rId5"/>
          <a:stretch>
            <a:fillRect/>
          </a:stretch>
        </p:blipFill>
        <p:spPr>
          <a:xfrm>
            <a:off x="838200" y="1825626"/>
            <a:ext cx="10614155" cy="4351337"/>
          </a:xfrm>
          <a:prstGeom prst="rect">
            <a:avLst/>
          </a:prstGeom>
        </p:spPr>
      </p:pic>
      <p:pic>
        <p:nvPicPr>
          <p:cNvPr id="19" name="图片 18">
            <a:extLst>
              <a:ext uri="{FF2B5EF4-FFF2-40B4-BE49-F238E27FC236}">
                <a16:creationId xmlns:a16="http://schemas.microsoft.com/office/drawing/2014/main" id="{5DC192FE-A81B-F568-693A-A7112E229D5A}"/>
              </a:ext>
            </a:extLst>
          </p:cNvPr>
          <p:cNvPicPr>
            <a:picLocks noChangeAspect="1"/>
          </p:cNvPicPr>
          <p:nvPr/>
        </p:nvPicPr>
        <p:blipFill>
          <a:blip r:embed="rId6"/>
          <a:stretch>
            <a:fillRect/>
          </a:stretch>
        </p:blipFill>
        <p:spPr>
          <a:xfrm>
            <a:off x="838200" y="1825624"/>
            <a:ext cx="10643336" cy="4351336"/>
          </a:xfrm>
          <a:prstGeom prst="rect">
            <a:avLst/>
          </a:prstGeom>
        </p:spPr>
      </p:pic>
    </p:spTree>
    <p:extLst>
      <p:ext uri="{BB962C8B-B14F-4D97-AF65-F5344CB8AC3E}">
        <p14:creationId xmlns:p14="http://schemas.microsoft.com/office/powerpoint/2010/main" val="13539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
                            </p:stCondLst>
                            <p:childTnLst>
                              <p:par>
                                <p:cTn id="17" presetID="10" presetClass="exit" presetSubtype="0" fill="hold" nodeType="afterEffect">
                                  <p:stCondLst>
                                    <p:cond delay="200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500"/>
                            </p:stCondLst>
                            <p:childTnLst>
                              <p:par>
                                <p:cTn id="25" presetID="10" presetClass="exit" presetSubtype="0" fill="hold" nodeType="afterEffect">
                                  <p:stCondLst>
                                    <p:cond delay="200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6500"/>
                            </p:stCondLst>
                            <p:childTnLst>
                              <p:par>
                                <p:cTn id="33" presetID="10" presetClass="exit" presetSubtype="0" fill="hold" nodeType="afterEffect">
                                  <p:stCondLst>
                                    <p:cond delay="200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ChameleMon-Experiments</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Testbed</a:t>
            </a:r>
          </a:p>
          <a:p>
            <a:pPr lvl="1">
              <a:lnSpc>
                <a:spcPct val="150000"/>
              </a:lnSpc>
            </a:pPr>
            <a:r>
              <a:rPr lang="en-US" altLang="zh-CN" dirty="0">
                <a:latin typeface="Calibri" panose="020F0502020204030204" pitchFamily="34" charset="0"/>
                <a:cs typeface="Calibri" panose="020F0502020204030204" pitchFamily="34" charset="0"/>
              </a:rPr>
              <a:t>Fat-tree: 10 Tofino and 8 end-hosts</a:t>
            </a:r>
          </a:p>
          <a:p>
            <a:pPr lvl="1">
              <a:lnSpc>
                <a:spcPct val="150000"/>
              </a:lnSpc>
            </a:pPr>
            <a:r>
              <a:rPr lang="en-US" altLang="zh-CN" dirty="0">
                <a:latin typeface="Calibri" panose="020F0502020204030204" pitchFamily="34" charset="0"/>
                <a:cs typeface="Calibri" panose="020F0502020204030204" pitchFamily="34" charset="0"/>
              </a:rPr>
              <a:t>DCTCP traffic</a:t>
            </a: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21</a:t>
            </a:fld>
            <a:endParaRPr kumimoji="1" lang="zh-CN" altLang="en-US" dirty="0"/>
          </a:p>
        </p:txBody>
      </p:sp>
      <p:grpSp>
        <p:nvGrpSpPr>
          <p:cNvPr id="5" name="组合 4">
            <a:extLst>
              <a:ext uri="{FF2B5EF4-FFF2-40B4-BE49-F238E27FC236}">
                <a16:creationId xmlns:a16="http://schemas.microsoft.com/office/drawing/2014/main" id="{FC6F6FCE-A620-203A-0B74-99E8A40C62F9}"/>
              </a:ext>
            </a:extLst>
          </p:cNvPr>
          <p:cNvGrpSpPr/>
          <p:nvPr/>
        </p:nvGrpSpPr>
        <p:grpSpPr>
          <a:xfrm>
            <a:off x="5440694" y="3081211"/>
            <a:ext cx="6158367" cy="2939635"/>
            <a:chOff x="612130" y="3158315"/>
            <a:chExt cx="6158367" cy="2939635"/>
          </a:xfrm>
        </p:grpSpPr>
        <p:grpSp>
          <p:nvGrpSpPr>
            <p:cNvPr id="6" name="组合 5">
              <a:extLst>
                <a:ext uri="{FF2B5EF4-FFF2-40B4-BE49-F238E27FC236}">
                  <a16:creationId xmlns:a16="http://schemas.microsoft.com/office/drawing/2014/main" id="{A708DE8A-EB43-75BA-F03B-82EEF22B77EF}"/>
                </a:ext>
              </a:extLst>
            </p:cNvPr>
            <p:cNvGrpSpPr>
              <a:grpSpLocks noChangeAspect="1"/>
            </p:cNvGrpSpPr>
            <p:nvPr/>
          </p:nvGrpSpPr>
          <p:grpSpPr>
            <a:xfrm>
              <a:off x="942976" y="3158315"/>
              <a:ext cx="5411256" cy="2213416"/>
              <a:chOff x="942975" y="2693194"/>
              <a:chExt cx="7728348" cy="3161194"/>
            </a:xfrm>
          </p:grpSpPr>
          <p:cxnSp>
            <p:nvCxnSpPr>
              <p:cNvPr id="15" name="直线连接符 5">
                <a:extLst>
                  <a:ext uri="{FF2B5EF4-FFF2-40B4-BE49-F238E27FC236}">
                    <a16:creationId xmlns:a16="http://schemas.microsoft.com/office/drawing/2014/main" id="{0729183B-9CED-7A33-68C8-52B44DF505A6}"/>
                  </a:ext>
                </a:extLst>
              </p:cNvPr>
              <p:cNvCxnSpPr>
                <a:cxnSpLocks/>
              </p:cNvCxnSpPr>
              <p:nvPr/>
            </p:nvCxnSpPr>
            <p:spPr>
              <a:xfrm flipH="1">
                <a:off x="1492461" y="2988000"/>
                <a:ext cx="1098972"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线连接符 6">
                <a:extLst>
                  <a:ext uri="{FF2B5EF4-FFF2-40B4-BE49-F238E27FC236}">
                    <a16:creationId xmlns:a16="http://schemas.microsoft.com/office/drawing/2014/main" id="{4C2572C2-358E-C185-BF65-40562F9D0E44}"/>
                  </a:ext>
                </a:extLst>
              </p:cNvPr>
              <p:cNvCxnSpPr>
                <a:cxnSpLocks/>
              </p:cNvCxnSpPr>
              <p:nvPr/>
            </p:nvCxnSpPr>
            <p:spPr>
              <a:xfrm>
                <a:off x="2591433" y="2988000"/>
                <a:ext cx="1175122"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线连接符 7">
                <a:extLst>
                  <a:ext uri="{FF2B5EF4-FFF2-40B4-BE49-F238E27FC236}">
                    <a16:creationId xmlns:a16="http://schemas.microsoft.com/office/drawing/2014/main" id="{DCAFF7C0-2A79-EF99-CED6-FB79DDD25118}"/>
                  </a:ext>
                </a:extLst>
              </p:cNvPr>
              <p:cNvCxnSpPr>
                <a:cxnSpLocks/>
              </p:cNvCxnSpPr>
              <p:nvPr/>
            </p:nvCxnSpPr>
            <p:spPr>
              <a:xfrm flipV="1">
                <a:off x="1492461" y="3996000"/>
                <a:ext cx="2274094" cy="1014412"/>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线连接符 8">
                <a:extLst>
                  <a:ext uri="{FF2B5EF4-FFF2-40B4-BE49-F238E27FC236}">
                    <a16:creationId xmlns:a16="http://schemas.microsoft.com/office/drawing/2014/main" id="{7D68769A-F458-435B-0BC5-9D422A251587}"/>
                  </a:ext>
                </a:extLst>
              </p:cNvPr>
              <p:cNvCxnSpPr>
                <a:cxnSpLocks/>
              </p:cNvCxnSpPr>
              <p:nvPr/>
            </p:nvCxnSpPr>
            <p:spPr>
              <a:xfrm flipH="1" flipV="1">
                <a:off x="1492461" y="3996000"/>
                <a:ext cx="2274094" cy="1014412"/>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线连接符 9">
                <a:extLst>
                  <a:ext uri="{FF2B5EF4-FFF2-40B4-BE49-F238E27FC236}">
                    <a16:creationId xmlns:a16="http://schemas.microsoft.com/office/drawing/2014/main" id="{DEF01D39-F378-0B1D-C870-D959D6F98DB1}"/>
                  </a:ext>
                </a:extLst>
              </p:cNvPr>
              <p:cNvCxnSpPr>
                <a:cxnSpLocks/>
              </p:cNvCxnSpPr>
              <p:nvPr/>
            </p:nvCxnSpPr>
            <p:spPr>
              <a:xfrm flipV="1">
                <a:off x="1492461" y="3996000"/>
                <a:ext cx="0" cy="1014412"/>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线连接符 10">
                <a:extLst>
                  <a:ext uri="{FF2B5EF4-FFF2-40B4-BE49-F238E27FC236}">
                    <a16:creationId xmlns:a16="http://schemas.microsoft.com/office/drawing/2014/main" id="{8FE6B456-2B33-8E72-EBE9-29891C4F82CD}"/>
                  </a:ext>
                </a:extLst>
              </p:cNvPr>
              <p:cNvCxnSpPr>
                <a:cxnSpLocks/>
              </p:cNvCxnSpPr>
              <p:nvPr/>
            </p:nvCxnSpPr>
            <p:spPr>
              <a:xfrm flipV="1">
                <a:off x="3766555" y="3996000"/>
                <a:ext cx="0" cy="1014412"/>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线连接符 11">
                <a:extLst>
                  <a:ext uri="{FF2B5EF4-FFF2-40B4-BE49-F238E27FC236}">
                    <a16:creationId xmlns:a16="http://schemas.microsoft.com/office/drawing/2014/main" id="{EE11C8E3-F321-98FC-5CC8-69ADDC92D206}"/>
                  </a:ext>
                </a:extLst>
              </p:cNvPr>
              <p:cNvCxnSpPr>
                <a:cxnSpLocks/>
              </p:cNvCxnSpPr>
              <p:nvPr/>
            </p:nvCxnSpPr>
            <p:spPr>
              <a:xfrm flipH="1">
                <a:off x="1492461" y="2988000"/>
                <a:ext cx="5551276"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线连接符 12">
                <a:extLst>
                  <a:ext uri="{FF2B5EF4-FFF2-40B4-BE49-F238E27FC236}">
                    <a16:creationId xmlns:a16="http://schemas.microsoft.com/office/drawing/2014/main" id="{2E472C24-635A-304D-D933-2697E0B75FFE}"/>
                  </a:ext>
                </a:extLst>
              </p:cNvPr>
              <p:cNvCxnSpPr>
                <a:cxnSpLocks/>
              </p:cNvCxnSpPr>
              <p:nvPr/>
            </p:nvCxnSpPr>
            <p:spPr>
              <a:xfrm flipH="1">
                <a:off x="3766555" y="2988000"/>
                <a:ext cx="3277182"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13">
                <a:extLst>
                  <a:ext uri="{FF2B5EF4-FFF2-40B4-BE49-F238E27FC236}">
                    <a16:creationId xmlns:a16="http://schemas.microsoft.com/office/drawing/2014/main" id="{34A2576D-5096-146B-1BC6-EE4FD2462918}"/>
                  </a:ext>
                </a:extLst>
              </p:cNvPr>
              <p:cNvCxnSpPr>
                <a:cxnSpLocks/>
              </p:cNvCxnSpPr>
              <p:nvPr/>
            </p:nvCxnSpPr>
            <p:spPr>
              <a:xfrm flipH="1">
                <a:off x="5915025" y="2988000"/>
                <a:ext cx="1128712"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线连接符 14">
                <a:extLst>
                  <a:ext uri="{FF2B5EF4-FFF2-40B4-BE49-F238E27FC236}">
                    <a16:creationId xmlns:a16="http://schemas.microsoft.com/office/drawing/2014/main" id="{33DCEB6F-ACCD-0536-6994-C6C462B9BADA}"/>
                  </a:ext>
                </a:extLst>
              </p:cNvPr>
              <p:cNvCxnSpPr>
                <a:cxnSpLocks/>
              </p:cNvCxnSpPr>
              <p:nvPr/>
            </p:nvCxnSpPr>
            <p:spPr>
              <a:xfrm flipH="1" flipV="1">
                <a:off x="7043737" y="2988000"/>
                <a:ext cx="1071563"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15">
                <a:extLst>
                  <a:ext uri="{FF2B5EF4-FFF2-40B4-BE49-F238E27FC236}">
                    <a16:creationId xmlns:a16="http://schemas.microsoft.com/office/drawing/2014/main" id="{3FDAED2D-7F70-567B-54F0-42B14EA176A2}"/>
                  </a:ext>
                </a:extLst>
              </p:cNvPr>
              <p:cNvCxnSpPr>
                <a:cxnSpLocks/>
              </p:cNvCxnSpPr>
              <p:nvPr/>
            </p:nvCxnSpPr>
            <p:spPr>
              <a:xfrm flipH="1">
                <a:off x="5915025" y="3996000"/>
                <a:ext cx="2200275" cy="1143000"/>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线连接符 16">
                <a:extLst>
                  <a:ext uri="{FF2B5EF4-FFF2-40B4-BE49-F238E27FC236}">
                    <a16:creationId xmlns:a16="http://schemas.microsoft.com/office/drawing/2014/main" id="{BC02EFE4-C454-5997-B0BB-7E87BD6781FA}"/>
                  </a:ext>
                </a:extLst>
              </p:cNvPr>
              <p:cNvCxnSpPr>
                <a:cxnSpLocks/>
              </p:cNvCxnSpPr>
              <p:nvPr/>
            </p:nvCxnSpPr>
            <p:spPr>
              <a:xfrm>
                <a:off x="5915025" y="3996000"/>
                <a:ext cx="0" cy="1143000"/>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17">
                <a:extLst>
                  <a:ext uri="{FF2B5EF4-FFF2-40B4-BE49-F238E27FC236}">
                    <a16:creationId xmlns:a16="http://schemas.microsoft.com/office/drawing/2014/main" id="{6EF2D127-47A3-76A5-78F8-715DA07F4017}"/>
                  </a:ext>
                </a:extLst>
              </p:cNvPr>
              <p:cNvCxnSpPr>
                <a:cxnSpLocks/>
              </p:cNvCxnSpPr>
              <p:nvPr/>
            </p:nvCxnSpPr>
            <p:spPr>
              <a:xfrm>
                <a:off x="5915025" y="3996000"/>
                <a:ext cx="2200275" cy="1143000"/>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线连接符 18">
                <a:extLst>
                  <a:ext uri="{FF2B5EF4-FFF2-40B4-BE49-F238E27FC236}">
                    <a16:creationId xmlns:a16="http://schemas.microsoft.com/office/drawing/2014/main" id="{0B085EDC-4F08-3E13-A19C-8F224F089486}"/>
                  </a:ext>
                </a:extLst>
              </p:cNvPr>
              <p:cNvCxnSpPr>
                <a:cxnSpLocks/>
              </p:cNvCxnSpPr>
              <p:nvPr/>
            </p:nvCxnSpPr>
            <p:spPr>
              <a:xfrm>
                <a:off x="8115300" y="3996000"/>
                <a:ext cx="0" cy="1143000"/>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线连接符 19">
                <a:extLst>
                  <a:ext uri="{FF2B5EF4-FFF2-40B4-BE49-F238E27FC236}">
                    <a16:creationId xmlns:a16="http://schemas.microsoft.com/office/drawing/2014/main" id="{513C2FF9-5DAD-441D-9D58-CC8379A7810F}"/>
                  </a:ext>
                </a:extLst>
              </p:cNvPr>
              <p:cNvCxnSpPr>
                <a:cxnSpLocks/>
              </p:cNvCxnSpPr>
              <p:nvPr/>
            </p:nvCxnSpPr>
            <p:spPr>
              <a:xfrm>
                <a:off x="2591433" y="2988000"/>
                <a:ext cx="3323592"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线连接符 20">
                <a:extLst>
                  <a:ext uri="{FF2B5EF4-FFF2-40B4-BE49-F238E27FC236}">
                    <a16:creationId xmlns:a16="http://schemas.microsoft.com/office/drawing/2014/main" id="{C192EA6F-258A-BD76-DD89-0FB3FCBC1E26}"/>
                  </a:ext>
                </a:extLst>
              </p:cNvPr>
              <p:cNvCxnSpPr>
                <a:cxnSpLocks/>
              </p:cNvCxnSpPr>
              <p:nvPr/>
            </p:nvCxnSpPr>
            <p:spPr>
              <a:xfrm>
                <a:off x="2591433" y="2988000"/>
                <a:ext cx="5523867" cy="1014413"/>
              </a:xfrm>
              <a:prstGeom prst="line">
                <a:avLst/>
              </a:prstGeom>
              <a:ln w="254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线连接符 21">
                <a:extLst>
                  <a:ext uri="{FF2B5EF4-FFF2-40B4-BE49-F238E27FC236}">
                    <a16:creationId xmlns:a16="http://schemas.microsoft.com/office/drawing/2014/main" id="{1F85293F-CB46-7B42-DEB0-A6A0FE0EB101}"/>
                  </a:ext>
                </a:extLst>
              </p:cNvPr>
              <p:cNvCxnSpPr>
                <a:cxnSpLocks/>
              </p:cNvCxnSpPr>
              <p:nvPr/>
            </p:nvCxnSpPr>
            <p:spPr>
              <a:xfrm flipV="1">
                <a:off x="942975"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直线连接符 22">
                <a:extLst>
                  <a:ext uri="{FF2B5EF4-FFF2-40B4-BE49-F238E27FC236}">
                    <a16:creationId xmlns:a16="http://schemas.microsoft.com/office/drawing/2014/main" id="{3D89B850-209C-0A0B-1937-87415BBAEB86}"/>
                  </a:ext>
                </a:extLst>
              </p:cNvPr>
              <p:cNvCxnSpPr>
                <a:cxnSpLocks/>
              </p:cNvCxnSpPr>
              <p:nvPr/>
            </p:nvCxnSpPr>
            <p:spPr>
              <a:xfrm flipH="1" flipV="1">
                <a:off x="1492461"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线连接符 23">
                <a:extLst>
                  <a:ext uri="{FF2B5EF4-FFF2-40B4-BE49-F238E27FC236}">
                    <a16:creationId xmlns:a16="http://schemas.microsoft.com/office/drawing/2014/main" id="{C7259A95-B203-14AA-73D0-8A64F575C400}"/>
                  </a:ext>
                </a:extLst>
              </p:cNvPr>
              <p:cNvCxnSpPr>
                <a:cxnSpLocks/>
              </p:cNvCxnSpPr>
              <p:nvPr/>
            </p:nvCxnSpPr>
            <p:spPr>
              <a:xfrm flipV="1">
                <a:off x="3217070"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线连接符 24">
                <a:extLst>
                  <a:ext uri="{FF2B5EF4-FFF2-40B4-BE49-F238E27FC236}">
                    <a16:creationId xmlns:a16="http://schemas.microsoft.com/office/drawing/2014/main" id="{2110F116-C4CA-C7F2-3FA9-0BFD133CF08A}"/>
                  </a:ext>
                </a:extLst>
              </p:cNvPr>
              <p:cNvCxnSpPr>
                <a:cxnSpLocks/>
              </p:cNvCxnSpPr>
              <p:nvPr/>
            </p:nvCxnSpPr>
            <p:spPr>
              <a:xfrm flipV="1">
                <a:off x="5365538"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直线连接符 25">
                <a:extLst>
                  <a:ext uri="{FF2B5EF4-FFF2-40B4-BE49-F238E27FC236}">
                    <a16:creationId xmlns:a16="http://schemas.microsoft.com/office/drawing/2014/main" id="{CDA9BEB6-B727-EEB0-75BD-272630EFCBAA}"/>
                  </a:ext>
                </a:extLst>
              </p:cNvPr>
              <p:cNvCxnSpPr>
                <a:cxnSpLocks/>
              </p:cNvCxnSpPr>
              <p:nvPr/>
            </p:nvCxnSpPr>
            <p:spPr>
              <a:xfrm flipV="1">
                <a:off x="7576237"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线连接符 26">
                <a:extLst>
                  <a:ext uri="{FF2B5EF4-FFF2-40B4-BE49-F238E27FC236}">
                    <a16:creationId xmlns:a16="http://schemas.microsoft.com/office/drawing/2014/main" id="{01181473-84DB-C212-27BA-B5AD4077ACB6}"/>
                  </a:ext>
                </a:extLst>
              </p:cNvPr>
              <p:cNvCxnSpPr>
                <a:cxnSpLocks/>
              </p:cNvCxnSpPr>
              <p:nvPr/>
            </p:nvCxnSpPr>
            <p:spPr>
              <a:xfrm flipH="1" flipV="1">
                <a:off x="3758787"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线连接符 27">
                <a:extLst>
                  <a:ext uri="{FF2B5EF4-FFF2-40B4-BE49-F238E27FC236}">
                    <a16:creationId xmlns:a16="http://schemas.microsoft.com/office/drawing/2014/main" id="{EBABCDB2-75B7-C2A6-47BF-53525771DF06}"/>
                  </a:ext>
                </a:extLst>
              </p:cNvPr>
              <p:cNvCxnSpPr>
                <a:cxnSpLocks/>
              </p:cNvCxnSpPr>
              <p:nvPr/>
            </p:nvCxnSpPr>
            <p:spPr>
              <a:xfrm flipH="1" flipV="1">
                <a:off x="5897217"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线连接符 28">
                <a:extLst>
                  <a:ext uri="{FF2B5EF4-FFF2-40B4-BE49-F238E27FC236}">
                    <a16:creationId xmlns:a16="http://schemas.microsoft.com/office/drawing/2014/main" id="{14256661-A5B6-F2BA-2EC2-3E5A4E548AC6}"/>
                  </a:ext>
                </a:extLst>
              </p:cNvPr>
              <p:cNvCxnSpPr>
                <a:cxnSpLocks/>
              </p:cNvCxnSpPr>
              <p:nvPr/>
            </p:nvCxnSpPr>
            <p:spPr>
              <a:xfrm flipH="1" flipV="1">
                <a:off x="8121837" y="5040000"/>
                <a:ext cx="549486" cy="814388"/>
              </a:xfrm>
              <a:prstGeom prst="line">
                <a:avLst/>
              </a:prstGeom>
              <a:ln w="25400"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9" name="内容占位符 8">
                <a:extLst>
                  <a:ext uri="{FF2B5EF4-FFF2-40B4-BE49-F238E27FC236}">
                    <a16:creationId xmlns:a16="http://schemas.microsoft.com/office/drawing/2014/main" id="{794BFC05-E6FB-7D02-4C34-980C6E1231A9}"/>
                  </a:ext>
                </a:extLst>
              </p:cNvPr>
              <p:cNvPicPr>
                <a:picLocks noChangeAspect="1"/>
              </p:cNvPicPr>
              <p:nvPr/>
            </p:nvPicPr>
            <p:blipFill>
              <a:blip r:embed="rId3">
                <a:duotone>
                  <a:schemeClr val="accent1">
                    <a:shade val="45000"/>
                    <a:satMod val="135000"/>
                  </a:schemeClr>
                  <a:prstClr val="white"/>
                </a:duotone>
              </a:blip>
              <a:stretch>
                <a:fillRect/>
              </a:stretch>
            </p:blipFill>
            <p:spPr>
              <a:xfrm>
                <a:off x="942975" y="4814890"/>
                <a:ext cx="1098972" cy="735806"/>
              </a:xfrm>
              <a:prstGeom prst="rect">
                <a:avLst/>
              </a:prstGeom>
            </p:spPr>
          </p:pic>
          <p:pic>
            <p:nvPicPr>
              <p:cNvPr id="40" name="内容占位符 8">
                <a:extLst>
                  <a:ext uri="{FF2B5EF4-FFF2-40B4-BE49-F238E27FC236}">
                    <a16:creationId xmlns:a16="http://schemas.microsoft.com/office/drawing/2014/main" id="{20B64343-E79B-AC79-689B-AEFFEFB36D73}"/>
                  </a:ext>
                </a:extLst>
              </p:cNvPr>
              <p:cNvPicPr>
                <a:picLocks noChangeAspect="1"/>
              </p:cNvPicPr>
              <p:nvPr/>
            </p:nvPicPr>
            <p:blipFill>
              <a:blip r:embed="rId3">
                <a:duotone>
                  <a:schemeClr val="accent1">
                    <a:shade val="45000"/>
                    <a:satMod val="135000"/>
                  </a:schemeClr>
                  <a:prstClr val="white"/>
                </a:duotone>
              </a:blip>
              <a:stretch>
                <a:fillRect/>
              </a:stretch>
            </p:blipFill>
            <p:spPr>
              <a:xfrm>
                <a:off x="942975" y="3754042"/>
                <a:ext cx="1098972" cy="735806"/>
              </a:xfrm>
              <a:prstGeom prst="rect">
                <a:avLst/>
              </a:prstGeom>
            </p:spPr>
          </p:pic>
          <p:pic>
            <p:nvPicPr>
              <p:cNvPr id="41" name="内容占位符 8">
                <a:extLst>
                  <a:ext uri="{FF2B5EF4-FFF2-40B4-BE49-F238E27FC236}">
                    <a16:creationId xmlns:a16="http://schemas.microsoft.com/office/drawing/2014/main" id="{262091D5-041C-320D-4C6F-F2E69D9F4A69}"/>
                  </a:ext>
                </a:extLst>
              </p:cNvPr>
              <p:cNvPicPr>
                <a:picLocks noChangeAspect="1"/>
              </p:cNvPicPr>
              <p:nvPr/>
            </p:nvPicPr>
            <p:blipFill>
              <a:blip r:embed="rId3">
                <a:duotone>
                  <a:schemeClr val="accent1">
                    <a:shade val="45000"/>
                    <a:satMod val="135000"/>
                  </a:schemeClr>
                  <a:prstClr val="white"/>
                </a:duotone>
              </a:blip>
              <a:stretch>
                <a:fillRect/>
              </a:stretch>
            </p:blipFill>
            <p:spPr>
              <a:xfrm>
                <a:off x="3140919" y="3754042"/>
                <a:ext cx="1098972" cy="735806"/>
              </a:xfrm>
              <a:prstGeom prst="rect">
                <a:avLst/>
              </a:prstGeom>
            </p:spPr>
          </p:pic>
          <p:pic>
            <p:nvPicPr>
              <p:cNvPr id="42" name="内容占位符 8">
                <a:extLst>
                  <a:ext uri="{FF2B5EF4-FFF2-40B4-BE49-F238E27FC236}">
                    <a16:creationId xmlns:a16="http://schemas.microsoft.com/office/drawing/2014/main" id="{18A55245-10A0-0C43-7327-ED395EF13E8D}"/>
                  </a:ext>
                </a:extLst>
              </p:cNvPr>
              <p:cNvPicPr>
                <a:picLocks noChangeAspect="1"/>
              </p:cNvPicPr>
              <p:nvPr/>
            </p:nvPicPr>
            <p:blipFill>
              <a:blip r:embed="rId3">
                <a:duotone>
                  <a:schemeClr val="accent1">
                    <a:shade val="45000"/>
                    <a:satMod val="135000"/>
                  </a:schemeClr>
                  <a:prstClr val="white"/>
                </a:duotone>
              </a:blip>
              <a:stretch>
                <a:fillRect/>
              </a:stretch>
            </p:blipFill>
            <p:spPr>
              <a:xfrm>
                <a:off x="3140919" y="4814890"/>
                <a:ext cx="1098972" cy="735806"/>
              </a:xfrm>
              <a:prstGeom prst="rect">
                <a:avLst/>
              </a:prstGeom>
            </p:spPr>
          </p:pic>
          <p:pic>
            <p:nvPicPr>
              <p:cNvPr id="43" name="内容占位符 8">
                <a:extLst>
                  <a:ext uri="{FF2B5EF4-FFF2-40B4-BE49-F238E27FC236}">
                    <a16:creationId xmlns:a16="http://schemas.microsoft.com/office/drawing/2014/main" id="{3BDF88BE-B0BC-3F9D-0648-01AB9E08B113}"/>
                  </a:ext>
                </a:extLst>
              </p:cNvPr>
              <p:cNvPicPr>
                <a:picLocks noChangeAspect="1"/>
              </p:cNvPicPr>
              <p:nvPr/>
            </p:nvPicPr>
            <p:blipFill>
              <a:blip r:embed="rId3">
                <a:duotone>
                  <a:schemeClr val="accent1">
                    <a:shade val="45000"/>
                    <a:satMod val="135000"/>
                  </a:schemeClr>
                  <a:prstClr val="white"/>
                </a:duotone>
              </a:blip>
              <a:stretch>
                <a:fillRect/>
              </a:stretch>
            </p:blipFill>
            <p:spPr>
              <a:xfrm>
                <a:off x="5338663" y="4814890"/>
                <a:ext cx="1098972" cy="735806"/>
              </a:xfrm>
              <a:prstGeom prst="rect">
                <a:avLst/>
              </a:prstGeom>
            </p:spPr>
          </p:pic>
          <p:pic>
            <p:nvPicPr>
              <p:cNvPr id="44" name="内容占位符 8">
                <a:extLst>
                  <a:ext uri="{FF2B5EF4-FFF2-40B4-BE49-F238E27FC236}">
                    <a16:creationId xmlns:a16="http://schemas.microsoft.com/office/drawing/2014/main" id="{4872AD71-849B-6512-97E7-684DBDF6F86E}"/>
                  </a:ext>
                </a:extLst>
              </p:cNvPr>
              <p:cNvPicPr>
                <a:picLocks noChangeAspect="1"/>
              </p:cNvPicPr>
              <p:nvPr/>
            </p:nvPicPr>
            <p:blipFill>
              <a:blip r:embed="rId3">
                <a:duotone>
                  <a:schemeClr val="accent1">
                    <a:shade val="45000"/>
                    <a:satMod val="135000"/>
                  </a:schemeClr>
                  <a:prstClr val="white"/>
                </a:duotone>
              </a:blip>
              <a:stretch>
                <a:fillRect/>
              </a:stretch>
            </p:blipFill>
            <p:spPr>
              <a:xfrm>
                <a:off x="5338663" y="3754042"/>
                <a:ext cx="1098972" cy="735806"/>
              </a:xfrm>
              <a:prstGeom prst="rect">
                <a:avLst/>
              </a:prstGeom>
            </p:spPr>
          </p:pic>
          <p:pic>
            <p:nvPicPr>
              <p:cNvPr id="45" name="内容占位符 8">
                <a:extLst>
                  <a:ext uri="{FF2B5EF4-FFF2-40B4-BE49-F238E27FC236}">
                    <a16:creationId xmlns:a16="http://schemas.microsoft.com/office/drawing/2014/main" id="{0C97B286-638B-274B-C1B6-EC6C77828B3F}"/>
                  </a:ext>
                </a:extLst>
              </p:cNvPr>
              <p:cNvPicPr>
                <a:picLocks noChangeAspect="1"/>
              </p:cNvPicPr>
              <p:nvPr/>
            </p:nvPicPr>
            <p:blipFill>
              <a:blip r:embed="rId3">
                <a:duotone>
                  <a:schemeClr val="accent1">
                    <a:shade val="45000"/>
                    <a:satMod val="135000"/>
                  </a:schemeClr>
                  <a:prstClr val="white"/>
                </a:duotone>
              </a:blip>
              <a:stretch>
                <a:fillRect/>
              </a:stretch>
            </p:blipFill>
            <p:spPr>
              <a:xfrm>
                <a:off x="7536407" y="3754042"/>
                <a:ext cx="1098972" cy="735806"/>
              </a:xfrm>
              <a:prstGeom prst="rect">
                <a:avLst/>
              </a:prstGeom>
            </p:spPr>
          </p:pic>
          <p:pic>
            <p:nvPicPr>
              <p:cNvPr id="46" name="内容占位符 8">
                <a:extLst>
                  <a:ext uri="{FF2B5EF4-FFF2-40B4-BE49-F238E27FC236}">
                    <a16:creationId xmlns:a16="http://schemas.microsoft.com/office/drawing/2014/main" id="{2FCB50CB-13BF-FA48-9045-49BBDE75F4A9}"/>
                  </a:ext>
                </a:extLst>
              </p:cNvPr>
              <p:cNvPicPr>
                <a:picLocks noChangeAspect="1"/>
              </p:cNvPicPr>
              <p:nvPr/>
            </p:nvPicPr>
            <p:blipFill>
              <a:blip r:embed="rId3">
                <a:duotone>
                  <a:schemeClr val="accent1">
                    <a:shade val="45000"/>
                    <a:satMod val="135000"/>
                  </a:schemeClr>
                  <a:prstClr val="white"/>
                </a:duotone>
              </a:blip>
              <a:stretch>
                <a:fillRect/>
              </a:stretch>
            </p:blipFill>
            <p:spPr>
              <a:xfrm>
                <a:off x="7536407" y="4814890"/>
                <a:ext cx="1098972" cy="735806"/>
              </a:xfrm>
              <a:prstGeom prst="rect">
                <a:avLst/>
              </a:prstGeom>
            </p:spPr>
          </p:pic>
          <p:pic>
            <p:nvPicPr>
              <p:cNvPr id="47" name="内容占位符 8">
                <a:extLst>
                  <a:ext uri="{FF2B5EF4-FFF2-40B4-BE49-F238E27FC236}">
                    <a16:creationId xmlns:a16="http://schemas.microsoft.com/office/drawing/2014/main" id="{21EB61B2-9A3C-7F99-50E8-347C7EE6A9C0}"/>
                  </a:ext>
                </a:extLst>
              </p:cNvPr>
              <p:cNvPicPr>
                <a:picLocks noChangeAspect="1"/>
              </p:cNvPicPr>
              <p:nvPr/>
            </p:nvPicPr>
            <p:blipFill>
              <a:blip r:embed="rId3">
                <a:duotone>
                  <a:schemeClr val="accent1">
                    <a:shade val="45000"/>
                    <a:satMod val="135000"/>
                  </a:schemeClr>
                  <a:prstClr val="white"/>
                </a:duotone>
              </a:blip>
              <a:stretch>
                <a:fillRect/>
              </a:stretch>
            </p:blipFill>
            <p:spPr>
              <a:xfrm>
                <a:off x="2041947" y="2693194"/>
                <a:ext cx="1098972" cy="735806"/>
              </a:xfrm>
              <a:prstGeom prst="rect">
                <a:avLst/>
              </a:prstGeom>
            </p:spPr>
          </p:pic>
          <p:pic>
            <p:nvPicPr>
              <p:cNvPr id="48" name="内容占位符 8">
                <a:extLst>
                  <a:ext uri="{FF2B5EF4-FFF2-40B4-BE49-F238E27FC236}">
                    <a16:creationId xmlns:a16="http://schemas.microsoft.com/office/drawing/2014/main" id="{686EA5F9-7DF1-BB9A-B429-166C199C2B88}"/>
                  </a:ext>
                </a:extLst>
              </p:cNvPr>
              <p:cNvPicPr>
                <a:picLocks noChangeAspect="1"/>
              </p:cNvPicPr>
              <p:nvPr/>
            </p:nvPicPr>
            <p:blipFill>
              <a:blip r:embed="rId3">
                <a:duotone>
                  <a:schemeClr val="accent1">
                    <a:shade val="45000"/>
                    <a:satMod val="135000"/>
                  </a:schemeClr>
                  <a:prstClr val="white"/>
                </a:duotone>
              </a:blip>
              <a:stretch>
                <a:fillRect/>
              </a:stretch>
            </p:blipFill>
            <p:spPr>
              <a:xfrm>
                <a:off x="6437635" y="2693194"/>
                <a:ext cx="1098972" cy="735806"/>
              </a:xfrm>
              <a:prstGeom prst="rect">
                <a:avLst/>
              </a:prstGeom>
            </p:spPr>
          </p:pic>
        </p:grpSp>
        <p:pic>
          <p:nvPicPr>
            <p:cNvPr id="7" name="图片 6">
              <a:extLst>
                <a:ext uri="{FF2B5EF4-FFF2-40B4-BE49-F238E27FC236}">
                  <a16:creationId xmlns:a16="http://schemas.microsoft.com/office/drawing/2014/main" id="{D76790B9-93BE-05D9-1277-FDA7590DBC7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90000"/>
                      </a14:imgEffect>
                    </a14:imgLayer>
                  </a14:imgProps>
                </a:ext>
              </a:extLst>
            </a:blip>
            <a:stretch>
              <a:fillRect/>
            </a:stretch>
          </p:blipFill>
          <p:spPr>
            <a:xfrm>
              <a:off x="612130" y="5371731"/>
              <a:ext cx="726219" cy="726219"/>
            </a:xfrm>
            <a:prstGeom prst="rect">
              <a:avLst/>
            </a:prstGeom>
          </p:spPr>
        </p:pic>
        <p:pic>
          <p:nvPicPr>
            <p:cNvPr id="8" name="图片 7">
              <a:extLst>
                <a:ext uri="{FF2B5EF4-FFF2-40B4-BE49-F238E27FC236}">
                  <a16:creationId xmlns:a16="http://schemas.microsoft.com/office/drawing/2014/main" id="{120ACA36-D444-BFCE-A612-7733DDDFFD8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90000"/>
                      </a14:imgEffect>
                    </a14:imgLayer>
                  </a14:imgProps>
                </a:ext>
              </a:extLst>
            </a:blip>
            <a:stretch>
              <a:fillRect/>
            </a:stretch>
          </p:blipFill>
          <p:spPr>
            <a:xfrm>
              <a:off x="1354907" y="5371730"/>
              <a:ext cx="726219" cy="726219"/>
            </a:xfrm>
            <a:prstGeom prst="rect">
              <a:avLst/>
            </a:prstGeom>
          </p:spPr>
        </p:pic>
        <p:pic>
          <p:nvPicPr>
            <p:cNvPr id="9" name="图片 8">
              <a:extLst>
                <a:ext uri="{FF2B5EF4-FFF2-40B4-BE49-F238E27FC236}">
                  <a16:creationId xmlns:a16="http://schemas.microsoft.com/office/drawing/2014/main" id="{09E6F298-088E-001E-F1CA-F1BDD5F2C34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90000"/>
                      </a14:imgEffect>
                    </a14:imgLayer>
                  </a14:imgProps>
                </a:ext>
              </a:extLst>
            </a:blip>
            <a:stretch>
              <a:fillRect/>
            </a:stretch>
          </p:blipFill>
          <p:spPr>
            <a:xfrm>
              <a:off x="2208722" y="5371730"/>
              <a:ext cx="726219" cy="726219"/>
            </a:xfrm>
            <a:prstGeom prst="rect">
              <a:avLst/>
            </a:prstGeom>
          </p:spPr>
        </p:pic>
        <p:pic>
          <p:nvPicPr>
            <p:cNvPr id="10" name="图片 9">
              <a:extLst>
                <a:ext uri="{FF2B5EF4-FFF2-40B4-BE49-F238E27FC236}">
                  <a16:creationId xmlns:a16="http://schemas.microsoft.com/office/drawing/2014/main" id="{EE437871-B664-4170-4824-FDC726C8EB4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8">
                      <a14:imgEffect>
                        <a14:brightnessContrast contrast="-90000"/>
                      </a14:imgEffect>
                    </a14:imgLayer>
                  </a14:imgProps>
                </a:ext>
              </a:extLst>
            </a:blip>
            <a:stretch>
              <a:fillRect/>
            </a:stretch>
          </p:blipFill>
          <p:spPr>
            <a:xfrm>
              <a:off x="2951499" y="5371729"/>
              <a:ext cx="726219" cy="726219"/>
            </a:xfrm>
            <a:prstGeom prst="rect">
              <a:avLst/>
            </a:prstGeom>
          </p:spPr>
        </p:pic>
        <p:pic>
          <p:nvPicPr>
            <p:cNvPr id="11" name="图片 10">
              <a:extLst>
                <a:ext uri="{FF2B5EF4-FFF2-40B4-BE49-F238E27FC236}">
                  <a16:creationId xmlns:a16="http://schemas.microsoft.com/office/drawing/2014/main" id="{F3D3D92A-BC96-E0F4-39D5-727B8C4564E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9">
                      <a14:imgEffect>
                        <a14:brightnessContrast contrast="-90000"/>
                      </a14:imgEffect>
                    </a14:imgLayer>
                  </a14:imgProps>
                </a:ext>
              </a:extLst>
            </a:blip>
            <a:stretch>
              <a:fillRect/>
            </a:stretch>
          </p:blipFill>
          <p:spPr>
            <a:xfrm>
              <a:off x="3704909" y="5371730"/>
              <a:ext cx="726219" cy="726219"/>
            </a:xfrm>
            <a:prstGeom prst="rect">
              <a:avLst/>
            </a:prstGeom>
          </p:spPr>
        </p:pic>
        <p:pic>
          <p:nvPicPr>
            <p:cNvPr id="12" name="图片 11">
              <a:extLst>
                <a:ext uri="{FF2B5EF4-FFF2-40B4-BE49-F238E27FC236}">
                  <a16:creationId xmlns:a16="http://schemas.microsoft.com/office/drawing/2014/main" id="{317C26A5-AC9C-C95E-906F-E209F5D17DCA}"/>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10">
                      <a14:imgEffect>
                        <a14:brightnessContrast contrast="-90000"/>
                      </a14:imgEffect>
                    </a14:imgLayer>
                  </a14:imgProps>
                </a:ext>
              </a:extLst>
            </a:blip>
            <a:stretch>
              <a:fillRect/>
            </a:stretch>
          </p:blipFill>
          <p:spPr>
            <a:xfrm>
              <a:off x="4447686" y="5371729"/>
              <a:ext cx="726219" cy="726219"/>
            </a:xfrm>
            <a:prstGeom prst="rect">
              <a:avLst/>
            </a:prstGeom>
          </p:spPr>
        </p:pic>
        <p:pic>
          <p:nvPicPr>
            <p:cNvPr id="13" name="图片 12">
              <a:extLst>
                <a:ext uri="{FF2B5EF4-FFF2-40B4-BE49-F238E27FC236}">
                  <a16:creationId xmlns:a16="http://schemas.microsoft.com/office/drawing/2014/main" id="{7ED3A2EE-BC57-E4AA-ADCA-CEA2105A9EB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11">
                      <a14:imgEffect>
                        <a14:brightnessContrast contrast="-90000"/>
                      </a14:imgEffect>
                    </a14:imgLayer>
                  </a14:imgProps>
                </a:ext>
              </a:extLst>
            </a:blip>
            <a:stretch>
              <a:fillRect/>
            </a:stretch>
          </p:blipFill>
          <p:spPr>
            <a:xfrm>
              <a:off x="5301501" y="5371729"/>
              <a:ext cx="726219" cy="726219"/>
            </a:xfrm>
            <a:prstGeom prst="rect">
              <a:avLst/>
            </a:prstGeom>
          </p:spPr>
        </p:pic>
        <p:pic>
          <p:nvPicPr>
            <p:cNvPr id="14" name="图片 13">
              <a:extLst>
                <a:ext uri="{FF2B5EF4-FFF2-40B4-BE49-F238E27FC236}">
                  <a16:creationId xmlns:a16="http://schemas.microsoft.com/office/drawing/2014/main" id="{53D5E71D-BCB5-45ED-4502-5235CC82C19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12">
                      <a14:imgEffect>
                        <a14:brightnessContrast contrast="-90000"/>
                      </a14:imgEffect>
                    </a14:imgLayer>
                  </a14:imgProps>
                </a:ext>
              </a:extLst>
            </a:blip>
            <a:stretch>
              <a:fillRect/>
            </a:stretch>
          </p:blipFill>
          <p:spPr>
            <a:xfrm>
              <a:off x="6044278" y="5371728"/>
              <a:ext cx="726219" cy="726219"/>
            </a:xfrm>
            <a:prstGeom prst="rect">
              <a:avLst/>
            </a:prstGeom>
          </p:spPr>
        </p:pic>
      </p:grpSp>
    </p:spTree>
    <p:extLst>
      <p:ext uri="{BB962C8B-B14F-4D97-AF65-F5344CB8AC3E}">
        <p14:creationId xmlns:p14="http://schemas.microsoft.com/office/powerpoint/2010/main" val="281821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ChameleMon-Experiments</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Manually change network state (#total flows/ratio of victim flows)</a:t>
            </a:r>
          </a:p>
          <a:p>
            <a:pPr lvl="1">
              <a:lnSpc>
                <a:spcPct val="150000"/>
              </a:lnSpc>
            </a:pPr>
            <a:r>
              <a:rPr lang="en-US" altLang="zh-CN" dirty="0">
                <a:latin typeface="Calibri" panose="020F0502020204030204" pitchFamily="34" charset="0"/>
                <a:cs typeface="Calibri" panose="020F0502020204030204" pitchFamily="34" charset="0"/>
              </a:rPr>
              <a:t>Shift measurement attention while maintaining high memory utilization</a:t>
            </a: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22</a:t>
            </a:fld>
            <a:endParaRPr kumimoji="1" lang="zh-CN" altLang="en-US" dirty="0"/>
          </a:p>
        </p:txBody>
      </p:sp>
      <p:pic>
        <p:nvPicPr>
          <p:cNvPr id="5" name="图片 4">
            <a:extLst>
              <a:ext uri="{FF2B5EF4-FFF2-40B4-BE49-F238E27FC236}">
                <a16:creationId xmlns:a16="http://schemas.microsoft.com/office/drawing/2014/main" id="{7E42840D-66B4-5D70-056E-73C516376249}"/>
              </a:ext>
            </a:extLst>
          </p:cNvPr>
          <p:cNvPicPr>
            <a:picLocks noChangeAspect="1"/>
          </p:cNvPicPr>
          <p:nvPr/>
        </p:nvPicPr>
        <p:blipFill>
          <a:blip r:embed="rId3"/>
          <a:stretch>
            <a:fillRect/>
          </a:stretch>
        </p:blipFill>
        <p:spPr>
          <a:xfrm>
            <a:off x="0" y="3752276"/>
            <a:ext cx="12192000" cy="2546280"/>
          </a:xfrm>
          <a:prstGeom prst="rect">
            <a:avLst/>
          </a:prstGeom>
        </p:spPr>
      </p:pic>
      <p:pic>
        <p:nvPicPr>
          <p:cNvPr id="7" name="图片 6">
            <a:extLst>
              <a:ext uri="{FF2B5EF4-FFF2-40B4-BE49-F238E27FC236}">
                <a16:creationId xmlns:a16="http://schemas.microsoft.com/office/drawing/2014/main" id="{7DE1CE0B-684C-165D-0936-9AD25B59A551}"/>
              </a:ext>
            </a:extLst>
          </p:cNvPr>
          <p:cNvPicPr>
            <a:picLocks noChangeAspect="1"/>
          </p:cNvPicPr>
          <p:nvPr/>
        </p:nvPicPr>
        <p:blipFill>
          <a:blip r:embed="rId4"/>
          <a:stretch>
            <a:fillRect/>
          </a:stretch>
        </p:blipFill>
        <p:spPr>
          <a:xfrm>
            <a:off x="0" y="3752276"/>
            <a:ext cx="12192000" cy="2542971"/>
          </a:xfrm>
          <a:prstGeom prst="rect">
            <a:avLst/>
          </a:prstGeom>
        </p:spPr>
      </p:pic>
    </p:spTree>
    <p:extLst>
      <p:ext uri="{BB962C8B-B14F-4D97-AF65-F5344CB8AC3E}">
        <p14:creationId xmlns:p14="http://schemas.microsoft.com/office/powerpoint/2010/main" val="291001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xit" presetSubtype="0" fill="hold" nodeType="afterEffect">
                                  <p:stCondLst>
                                    <p:cond delay="200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ChameleMon</a:t>
            </a:r>
            <a:r>
              <a:rPr lang="en-US" altLang="zh-CN" dirty="0"/>
              <a:t>-Conclusion</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First system meets </a:t>
            </a:r>
            <a:r>
              <a:rPr lang="en-US" altLang="zh-CN" dirty="0">
                <a:solidFill>
                  <a:srgbClr val="FF0000"/>
                </a:solidFill>
                <a:latin typeface="Calibri" panose="020F0502020204030204" pitchFamily="34" charset="0"/>
                <a:cs typeface="Calibri" panose="020F0502020204030204" pitchFamily="34" charset="0"/>
              </a:rPr>
              <a:t>Versatility</a:t>
            </a:r>
            <a:r>
              <a:rPr lang="en-US" altLang="zh-CN" dirty="0">
                <a:latin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cs typeface="Calibri" panose="020F0502020204030204" pitchFamily="34" charset="0"/>
              </a:rPr>
              <a:t>Efficiency</a:t>
            </a:r>
            <a:r>
              <a:rPr lang="en-US" altLang="zh-CN" dirty="0">
                <a:latin typeface="Calibri" panose="020F0502020204030204" pitchFamily="34" charset="0"/>
                <a:cs typeface="Calibri" panose="020F0502020204030204" pitchFamily="34" charset="0"/>
              </a:rPr>
              <a:t>, and </a:t>
            </a:r>
            <a:r>
              <a:rPr lang="en-US" altLang="zh-CN" dirty="0">
                <a:solidFill>
                  <a:srgbClr val="FF0000"/>
                </a:solidFill>
                <a:latin typeface="Calibri" panose="020F0502020204030204" pitchFamily="34" charset="0"/>
                <a:cs typeface="Calibri" panose="020F0502020204030204" pitchFamily="34" charset="0"/>
              </a:rPr>
              <a:t>Attention</a:t>
            </a:r>
            <a:r>
              <a:rPr lang="en-US" altLang="zh-CN" dirty="0">
                <a:latin typeface="Calibri" panose="020F0502020204030204" pitchFamily="34" charset="0"/>
                <a:cs typeface="Calibri" panose="020F0502020204030204" pitchFamily="34" charset="0"/>
              </a:rPr>
              <a:t> Requirement</a:t>
            </a:r>
          </a:p>
          <a:p>
            <a:pPr>
              <a:lnSpc>
                <a:spcPct val="150000"/>
              </a:lnSpc>
            </a:pPr>
            <a:endParaRPr lang="en-US" altLang="zh-CN" dirty="0">
              <a:latin typeface="Calibri" panose="020F0502020204030204" pitchFamily="34" charset="0"/>
              <a:cs typeface="Calibri" panose="020F0502020204030204" pitchFamily="34" charset="0"/>
            </a:endParaRPr>
          </a:p>
          <a:p>
            <a:pPr>
              <a:lnSpc>
                <a:spcPct val="150000"/>
              </a:lnSpc>
            </a:pPr>
            <a:r>
              <a:rPr lang="en-US" altLang="zh-CN" dirty="0">
                <a:latin typeface="Calibri" panose="020F0502020204030204" pitchFamily="34" charset="0"/>
                <a:cs typeface="Calibri" panose="020F0502020204030204" pitchFamily="34" charset="0"/>
              </a:rPr>
              <a:t>First system detects packet losses with O (#victim flows) memory</a:t>
            </a:r>
          </a:p>
          <a:p>
            <a:pPr>
              <a:lnSpc>
                <a:spcPct val="150000"/>
              </a:lnSpc>
            </a:pPr>
            <a:endParaRPr lang="en-US" altLang="zh-CN" dirty="0">
              <a:latin typeface="Calibri" panose="020F0502020204030204" pitchFamily="34" charset="0"/>
              <a:cs typeface="Calibri" panose="020F0502020204030204" pitchFamily="34" charset="0"/>
            </a:endParaRPr>
          </a:p>
          <a:p>
            <a:pPr>
              <a:lnSpc>
                <a:spcPct val="150000"/>
              </a:lnSpc>
            </a:pPr>
            <a:r>
              <a:rPr lang="en-US" altLang="zh-CN" dirty="0">
                <a:latin typeface="Calibri" panose="020F0502020204030204" pitchFamily="34" charset="0"/>
                <a:cs typeface="Calibri" panose="020F0502020204030204" pitchFamily="34" charset="0"/>
              </a:rPr>
              <a:t>Fully Implemented on tested</a:t>
            </a: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23</a:t>
            </a:fld>
            <a:endParaRPr kumimoji="1" lang="zh-CN" altLang="en-US" dirty="0"/>
          </a:p>
        </p:txBody>
      </p:sp>
    </p:spTree>
    <p:extLst>
      <p:ext uri="{BB962C8B-B14F-4D97-AF65-F5344CB8AC3E}">
        <p14:creationId xmlns:p14="http://schemas.microsoft.com/office/powerpoint/2010/main" val="39309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B274AE-D74D-8C4B-872A-83545995E096}"/>
              </a:ext>
            </a:extLst>
          </p:cNvPr>
          <p:cNvSpPr>
            <a:spLocks noGrp="1"/>
          </p:cNvSpPr>
          <p:nvPr>
            <p:ph type="title"/>
          </p:nvPr>
        </p:nvSpPr>
        <p:spPr/>
        <p:txBody>
          <a:bodyPr vert="horz" lIns="91440" tIns="45720" rIns="91440" bIns="45720" rtlCol="0" anchor="ctr">
            <a:normAutofit/>
          </a:bodyPr>
          <a:lstStyle/>
          <a:p>
            <a:r>
              <a:rPr lang="en-US" altLang="zh-CN" dirty="0"/>
              <a:t>ChameleMon</a:t>
            </a:r>
            <a:endParaRPr kumimoji="1" lang="zh-CN" altLang="en-US" dirty="0"/>
          </a:p>
        </p:txBody>
      </p:sp>
      <p:sp>
        <p:nvSpPr>
          <p:cNvPr id="4" name="文本框 3">
            <a:extLst>
              <a:ext uri="{FF2B5EF4-FFF2-40B4-BE49-F238E27FC236}">
                <a16:creationId xmlns:a16="http://schemas.microsoft.com/office/drawing/2014/main" id="{9B6B35E5-DE5E-3B40-A4A1-0B1FA9F74A32}"/>
              </a:ext>
            </a:extLst>
          </p:cNvPr>
          <p:cNvSpPr txBox="1"/>
          <p:nvPr/>
        </p:nvSpPr>
        <p:spPr>
          <a:xfrm>
            <a:off x="4291660" y="2967335"/>
            <a:ext cx="3608680" cy="923330"/>
          </a:xfrm>
          <a:prstGeom prst="rect">
            <a:avLst/>
          </a:prstGeom>
          <a:solidFill>
            <a:srgbClr val="741618"/>
          </a:solidFill>
          <a:ln>
            <a:noFill/>
          </a:ln>
          <a:effectLst>
            <a:outerShdw blurRad="50800" dist="76200" dir="2700000" algn="tl" rotWithShape="0">
              <a:prstClr val="black">
                <a:alpha val="40000"/>
              </a:prstClr>
            </a:outerShdw>
          </a:effectLst>
        </p:spPr>
        <p:txBody>
          <a:bodyPr wrap="none" rtlCol="0">
            <a:spAutoFit/>
          </a:bodyPr>
          <a:lstStyle/>
          <a:p>
            <a:r>
              <a:rPr kumimoji="1" lang="en" altLang="zh-CN" sz="5400" dirty="0">
                <a:solidFill>
                  <a:schemeClr val="bg1"/>
                </a:solidFill>
                <a:latin typeface="Arial" panose="020B0604020202020204" pitchFamily="34" charset="0"/>
                <a:ea typeface="STXinwei" panose="02010800040101010101" pitchFamily="2" charset="-122"/>
                <a:cs typeface="Arial" panose="020B0604020202020204" pitchFamily="34" charset="0"/>
              </a:rPr>
              <a:t>Thank you!</a:t>
            </a:r>
            <a:endParaRPr kumimoji="1" lang="zh-CN" altLang="en-US" sz="5400" dirty="0">
              <a:solidFill>
                <a:schemeClr val="bg1"/>
              </a:solidFill>
              <a:latin typeface="Arial" panose="020B0604020202020204" pitchFamily="34" charset="0"/>
              <a:ea typeface="STXinwei" panose="02010800040101010101" pitchFamily="2" charset="-122"/>
              <a:cs typeface="Arial" panose="020B0604020202020204" pitchFamily="34" charset="0"/>
            </a:endParaRPr>
          </a:p>
        </p:txBody>
      </p:sp>
      <p:sp>
        <p:nvSpPr>
          <p:cNvPr id="6" name="灯片编号占位符 5">
            <a:extLst>
              <a:ext uri="{FF2B5EF4-FFF2-40B4-BE49-F238E27FC236}">
                <a16:creationId xmlns:a16="http://schemas.microsoft.com/office/drawing/2014/main" id="{3505F36B-058A-2247-9EEB-740D8E3E4578}"/>
              </a:ext>
            </a:extLst>
          </p:cNvPr>
          <p:cNvSpPr>
            <a:spLocks noGrp="1"/>
          </p:cNvSpPr>
          <p:nvPr>
            <p:ph type="sldNum" sz="quarter" idx="12"/>
          </p:nvPr>
        </p:nvSpPr>
        <p:spPr/>
        <p:txBody>
          <a:bodyPr/>
          <a:lstStyle/>
          <a:p>
            <a:fld id="{84E99DD2-3293-0048-9092-79BE9AEA5DFC}" type="slidenum">
              <a:rPr kumimoji="1" lang="zh-CN" altLang="en-US" smtClean="0"/>
              <a:t>24</a:t>
            </a:fld>
            <a:endParaRPr kumimoji="1" lang="zh-CN" altLang="en-US" dirty="0"/>
          </a:p>
        </p:txBody>
      </p:sp>
      <p:sp>
        <p:nvSpPr>
          <p:cNvPr id="7" name="内容占位符 6">
            <a:extLst>
              <a:ext uri="{FF2B5EF4-FFF2-40B4-BE49-F238E27FC236}">
                <a16:creationId xmlns:a16="http://schemas.microsoft.com/office/drawing/2014/main" id="{89CC2419-F158-4AE9-8F58-35C1890597A2}"/>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45200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FF7D2-A56F-4447-AC12-C1F324CFCD9D}"/>
              </a:ext>
            </a:extLst>
          </p:cNvPr>
          <p:cNvSpPr>
            <a:spLocks noGrp="1"/>
          </p:cNvSpPr>
          <p:nvPr>
            <p:ph type="title"/>
          </p:nvPr>
        </p:nvSpPr>
        <p:spPr/>
        <p:txBody>
          <a:bodyPr/>
          <a:lstStyle/>
          <a:p>
            <a:r>
              <a:rPr kumimoji="1" lang="en-US" altLang="zh-CN" dirty="0">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493CF56-B5B1-0E4C-8492-AB6BCCC535CA}"/>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A practical measurement system</a:t>
            </a:r>
          </a:p>
          <a:p>
            <a:pPr lvl="1">
              <a:lnSpc>
                <a:spcPct val="150000"/>
              </a:lnSpc>
            </a:pPr>
            <a:r>
              <a:rPr lang="en-US" altLang="zh-CN" dirty="0">
                <a:solidFill>
                  <a:srgbClr val="FF0000"/>
                </a:solidFill>
                <a:latin typeface="Calibri" panose="020F0502020204030204" pitchFamily="34" charset="0"/>
                <a:cs typeface="Calibri" panose="020F0502020204030204" pitchFamily="34" charset="0"/>
              </a:rPr>
              <a:t>Versatility</a:t>
            </a:r>
          </a:p>
          <a:p>
            <a:pPr lvl="2">
              <a:lnSpc>
                <a:spcPct val="150000"/>
              </a:lnSpc>
            </a:pPr>
            <a:r>
              <a:rPr lang="en-US" altLang="zh-CN" dirty="0">
                <a:latin typeface="Calibri" panose="020F0502020204030204" pitchFamily="34" charset="0"/>
                <a:cs typeface="Calibri" panose="020F0502020204030204" pitchFamily="34" charset="0"/>
              </a:rPr>
              <a:t>Support both kinds of tasks</a:t>
            </a:r>
          </a:p>
          <a:p>
            <a:pPr lvl="2">
              <a:lnSpc>
                <a:spcPct val="150000"/>
              </a:lnSpc>
            </a:pPr>
            <a:r>
              <a:rPr lang="en-US" altLang="zh-CN" dirty="0">
                <a:latin typeface="Calibri" panose="020F0502020204030204" pitchFamily="34" charset="0"/>
                <a:cs typeface="Calibri" panose="020F0502020204030204" pitchFamily="34" charset="0"/>
              </a:rPr>
              <a:t>Often required at the same time in real-world scenarios</a:t>
            </a:r>
          </a:p>
          <a:p>
            <a:pPr lvl="1">
              <a:lnSpc>
                <a:spcPct val="150000"/>
              </a:lnSpc>
            </a:pPr>
            <a:r>
              <a:rPr lang="en-US" altLang="zh-CN" dirty="0">
                <a:solidFill>
                  <a:srgbClr val="FF0000"/>
                </a:solidFill>
                <a:latin typeface="Calibri" panose="020F0502020204030204" pitchFamily="34" charset="0"/>
                <a:cs typeface="Calibri" panose="020F0502020204030204" pitchFamily="34" charset="0"/>
              </a:rPr>
              <a:t>Efficiency</a:t>
            </a:r>
          </a:p>
          <a:p>
            <a:pPr lvl="2">
              <a:lnSpc>
                <a:spcPct val="150000"/>
              </a:lnSpc>
            </a:pPr>
            <a:r>
              <a:rPr lang="en-US" altLang="zh-CN" dirty="0">
                <a:latin typeface="Calibri" panose="020F0502020204030204" pitchFamily="34" charset="0"/>
                <a:cs typeface="Calibri" panose="020F0502020204030204" pitchFamily="34" charset="0"/>
              </a:rPr>
              <a:t>Achieve high accuracy with sub-linear space complexity</a:t>
            </a:r>
          </a:p>
          <a:p>
            <a:pPr lvl="2">
              <a:lnSpc>
                <a:spcPct val="150000"/>
              </a:lnSpc>
            </a:pPr>
            <a:r>
              <a:rPr lang="en-US" altLang="zh-CN" dirty="0">
                <a:latin typeface="Calibri" panose="020F0502020204030204" pitchFamily="34" charset="0"/>
                <a:cs typeface="Calibri" panose="020F0502020204030204" pitchFamily="34" charset="0"/>
              </a:rPr>
              <a:t>Limited resources in programmable switches</a:t>
            </a:r>
          </a:p>
          <a:p>
            <a:pPr lvl="2">
              <a:lnSpc>
                <a:spcPct val="150000"/>
              </a:lnSpc>
            </a:pPr>
            <a:endParaRPr lang="en-US" altLang="zh-CN" dirty="0">
              <a:latin typeface="Calibri" panose="020F0502020204030204" pitchFamily="34" charset="0"/>
              <a:cs typeface="Calibri" panose="020F0502020204030204" pitchFamily="34" charset="0"/>
            </a:endParaRPr>
          </a:p>
        </p:txBody>
      </p:sp>
      <p:sp>
        <p:nvSpPr>
          <p:cNvPr id="5" name="灯片编号占位符 4">
            <a:extLst>
              <a:ext uri="{FF2B5EF4-FFF2-40B4-BE49-F238E27FC236}">
                <a16:creationId xmlns:a16="http://schemas.microsoft.com/office/drawing/2014/main" id="{7672887E-8D80-A444-8BA3-7F8D50ACADDC}"/>
              </a:ext>
            </a:extLst>
          </p:cNvPr>
          <p:cNvSpPr>
            <a:spLocks noGrp="1"/>
          </p:cNvSpPr>
          <p:nvPr>
            <p:ph type="sldNum" sz="quarter" idx="12"/>
          </p:nvPr>
        </p:nvSpPr>
        <p:spPr/>
        <p:txBody>
          <a:bodyPr/>
          <a:lstStyle/>
          <a:p>
            <a:fld id="{84E99DD2-3293-0048-9092-79BE9AEA5DFC}" type="slidenum">
              <a:rPr kumimoji="1" lang="zh-CN" altLang="en-US" smtClean="0"/>
              <a:t>3</a:t>
            </a:fld>
            <a:endParaRPr kumimoji="1" lang="zh-CN" altLang="en-US" dirty="0"/>
          </a:p>
        </p:txBody>
      </p:sp>
      <p:sp>
        <p:nvSpPr>
          <p:cNvPr id="4" name="AutoShape 4">
            <a:extLst>
              <a:ext uri="{FF2B5EF4-FFF2-40B4-BE49-F238E27FC236}">
                <a16:creationId xmlns:a16="http://schemas.microsoft.com/office/drawing/2014/main" id="{F3B023A4-EE10-453B-A079-FC9EBF1D7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5404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FF7D2-A56F-4447-AC12-C1F324CFCD9D}"/>
              </a:ext>
            </a:extLst>
          </p:cNvPr>
          <p:cNvSpPr>
            <a:spLocks noGrp="1"/>
          </p:cNvSpPr>
          <p:nvPr>
            <p:ph type="title"/>
          </p:nvPr>
        </p:nvSpPr>
        <p:spPr/>
        <p:txBody>
          <a:bodyPr/>
          <a:lstStyle/>
          <a:p>
            <a:r>
              <a:rPr kumimoji="1" lang="en-US" altLang="zh-CN" dirty="0">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493CF56-B5B1-0E4C-8492-AB6BCCC535CA}"/>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A practical measurement system</a:t>
            </a:r>
          </a:p>
          <a:p>
            <a:pPr lvl="1">
              <a:lnSpc>
                <a:spcPct val="150000"/>
              </a:lnSpc>
            </a:pPr>
            <a:r>
              <a:rPr lang="en-US" altLang="zh-CN" dirty="0">
                <a:solidFill>
                  <a:srgbClr val="FF0000"/>
                </a:solidFill>
                <a:latin typeface="Calibri" panose="020F0502020204030204" pitchFamily="34" charset="0"/>
                <a:cs typeface="Calibri" panose="020F0502020204030204" pitchFamily="34" charset="0"/>
              </a:rPr>
              <a:t>Attention</a:t>
            </a:r>
            <a:r>
              <a:rPr lang="en-US" altLang="zh-CN" dirty="0">
                <a:latin typeface="Calibri" panose="020F0502020204030204" pitchFamily="34" charset="0"/>
                <a:cs typeface="Calibri" panose="020F0502020204030204" pitchFamily="34" charset="0"/>
              </a:rPr>
              <a:t> </a:t>
            </a:r>
          </a:p>
          <a:p>
            <a:pPr lvl="2">
              <a:lnSpc>
                <a:spcPct val="150000"/>
              </a:lnSpc>
            </a:pPr>
            <a:r>
              <a:rPr lang="en-US" altLang="zh-CN" dirty="0">
                <a:latin typeface="Calibri" panose="020F0502020204030204" pitchFamily="34" charset="0"/>
                <a:cs typeface="Calibri" panose="020F0502020204030204" pitchFamily="34" charset="0"/>
              </a:rPr>
              <a:t>Pay attention to different kinds of tasks for different network states</a:t>
            </a:r>
          </a:p>
          <a:p>
            <a:pPr lvl="2">
              <a:lnSpc>
                <a:spcPct val="150000"/>
              </a:lnSpc>
            </a:pPr>
            <a:r>
              <a:rPr lang="en-US" altLang="zh-CN" dirty="0">
                <a:latin typeface="Calibri" panose="020F0502020204030204" pitchFamily="34" charset="0"/>
                <a:cs typeface="Calibri" panose="020F0502020204030204" pitchFamily="34" charset="0"/>
              </a:rPr>
              <a:t>Healthy network: more attention to packet accumulation tasks</a:t>
            </a:r>
          </a:p>
          <a:p>
            <a:pPr lvl="2">
              <a:lnSpc>
                <a:spcPct val="150000"/>
              </a:lnSpc>
            </a:pPr>
            <a:r>
              <a:rPr lang="en-US" altLang="zh-CN" dirty="0">
                <a:latin typeface="Calibri" panose="020F0502020204030204" pitchFamily="34" charset="0"/>
                <a:cs typeface="Calibri" panose="020F0502020204030204" pitchFamily="34" charset="0"/>
              </a:rPr>
              <a:t>Ill network: more attention to packet loss tasks</a:t>
            </a:r>
          </a:p>
        </p:txBody>
      </p:sp>
      <p:sp>
        <p:nvSpPr>
          <p:cNvPr id="5" name="灯片编号占位符 4">
            <a:extLst>
              <a:ext uri="{FF2B5EF4-FFF2-40B4-BE49-F238E27FC236}">
                <a16:creationId xmlns:a16="http://schemas.microsoft.com/office/drawing/2014/main" id="{7672887E-8D80-A444-8BA3-7F8D50ACADDC}"/>
              </a:ext>
            </a:extLst>
          </p:cNvPr>
          <p:cNvSpPr>
            <a:spLocks noGrp="1"/>
          </p:cNvSpPr>
          <p:nvPr>
            <p:ph type="sldNum" sz="quarter" idx="12"/>
          </p:nvPr>
        </p:nvSpPr>
        <p:spPr/>
        <p:txBody>
          <a:bodyPr/>
          <a:lstStyle/>
          <a:p>
            <a:fld id="{84E99DD2-3293-0048-9092-79BE9AEA5DFC}" type="slidenum">
              <a:rPr kumimoji="1" lang="zh-CN" altLang="en-US" smtClean="0"/>
              <a:t>4</a:t>
            </a:fld>
            <a:endParaRPr kumimoji="1" lang="zh-CN" altLang="en-US" dirty="0"/>
          </a:p>
        </p:txBody>
      </p:sp>
      <p:sp>
        <p:nvSpPr>
          <p:cNvPr id="4" name="AutoShape 4">
            <a:extLst>
              <a:ext uri="{FF2B5EF4-FFF2-40B4-BE49-F238E27FC236}">
                <a16:creationId xmlns:a16="http://schemas.microsoft.com/office/drawing/2014/main" id="{F3B023A4-EE10-453B-A079-FC9EBF1D7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76859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FF7D2-A56F-4447-AC12-C1F324CFCD9D}"/>
              </a:ext>
            </a:extLst>
          </p:cNvPr>
          <p:cNvSpPr>
            <a:spLocks noGrp="1"/>
          </p:cNvSpPr>
          <p:nvPr>
            <p:ph type="title"/>
          </p:nvPr>
        </p:nvSpPr>
        <p:spPr/>
        <p:txBody>
          <a:bodyPr/>
          <a:lstStyle/>
          <a:p>
            <a:r>
              <a:rPr kumimoji="1" lang="en-US" altLang="zh-CN" dirty="0">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493CF56-B5B1-0E4C-8492-AB6BCCC535CA}"/>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Existing solutions</a:t>
            </a:r>
          </a:p>
          <a:p>
            <a:pPr lvl="1">
              <a:lnSpc>
                <a:spcPct val="150000"/>
              </a:lnSpc>
            </a:pPr>
            <a:r>
              <a:rPr lang="en-US" altLang="zh-CN" dirty="0">
                <a:latin typeface="Calibri" panose="020F0502020204030204" pitchFamily="34" charset="0"/>
                <a:cs typeface="Calibri" panose="020F0502020204030204" pitchFamily="34" charset="0"/>
              </a:rPr>
              <a:t>Support only packet accumulation or loss tasks (No </a:t>
            </a:r>
            <a:r>
              <a:rPr lang="en-US" altLang="zh-CN" dirty="0">
                <a:solidFill>
                  <a:srgbClr val="FF0000"/>
                </a:solidFill>
                <a:latin typeface="Calibri" panose="020F0502020204030204" pitchFamily="34" charset="0"/>
                <a:cs typeface="Calibri" panose="020F0502020204030204" pitchFamily="34" charset="0"/>
              </a:rPr>
              <a:t>Versatility</a:t>
            </a:r>
            <a:r>
              <a:rPr lang="en-US" altLang="zh-CN" dirty="0">
                <a:latin typeface="Calibri" panose="020F0502020204030204" pitchFamily="34" charset="0"/>
                <a:cs typeface="Calibri" panose="020F0502020204030204" pitchFamily="34" charset="0"/>
              </a:rPr>
              <a:t>)</a:t>
            </a:r>
          </a:p>
          <a:p>
            <a:pPr lvl="2">
              <a:lnSpc>
                <a:spcPct val="150000"/>
              </a:lnSpc>
            </a:pPr>
            <a:r>
              <a:rPr lang="en-US" altLang="zh-CN" dirty="0" err="1">
                <a:latin typeface="Calibri" panose="020F0502020204030204" pitchFamily="34" charset="0"/>
                <a:cs typeface="Calibri" panose="020F0502020204030204" pitchFamily="34" charset="0"/>
              </a:rPr>
              <a:t>ElasticSktech</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UnivMon</a:t>
            </a:r>
            <a:r>
              <a:rPr lang="en-US" altLang="zh-CN" dirty="0">
                <a:latin typeface="Calibri" panose="020F0502020204030204" pitchFamily="34" charset="0"/>
                <a:cs typeface="Calibri" panose="020F0502020204030204" pitchFamily="34" charset="0"/>
              </a:rPr>
              <a:t> (accumulation)…</a:t>
            </a:r>
          </a:p>
          <a:p>
            <a:pPr lvl="2">
              <a:lnSpc>
                <a:spcPct val="150000"/>
              </a:lnSpc>
            </a:pPr>
            <a:r>
              <a:rPr lang="en-US" altLang="zh-CN" dirty="0" err="1">
                <a:latin typeface="Calibri" panose="020F0502020204030204" pitchFamily="34" charset="0"/>
                <a:cs typeface="Calibri" panose="020F0502020204030204" pitchFamily="34" charset="0"/>
              </a:rPr>
              <a:t>LossRadar</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Netseer</a:t>
            </a:r>
            <a:r>
              <a:rPr lang="en-US" altLang="zh-CN" dirty="0">
                <a:latin typeface="Calibri" panose="020F0502020204030204" pitchFamily="34" charset="0"/>
                <a:cs typeface="Calibri" panose="020F0502020204030204" pitchFamily="34" charset="0"/>
              </a:rPr>
              <a:t> (loss)…</a:t>
            </a:r>
          </a:p>
          <a:p>
            <a:pPr lvl="1">
              <a:lnSpc>
                <a:spcPct val="150000"/>
              </a:lnSpc>
            </a:pPr>
            <a:r>
              <a:rPr lang="en-US" altLang="zh-CN" dirty="0">
                <a:latin typeface="Calibri" panose="020F0502020204030204" pitchFamily="34" charset="0"/>
                <a:cs typeface="Calibri" panose="020F0502020204030204" pitchFamily="34" charset="0"/>
              </a:rPr>
              <a:t>Support both kinds of tasks with linear space complexity (No </a:t>
            </a:r>
            <a:r>
              <a:rPr lang="en-US" altLang="zh-CN" dirty="0">
                <a:solidFill>
                  <a:srgbClr val="FF0000"/>
                </a:solidFill>
                <a:latin typeface="Calibri" panose="020F0502020204030204" pitchFamily="34" charset="0"/>
                <a:cs typeface="Calibri" panose="020F0502020204030204" pitchFamily="34" charset="0"/>
              </a:rPr>
              <a:t>Efficiency</a:t>
            </a:r>
            <a:r>
              <a:rPr lang="en-US" altLang="zh-CN" dirty="0">
                <a:latin typeface="Calibri" panose="020F0502020204030204" pitchFamily="34" charset="0"/>
                <a:cs typeface="Calibri" panose="020F0502020204030204" pitchFamily="34" charset="0"/>
              </a:rPr>
              <a:t>)</a:t>
            </a:r>
          </a:p>
          <a:p>
            <a:pPr lvl="2">
              <a:lnSpc>
                <a:spcPct val="150000"/>
              </a:lnSpc>
            </a:pPr>
            <a:r>
              <a:rPr lang="en-US" altLang="zh-CN" dirty="0" err="1">
                <a:latin typeface="Calibri" panose="020F0502020204030204" pitchFamily="34" charset="0"/>
                <a:cs typeface="Calibri" panose="020F0502020204030204" pitchFamily="34" charset="0"/>
              </a:rPr>
              <a:t>FlowRadar</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OmniMon</a:t>
            </a:r>
            <a:r>
              <a:rPr lang="en-US" altLang="zh-CN" dirty="0">
                <a:latin typeface="Calibri" panose="020F0502020204030204" pitchFamily="34" charset="0"/>
                <a:cs typeface="Calibri" panose="020F0502020204030204" pitchFamily="34" charset="0"/>
              </a:rPr>
              <a:t>…</a:t>
            </a:r>
          </a:p>
          <a:p>
            <a:pPr lvl="2">
              <a:lnSpc>
                <a:spcPct val="150000"/>
              </a:lnSpc>
            </a:pPr>
            <a:r>
              <a:rPr lang="en-US" altLang="zh-CN" dirty="0">
                <a:latin typeface="Calibri" panose="020F0502020204030204" pitchFamily="34" charset="0"/>
                <a:cs typeface="Calibri" panose="020F0502020204030204" pitchFamily="34" charset="0"/>
              </a:rPr>
              <a:t>Recording exact IDs and sizes of all flows</a:t>
            </a:r>
          </a:p>
        </p:txBody>
      </p:sp>
      <p:sp>
        <p:nvSpPr>
          <p:cNvPr id="5" name="灯片编号占位符 4">
            <a:extLst>
              <a:ext uri="{FF2B5EF4-FFF2-40B4-BE49-F238E27FC236}">
                <a16:creationId xmlns:a16="http://schemas.microsoft.com/office/drawing/2014/main" id="{7672887E-8D80-A444-8BA3-7F8D50ACADDC}"/>
              </a:ext>
            </a:extLst>
          </p:cNvPr>
          <p:cNvSpPr>
            <a:spLocks noGrp="1"/>
          </p:cNvSpPr>
          <p:nvPr>
            <p:ph type="sldNum" sz="quarter" idx="12"/>
          </p:nvPr>
        </p:nvSpPr>
        <p:spPr/>
        <p:txBody>
          <a:bodyPr/>
          <a:lstStyle/>
          <a:p>
            <a:fld id="{84E99DD2-3293-0048-9092-79BE9AEA5DFC}" type="slidenum">
              <a:rPr kumimoji="1" lang="zh-CN" altLang="en-US" smtClean="0"/>
              <a:t>5</a:t>
            </a:fld>
            <a:endParaRPr kumimoji="1" lang="zh-CN" altLang="en-US" dirty="0"/>
          </a:p>
        </p:txBody>
      </p:sp>
      <p:sp>
        <p:nvSpPr>
          <p:cNvPr id="4" name="AutoShape 4">
            <a:extLst>
              <a:ext uri="{FF2B5EF4-FFF2-40B4-BE49-F238E27FC236}">
                <a16:creationId xmlns:a16="http://schemas.microsoft.com/office/drawing/2014/main" id="{F3B023A4-EE10-453B-A079-FC9EBF1D7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700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FF7D2-A56F-4447-AC12-C1F324CFCD9D}"/>
              </a:ext>
            </a:extLst>
          </p:cNvPr>
          <p:cNvSpPr>
            <a:spLocks noGrp="1"/>
          </p:cNvSpPr>
          <p:nvPr>
            <p:ph type="title"/>
          </p:nvPr>
        </p:nvSpPr>
        <p:spPr/>
        <p:txBody>
          <a:bodyPr/>
          <a:lstStyle/>
          <a:p>
            <a:r>
              <a:rPr kumimoji="1" lang="en-US" altLang="zh-CN" dirty="0">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493CF56-B5B1-0E4C-8492-AB6BCCC535CA}"/>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A straightforward solution (No </a:t>
            </a:r>
            <a:r>
              <a:rPr lang="en-US" altLang="zh-CN" dirty="0">
                <a:solidFill>
                  <a:srgbClr val="FF0000"/>
                </a:solidFill>
                <a:latin typeface="Calibri" panose="020F0502020204030204" pitchFamily="34" charset="0"/>
                <a:cs typeface="Calibri" panose="020F0502020204030204" pitchFamily="34" charset="0"/>
              </a:rPr>
              <a:t>Attention</a:t>
            </a:r>
            <a:r>
              <a:rPr lang="en-US" altLang="zh-CN" dirty="0">
                <a:latin typeface="Calibri" panose="020F0502020204030204" pitchFamily="34" charset="0"/>
                <a:cs typeface="Calibri" panose="020F0502020204030204" pitchFamily="34" charset="0"/>
              </a:rPr>
              <a:t>)</a:t>
            </a:r>
          </a:p>
          <a:p>
            <a:pPr lvl="1">
              <a:lnSpc>
                <a:spcPct val="150000"/>
              </a:lnSpc>
            </a:pPr>
            <a:r>
              <a:rPr lang="en-US" altLang="zh-CN" dirty="0">
                <a:latin typeface="Calibri" panose="020F0502020204030204" pitchFamily="34" charset="0"/>
                <a:cs typeface="Calibri" panose="020F0502020204030204" pitchFamily="34" charset="0"/>
              </a:rPr>
              <a:t>Combine solutions for accumulation tasks and for loss tasks</a:t>
            </a:r>
          </a:p>
          <a:p>
            <a:pPr lvl="1">
              <a:lnSpc>
                <a:spcPct val="150000"/>
              </a:lnSpc>
            </a:pPr>
            <a:r>
              <a:rPr lang="en-US" altLang="zh-CN" dirty="0">
                <a:latin typeface="Calibri" panose="020F0502020204030204" pitchFamily="34" charset="0"/>
                <a:cs typeface="Calibri" panose="020F0502020204030204" pitchFamily="34" charset="0"/>
              </a:rPr>
              <a:t>Data structures and operations usually differ significantly</a:t>
            </a:r>
          </a:p>
          <a:p>
            <a:pPr lvl="1">
              <a:lnSpc>
                <a:spcPct val="150000"/>
              </a:lnSpc>
            </a:pPr>
            <a:r>
              <a:rPr lang="en-US" altLang="zh-CN" dirty="0">
                <a:latin typeface="Calibri" panose="020F0502020204030204" pitchFamily="34" charset="0"/>
                <a:cs typeface="Calibri" panose="020F0502020204030204" pitchFamily="34" charset="0"/>
              </a:rPr>
              <a:t>Prohibit resource reallocation between </a:t>
            </a:r>
            <a:r>
              <a:rPr lang="en-US" altLang="zh-CN" dirty="0" err="1">
                <a:latin typeface="Calibri" panose="020F0502020204030204" pitchFamily="34" charset="0"/>
                <a:cs typeface="Calibri" panose="020F0502020204030204" pitchFamily="34" charset="0"/>
              </a:rPr>
              <a:t>accumulation&amp;loss</a:t>
            </a:r>
            <a:r>
              <a:rPr lang="en-US" altLang="zh-CN" dirty="0">
                <a:latin typeface="Calibri" panose="020F0502020204030204" pitchFamily="34" charset="0"/>
                <a:cs typeface="Calibri" panose="020F0502020204030204" pitchFamily="34" charset="0"/>
              </a:rPr>
              <a:t> tasks at run-time</a:t>
            </a:r>
          </a:p>
          <a:p>
            <a:pPr marL="457200" lvl="1" indent="0">
              <a:lnSpc>
                <a:spcPct val="150000"/>
              </a:lnSpc>
              <a:buNone/>
            </a:pPr>
            <a:endParaRPr lang="en-US" altLang="zh-CN" dirty="0">
              <a:latin typeface="Calibri" panose="020F0502020204030204" pitchFamily="34" charset="0"/>
              <a:cs typeface="Calibri" panose="020F0502020204030204" pitchFamily="34" charset="0"/>
            </a:endParaRPr>
          </a:p>
        </p:txBody>
      </p:sp>
      <p:sp>
        <p:nvSpPr>
          <p:cNvPr id="5" name="灯片编号占位符 4">
            <a:extLst>
              <a:ext uri="{FF2B5EF4-FFF2-40B4-BE49-F238E27FC236}">
                <a16:creationId xmlns:a16="http://schemas.microsoft.com/office/drawing/2014/main" id="{7672887E-8D80-A444-8BA3-7F8D50ACADDC}"/>
              </a:ext>
            </a:extLst>
          </p:cNvPr>
          <p:cNvSpPr>
            <a:spLocks noGrp="1"/>
          </p:cNvSpPr>
          <p:nvPr>
            <p:ph type="sldNum" sz="quarter" idx="12"/>
          </p:nvPr>
        </p:nvSpPr>
        <p:spPr/>
        <p:txBody>
          <a:bodyPr/>
          <a:lstStyle/>
          <a:p>
            <a:fld id="{84E99DD2-3293-0048-9092-79BE9AEA5DFC}" type="slidenum">
              <a:rPr kumimoji="1" lang="zh-CN" altLang="en-US" smtClean="0"/>
              <a:t>6</a:t>
            </a:fld>
            <a:endParaRPr kumimoji="1" lang="zh-CN" altLang="en-US" dirty="0"/>
          </a:p>
        </p:txBody>
      </p:sp>
      <p:sp>
        <p:nvSpPr>
          <p:cNvPr id="4" name="AutoShape 4">
            <a:extLst>
              <a:ext uri="{FF2B5EF4-FFF2-40B4-BE49-F238E27FC236}">
                <a16:creationId xmlns:a16="http://schemas.microsoft.com/office/drawing/2014/main" id="{F3B023A4-EE10-453B-A079-FC9EBF1D7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384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72717-2AF9-40DC-B844-7429EBC654A0}"/>
              </a:ext>
            </a:extLst>
          </p:cNvPr>
          <p:cNvSpPr>
            <a:spLocks noGrp="1"/>
          </p:cNvSpPr>
          <p:nvPr>
            <p:ph type="title"/>
          </p:nvPr>
        </p:nvSpPr>
        <p:spPr/>
        <p:txBody>
          <a:bodyPr/>
          <a:lstStyle/>
          <a:p>
            <a:r>
              <a:rPr lang="en-US" altLang="zh-CN" dirty="0"/>
              <a:t>Our solution</a:t>
            </a:r>
            <a:endParaRPr lang="zh-CN" altLang="en-US" dirty="0"/>
          </a:p>
        </p:txBody>
      </p:sp>
      <p:sp>
        <p:nvSpPr>
          <p:cNvPr id="3" name="内容占位符 2">
            <a:extLst>
              <a:ext uri="{FF2B5EF4-FFF2-40B4-BE49-F238E27FC236}">
                <a16:creationId xmlns:a16="http://schemas.microsoft.com/office/drawing/2014/main" id="{EF76BDCA-09AC-4703-8C76-482F67224D2B}"/>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ChameleMon</a:t>
            </a:r>
          </a:p>
          <a:p>
            <a:pPr lvl="1">
              <a:lnSpc>
                <a:spcPct val="150000"/>
              </a:lnSpc>
            </a:pPr>
            <a:r>
              <a:rPr lang="en-US" altLang="zh-CN" dirty="0">
                <a:solidFill>
                  <a:srgbClr val="FF0000"/>
                </a:solidFill>
                <a:latin typeface="Calibri" panose="020F0502020204030204" pitchFamily="34" charset="0"/>
                <a:cs typeface="Calibri" panose="020F0502020204030204" pitchFamily="34" charset="0"/>
              </a:rPr>
              <a:t>Versatility</a:t>
            </a:r>
            <a:r>
              <a:rPr lang="en-US" altLang="zh-CN" dirty="0">
                <a:latin typeface="Calibri" panose="020F0502020204030204" pitchFamily="34" charset="0"/>
                <a:cs typeface="Calibri" panose="020F0502020204030204" pitchFamily="34" charset="0"/>
              </a:rPr>
              <a:t>, </a:t>
            </a:r>
            <a:r>
              <a:rPr lang="en-US" altLang="zh-CN" dirty="0">
                <a:solidFill>
                  <a:srgbClr val="FF0000"/>
                </a:solidFill>
                <a:latin typeface="Calibri" panose="020F0502020204030204" pitchFamily="34" charset="0"/>
                <a:cs typeface="Calibri" panose="020F0502020204030204" pitchFamily="34" charset="0"/>
              </a:rPr>
              <a:t>Efficiency</a:t>
            </a:r>
            <a:r>
              <a:rPr lang="en-US" altLang="zh-CN" dirty="0">
                <a:latin typeface="Calibri" panose="020F0502020204030204" pitchFamily="34" charset="0"/>
                <a:cs typeface="Calibri" panose="020F0502020204030204" pitchFamily="34" charset="0"/>
              </a:rPr>
              <a:t>, and </a:t>
            </a:r>
            <a:r>
              <a:rPr lang="en-US" altLang="zh-CN" dirty="0">
                <a:solidFill>
                  <a:srgbClr val="FF0000"/>
                </a:solidFill>
                <a:latin typeface="Calibri" panose="020F0502020204030204" pitchFamily="34" charset="0"/>
                <a:cs typeface="Calibri" panose="020F0502020204030204" pitchFamily="34" charset="0"/>
              </a:rPr>
              <a:t>Attention</a:t>
            </a:r>
            <a:r>
              <a:rPr lang="en-US" altLang="zh-CN" dirty="0">
                <a:latin typeface="Calibri" panose="020F0502020204030204" pitchFamily="34" charset="0"/>
                <a:cs typeface="Calibri" panose="020F0502020204030204" pitchFamily="34" charset="0"/>
              </a:rPr>
              <a:t> simultaneously</a:t>
            </a:r>
          </a:p>
          <a:p>
            <a:pPr lvl="1">
              <a:lnSpc>
                <a:spcPct val="150000"/>
              </a:lnSpc>
            </a:pPr>
            <a:r>
              <a:rPr lang="en-US" altLang="zh-CN" dirty="0">
                <a:latin typeface="Calibri" panose="020F0502020204030204" pitchFamily="34" charset="0"/>
                <a:cs typeface="Calibri" panose="020F0502020204030204" pitchFamily="34" charset="0"/>
              </a:rPr>
              <a:t>Key design</a:t>
            </a:r>
          </a:p>
          <a:p>
            <a:pPr lvl="2">
              <a:lnSpc>
                <a:spcPct val="150000"/>
              </a:lnSpc>
            </a:pPr>
            <a:r>
              <a:rPr lang="en-US" altLang="zh-CN" dirty="0">
                <a:latin typeface="Calibri" panose="020F0502020204030204" pitchFamily="34" charset="0"/>
                <a:cs typeface="Calibri" panose="020F0502020204030204" pitchFamily="34" charset="0"/>
              </a:rPr>
              <a:t>Shift measurement attention as network state changes (like chameleon)</a:t>
            </a:r>
          </a:p>
          <a:p>
            <a:pPr lvl="3">
              <a:lnSpc>
                <a:spcPct val="150000"/>
              </a:lnSpc>
            </a:pPr>
            <a:endParaRPr lang="en-US" altLang="zh-CN"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4D3F6B9F-AEEF-42BF-8AE7-DD45746FD9BE}"/>
              </a:ext>
            </a:extLst>
          </p:cNvPr>
          <p:cNvSpPr>
            <a:spLocks noGrp="1"/>
          </p:cNvSpPr>
          <p:nvPr>
            <p:ph type="sldNum" sz="quarter" idx="12"/>
          </p:nvPr>
        </p:nvSpPr>
        <p:spPr/>
        <p:txBody>
          <a:bodyPr/>
          <a:lstStyle/>
          <a:p>
            <a:fld id="{84E99DD2-3293-0048-9092-79BE9AEA5DFC}" type="slidenum">
              <a:rPr kumimoji="1" lang="zh-CN" altLang="en-US" smtClean="0"/>
              <a:pPr/>
              <a:t>7</a:t>
            </a:fld>
            <a:endParaRPr kumimoji="1" lang="zh-CN" altLang="en-US" dirty="0"/>
          </a:p>
        </p:txBody>
      </p:sp>
      <p:pic>
        <p:nvPicPr>
          <p:cNvPr id="1026" name="Picture 2" descr="Chameleon Pictures - AZ Animals">
            <a:extLst>
              <a:ext uri="{FF2B5EF4-FFF2-40B4-BE49-F238E27FC236}">
                <a16:creationId xmlns:a16="http://schemas.microsoft.com/office/drawing/2014/main" id="{28373702-8EF9-0A30-985D-949BF3CD9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67" y="4247190"/>
            <a:ext cx="3906768" cy="204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4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a:t>Our solution</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p:txBody>
          <a:bodyPr>
            <a:normAutofit/>
          </a:bodyPr>
          <a:lstStyle/>
          <a:p>
            <a:pPr>
              <a:lnSpc>
                <a:spcPct val="150000"/>
              </a:lnSpc>
            </a:pPr>
            <a:r>
              <a:rPr lang="en-US" altLang="zh-CN" dirty="0">
                <a:latin typeface="Calibri" panose="020F0502020204030204" pitchFamily="34" charset="0"/>
                <a:cs typeface="Calibri" panose="020F0502020204030204" pitchFamily="34" charset="0"/>
              </a:rPr>
              <a:t>Methodology</a:t>
            </a:r>
          </a:p>
          <a:p>
            <a:pPr lvl="1">
              <a:lnSpc>
                <a:spcPct val="150000"/>
              </a:lnSpc>
            </a:pPr>
            <a:r>
              <a:rPr lang="en-US" altLang="zh-CN" dirty="0">
                <a:latin typeface="Calibri" panose="020F0502020204030204" pitchFamily="34" charset="0"/>
                <a:cs typeface="Calibri" panose="020F0502020204030204" pitchFamily="34" charset="0"/>
              </a:rPr>
              <a:t>Homogenous data structure (</a:t>
            </a:r>
            <a:r>
              <a:rPr lang="en-US" altLang="zh-CN" dirty="0" err="1">
                <a:solidFill>
                  <a:srgbClr val="FF0000"/>
                </a:solidFill>
                <a:latin typeface="Calibri" panose="020F0502020204030204" pitchFamily="34" charset="0"/>
                <a:cs typeface="Calibri" panose="020F0502020204030204" pitchFamily="34" charset="0"/>
              </a:rPr>
              <a:t>Versatility</a:t>
            </a:r>
            <a:r>
              <a:rPr lang="en-US" altLang="zh-CN" dirty="0" err="1">
                <a:latin typeface="Calibri" panose="020F0502020204030204" pitchFamily="34" charset="0"/>
                <a:cs typeface="Calibri" panose="020F0502020204030204" pitchFamily="34" charset="0"/>
              </a:rPr>
              <a:t>&amp;</a:t>
            </a:r>
            <a:r>
              <a:rPr lang="en-US" altLang="zh-CN" dirty="0" err="1">
                <a:solidFill>
                  <a:srgbClr val="FF0000"/>
                </a:solidFill>
                <a:latin typeface="Calibri" panose="020F0502020204030204" pitchFamily="34" charset="0"/>
                <a:cs typeface="Calibri" panose="020F0502020204030204" pitchFamily="34" charset="0"/>
              </a:rPr>
              <a:t>Efficiency</a:t>
            </a:r>
            <a:r>
              <a:rPr lang="en-US" altLang="zh-CN" dirty="0">
                <a:latin typeface="Calibri" panose="020F0502020204030204" pitchFamily="34" charset="0"/>
                <a:cs typeface="Calibri" panose="020F0502020204030204" pitchFamily="34" charset="0"/>
              </a:rPr>
              <a:t>)</a:t>
            </a:r>
          </a:p>
          <a:p>
            <a:pPr lvl="1">
              <a:lnSpc>
                <a:spcPct val="150000"/>
              </a:lnSpc>
            </a:pPr>
            <a:r>
              <a:rPr lang="en-US" altLang="zh-CN" dirty="0" err="1">
                <a:latin typeface="Calibri" panose="020F0502020204030204" pitchFamily="34" charset="0"/>
                <a:cs typeface="Calibri" panose="020F0502020204030204" pitchFamily="34" charset="0"/>
              </a:rPr>
              <a:t>Divide&amp;move</a:t>
            </a:r>
            <a:r>
              <a:rPr lang="en-US" altLang="zh-CN" dirty="0">
                <a:latin typeface="Calibri" panose="020F0502020204030204" pitchFamily="34" charset="0"/>
                <a:cs typeface="Calibri" panose="020F0502020204030204" pitchFamily="34" charset="0"/>
              </a:rPr>
              <a:t> division point at run-time (</a:t>
            </a:r>
            <a:r>
              <a:rPr lang="en-US" altLang="zh-CN" dirty="0">
                <a:solidFill>
                  <a:srgbClr val="FF0000"/>
                </a:solidFill>
                <a:latin typeface="Calibri" panose="020F0502020204030204" pitchFamily="34" charset="0"/>
                <a:cs typeface="Calibri" panose="020F0502020204030204" pitchFamily="34" charset="0"/>
              </a:rPr>
              <a:t>Attention</a:t>
            </a:r>
            <a:r>
              <a:rPr lang="en-US" altLang="zh-CN" dirty="0">
                <a:latin typeface="Calibri" panose="020F0502020204030204" pitchFamily="34" charset="0"/>
                <a:cs typeface="Calibri" panose="020F0502020204030204" pitchFamily="34" charset="0"/>
              </a:rPr>
              <a:t>)</a:t>
            </a:r>
          </a:p>
          <a:p>
            <a:pPr>
              <a:lnSpc>
                <a:spcPct val="150000"/>
              </a:lnSpc>
            </a:pPr>
            <a:r>
              <a:rPr lang="en-US" altLang="zh-CN" dirty="0">
                <a:latin typeface="Calibri" panose="020F0502020204030204" pitchFamily="34" charset="0"/>
                <a:cs typeface="Calibri" panose="020F0502020204030204" pitchFamily="34" charset="0"/>
              </a:rPr>
              <a:t>Key technique</a:t>
            </a:r>
          </a:p>
          <a:p>
            <a:pPr lvl="1">
              <a:lnSpc>
                <a:spcPct val="150000"/>
              </a:lnSpc>
            </a:pPr>
            <a:r>
              <a:rPr lang="en-US" altLang="zh-CN" dirty="0">
                <a:latin typeface="Calibri" panose="020F0502020204030204" pitchFamily="34" charset="0"/>
                <a:cs typeface="Calibri" panose="020F0502020204030204" pitchFamily="34" charset="0"/>
              </a:rPr>
              <a:t>FermatSketch based on Fermat’s little theorem</a:t>
            </a:r>
          </a:p>
          <a:p>
            <a:pPr lvl="2">
              <a:lnSpc>
                <a:spcPct val="150000"/>
              </a:lnSpc>
            </a:pPr>
            <a:r>
              <a:rPr lang="en-US" altLang="zh-CN" dirty="0">
                <a:latin typeface="Calibri" panose="020F0502020204030204" pitchFamily="34" charset="0"/>
                <a:cs typeface="Calibri" panose="020F0502020204030204" pitchFamily="34" charset="0"/>
              </a:rPr>
              <a:t>If </a:t>
            </a:r>
            <a:r>
              <a:rPr lang="zh-CN" altLang="en-US" dirty="0">
                <a:latin typeface="Calibri" panose="020F0502020204030204" pitchFamily="34" charset="0"/>
                <a:cs typeface="Calibri" panose="020F0502020204030204" pitchFamily="34" charset="0"/>
              </a:rPr>
              <a:t>𝑝 </a:t>
            </a:r>
            <a:r>
              <a:rPr lang="en-US" altLang="zh-CN" dirty="0">
                <a:latin typeface="Calibri" panose="020F0502020204030204" pitchFamily="34" charset="0"/>
                <a:cs typeface="Calibri" panose="020F0502020204030204" pitchFamily="34" charset="0"/>
              </a:rPr>
              <a:t>is a prime, then for any integer </a:t>
            </a:r>
            <a:r>
              <a:rPr lang="zh-CN" altLang="en-US" dirty="0">
                <a:latin typeface="Calibri" panose="020F0502020204030204" pitchFamily="34" charset="0"/>
                <a:cs typeface="Calibri" panose="020F0502020204030204" pitchFamily="34" charset="0"/>
              </a:rPr>
              <a:t>𝑎 </a:t>
            </a:r>
            <a:r>
              <a:rPr lang="en-US" altLang="zh-CN" dirty="0">
                <a:latin typeface="Calibri" panose="020F0502020204030204" pitchFamily="34" charset="0"/>
                <a:cs typeface="Calibri" panose="020F0502020204030204" pitchFamily="34" charset="0"/>
              </a:rPr>
              <a:t>that is indivisible by </a:t>
            </a:r>
            <a:r>
              <a:rPr lang="zh-CN" altLang="en-US" dirty="0">
                <a:latin typeface="Calibri" panose="020F0502020204030204" pitchFamily="34" charset="0"/>
                <a:cs typeface="Calibri" panose="020F0502020204030204" pitchFamily="34" charset="0"/>
              </a:rPr>
              <a:t>𝑝</a:t>
            </a:r>
            <a:r>
              <a:rPr lang="en-US" altLang="zh-CN" dirty="0">
                <a:latin typeface="Calibri" panose="020F0502020204030204" pitchFamily="34" charset="0"/>
                <a:cs typeface="Calibri" panose="020F0502020204030204" pitchFamily="34" charset="0"/>
              </a:rPr>
              <a:t>, we have </a:t>
            </a:r>
            <a:r>
              <a:rPr lang="zh-CN" altLang="en-US" dirty="0">
                <a:latin typeface="Calibri" panose="020F0502020204030204" pitchFamily="34" charset="0"/>
                <a:cs typeface="Calibri" panose="020F0502020204030204" pitchFamily="34" charset="0"/>
              </a:rPr>
              <a:t>𝑎</a:t>
            </a:r>
            <a:r>
              <a:rPr lang="zh-CN" altLang="en-US" baseline="30000" dirty="0">
                <a:latin typeface="Calibri" panose="020F0502020204030204" pitchFamily="34" charset="0"/>
                <a:cs typeface="Calibri" panose="020F0502020204030204" pitchFamily="34" charset="0"/>
              </a:rPr>
              <a:t>𝑝−</a:t>
            </a:r>
            <a:r>
              <a:rPr lang="en-US" altLang="zh-CN" baseline="30000" dirty="0">
                <a:latin typeface="Calibri" panose="020F0502020204030204" pitchFamily="34" charset="0"/>
                <a:cs typeface="Calibri" panose="020F0502020204030204" pitchFamily="34" charset="0"/>
              </a:rPr>
              <a:t>1</a:t>
            </a:r>
            <a:r>
              <a:rPr lang="en-US" altLang="zh-CN" dirty="0">
                <a:latin typeface="Calibri" panose="020F0502020204030204" pitchFamily="34" charset="0"/>
                <a:cs typeface="Calibri" panose="020F0502020204030204" pitchFamily="34" charset="0"/>
              </a:rPr>
              <a:t> ≡ 1 mod </a:t>
            </a:r>
            <a:r>
              <a:rPr lang="zh-CN" altLang="en-US" dirty="0">
                <a:latin typeface="Calibri" panose="020F0502020204030204" pitchFamily="34" charset="0"/>
                <a:cs typeface="Calibri" panose="020F0502020204030204" pitchFamily="34" charset="0"/>
              </a:rPr>
              <a:t>𝑝</a:t>
            </a:r>
            <a:endParaRPr lang="en-US" altLang="zh-CN"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8</a:t>
            </a:fld>
            <a:endParaRPr kumimoji="1" lang="zh-CN" altLang="en-US" dirty="0"/>
          </a:p>
        </p:txBody>
      </p:sp>
      <p:cxnSp>
        <p:nvCxnSpPr>
          <p:cNvPr id="6" name="直接箭头连接符 5">
            <a:extLst>
              <a:ext uri="{FF2B5EF4-FFF2-40B4-BE49-F238E27FC236}">
                <a16:creationId xmlns:a16="http://schemas.microsoft.com/office/drawing/2014/main" id="{8F6A229B-7290-2C78-210D-6EBF951E4752}"/>
              </a:ext>
            </a:extLst>
          </p:cNvPr>
          <p:cNvCxnSpPr>
            <a:cxnSpLocks/>
          </p:cNvCxnSpPr>
          <p:nvPr/>
        </p:nvCxnSpPr>
        <p:spPr>
          <a:xfrm>
            <a:off x="7920453" y="4779101"/>
            <a:ext cx="423300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E760CDFB-61CA-E078-2E17-20BEDAD18EA9}"/>
              </a:ext>
            </a:extLst>
          </p:cNvPr>
          <p:cNvSpPr txBox="1"/>
          <p:nvPr/>
        </p:nvSpPr>
        <p:spPr>
          <a:xfrm>
            <a:off x="7173561" y="4927152"/>
            <a:ext cx="1618678" cy="309893"/>
          </a:xfrm>
          <a:prstGeom prst="rect">
            <a:avLst/>
          </a:prstGeom>
          <a:noFill/>
        </p:spPr>
        <p:txBody>
          <a:bodyPr wrap="square" rtlCol="0">
            <a:spAutoFit/>
          </a:bodyPr>
          <a:lstStyle/>
          <a:p>
            <a:pPr lvl="1" algn="ctr" defTabSz="457200">
              <a:lnSpc>
                <a:spcPts val="1622"/>
              </a:lnSpc>
              <a:defRPr/>
            </a:pPr>
            <a:r>
              <a:rPr lang="en-US" altLang="zh-CN" sz="2000" b="1" dirty="0">
                <a:latin typeface="Calibri" panose="020F0502020204030204" pitchFamily="34" charset="0"/>
                <a:cs typeface="Calibri" panose="020F0502020204030204" pitchFamily="34" charset="0"/>
              </a:rPr>
              <a:t>H</a:t>
            </a:r>
            <a:r>
              <a:rPr lang="en-US" altLang="zh-CN" sz="2000" b="1" noProof="0" dirty="0" err="1">
                <a:latin typeface="Calibri" panose="020F0502020204030204" pitchFamily="34" charset="0"/>
                <a:cs typeface="Calibri" panose="020F0502020204030204" pitchFamily="34" charset="0"/>
              </a:rPr>
              <a:t>ealthy</a:t>
            </a:r>
            <a:endParaRPr kumimoji="0" lang="en-US" altLang="zh-CN" sz="1920"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p:sp>
        <p:nvSpPr>
          <p:cNvPr id="10" name="文本框 9">
            <a:extLst>
              <a:ext uri="{FF2B5EF4-FFF2-40B4-BE49-F238E27FC236}">
                <a16:creationId xmlns:a16="http://schemas.microsoft.com/office/drawing/2014/main" id="{BCAACCFA-C7CB-68CB-2341-DDC7E3258D5A}"/>
              </a:ext>
            </a:extLst>
          </p:cNvPr>
          <p:cNvSpPr txBox="1"/>
          <p:nvPr/>
        </p:nvSpPr>
        <p:spPr>
          <a:xfrm>
            <a:off x="11029042" y="4925100"/>
            <a:ext cx="1618678" cy="311945"/>
          </a:xfrm>
          <a:prstGeom prst="rect">
            <a:avLst/>
          </a:prstGeom>
          <a:noFill/>
        </p:spPr>
        <p:txBody>
          <a:bodyPr wrap="square" rtlCol="0">
            <a:spAutoFit/>
          </a:bodyPr>
          <a:lstStyle/>
          <a:p>
            <a:pPr lvl="1" algn="ctr" defTabSz="457200">
              <a:lnSpc>
                <a:spcPts val="1622"/>
              </a:lnSpc>
              <a:defRPr/>
            </a:pPr>
            <a:r>
              <a:rPr lang="en-US" altLang="zh-CN" sz="2000" b="1" dirty="0">
                <a:latin typeface="Calibri" panose="020F0502020204030204" pitchFamily="34" charset="0"/>
                <a:cs typeface="Calibri" panose="020F0502020204030204" pitchFamily="34" charset="0"/>
              </a:rPr>
              <a:t>Ill</a:t>
            </a:r>
            <a:endParaRPr kumimoji="0" lang="en-US" altLang="zh-CN" sz="1920"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p:sp>
        <p:nvSpPr>
          <p:cNvPr id="11" name="矩形 10">
            <a:extLst>
              <a:ext uri="{FF2B5EF4-FFF2-40B4-BE49-F238E27FC236}">
                <a16:creationId xmlns:a16="http://schemas.microsoft.com/office/drawing/2014/main" id="{273BEF37-6B41-EE40-0742-DC2C3873DAC0}"/>
              </a:ext>
            </a:extLst>
          </p:cNvPr>
          <p:cNvSpPr/>
          <p:nvPr/>
        </p:nvSpPr>
        <p:spPr>
          <a:xfrm>
            <a:off x="7982900" y="3713044"/>
            <a:ext cx="4074284" cy="468351"/>
          </a:xfrm>
          <a:prstGeom prst="rect">
            <a:avLst/>
          </a:prstGeom>
          <a:solidFill>
            <a:schemeClr val="accent6">
              <a:lumMod val="60000"/>
              <a:lumOff val="4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6" name="直接连接符 15">
            <a:extLst>
              <a:ext uri="{FF2B5EF4-FFF2-40B4-BE49-F238E27FC236}">
                <a16:creationId xmlns:a16="http://schemas.microsoft.com/office/drawing/2014/main" id="{9AAA99D7-761D-F1D9-9576-A6C465A45AD9}"/>
              </a:ext>
            </a:extLst>
          </p:cNvPr>
          <p:cNvCxnSpPr/>
          <p:nvPr/>
        </p:nvCxnSpPr>
        <p:spPr>
          <a:xfrm>
            <a:off x="9053417" y="3713044"/>
            <a:ext cx="0" cy="1066057"/>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724497C-BA95-ED98-4160-69E93F4FA828}"/>
              </a:ext>
            </a:extLst>
          </p:cNvPr>
          <p:cNvSpPr txBox="1"/>
          <p:nvPr/>
        </p:nvSpPr>
        <p:spPr>
          <a:xfrm>
            <a:off x="7506372" y="3827325"/>
            <a:ext cx="1618678" cy="309893"/>
          </a:xfrm>
          <a:prstGeom prst="rect">
            <a:avLst/>
          </a:prstGeom>
          <a:noFill/>
        </p:spPr>
        <p:txBody>
          <a:bodyPr wrap="square" rtlCol="0">
            <a:spAutoFit/>
          </a:bodyPr>
          <a:lstStyle/>
          <a:p>
            <a:pPr lvl="1" algn="ctr" defTabSz="457200">
              <a:lnSpc>
                <a:spcPts val="1622"/>
              </a:lnSpc>
              <a:defRPr/>
            </a:pPr>
            <a:r>
              <a:rPr lang="en-US" altLang="zh-CN" sz="2000" b="1" dirty="0">
                <a:latin typeface="Calibri" panose="020F0502020204030204" pitchFamily="34" charset="0"/>
                <a:cs typeface="Calibri" panose="020F0502020204030204" pitchFamily="34" charset="0"/>
              </a:rPr>
              <a:t>Loss</a:t>
            </a:r>
            <a:endParaRPr kumimoji="0" lang="en-US" altLang="zh-CN" sz="1920"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p:sp>
        <p:nvSpPr>
          <p:cNvPr id="18" name="文本框 17">
            <a:extLst>
              <a:ext uri="{FF2B5EF4-FFF2-40B4-BE49-F238E27FC236}">
                <a16:creationId xmlns:a16="http://schemas.microsoft.com/office/drawing/2014/main" id="{4B3A8E62-DD4C-BEC1-8AAE-030D64835493}"/>
              </a:ext>
            </a:extLst>
          </p:cNvPr>
          <p:cNvSpPr txBox="1"/>
          <p:nvPr/>
        </p:nvSpPr>
        <p:spPr>
          <a:xfrm>
            <a:off x="10534778" y="3823086"/>
            <a:ext cx="1618678" cy="309893"/>
          </a:xfrm>
          <a:prstGeom prst="rect">
            <a:avLst/>
          </a:prstGeom>
          <a:noFill/>
        </p:spPr>
        <p:txBody>
          <a:bodyPr wrap="square" rtlCol="0">
            <a:spAutoFit/>
          </a:bodyPr>
          <a:lstStyle/>
          <a:p>
            <a:pPr lvl="1" algn="ctr" defTabSz="457200">
              <a:lnSpc>
                <a:spcPts val="1622"/>
              </a:lnSpc>
              <a:defRPr/>
            </a:pPr>
            <a:r>
              <a:rPr lang="en-US" altLang="zh-CN" sz="2000" b="1" dirty="0">
                <a:latin typeface="Calibri" panose="020F0502020204030204" pitchFamily="34" charset="0"/>
                <a:cs typeface="Calibri" panose="020F0502020204030204" pitchFamily="34" charset="0"/>
              </a:rPr>
              <a:t>Acc.</a:t>
            </a:r>
            <a:endParaRPr kumimoji="0" lang="en-US" altLang="zh-CN" sz="1920" b="1"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p:sp>
        <p:nvSpPr>
          <p:cNvPr id="19" name="文本框 18">
            <a:extLst>
              <a:ext uri="{FF2B5EF4-FFF2-40B4-BE49-F238E27FC236}">
                <a16:creationId xmlns:a16="http://schemas.microsoft.com/office/drawing/2014/main" id="{5F18225E-BCF2-3E64-50EA-B796DCF0232C}"/>
              </a:ext>
            </a:extLst>
          </p:cNvPr>
          <p:cNvSpPr txBox="1"/>
          <p:nvPr/>
        </p:nvSpPr>
        <p:spPr>
          <a:xfrm>
            <a:off x="8207955" y="3114024"/>
            <a:ext cx="1219333" cy="502702"/>
          </a:xfrm>
          <a:prstGeom prst="rect">
            <a:avLst/>
          </a:prstGeom>
          <a:noFill/>
        </p:spPr>
        <p:txBody>
          <a:bodyPr wrap="square" rtlCol="0">
            <a:spAutoFit/>
          </a:bodyPr>
          <a:lstStyle/>
          <a:p>
            <a:pPr lvl="1" algn="ctr" defTabSz="457200">
              <a:lnSpc>
                <a:spcPts val="1622"/>
              </a:lnSpc>
              <a:defRPr/>
            </a:pPr>
            <a:r>
              <a:rPr lang="en-US" altLang="zh-CN" sz="1400" dirty="0">
                <a:latin typeface="Calibri" panose="020F0502020204030204" pitchFamily="34" charset="0"/>
                <a:cs typeface="Calibri" panose="020F0502020204030204" pitchFamily="34" charset="0"/>
              </a:rPr>
              <a:t>Division </a:t>
            </a:r>
          </a:p>
          <a:p>
            <a:pPr lvl="1" algn="ctr" defTabSz="457200">
              <a:lnSpc>
                <a:spcPts val="1622"/>
              </a:lnSpc>
              <a:defRPr/>
            </a:pPr>
            <a:r>
              <a:rPr lang="en-US" altLang="zh-CN" sz="1400" dirty="0">
                <a:latin typeface="Calibri" panose="020F0502020204030204" pitchFamily="34" charset="0"/>
                <a:cs typeface="Calibri" panose="020F0502020204030204" pitchFamily="34" charset="0"/>
              </a:rPr>
              <a:t>point</a:t>
            </a:r>
            <a:endParaRPr kumimoji="0" lang="en-US" altLang="zh-CN" sz="1400"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12DC112F-E6E2-8083-D4F9-5DEFF7B83465}"/>
              </a:ext>
            </a:extLst>
          </p:cNvPr>
          <p:cNvSpPr txBox="1"/>
          <p:nvPr/>
        </p:nvSpPr>
        <p:spPr>
          <a:xfrm>
            <a:off x="8008282" y="4831159"/>
            <a:ext cx="1618678" cy="309893"/>
          </a:xfrm>
          <a:prstGeom prst="rect">
            <a:avLst/>
          </a:prstGeom>
          <a:noFill/>
        </p:spPr>
        <p:txBody>
          <a:bodyPr wrap="square" rtlCol="0">
            <a:spAutoFit/>
          </a:bodyPr>
          <a:lstStyle/>
          <a:p>
            <a:pPr lvl="1" algn="ctr" defTabSz="457200">
              <a:lnSpc>
                <a:spcPts val="1622"/>
              </a:lnSpc>
              <a:defRPr/>
            </a:pPr>
            <a:r>
              <a:rPr lang="en-US" altLang="zh-CN" sz="1600" dirty="0">
                <a:latin typeface="Calibri" panose="020F0502020204030204" pitchFamily="34" charset="0"/>
                <a:cs typeface="Calibri" panose="020F0502020204030204" pitchFamily="34" charset="0"/>
              </a:rPr>
              <a:t>Now</a:t>
            </a:r>
            <a:endParaRPr kumimoji="0" lang="en-US" altLang="zh-CN" sz="1600"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4499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nodeType="clickEffect">
                                  <p:stCondLst>
                                    <p:cond delay="0"/>
                                  </p:stCondLst>
                                  <p:childTnLst>
                                    <p:animMotion origin="layout" path="M 1.875E-6 -1.48148E-6 L 0.16862 -1.48148E-6 " pathEditMode="relative" rAng="0" ptsTypes="AA">
                                      <p:cBhvr>
                                        <p:cTn id="45" dur="2000" fill="hold"/>
                                        <p:tgtEl>
                                          <p:spTgt spid="16"/>
                                        </p:tgtEl>
                                        <p:attrNameLst>
                                          <p:attrName>ppt_x</p:attrName>
                                          <p:attrName>ppt_y</p:attrName>
                                        </p:attrNameLst>
                                      </p:cBhvr>
                                      <p:rCtr x="8424" y="0"/>
                                    </p:animMotion>
                                  </p:childTnLst>
                                </p:cTn>
                              </p:par>
                              <p:par>
                                <p:cTn id="46" presetID="63" presetClass="path" presetSubtype="0" accel="50000" decel="50000" fill="hold" grpId="1" nodeType="withEffect">
                                  <p:stCondLst>
                                    <p:cond delay="0"/>
                                  </p:stCondLst>
                                  <p:childTnLst>
                                    <p:animMotion origin="layout" path="M 2.91667E-6 -7.40741E-7 L 0.16862 -7.40741E-7 " pathEditMode="relative" rAng="0" ptsTypes="AA">
                                      <p:cBhvr>
                                        <p:cTn id="47" dur="2000" fill="hold"/>
                                        <p:tgtEl>
                                          <p:spTgt spid="19"/>
                                        </p:tgtEl>
                                        <p:attrNameLst>
                                          <p:attrName>ppt_x</p:attrName>
                                          <p:attrName>ppt_y</p:attrName>
                                        </p:attrNameLst>
                                      </p:cBhvr>
                                      <p:rCtr x="8424" y="0"/>
                                    </p:animMotion>
                                  </p:childTnLst>
                                </p:cTn>
                              </p:par>
                              <p:par>
                                <p:cTn id="48" presetID="63" presetClass="path" presetSubtype="0" accel="50000" decel="50000" fill="hold" grpId="1" nodeType="withEffect">
                                  <p:stCondLst>
                                    <p:cond delay="0"/>
                                  </p:stCondLst>
                                  <p:childTnLst>
                                    <p:animMotion origin="layout" path="M 2.91667E-6 -1.85185E-6 L 0.16797 -1.85185E-6 " pathEditMode="relative" rAng="0" ptsTypes="AA">
                                      <p:cBhvr>
                                        <p:cTn id="49" dur="2000" fill="hold"/>
                                        <p:tgtEl>
                                          <p:spTgt spid="23"/>
                                        </p:tgtEl>
                                        <p:attrNameLst>
                                          <p:attrName>ppt_x</p:attrName>
                                          <p:attrName>ppt_y</p:attrName>
                                        </p:attrNameLst>
                                      </p:cBhvr>
                                      <p:rCtr x="8398" y="0"/>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500"/>
                                        <p:tgtEl>
                                          <p:spTgt spid="3">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7" grpId="0"/>
      <p:bldP spid="18" grpId="0"/>
      <p:bldP spid="19" grpId="0"/>
      <p:bldP spid="19" grpId="1"/>
      <p:bldP spid="23" grpId="0"/>
      <p:bldP spid="2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BFACA-437A-A4F3-EDB0-75B7E074177E}"/>
              </a:ext>
            </a:extLst>
          </p:cNvPr>
          <p:cNvSpPr>
            <a:spLocks noGrp="1"/>
          </p:cNvSpPr>
          <p:nvPr>
            <p:ph type="title"/>
          </p:nvPr>
        </p:nvSpPr>
        <p:spPr/>
        <p:txBody>
          <a:bodyPr/>
          <a:lstStyle/>
          <a:p>
            <a:r>
              <a:rPr lang="en-US" altLang="zh-CN" dirty="0" err="1"/>
              <a:t>FermatSketch</a:t>
            </a:r>
            <a:r>
              <a:rPr lang="en-US" altLang="zh-CN" dirty="0"/>
              <a:t>-Structure</a:t>
            </a:r>
            <a:endParaRPr lang="zh-CN" altLang="en-US" dirty="0"/>
          </a:p>
        </p:txBody>
      </p:sp>
      <p:sp>
        <p:nvSpPr>
          <p:cNvPr id="3" name="内容占位符 2">
            <a:extLst>
              <a:ext uri="{FF2B5EF4-FFF2-40B4-BE49-F238E27FC236}">
                <a16:creationId xmlns:a16="http://schemas.microsoft.com/office/drawing/2014/main" id="{91C38841-6FCD-B2A7-3739-376075A36451}"/>
              </a:ext>
            </a:extLst>
          </p:cNvPr>
          <p:cNvSpPr>
            <a:spLocks noGrp="1"/>
          </p:cNvSpPr>
          <p:nvPr>
            <p:ph idx="1"/>
          </p:nvPr>
        </p:nvSpPr>
        <p:spPr>
          <a:xfrm>
            <a:off x="838199" y="1825625"/>
            <a:ext cx="2969525" cy="4351338"/>
          </a:xfrm>
        </p:spPr>
        <p:txBody>
          <a:bodyPr/>
          <a:lstStyle/>
          <a:p>
            <a:pPr>
              <a:lnSpc>
                <a:spcPct val="150000"/>
              </a:lnSpc>
            </a:pPr>
            <a:r>
              <a:rPr lang="en-US" altLang="zh-CN" dirty="0">
                <a:latin typeface="Calibri" panose="020F0502020204030204" pitchFamily="34" charset="0"/>
                <a:cs typeface="Calibri" panose="020F0502020204030204" pitchFamily="34" charset="0"/>
              </a:rPr>
              <a:t>Data structure</a:t>
            </a:r>
          </a:p>
          <a:p>
            <a:pPr lvl="1">
              <a:lnSpc>
                <a:spcPct val="150000"/>
              </a:lnSpc>
            </a:pPr>
            <a:r>
              <a:rPr lang="en-US" altLang="zh-CN" dirty="0">
                <a:latin typeface="Calibri" panose="020F0502020204030204" pitchFamily="34" charset="0"/>
                <a:cs typeface="Calibri" panose="020F0502020204030204" pitchFamily="34" charset="0"/>
              </a:rPr>
              <a:t>d bucket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arrays</a:t>
            </a:r>
          </a:p>
          <a:p>
            <a:pPr lvl="1">
              <a:lnSpc>
                <a:spcPct val="150000"/>
              </a:lnSpc>
            </a:pPr>
            <a:r>
              <a:rPr lang="en-US" altLang="zh-CN" dirty="0">
                <a:latin typeface="Calibri" panose="020F0502020204030204" pitchFamily="34" charset="0"/>
                <a:cs typeface="Calibri" panose="020F0502020204030204" pitchFamily="34" charset="0"/>
              </a:rPr>
              <a:t>count field</a:t>
            </a:r>
          </a:p>
          <a:p>
            <a:pPr lvl="1">
              <a:lnSpc>
                <a:spcPct val="150000"/>
              </a:lnSpc>
            </a:pPr>
            <a:r>
              <a:rPr lang="en-US" altLang="zh-CN" dirty="0" err="1">
                <a:latin typeface="Calibri" panose="020F0502020204030204" pitchFamily="34" charset="0"/>
                <a:cs typeface="Calibri" panose="020F0502020204030204" pitchFamily="34" charset="0"/>
              </a:rPr>
              <a:t>IDsum</a:t>
            </a:r>
            <a:r>
              <a:rPr lang="en-US" altLang="zh-CN" dirty="0">
                <a:latin typeface="Calibri" panose="020F0502020204030204" pitchFamily="34" charset="0"/>
                <a:cs typeface="Calibri" panose="020F0502020204030204" pitchFamily="34" charset="0"/>
              </a:rPr>
              <a:t> field</a:t>
            </a:r>
          </a:p>
          <a:p>
            <a:pPr lvl="1">
              <a:lnSpc>
                <a:spcPct val="150000"/>
              </a:lnSpc>
            </a:pPr>
            <a:r>
              <a:rPr lang="en-US" altLang="zh-CN" dirty="0">
                <a:latin typeface="Calibri" panose="020F0502020204030204" pitchFamily="34" charset="0"/>
                <a:cs typeface="Calibri" panose="020F0502020204030204" pitchFamily="34" charset="0"/>
              </a:rPr>
              <a:t>Large prime p</a:t>
            </a:r>
          </a:p>
          <a:p>
            <a:pPr lvl="1">
              <a:lnSpc>
                <a:spcPct val="150000"/>
              </a:lnSpc>
            </a:pPr>
            <a:endParaRPr lang="en-US" altLang="zh-CN" dirty="0">
              <a:latin typeface="Calibri" panose="020F0502020204030204" pitchFamily="34" charset="0"/>
              <a:cs typeface="Calibri" panose="020F0502020204030204" pitchFamily="34" charset="0"/>
            </a:endParaRPr>
          </a:p>
          <a:p>
            <a:endParaRPr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67AA0B20-1318-D3C1-619E-E67ECE0B0F63}"/>
              </a:ext>
            </a:extLst>
          </p:cNvPr>
          <p:cNvSpPr>
            <a:spLocks noGrp="1"/>
          </p:cNvSpPr>
          <p:nvPr>
            <p:ph type="sldNum" sz="quarter" idx="12"/>
          </p:nvPr>
        </p:nvSpPr>
        <p:spPr/>
        <p:txBody>
          <a:bodyPr/>
          <a:lstStyle/>
          <a:p>
            <a:fld id="{84E99DD2-3293-0048-9092-79BE9AEA5DFC}" type="slidenum">
              <a:rPr kumimoji="1" lang="zh-CN" altLang="en-US" smtClean="0"/>
              <a:pPr/>
              <a:t>9</a:t>
            </a:fld>
            <a:endParaRPr kumimoji="1" lang="zh-CN" altLang="en-US" dirty="0"/>
          </a:p>
        </p:txBody>
      </p:sp>
      <p:sp>
        <p:nvSpPr>
          <p:cNvPr id="5" name="椭圆 4">
            <a:extLst>
              <a:ext uri="{FF2B5EF4-FFF2-40B4-BE49-F238E27FC236}">
                <a16:creationId xmlns:a16="http://schemas.microsoft.com/office/drawing/2014/main" id="{647F36E2-77E2-952D-1308-975C2749B16B}"/>
              </a:ext>
            </a:extLst>
          </p:cNvPr>
          <p:cNvSpPr/>
          <p:nvPr/>
        </p:nvSpPr>
        <p:spPr>
          <a:xfrm>
            <a:off x="7776809" y="2421102"/>
            <a:ext cx="1524000" cy="5521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aphicFrame>
        <p:nvGraphicFramePr>
          <p:cNvPr id="7" name="表格 2">
            <a:extLst>
              <a:ext uri="{FF2B5EF4-FFF2-40B4-BE49-F238E27FC236}">
                <a16:creationId xmlns:a16="http://schemas.microsoft.com/office/drawing/2014/main" id="{41BEEDEA-A762-14BC-1F6C-540DE73284AB}"/>
              </a:ext>
            </a:extLst>
          </p:cNvPr>
          <p:cNvGraphicFramePr>
            <a:graphicFrameLocks noGrp="1"/>
          </p:cNvGraphicFramePr>
          <p:nvPr>
            <p:extLst>
              <p:ext uri="{D42A27DB-BD31-4B8C-83A1-F6EECF244321}">
                <p14:modId xmlns:p14="http://schemas.microsoft.com/office/powerpoint/2010/main" val="3883556505"/>
              </p:ext>
            </p:extLst>
          </p:nvPr>
        </p:nvGraphicFramePr>
        <p:xfrm>
          <a:off x="6097615" y="3557140"/>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1</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latin typeface="Arial" panose="020B0604020202020204" pitchFamily="34" charset="0"/>
                          <a:cs typeface="Arial" panose="020B0604020202020204" pitchFamily="34" charset="0"/>
                        </a:rPr>
                        <a:t>4</a:t>
                      </a:r>
                      <a:endParaRPr lang="zh-CN" altLang="en-US" sz="1900" b="1"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p:graphicFrame>
        <p:nvGraphicFramePr>
          <p:cNvPr id="8" name="表格 2">
            <a:extLst>
              <a:ext uri="{FF2B5EF4-FFF2-40B4-BE49-F238E27FC236}">
                <a16:creationId xmlns:a16="http://schemas.microsoft.com/office/drawing/2014/main" id="{CBE90850-6E82-9A76-336A-054A71E7E4C4}"/>
              </a:ext>
            </a:extLst>
          </p:cNvPr>
          <p:cNvGraphicFramePr>
            <a:graphicFrameLocks noGrp="1"/>
          </p:cNvGraphicFramePr>
          <p:nvPr>
            <p:extLst>
              <p:ext uri="{D42A27DB-BD31-4B8C-83A1-F6EECF244321}">
                <p14:modId xmlns:p14="http://schemas.microsoft.com/office/powerpoint/2010/main" val="4272479037"/>
              </p:ext>
            </p:extLst>
          </p:nvPr>
        </p:nvGraphicFramePr>
        <p:xfrm>
          <a:off x="9042850" y="3552576"/>
          <a:ext cx="2091888" cy="585254"/>
        </p:xfrm>
        <a:graphic>
          <a:graphicData uri="http://schemas.openxmlformats.org/drawingml/2006/table">
            <a:tbl>
              <a:tblPr firstRow="1" bandRow="1"/>
              <a:tblGrid>
                <a:gridCol w="522972">
                  <a:extLst>
                    <a:ext uri="{9D8B030D-6E8A-4147-A177-3AD203B41FA5}">
                      <a16:colId xmlns:a16="http://schemas.microsoft.com/office/drawing/2014/main" val="787378299"/>
                    </a:ext>
                  </a:extLst>
                </a:gridCol>
                <a:gridCol w="522972">
                  <a:extLst>
                    <a:ext uri="{9D8B030D-6E8A-4147-A177-3AD203B41FA5}">
                      <a16:colId xmlns:a16="http://schemas.microsoft.com/office/drawing/2014/main" val="4048347017"/>
                    </a:ext>
                  </a:extLst>
                </a:gridCol>
                <a:gridCol w="522972">
                  <a:extLst>
                    <a:ext uri="{9D8B030D-6E8A-4147-A177-3AD203B41FA5}">
                      <a16:colId xmlns:a16="http://schemas.microsoft.com/office/drawing/2014/main" val="3703856976"/>
                    </a:ext>
                  </a:extLst>
                </a:gridCol>
                <a:gridCol w="522972">
                  <a:extLst>
                    <a:ext uri="{9D8B030D-6E8A-4147-A177-3AD203B41FA5}">
                      <a16:colId xmlns:a16="http://schemas.microsoft.com/office/drawing/2014/main" val="301518853"/>
                    </a:ext>
                  </a:extLst>
                </a:gridCol>
              </a:tblGrid>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1</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0" dirty="0">
                          <a:latin typeface="Arial" panose="020B0604020202020204" pitchFamily="34" charset="0"/>
                          <a:cs typeface="Arial" panose="020B0604020202020204" pitchFamily="34" charset="0"/>
                        </a:rPr>
                        <a:t>0</a:t>
                      </a:r>
                      <a:endParaRPr lang="zh-CN" altLang="en-US" sz="1900" b="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99361131"/>
                  </a:ext>
                </a:extLst>
              </a:tr>
              <a:tr h="2926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1" dirty="0">
                          <a:solidFill>
                            <a:schemeClr val="tx1"/>
                          </a:solidFill>
                          <a:latin typeface="Arial" panose="020B0604020202020204" pitchFamily="34" charset="0"/>
                          <a:cs typeface="Arial" panose="020B0604020202020204" pitchFamily="34" charset="0"/>
                        </a:rPr>
                        <a:t>4</a:t>
                      </a:r>
                      <a:endParaRPr lang="zh-CN" altLang="en-US" sz="1900" b="1" dirty="0">
                        <a:solidFill>
                          <a:schemeClr val="tx1"/>
                        </a:solidFill>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b="0" dirty="0">
                          <a:latin typeface="Arial" panose="020B0604020202020204" pitchFamily="34" charset="0"/>
                          <a:cs typeface="Arial" panose="020B0604020202020204" pitchFamily="34" charset="0"/>
                        </a:rPr>
                        <a:t>0</a:t>
                      </a:r>
                      <a:endParaRPr lang="zh-CN" altLang="en-US" sz="1900" b="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altLang="zh-CN" sz="1900" dirty="0">
                          <a:latin typeface="Arial" panose="020B0604020202020204" pitchFamily="34" charset="0"/>
                          <a:cs typeface="Arial" panose="020B0604020202020204" pitchFamily="34" charset="0"/>
                        </a:rPr>
                        <a:t>0</a:t>
                      </a:r>
                      <a:endParaRPr lang="zh-CN" altLang="en-US" sz="1900" dirty="0">
                        <a:latin typeface="Arial" panose="020B0604020202020204" pitchFamily="34" charset="0"/>
                        <a:cs typeface="Arial" panose="020B0604020202020204" pitchFamily="34" charset="0"/>
                      </a:endParaRPr>
                    </a:p>
                  </a:txBody>
                  <a:tcPr marL="0" marR="0" marT="0" marB="0">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951007425"/>
                  </a:ext>
                </a:extLst>
              </a:tr>
            </a:tbl>
          </a:graphicData>
        </a:graphic>
      </p:graphicFrame>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3B64234-9258-82DD-2FFE-AC1A8850BDEE}"/>
                  </a:ext>
                </a:extLst>
              </p:cNvPr>
              <p:cNvSpPr txBox="1"/>
              <p:nvPr/>
            </p:nvSpPr>
            <p:spPr>
              <a:xfrm>
                <a:off x="5727446" y="3558242"/>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9" name="文本框 8">
                <a:extLst>
                  <a:ext uri="{FF2B5EF4-FFF2-40B4-BE49-F238E27FC236}">
                    <a16:creationId xmlns:a16="http://schemas.microsoft.com/office/drawing/2014/main" id="{63B64234-9258-82DD-2FFE-AC1A8850BDEE}"/>
                  </a:ext>
                </a:extLst>
              </p:cNvPr>
              <p:cNvSpPr txBox="1">
                <a:spLocks noRot="1" noChangeAspect="1" noMove="1" noResize="1" noEditPoints="1" noAdjustHandles="1" noChangeArrowheads="1" noChangeShapeType="1" noTextEdit="1"/>
              </p:cNvSpPr>
              <p:nvPr/>
            </p:nvSpPr>
            <p:spPr>
              <a:xfrm>
                <a:off x="5727446" y="3558242"/>
                <a:ext cx="321401" cy="297517"/>
              </a:xfrm>
              <a:prstGeom prst="rect">
                <a:avLst/>
              </a:prstGeom>
              <a:blipFill>
                <a:blip r:embed="rId3"/>
                <a:stretch>
                  <a:fillRect l="-30769" t="-10204"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506D2C6-DE73-7400-B1DC-3FA01C22978A}"/>
                  </a:ext>
                </a:extLst>
              </p:cNvPr>
              <p:cNvSpPr txBox="1"/>
              <p:nvPr/>
            </p:nvSpPr>
            <p:spPr>
              <a:xfrm>
                <a:off x="5727446" y="3904635"/>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0" name="文本框 9">
                <a:extLst>
                  <a:ext uri="{FF2B5EF4-FFF2-40B4-BE49-F238E27FC236}">
                    <a16:creationId xmlns:a16="http://schemas.microsoft.com/office/drawing/2014/main" id="{B506D2C6-DE73-7400-B1DC-3FA01C22978A}"/>
                  </a:ext>
                </a:extLst>
              </p:cNvPr>
              <p:cNvSpPr txBox="1">
                <a:spLocks noRot="1" noChangeAspect="1" noMove="1" noResize="1" noEditPoints="1" noAdjustHandles="1" noChangeArrowheads="1" noChangeShapeType="1" noTextEdit="1"/>
              </p:cNvSpPr>
              <p:nvPr/>
            </p:nvSpPr>
            <p:spPr>
              <a:xfrm>
                <a:off x="5727446" y="3904635"/>
                <a:ext cx="321401" cy="297517"/>
              </a:xfrm>
              <a:prstGeom prst="rect">
                <a:avLst/>
              </a:prstGeom>
              <a:blipFill>
                <a:blip r:embed="rId4"/>
                <a:stretch>
                  <a:fillRect l="-42308" t="-10417" r="-13462"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7F164CC-04B8-211A-3506-3A58257BDDC2}"/>
                  </a:ext>
                </a:extLst>
              </p:cNvPr>
              <p:cNvSpPr txBox="1"/>
              <p:nvPr/>
            </p:nvSpPr>
            <p:spPr>
              <a:xfrm>
                <a:off x="8677247" y="3580856"/>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𝐶</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27F164CC-04B8-211A-3506-3A58257BDDC2}"/>
                  </a:ext>
                </a:extLst>
              </p:cNvPr>
              <p:cNvSpPr txBox="1">
                <a:spLocks noRot="1" noChangeAspect="1" noMove="1" noResize="1" noEditPoints="1" noAdjustHandles="1" noChangeArrowheads="1" noChangeShapeType="1" noTextEdit="1"/>
              </p:cNvSpPr>
              <p:nvPr/>
            </p:nvSpPr>
            <p:spPr>
              <a:xfrm>
                <a:off x="8677247" y="3580856"/>
                <a:ext cx="321401" cy="297517"/>
              </a:xfrm>
              <a:prstGeom prst="rect">
                <a:avLst/>
              </a:prstGeom>
              <a:blipFill>
                <a:blip r:embed="rId5"/>
                <a:stretch>
                  <a:fillRect l="-28302" t="-8163"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F2A19EFD-18CA-7B6C-C642-6C8D56A492B9}"/>
                  </a:ext>
                </a:extLst>
              </p:cNvPr>
              <p:cNvSpPr txBox="1"/>
              <p:nvPr/>
            </p:nvSpPr>
            <p:spPr>
              <a:xfrm>
                <a:off x="8685513" y="3927251"/>
                <a:ext cx="321401"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Sup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up>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𝐼𝐷</m:t>
                          </m:r>
                        </m:sup>
                      </m:sSubSup>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F2A19EFD-18CA-7B6C-C642-6C8D56A492B9}"/>
                  </a:ext>
                </a:extLst>
              </p:cNvPr>
              <p:cNvSpPr txBox="1">
                <a:spLocks noRot="1" noChangeAspect="1" noMove="1" noResize="1" noEditPoints="1" noAdjustHandles="1" noChangeArrowheads="1" noChangeShapeType="1" noTextEdit="1"/>
              </p:cNvSpPr>
              <p:nvPr/>
            </p:nvSpPr>
            <p:spPr>
              <a:xfrm>
                <a:off x="8685513" y="3927251"/>
                <a:ext cx="321401" cy="297517"/>
              </a:xfrm>
              <a:prstGeom prst="rect">
                <a:avLst/>
              </a:prstGeom>
              <a:blipFill>
                <a:blip r:embed="rId6"/>
                <a:stretch>
                  <a:fillRect l="-41509" t="-8163" r="-11321"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6300AB3-056C-3C17-271F-429E55647F19}"/>
                  </a:ext>
                </a:extLst>
              </p:cNvPr>
              <p:cNvSpPr txBox="1"/>
              <p:nvPr/>
            </p:nvSpPr>
            <p:spPr>
              <a:xfrm>
                <a:off x="7648965" y="2547466"/>
                <a:ext cx="1410643" cy="297517"/>
              </a:xfrm>
              <a:prstGeom prst="rect">
                <a:avLst/>
              </a:prstGeom>
              <a:noFill/>
            </p:spPr>
            <p:txBody>
              <a:bodyPr wrap="square" rtlCol="0">
                <a:spAutoFit/>
              </a:bodyPr>
              <a:lstStyle/>
              <a:p>
                <a:pPr marL="457200" marR="0" lvl="1"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𝑝</m:t>
                      </m:r>
                      <m:r>
                        <a:rPr kumimoji="0" lang="en-US" altLang="zh-CN" sz="192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=11</m:t>
                      </m:r>
                    </m:oMath>
                  </m:oMathPara>
                </a14:m>
                <a:endParaRPr kumimoji="0" lang="zh-CN" altLang="en-US" sz="1920"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E6300AB3-056C-3C17-271F-429E55647F19}"/>
                  </a:ext>
                </a:extLst>
              </p:cNvPr>
              <p:cNvSpPr txBox="1">
                <a:spLocks noRot="1" noChangeAspect="1" noMove="1" noResize="1" noEditPoints="1" noAdjustHandles="1" noChangeArrowheads="1" noChangeShapeType="1" noTextEdit="1"/>
              </p:cNvSpPr>
              <p:nvPr/>
            </p:nvSpPr>
            <p:spPr>
              <a:xfrm>
                <a:off x="7648965" y="2547466"/>
                <a:ext cx="1410643" cy="297517"/>
              </a:xfrm>
              <a:prstGeom prst="rect">
                <a:avLst/>
              </a:prstGeom>
              <a:blipFill>
                <a:blip r:embed="rId7"/>
                <a:stretch>
                  <a:fillRect t="-4082" b="-102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36CE6C6-487E-FDD0-3FB5-0A026C32E268}"/>
                  </a:ext>
                </a:extLst>
              </p:cNvPr>
              <p:cNvSpPr txBox="1"/>
              <p:nvPr/>
            </p:nvSpPr>
            <p:spPr>
              <a:xfrm>
                <a:off x="6592534" y="4384377"/>
                <a:ext cx="1184275"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4</m:t>
                          </m:r>
                        </m:e>
                      </m:d>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236CE6C6-487E-FDD0-3FB5-0A026C32E268}"/>
                  </a:ext>
                </a:extLst>
              </p:cNvPr>
              <p:cNvSpPr txBox="1">
                <a:spLocks noRot="1" noChangeAspect="1" noMove="1" noResize="1" noEditPoints="1" noAdjustHandles="1" noChangeArrowheads="1" noChangeShapeType="1" noTextEdit="1"/>
              </p:cNvSpPr>
              <p:nvPr/>
            </p:nvSpPr>
            <p:spPr>
              <a:xfrm>
                <a:off x="6592534" y="4384377"/>
                <a:ext cx="1184275" cy="297517"/>
              </a:xfrm>
              <a:prstGeom prst="rect">
                <a:avLst/>
              </a:prstGeom>
              <a:blipFill>
                <a:blip r:embed="rId8"/>
                <a:stretch>
                  <a:fillRect l="-11795" r="-513" b="-20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F06C5E2-1FC4-EC66-CF51-583004535DC3}"/>
                  </a:ext>
                </a:extLst>
              </p:cNvPr>
              <p:cNvSpPr txBox="1"/>
              <p:nvPr/>
            </p:nvSpPr>
            <p:spPr>
              <a:xfrm>
                <a:off x="9502323" y="4388493"/>
                <a:ext cx="1184275" cy="297517"/>
              </a:xfrm>
              <a:prstGeom prst="rect">
                <a:avLst/>
              </a:prstGeom>
              <a:noFill/>
            </p:spPr>
            <p:txBody>
              <a:bodyPr wrap="square" rtlCol="0">
                <a:spAutoFit/>
              </a:bodyPr>
              <a:lstStyle/>
              <a:p>
                <a:pPr marL="0" marR="0" lvl="0" indent="0" algn="ctr" defTabSz="457200" rtl="0" eaLnBrk="1" fontAlgn="auto" latinLnBrk="0" hangingPunct="1">
                  <a:lnSpc>
                    <a:spcPts val="1622"/>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2</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1</m:t>
                          </m:r>
                        </m:e>
                      </m:d>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m:t>
                      </m:r>
                      <m:sSub>
                        <m:sSubPr>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ℬ</m:t>
                          </m:r>
                        </m:e>
                        <m:sub>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Sub>
                      <m:d>
                        <m:dPr>
                          <m:begChr m:val="["/>
                          <m:endChr m:val="]"/>
                          <m:ctrlP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dPr>
                        <m:e>
                          <m:r>
                            <a:rPr kumimoji="0" lang="en-US" altLang="zh-CN" sz="1814"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4</m:t>
                          </m:r>
                        </m:e>
                      </m:d>
                    </m:oMath>
                  </m:oMathPara>
                </a14:m>
                <a:endParaRPr kumimoji="0" lang="zh-CN" altLang="en-US" sz="1814" b="0" i="0" u="none" strike="noStrike" kern="1200" cap="none" spc="0" normalizeH="0" baseline="0" noProof="0" dirty="0">
                  <a:ln>
                    <a:noFill/>
                  </a:ln>
                  <a:solidFill>
                    <a:prstClr val="black"/>
                  </a:solidFill>
                  <a:effectLst/>
                  <a:uLnTx/>
                  <a:uFillTx/>
                  <a:latin typeface="Arial"/>
                  <a:ea typeface="等线" panose="02010600030101010101" pitchFamily="2" charset="-122"/>
                  <a:cs typeface="Arial" panose="020B0604020202020204" pitchFamily="34" charset="0"/>
                </a:endParaRPr>
              </a:p>
            </p:txBody>
          </p:sp>
        </mc:Choice>
        <mc:Fallback xmlns="">
          <p:sp>
            <p:nvSpPr>
              <p:cNvPr id="15" name="文本框 14">
                <a:extLst>
                  <a:ext uri="{FF2B5EF4-FFF2-40B4-BE49-F238E27FC236}">
                    <a16:creationId xmlns:a16="http://schemas.microsoft.com/office/drawing/2014/main" id="{FF06C5E2-1FC4-EC66-CF51-583004535DC3}"/>
                  </a:ext>
                </a:extLst>
              </p:cNvPr>
              <p:cNvSpPr txBox="1">
                <a:spLocks noRot="1" noChangeAspect="1" noMove="1" noResize="1" noEditPoints="1" noAdjustHandles="1" noChangeArrowheads="1" noChangeShapeType="1" noTextEdit="1"/>
              </p:cNvSpPr>
              <p:nvPr/>
            </p:nvSpPr>
            <p:spPr>
              <a:xfrm>
                <a:off x="9502323" y="4388493"/>
                <a:ext cx="1184275" cy="297517"/>
              </a:xfrm>
              <a:prstGeom prst="rect">
                <a:avLst/>
              </a:prstGeom>
              <a:blipFill>
                <a:blip r:embed="rId9"/>
                <a:stretch>
                  <a:fillRect l="-12887" t="-2041" r="-515" b="-20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1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90204" pitchFamily="34" charset="0"/>
            <a:ea typeface="微软雅黑" panose="020B0503020204020204" pitchFamily="34" charset="-122"/>
            <a:cs typeface="+mn-ea"/>
            <a:sym typeface="Arial" panose="020B0604020202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9796</TotalTime>
  <Words>2782</Words>
  <Application>Microsoft Macintosh PowerPoint</Application>
  <PresentationFormat>宽屏</PresentationFormat>
  <Paragraphs>561</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微软雅黑</vt:lpstr>
      <vt:lpstr>Arial</vt:lpstr>
      <vt:lpstr>Calibri</vt:lpstr>
      <vt:lpstr>Cambria Math</vt:lpstr>
      <vt:lpstr>Times New Roman</vt:lpstr>
      <vt:lpstr>Office 主题​​</vt:lpstr>
      <vt:lpstr>自定义设计方案</vt:lpstr>
      <vt:lpstr>ChameleMon:  Shifting Measurement Attention as Network State Changes</vt:lpstr>
      <vt:lpstr>Background</vt:lpstr>
      <vt:lpstr>Background</vt:lpstr>
      <vt:lpstr>Background</vt:lpstr>
      <vt:lpstr>Background</vt:lpstr>
      <vt:lpstr>Background</vt:lpstr>
      <vt:lpstr>Our solution</vt:lpstr>
      <vt:lpstr>Our solution</vt:lpstr>
      <vt:lpstr>FermatSketch-Structure</vt:lpstr>
      <vt:lpstr>FermatSketch-Insertion</vt:lpstr>
      <vt:lpstr>FermatSketch-Decoding</vt:lpstr>
      <vt:lpstr>FermatSketch-Decoding</vt:lpstr>
      <vt:lpstr>FermatSketch-Decoding</vt:lpstr>
      <vt:lpstr>FermatSketch-Decoding</vt:lpstr>
      <vt:lpstr>FermatSketch-Discussion</vt:lpstr>
      <vt:lpstr>ChameleMon-Overview</vt:lpstr>
      <vt:lpstr>ChameleMon-Design</vt:lpstr>
      <vt:lpstr>ChameleMon-Design</vt:lpstr>
      <vt:lpstr>ChameleMon-Experiments</vt:lpstr>
      <vt:lpstr>ChameleMon-Experiments</vt:lpstr>
      <vt:lpstr>ChameleMon-Experiments</vt:lpstr>
      <vt:lpstr>ChameleMon-Experiments</vt:lpstr>
      <vt:lpstr>ChameleMon-Conclusion</vt:lpstr>
      <vt:lpstr>ChameleMon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dc:title>
  <dc:creator>杨凯程</dc:creator>
  <cp:lastModifiedBy>Microsoft Office User</cp:lastModifiedBy>
  <cp:revision>854</cp:revision>
  <dcterms:created xsi:type="dcterms:W3CDTF">2021-03-12T09:31:18Z</dcterms:created>
  <dcterms:modified xsi:type="dcterms:W3CDTF">2023-09-13T03:29:07Z</dcterms:modified>
</cp:coreProperties>
</file>