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60" r:id="rId2"/>
    <p:sldId id="261" r:id="rId3"/>
    <p:sldId id="262" r:id="rId4"/>
    <p:sldId id="312" r:id="rId5"/>
    <p:sldId id="476" r:id="rId6"/>
    <p:sldId id="374" r:id="rId7"/>
    <p:sldId id="322" r:id="rId8"/>
    <p:sldId id="323" r:id="rId9"/>
    <p:sldId id="478" r:id="rId10"/>
    <p:sldId id="331" r:id="rId11"/>
    <p:sldId id="332" r:id="rId12"/>
    <p:sldId id="479" r:id="rId13"/>
    <p:sldId id="480" r:id="rId14"/>
    <p:sldId id="490" r:id="rId15"/>
    <p:sldId id="491" r:id="rId16"/>
    <p:sldId id="481" r:id="rId17"/>
    <p:sldId id="485" r:id="rId18"/>
    <p:sldId id="489" r:id="rId19"/>
    <p:sldId id="492" r:id="rId20"/>
    <p:sldId id="483" r:id="rId21"/>
    <p:sldId id="499" r:id="rId22"/>
    <p:sldId id="391" r:id="rId23"/>
    <p:sldId id="422" r:id="rId24"/>
    <p:sldId id="488" r:id="rId25"/>
    <p:sldId id="387" r:id="rId26"/>
    <p:sldId id="500" r:id="rId27"/>
    <p:sldId id="497" r:id="rId28"/>
    <p:sldId id="494" r:id="rId29"/>
    <p:sldId id="495" r:id="rId30"/>
    <p:sldId id="368" r:id="rId31"/>
    <p:sldId id="369" r:id="rId32"/>
    <p:sldId id="372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3200">
          <p15:clr>
            <a:srgbClr val="A4A3A4"/>
          </p15:clr>
        </p15:guide>
        <p15:guide id="3" pos="6972">
          <p15:clr>
            <a:srgbClr val="A4A3A4"/>
          </p15:clr>
        </p15:guide>
        <p15:guide id="4" pos="47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7F7F7F"/>
    <a:srgbClr val="000000"/>
    <a:srgbClr val="BFBFBF"/>
    <a:srgbClr val="20517C"/>
    <a:srgbClr val="0432FF"/>
    <a:srgbClr val="16A287"/>
    <a:srgbClr val="777777"/>
    <a:srgbClr val="C0C0C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4" autoAdjust="0"/>
    <p:restoredTop sz="88636" autoAdjust="0"/>
  </p:normalViewPr>
  <p:slideViewPr>
    <p:cSldViewPr showGuides="1">
      <p:cViewPr varScale="1">
        <p:scale>
          <a:sx n="76" d="100"/>
          <a:sy n="76" d="100"/>
        </p:scale>
        <p:origin x="624" y="67"/>
      </p:cViewPr>
      <p:guideLst>
        <p:guide orient="horz" pos="2298"/>
        <p:guide pos="3200"/>
        <p:guide pos="6972"/>
        <p:guide pos="47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BA0B-DAEA-4680-AAC1-9E8B91E60633}" type="datetimeFigureOut">
              <a:rPr lang="zh-CN" altLang="en-US" smtClean="0"/>
              <a:t>2019/5/2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DBA15-3F6E-4149-9019-6609FD57F7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82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everyone. My name is Tong Yang. I am from Peking University.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my topic is about a new data structure for multi-set query.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879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we present out</a:t>
            </a:r>
            <a:r>
              <a:rPr lang="en-US" altLang="zh-CN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solution – Cold filter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01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explain</a:t>
            </a:r>
            <a:r>
              <a:rPr lang="en-US" altLang="zh-CN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our Elastic sketch in terms of the following six aspects.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878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433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36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930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812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591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592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836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69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is the outline, and we first introduce</a:t>
            </a:r>
            <a:r>
              <a:rPr lang="en-US" altLang="zh-CN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background.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008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 we show the most classic sketch: Count-min</a:t>
            </a:r>
            <a:r>
              <a:rPr lang="en-US" altLang="zh-CN" baseline="0" dirty="0"/>
              <a:t> sketch, CM sketch for short.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816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 we show the most classic sketch: Count-min</a:t>
            </a:r>
            <a:r>
              <a:rPr lang="en-US" altLang="zh-CN" baseline="0" dirty="0"/>
              <a:t> sketch, CM sketch for short.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793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we present the implementations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432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the experimental setup.</a:t>
            </a:r>
          </a:p>
          <a:p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515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the experimental setup.</a:t>
            </a:r>
          </a:p>
          <a:p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3516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451954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510222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1931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236779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76795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we introduce the defination and the application of multi-set query.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577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we present out</a:t>
            </a:r>
            <a:r>
              <a:rPr lang="en-US" altLang="zh-CN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solution – Cold filter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1350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0021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134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69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086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 we show the most classic sketch: Count-min</a:t>
            </a:r>
            <a:r>
              <a:rPr lang="en-US" altLang="zh-CN" baseline="0" dirty="0"/>
              <a:t> sketch, CM sketch for short.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84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709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applications of multi-set query, such as filters for database index, allow mistakes, but mistakes still harm the performance: If there is a false positive for an queried element, the database will consider a tuple which is no in the disk to be in the disk, so there will be a waste disk access.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626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applications of multi-set query, such as filters for database index, allow mistakes, but mistakes still harm the performance: If there is a false positive for an queried element, the database will consider a tuple which is no in the disk to be in the disk, so there will be a waste disk access.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BA15-3F6E-4149-9019-6609FD57F75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90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-24680" y="0"/>
            <a:ext cx="12216680" cy="1357313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矩形 136"/>
          <p:cNvSpPr/>
          <p:nvPr userDrawn="1"/>
        </p:nvSpPr>
        <p:spPr>
          <a:xfrm>
            <a:off x="-24680" y="5373216"/>
            <a:ext cx="12216680" cy="1484784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文本占位符 145"/>
          <p:cNvSpPr>
            <a:spLocks noGrp="1"/>
          </p:cNvSpPr>
          <p:nvPr>
            <p:ph type="body" sz="quarter" idx="10" hasCustomPrompt="1"/>
          </p:nvPr>
        </p:nvSpPr>
        <p:spPr>
          <a:xfrm>
            <a:off x="839416" y="2924944"/>
            <a:ext cx="6549312" cy="8086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毕业论文答辩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149" name="文本占位符 148"/>
          <p:cNvSpPr>
            <a:spLocks noGrp="1"/>
          </p:cNvSpPr>
          <p:nvPr>
            <p:ph type="body" sz="quarter" idx="11" hasCustomPrompt="1"/>
          </p:nvPr>
        </p:nvSpPr>
        <p:spPr>
          <a:xfrm>
            <a:off x="839415" y="3958958"/>
            <a:ext cx="3379105" cy="50323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学院：金融学院</a:t>
            </a:r>
          </a:p>
        </p:txBody>
      </p:sp>
      <p:sp>
        <p:nvSpPr>
          <p:cNvPr id="150" name="文本占位符 148"/>
          <p:cNvSpPr>
            <a:spLocks noGrp="1"/>
          </p:cNvSpPr>
          <p:nvPr>
            <p:ph type="body" sz="quarter" idx="12" hasCustomPrompt="1"/>
          </p:nvPr>
        </p:nvSpPr>
        <p:spPr>
          <a:xfrm>
            <a:off x="4362537" y="3958958"/>
            <a:ext cx="3389647" cy="50323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专业：国际金融</a:t>
            </a:r>
          </a:p>
        </p:txBody>
      </p:sp>
      <p:sp>
        <p:nvSpPr>
          <p:cNvPr id="151" name="文本占位符 148"/>
          <p:cNvSpPr>
            <a:spLocks noGrp="1"/>
          </p:cNvSpPr>
          <p:nvPr>
            <p:ph type="body" sz="quarter" idx="13" hasCustomPrompt="1"/>
          </p:nvPr>
        </p:nvSpPr>
        <p:spPr>
          <a:xfrm>
            <a:off x="6717772" y="5950099"/>
            <a:ext cx="2618588" cy="50323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答辩人：北纬君</a:t>
            </a:r>
          </a:p>
        </p:txBody>
      </p:sp>
      <p:sp>
        <p:nvSpPr>
          <p:cNvPr id="152" name="文本占位符 148"/>
          <p:cNvSpPr>
            <a:spLocks noGrp="1"/>
          </p:cNvSpPr>
          <p:nvPr>
            <p:ph type="body" sz="quarter" idx="14" hasCustomPrompt="1"/>
          </p:nvPr>
        </p:nvSpPr>
        <p:spPr>
          <a:xfrm>
            <a:off x="9475105" y="5950099"/>
            <a:ext cx="2716895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指导老师：北纬君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3143672" cy="6858000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占位符 148"/>
          <p:cNvSpPr>
            <a:spLocks noGrp="1"/>
          </p:cNvSpPr>
          <p:nvPr>
            <p:ph type="body" sz="quarter" idx="11" hasCustomPrompt="1"/>
          </p:nvPr>
        </p:nvSpPr>
        <p:spPr>
          <a:xfrm>
            <a:off x="4367808" y="1340768"/>
            <a:ext cx="2232248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PART  01</a:t>
            </a:r>
            <a:endParaRPr lang="zh-CN" altLang="en-US" dirty="0"/>
          </a:p>
        </p:txBody>
      </p:sp>
      <p:sp>
        <p:nvSpPr>
          <p:cNvPr id="57" name="文本占位符 148"/>
          <p:cNvSpPr>
            <a:spLocks noGrp="1"/>
          </p:cNvSpPr>
          <p:nvPr>
            <p:ph type="body" sz="quarter" idx="12" hasCustomPrompt="1"/>
          </p:nvPr>
        </p:nvSpPr>
        <p:spPr>
          <a:xfrm>
            <a:off x="4367808" y="2105370"/>
            <a:ext cx="2232248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PART  02</a:t>
            </a:r>
            <a:endParaRPr lang="zh-CN" altLang="en-US" dirty="0"/>
          </a:p>
        </p:txBody>
      </p:sp>
      <p:sp>
        <p:nvSpPr>
          <p:cNvPr id="58" name="文本占位符 148"/>
          <p:cNvSpPr>
            <a:spLocks noGrp="1"/>
          </p:cNvSpPr>
          <p:nvPr>
            <p:ph type="body" sz="quarter" idx="13" hasCustomPrompt="1"/>
          </p:nvPr>
        </p:nvSpPr>
        <p:spPr>
          <a:xfrm>
            <a:off x="4367808" y="2869972"/>
            <a:ext cx="2232248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PART  03</a:t>
            </a:r>
            <a:endParaRPr lang="zh-CN" altLang="en-US" dirty="0"/>
          </a:p>
        </p:txBody>
      </p:sp>
      <p:sp>
        <p:nvSpPr>
          <p:cNvPr id="59" name="文本占位符 148"/>
          <p:cNvSpPr>
            <a:spLocks noGrp="1"/>
          </p:cNvSpPr>
          <p:nvPr>
            <p:ph type="body" sz="quarter" idx="14" hasCustomPrompt="1"/>
          </p:nvPr>
        </p:nvSpPr>
        <p:spPr>
          <a:xfrm>
            <a:off x="4367808" y="3634574"/>
            <a:ext cx="2232248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PART  04</a:t>
            </a:r>
            <a:endParaRPr lang="zh-CN" altLang="en-US" dirty="0"/>
          </a:p>
        </p:txBody>
      </p:sp>
      <p:sp>
        <p:nvSpPr>
          <p:cNvPr id="60" name="文本占位符 148"/>
          <p:cNvSpPr>
            <a:spLocks noGrp="1"/>
          </p:cNvSpPr>
          <p:nvPr>
            <p:ph type="body" sz="quarter" idx="15" hasCustomPrompt="1"/>
          </p:nvPr>
        </p:nvSpPr>
        <p:spPr>
          <a:xfrm>
            <a:off x="4367808" y="4399176"/>
            <a:ext cx="2232248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PART  05</a:t>
            </a:r>
            <a:endParaRPr lang="zh-CN" altLang="en-US" dirty="0"/>
          </a:p>
        </p:txBody>
      </p:sp>
      <p:sp>
        <p:nvSpPr>
          <p:cNvPr id="67" name="文本占位符 148"/>
          <p:cNvSpPr>
            <a:spLocks noGrp="1"/>
          </p:cNvSpPr>
          <p:nvPr>
            <p:ph type="body" sz="quarter" idx="17" hasCustomPrompt="1"/>
          </p:nvPr>
        </p:nvSpPr>
        <p:spPr>
          <a:xfrm>
            <a:off x="6600056" y="1340768"/>
            <a:ext cx="2232248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绪论引言</a:t>
            </a:r>
          </a:p>
        </p:txBody>
      </p:sp>
      <p:sp>
        <p:nvSpPr>
          <p:cNvPr id="68" name="文本占位符 148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2111856"/>
            <a:ext cx="3168352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研究思路与方法</a:t>
            </a:r>
          </a:p>
        </p:txBody>
      </p:sp>
      <p:sp>
        <p:nvSpPr>
          <p:cNvPr id="69" name="文本占位符 148"/>
          <p:cNvSpPr>
            <a:spLocks noGrp="1"/>
          </p:cNvSpPr>
          <p:nvPr>
            <p:ph type="body" sz="quarter" idx="19" hasCustomPrompt="1"/>
          </p:nvPr>
        </p:nvSpPr>
        <p:spPr>
          <a:xfrm>
            <a:off x="6600056" y="2866711"/>
            <a:ext cx="3168352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研究难点</a:t>
            </a:r>
          </a:p>
        </p:txBody>
      </p:sp>
      <p:sp>
        <p:nvSpPr>
          <p:cNvPr id="70" name="文本占位符 148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3634805"/>
            <a:ext cx="3168352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研究数据</a:t>
            </a:r>
          </a:p>
        </p:txBody>
      </p:sp>
      <p:sp>
        <p:nvSpPr>
          <p:cNvPr id="71" name="文本占位符 148"/>
          <p:cNvSpPr>
            <a:spLocks noGrp="1"/>
          </p:cNvSpPr>
          <p:nvPr>
            <p:ph type="body" sz="quarter" idx="21" hasCustomPrompt="1"/>
          </p:nvPr>
        </p:nvSpPr>
        <p:spPr>
          <a:xfrm>
            <a:off x="6600056" y="4411975"/>
            <a:ext cx="3168352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研究应用与成果</a:t>
            </a:r>
          </a:p>
        </p:txBody>
      </p:sp>
      <p:sp>
        <p:nvSpPr>
          <p:cNvPr id="19" name="文本占位符 148"/>
          <p:cNvSpPr>
            <a:spLocks noGrp="1"/>
          </p:cNvSpPr>
          <p:nvPr>
            <p:ph type="body" sz="quarter" idx="22" hasCustomPrompt="1"/>
          </p:nvPr>
        </p:nvSpPr>
        <p:spPr>
          <a:xfrm>
            <a:off x="4367808" y="5176575"/>
            <a:ext cx="2232248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PART  06</a:t>
            </a:r>
            <a:endParaRPr lang="zh-CN" altLang="en-US" dirty="0"/>
          </a:p>
        </p:txBody>
      </p:sp>
      <p:sp>
        <p:nvSpPr>
          <p:cNvPr id="21" name="文本占位符 148"/>
          <p:cNvSpPr>
            <a:spLocks noGrp="1"/>
          </p:cNvSpPr>
          <p:nvPr>
            <p:ph type="body" sz="quarter" idx="23" hasCustomPrompt="1"/>
          </p:nvPr>
        </p:nvSpPr>
        <p:spPr>
          <a:xfrm>
            <a:off x="6600056" y="5189374"/>
            <a:ext cx="3168352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Conclusion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 userDrawn="1"/>
        </p:nvSpPr>
        <p:spPr>
          <a:xfrm>
            <a:off x="5179328" y="1916832"/>
            <a:ext cx="1800200" cy="1800200"/>
          </a:xfrm>
          <a:prstGeom prst="ellipse">
            <a:avLst/>
          </a:prstGeom>
          <a:noFill/>
          <a:ln w="19050">
            <a:solidFill>
              <a:srgbClr val="2051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5612203" y="2421509"/>
            <a:ext cx="1044178" cy="1008063"/>
          </a:xfrm>
          <a:prstGeom prst="rect">
            <a:avLst/>
          </a:prstGeom>
        </p:spPr>
        <p:txBody>
          <a:bodyPr/>
          <a:lstStyle>
            <a:lvl1pPr marL="0" indent="0" algn="dist">
              <a:buNone/>
              <a:defRPr sz="60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55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5124013" y="3890952"/>
            <a:ext cx="1891640" cy="496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rgbClr val="20517C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56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3503712" y="4372336"/>
            <a:ext cx="5195640" cy="496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rgbClr val="20517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绪论引言</a:t>
            </a:r>
          </a:p>
        </p:txBody>
      </p:sp>
      <p:sp>
        <p:nvSpPr>
          <p:cNvPr id="57" name="矩形 56"/>
          <p:cNvSpPr/>
          <p:nvPr userDrawn="1"/>
        </p:nvSpPr>
        <p:spPr>
          <a:xfrm>
            <a:off x="-24680" y="0"/>
            <a:ext cx="12216680" cy="1268760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 userDrawn="1"/>
        </p:nvSpPr>
        <p:spPr>
          <a:xfrm>
            <a:off x="-24680" y="5661248"/>
            <a:ext cx="12216680" cy="1195648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 userDrawn="1"/>
        </p:nvSpPr>
        <p:spPr>
          <a:xfrm>
            <a:off x="-24680" y="0"/>
            <a:ext cx="12216680" cy="1124744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9944" y="278936"/>
            <a:ext cx="864096" cy="1008063"/>
          </a:xfrm>
          <a:prstGeom prst="rect">
            <a:avLst/>
          </a:prstGeom>
        </p:spPr>
        <p:txBody>
          <a:bodyPr/>
          <a:lstStyle>
            <a:lvl1pPr marL="0" indent="0" algn="dist">
              <a:buNone/>
              <a:defRPr sz="48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6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1437592" y="348250"/>
            <a:ext cx="4586400" cy="496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绪论引言</a:t>
            </a:r>
          </a:p>
        </p:txBody>
      </p:sp>
      <p:cxnSp>
        <p:nvCxnSpPr>
          <p:cNvPr id="64" name="直接连接符 63"/>
          <p:cNvCxnSpPr/>
          <p:nvPr userDrawn="1"/>
        </p:nvCxnSpPr>
        <p:spPr>
          <a:xfrm flipH="1">
            <a:off x="1102301" y="407372"/>
            <a:ext cx="307464" cy="4849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10.png"/><Relationship Id="rId10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18.png"/><Relationship Id="rId10" Type="http://schemas.openxmlformats.org/officeDocument/2006/relationships/image" Target="../media/image28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28368" y="1412776"/>
            <a:ext cx="10481847" cy="1330429"/>
          </a:xfrm>
        </p:spPr>
        <p:txBody>
          <a:bodyPr/>
          <a:lstStyle/>
          <a:p>
            <a:pPr algn="ctr"/>
            <a:r>
              <a:rPr lang="en-US" altLang="zh-CN" sz="3200" dirty="0"/>
              <a:t>A Generic Technique for Sketches to Adapt to Different Counting Ranges</a:t>
            </a:r>
            <a:endParaRPr lang="en-US" altLang="zh-CN" sz="3200" dirty="0">
              <a:latin typeface="+mn-ea"/>
              <a:cs typeface="微软雅黑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930841" y="2564904"/>
            <a:ext cx="9637767" cy="2736304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u="sng" dirty="0">
                <a:solidFill>
                  <a:srgbClr val="0432FF"/>
                </a:solidFill>
              </a:rPr>
              <a:t>Tong Yang</a:t>
            </a:r>
            <a:r>
              <a:rPr lang="en-US" altLang="zh-CN" sz="2000" dirty="0">
                <a:solidFill>
                  <a:srgbClr val="0432FF"/>
                </a:solidFill>
              </a:rPr>
              <a:t>, 				</a:t>
            </a:r>
            <a:r>
              <a:rPr lang="en-US" altLang="zh-CN" sz="2000" dirty="0">
                <a:solidFill>
                  <a:srgbClr val="0432FF"/>
                </a:solidFill>
                <a:sym typeface="+mn-ea"/>
              </a:rPr>
              <a:t>Peking University, China</a:t>
            </a:r>
            <a:endParaRPr lang="en-US" altLang="zh-CN" sz="2000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en-US" altLang="zh-CN" sz="2000" b="0" dirty="0" err="1">
                <a:solidFill>
                  <a:srgbClr val="0432FF"/>
                </a:solidFill>
              </a:rPr>
              <a:t>Jiaqi</a:t>
            </a:r>
            <a:r>
              <a:rPr lang="en-US" altLang="zh-CN" sz="2000" b="0" dirty="0">
                <a:solidFill>
                  <a:srgbClr val="0432FF"/>
                </a:solidFill>
              </a:rPr>
              <a:t> Xu,				Peking University, China</a:t>
            </a:r>
          </a:p>
          <a:p>
            <a:pPr marL="0" indent="0">
              <a:buNone/>
            </a:pPr>
            <a:r>
              <a:rPr lang="en-US" altLang="zh-CN" sz="2000" b="0" dirty="0" err="1">
                <a:solidFill>
                  <a:srgbClr val="0432FF"/>
                </a:solidFill>
              </a:rPr>
              <a:t>Xilai</a:t>
            </a:r>
            <a:r>
              <a:rPr lang="en-US" altLang="zh-CN" sz="2000" b="0" dirty="0">
                <a:solidFill>
                  <a:srgbClr val="0432FF"/>
                </a:solidFill>
              </a:rPr>
              <a:t> Liu, 				</a:t>
            </a:r>
            <a:r>
              <a:rPr lang="en-US" altLang="zh-CN" sz="2000" b="0" dirty="0">
                <a:solidFill>
                  <a:srgbClr val="0432FF"/>
                </a:solidFill>
                <a:sym typeface="+mn-ea"/>
              </a:rPr>
              <a:t>Peking University, China</a:t>
            </a:r>
            <a:endParaRPr lang="en-US" altLang="zh-CN" sz="2000" b="0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en-US" altLang="zh-CN" sz="2000" b="0" dirty="0">
                <a:solidFill>
                  <a:srgbClr val="0432FF"/>
                </a:solidFill>
              </a:rPr>
              <a:t>Peng Liu, 	</a:t>
            </a:r>
            <a:r>
              <a:rPr lang="en-US" altLang="zh-CN" sz="2000" b="0">
                <a:solidFill>
                  <a:srgbClr val="0432FF"/>
                </a:solidFill>
              </a:rPr>
              <a:t>	</a:t>
            </a:r>
            <a:r>
              <a:rPr lang="en-US" altLang="zh-CN" sz="2000" b="0" smtClean="0">
                <a:solidFill>
                  <a:srgbClr val="0432FF"/>
                </a:solidFill>
              </a:rPr>
              <a:t>`</a:t>
            </a:r>
            <a:r>
              <a:rPr lang="en-US" altLang="zh-CN" sz="2000" b="0" dirty="0">
                <a:solidFill>
                  <a:srgbClr val="0432FF"/>
                </a:solidFill>
              </a:rPr>
              <a:t>		</a:t>
            </a:r>
            <a:r>
              <a:rPr lang="en-US" altLang="zh-CN" sz="2000" b="0" dirty="0">
                <a:solidFill>
                  <a:srgbClr val="0432FF"/>
                </a:solidFill>
                <a:sym typeface="+mn-ea"/>
              </a:rPr>
              <a:t>Peking University, China</a:t>
            </a:r>
            <a:endParaRPr lang="en-US" altLang="zh-CN" sz="2000" b="0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en-US" altLang="zh-CN" sz="2000" b="0" dirty="0" err="1">
                <a:solidFill>
                  <a:srgbClr val="0432FF"/>
                </a:solidFill>
              </a:rPr>
              <a:t>Lun</a:t>
            </a:r>
            <a:r>
              <a:rPr lang="en-US" altLang="zh-CN" sz="2000" b="0" dirty="0">
                <a:solidFill>
                  <a:srgbClr val="0432FF"/>
                </a:solidFill>
              </a:rPr>
              <a:t> Wang,				</a:t>
            </a:r>
            <a:r>
              <a:rPr lang="en-US" altLang="zh-CN" sz="2000" b="0" dirty="0">
                <a:solidFill>
                  <a:srgbClr val="0432FF"/>
                </a:solidFill>
                <a:sym typeface="+mn-ea"/>
              </a:rPr>
              <a:t>Peking University, China</a:t>
            </a:r>
            <a:endParaRPr lang="en-US" altLang="zh-CN" sz="2000" b="0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en-US" altLang="zh-CN" sz="2000" b="0" dirty="0">
                <a:solidFill>
                  <a:srgbClr val="0432FF"/>
                </a:solidFill>
              </a:rPr>
              <a:t>Jun Bi,				              Tsinghua University, China</a:t>
            </a:r>
          </a:p>
          <a:p>
            <a:pPr marL="0" indent="0">
              <a:buNone/>
            </a:pPr>
            <a:r>
              <a:rPr lang="en-US" altLang="zh-CN" sz="2000" b="0" dirty="0" err="1">
                <a:solidFill>
                  <a:srgbClr val="0432FF"/>
                </a:solidFill>
              </a:rPr>
              <a:t>Xiaoming</a:t>
            </a:r>
            <a:r>
              <a:rPr lang="en-US" altLang="zh-CN" sz="2000" b="0" dirty="0">
                <a:solidFill>
                  <a:srgbClr val="0432FF"/>
                </a:solidFill>
              </a:rPr>
              <a:t> Li, 				Peking University, China</a:t>
            </a:r>
            <a:endParaRPr lang="zh-CN" altLang="en-US" sz="2000" b="0" dirty="0">
              <a:solidFill>
                <a:srgbClr val="0432FF"/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6528048" y="5517232"/>
            <a:ext cx="4490784" cy="1224136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/>
              <a:t>Tong Yang</a:t>
            </a:r>
            <a:r>
              <a:rPr lang="en-US" altLang="zh-CN" sz="2000" b="0" dirty="0"/>
              <a:t>,  Peking University</a:t>
            </a:r>
          </a:p>
          <a:p>
            <a:pPr marL="0" indent="0">
              <a:buNone/>
            </a:pPr>
            <a:r>
              <a:rPr lang="en-US" altLang="zh-CN" sz="2000" b="0" dirty="0"/>
              <a:t>yangtongemail@gmail.com</a:t>
            </a:r>
          </a:p>
          <a:p>
            <a:pPr marL="0" indent="0">
              <a:buNone/>
            </a:pPr>
            <a:r>
              <a:rPr lang="en-US" altLang="zh-CN" sz="2000" b="0" dirty="0"/>
              <a:t>http://net.pku.edu.cn/~yangtong</a:t>
            </a:r>
            <a:endParaRPr lang="zh-CN" altLang="en-US" sz="2000" b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828368" y="116632"/>
            <a:ext cx="4271963" cy="1152128"/>
            <a:chOff x="479376" y="479847"/>
            <a:chExt cx="4271963" cy="1208088"/>
          </a:xfrm>
        </p:grpSpPr>
        <p:sp>
          <p:nvSpPr>
            <p:cNvPr id="8" name="Freeform 5"/>
            <p:cNvSpPr/>
            <p:nvPr userDrawn="1"/>
          </p:nvSpPr>
          <p:spPr bwMode="auto">
            <a:xfrm>
              <a:off x="833389" y="1516485"/>
              <a:ext cx="63500" cy="84138"/>
            </a:xfrm>
            <a:custGeom>
              <a:avLst/>
              <a:gdLst>
                <a:gd name="T0" fmla="*/ 11 w 17"/>
                <a:gd name="T1" fmla="*/ 22 h 22"/>
                <a:gd name="T2" fmla="*/ 11 w 17"/>
                <a:gd name="T3" fmla="*/ 22 h 22"/>
                <a:gd name="T4" fmla="*/ 6 w 17"/>
                <a:gd name="T5" fmla="*/ 20 h 22"/>
                <a:gd name="T6" fmla="*/ 0 w 17"/>
                <a:gd name="T7" fmla="*/ 17 h 22"/>
                <a:gd name="T8" fmla="*/ 0 w 17"/>
                <a:gd name="T9" fmla="*/ 17 h 22"/>
                <a:gd name="T10" fmla="*/ 0 w 17"/>
                <a:gd name="T11" fmla="*/ 16 h 22"/>
                <a:gd name="T12" fmla="*/ 0 w 17"/>
                <a:gd name="T13" fmla="*/ 16 h 22"/>
                <a:gd name="T14" fmla="*/ 2 w 17"/>
                <a:gd name="T15" fmla="*/ 17 h 22"/>
                <a:gd name="T16" fmla="*/ 3 w 17"/>
                <a:gd name="T17" fmla="*/ 17 h 22"/>
                <a:gd name="T18" fmla="*/ 4 w 17"/>
                <a:gd name="T19" fmla="*/ 17 h 22"/>
                <a:gd name="T20" fmla="*/ 7 w 17"/>
                <a:gd name="T21" fmla="*/ 12 h 22"/>
                <a:gd name="T22" fmla="*/ 8 w 17"/>
                <a:gd name="T23" fmla="*/ 8 h 22"/>
                <a:gd name="T24" fmla="*/ 10 w 17"/>
                <a:gd name="T25" fmla="*/ 4 h 22"/>
                <a:gd name="T26" fmla="*/ 11 w 17"/>
                <a:gd name="T27" fmla="*/ 3 h 22"/>
                <a:gd name="T28" fmla="*/ 11 w 17"/>
                <a:gd name="T29" fmla="*/ 2 h 22"/>
                <a:gd name="T30" fmla="*/ 10 w 17"/>
                <a:gd name="T31" fmla="*/ 2 h 22"/>
                <a:gd name="T32" fmla="*/ 6 w 17"/>
                <a:gd name="T33" fmla="*/ 2 h 22"/>
                <a:gd name="T34" fmla="*/ 6 w 17"/>
                <a:gd name="T35" fmla="*/ 2 h 22"/>
                <a:gd name="T36" fmla="*/ 6 w 17"/>
                <a:gd name="T37" fmla="*/ 0 h 22"/>
                <a:gd name="T38" fmla="*/ 6 w 17"/>
                <a:gd name="T39" fmla="*/ 0 h 22"/>
                <a:gd name="T40" fmla="*/ 16 w 17"/>
                <a:gd name="T41" fmla="*/ 1 h 22"/>
                <a:gd name="T42" fmla="*/ 17 w 17"/>
                <a:gd name="T43" fmla="*/ 1 h 22"/>
                <a:gd name="T44" fmla="*/ 15 w 17"/>
                <a:gd name="T45" fmla="*/ 4 h 22"/>
                <a:gd name="T46" fmla="*/ 14 w 17"/>
                <a:gd name="T47" fmla="*/ 7 h 22"/>
                <a:gd name="T48" fmla="*/ 11 w 17"/>
                <a:gd name="T49" fmla="*/ 13 h 22"/>
                <a:gd name="T50" fmla="*/ 8 w 17"/>
                <a:gd name="T51" fmla="*/ 19 h 22"/>
                <a:gd name="T52" fmla="*/ 9 w 17"/>
                <a:gd name="T53" fmla="*/ 20 h 22"/>
                <a:gd name="T54" fmla="*/ 11 w 17"/>
                <a:gd name="T55" fmla="*/ 21 h 22"/>
                <a:gd name="T56" fmla="*/ 11 w 17"/>
                <a:gd name="T57" fmla="*/ 21 h 22"/>
                <a:gd name="T58" fmla="*/ 11 w 17"/>
                <a:gd name="T5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2"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9" y="22"/>
                    <a:pt x="8" y="21"/>
                    <a:pt x="6" y="20"/>
                  </a:cubicBezTo>
                  <a:cubicBezTo>
                    <a:pt x="4" y="19"/>
                    <a:pt x="2" y="1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5"/>
                    <a:pt x="7" y="1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10" y="6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3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2"/>
                    <a:pt x="16" y="2"/>
                    <a:pt x="15" y="4"/>
                  </a:cubicBezTo>
                  <a:cubicBezTo>
                    <a:pt x="15" y="4"/>
                    <a:pt x="14" y="5"/>
                    <a:pt x="14" y="7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7"/>
                    <a:pt x="8" y="19"/>
                    <a:pt x="8" y="19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0"/>
                    <a:pt x="10" y="20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lnTo>
                    <a:pt x="11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976264" y="1554585"/>
              <a:ext cx="63500" cy="84138"/>
            </a:xfrm>
            <a:custGeom>
              <a:avLst/>
              <a:gdLst>
                <a:gd name="T0" fmla="*/ 16 w 17"/>
                <a:gd name="T1" fmla="*/ 16 h 22"/>
                <a:gd name="T2" fmla="*/ 15 w 17"/>
                <a:gd name="T3" fmla="*/ 19 h 22"/>
                <a:gd name="T4" fmla="*/ 10 w 17"/>
                <a:gd name="T5" fmla="*/ 22 h 22"/>
                <a:gd name="T6" fmla="*/ 7 w 17"/>
                <a:gd name="T7" fmla="*/ 22 h 22"/>
                <a:gd name="T8" fmla="*/ 1 w 17"/>
                <a:gd name="T9" fmla="*/ 18 h 22"/>
                <a:gd name="T10" fmla="*/ 1 w 17"/>
                <a:gd name="T11" fmla="*/ 15 h 22"/>
                <a:gd name="T12" fmla="*/ 3 w 17"/>
                <a:gd name="T13" fmla="*/ 11 h 22"/>
                <a:gd name="T14" fmla="*/ 5 w 17"/>
                <a:gd name="T15" fmla="*/ 10 h 22"/>
                <a:gd name="T16" fmla="*/ 3 w 17"/>
                <a:gd name="T17" fmla="*/ 5 h 22"/>
                <a:gd name="T18" fmla="*/ 7 w 17"/>
                <a:gd name="T19" fmla="*/ 0 h 22"/>
                <a:gd name="T20" fmla="*/ 11 w 17"/>
                <a:gd name="T21" fmla="*/ 0 h 22"/>
                <a:gd name="T22" fmla="*/ 15 w 17"/>
                <a:gd name="T23" fmla="*/ 2 h 22"/>
                <a:gd name="T24" fmla="*/ 17 w 17"/>
                <a:gd name="T25" fmla="*/ 5 h 22"/>
                <a:gd name="T26" fmla="*/ 13 w 17"/>
                <a:gd name="T27" fmla="*/ 9 h 22"/>
                <a:gd name="T28" fmla="*/ 16 w 17"/>
                <a:gd name="T29" fmla="*/ 12 h 22"/>
                <a:gd name="T30" fmla="*/ 16 w 17"/>
                <a:gd name="T31" fmla="*/ 16 h 22"/>
                <a:gd name="T32" fmla="*/ 12 w 17"/>
                <a:gd name="T33" fmla="*/ 17 h 22"/>
                <a:gd name="T34" fmla="*/ 10 w 17"/>
                <a:gd name="T35" fmla="*/ 13 h 22"/>
                <a:gd name="T36" fmla="*/ 7 w 17"/>
                <a:gd name="T37" fmla="*/ 11 h 22"/>
                <a:gd name="T38" fmla="*/ 7 w 17"/>
                <a:gd name="T39" fmla="*/ 11 h 22"/>
                <a:gd name="T40" fmla="*/ 4 w 17"/>
                <a:gd name="T41" fmla="*/ 15 h 22"/>
                <a:gd name="T42" fmla="*/ 4 w 17"/>
                <a:gd name="T43" fmla="*/ 18 h 22"/>
                <a:gd name="T44" fmla="*/ 8 w 17"/>
                <a:gd name="T45" fmla="*/ 20 h 22"/>
                <a:gd name="T46" fmla="*/ 11 w 17"/>
                <a:gd name="T47" fmla="*/ 20 h 22"/>
                <a:gd name="T48" fmla="*/ 12 w 17"/>
                <a:gd name="T49" fmla="*/ 17 h 22"/>
                <a:gd name="T50" fmla="*/ 14 w 17"/>
                <a:gd name="T51" fmla="*/ 5 h 22"/>
                <a:gd name="T52" fmla="*/ 13 w 17"/>
                <a:gd name="T53" fmla="*/ 3 h 22"/>
                <a:gd name="T54" fmla="*/ 10 w 17"/>
                <a:gd name="T55" fmla="*/ 1 h 22"/>
                <a:gd name="T56" fmla="*/ 8 w 17"/>
                <a:gd name="T57" fmla="*/ 2 h 22"/>
                <a:gd name="T58" fmla="*/ 6 w 17"/>
                <a:gd name="T59" fmla="*/ 4 h 22"/>
                <a:gd name="T60" fmla="*/ 7 w 17"/>
                <a:gd name="T61" fmla="*/ 6 h 22"/>
                <a:gd name="T62" fmla="*/ 9 w 17"/>
                <a:gd name="T63" fmla="*/ 7 h 22"/>
                <a:gd name="T64" fmla="*/ 10 w 17"/>
                <a:gd name="T65" fmla="*/ 8 h 22"/>
                <a:gd name="T66" fmla="*/ 11 w 17"/>
                <a:gd name="T67" fmla="*/ 9 h 22"/>
                <a:gd name="T68" fmla="*/ 14 w 17"/>
                <a:gd name="T6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" h="22">
                  <a:moveTo>
                    <a:pt x="16" y="16"/>
                  </a:moveTo>
                  <a:cubicBezTo>
                    <a:pt x="16" y="17"/>
                    <a:pt x="16" y="18"/>
                    <a:pt x="15" y="19"/>
                  </a:cubicBezTo>
                  <a:cubicBezTo>
                    <a:pt x="14" y="20"/>
                    <a:pt x="12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4" y="22"/>
                    <a:pt x="2" y="20"/>
                    <a:pt x="1" y="18"/>
                  </a:cubicBezTo>
                  <a:cubicBezTo>
                    <a:pt x="1" y="18"/>
                    <a:pt x="0" y="16"/>
                    <a:pt x="1" y="15"/>
                  </a:cubicBezTo>
                  <a:cubicBezTo>
                    <a:pt x="1" y="14"/>
                    <a:pt x="2" y="12"/>
                    <a:pt x="3" y="11"/>
                  </a:cubicBezTo>
                  <a:cubicBezTo>
                    <a:pt x="3" y="11"/>
                    <a:pt x="4" y="11"/>
                    <a:pt x="5" y="10"/>
                  </a:cubicBezTo>
                  <a:cubicBezTo>
                    <a:pt x="3" y="9"/>
                    <a:pt x="2" y="7"/>
                    <a:pt x="3" y="5"/>
                  </a:cubicBezTo>
                  <a:cubicBezTo>
                    <a:pt x="3" y="2"/>
                    <a:pt x="4" y="1"/>
                    <a:pt x="7" y="0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3" y="0"/>
                    <a:pt x="14" y="1"/>
                    <a:pt x="15" y="2"/>
                  </a:cubicBezTo>
                  <a:cubicBezTo>
                    <a:pt x="16" y="3"/>
                    <a:pt x="17" y="4"/>
                    <a:pt x="17" y="5"/>
                  </a:cubicBezTo>
                  <a:cubicBezTo>
                    <a:pt x="16" y="7"/>
                    <a:pt x="15" y="9"/>
                    <a:pt x="13" y="9"/>
                  </a:cubicBezTo>
                  <a:cubicBezTo>
                    <a:pt x="14" y="10"/>
                    <a:pt x="15" y="11"/>
                    <a:pt x="16" y="12"/>
                  </a:cubicBezTo>
                  <a:cubicBezTo>
                    <a:pt x="16" y="13"/>
                    <a:pt x="16" y="14"/>
                    <a:pt x="16" y="16"/>
                  </a:cubicBezTo>
                  <a:close/>
                  <a:moveTo>
                    <a:pt x="12" y="17"/>
                  </a:moveTo>
                  <a:cubicBezTo>
                    <a:pt x="12" y="15"/>
                    <a:pt x="12" y="14"/>
                    <a:pt x="10" y="13"/>
                  </a:cubicBezTo>
                  <a:cubicBezTo>
                    <a:pt x="9" y="13"/>
                    <a:pt x="8" y="12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5" y="12"/>
                    <a:pt x="4" y="13"/>
                    <a:pt x="4" y="15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5" y="19"/>
                    <a:pt x="6" y="20"/>
                    <a:pt x="8" y="20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2" y="19"/>
                    <a:pt x="12" y="18"/>
                    <a:pt x="12" y="17"/>
                  </a:cubicBezTo>
                  <a:close/>
                  <a:moveTo>
                    <a:pt x="14" y="5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2" y="2"/>
                    <a:pt x="11" y="2"/>
                    <a:pt x="10" y="1"/>
                  </a:cubicBezTo>
                  <a:cubicBezTo>
                    <a:pt x="9" y="1"/>
                    <a:pt x="8" y="1"/>
                    <a:pt x="8" y="2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8"/>
                    <a:pt x="13" y="7"/>
                    <a:pt x="14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14376" y="1551410"/>
              <a:ext cx="65088" cy="90488"/>
            </a:xfrm>
            <a:custGeom>
              <a:avLst/>
              <a:gdLst>
                <a:gd name="T0" fmla="*/ 16 w 17"/>
                <a:gd name="T1" fmla="*/ 9 h 24"/>
                <a:gd name="T2" fmla="*/ 16 w 17"/>
                <a:gd name="T3" fmla="*/ 16 h 24"/>
                <a:gd name="T4" fmla="*/ 12 w 17"/>
                <a:gd name="T5" fmla="*/ 21 h 24"/>
                <a:gd name="T6" fmla="*/ 5 w 17"/>
                <a:gd name="T7" fmla="*/ 24 h 24"/>
                <a:gd name="T8" fmla="*/ 4 w 17"/>
                <a:gd name="T9" fmla="*/ 23 h 24"/>
                <a:gd name="T10" fmla="*/ 4 w 17"/>
                <a:gd name="T11" fmla="*/ 22 h 24"/>
                <a:gd name="T12" fmla="*/ 6 w 17"/>
                <a:gd name="T13" fmla="*/ 22 h 24"/>
                <a:gd name="T14" fmla="*/ 10 w 17"/>
                <a:gd name="T15" fmla="*/ 20 h 24"/>
                <a:gd name="T16" fmla="*/ 11 w 17"/>
                <a:gd name="T17" fmla="*/ 17 h 24"/>
                <a:gd name="T18" fmla="*/ 12 w 17"/>
                <a:gd name="T19" fmla="*/ 12 h 24"/>
                <a:gd name="T20" fmla="*/ 9 w 17"/>
                <a:gd name="T21" fmla="*/ 14 h 24"/>
                <a:gd name="T22" fmla="*/ 7 w 17"/>
                <a:gd name="T23" fmla="*/ 15 h 24"/>
                <a:gd name="T24" fmla="*/ 3 w 17"/>
                <a:gd name="T25" fmla="*/ 14 h 24"/>
                <a:gd name="T26" fmla="*/ 1 w 17"/>
                <a:gd name="T27" fmla="*/ 10 h 24"/>
                <a:gd name="T28" fmla="*/ 3 w 17"/>
                <a:gd name="T29" fmla="*/ 2 h 24"/>
                <a:gd name="T30" fmla="*/ 7 w 17"/>
                <a:gd name="T31" fmla="*/ 1 h 24"/>
                <a:gd name="T32" fmla="*/ 15 w 17"/>
                <a:gd name="T33" fmla="*/ 4 h 24"/>
                <a:gd name="T34" fmla="*/ 16 w 17"/>
                <a:gd name="T35" fmla="*/ 9 h 24"/>
                <a:gd name="T36" fmla="*/ 12 w 17"/>
                <a:gd name="T37" fmla="*/ 8 h 24"/>
                <a:gd name="T38" fmla="*/ 10 w 17"/>
                <a:gd name="T39" fmla="*/ 3 h 24"/>
                <a:gd name="T40" fmla="*/ 7 w 17"/>
                <a:gd name="T41" fmla="*/ 2 h 24"/>
                <a:gd name="T42" fmla="*/ 5 w 17"/>
                <a:gd name="T43" fmla="*/ 5 h 24"/>
                <a:gd name="T44" fmla="*/ 5 w 17"/>
                <a:gd name="T45" fmla="*/ 7 h 24"/>
                <a:gd name="T46" fmla="*/ 6 w 17"/>
                <a:gd name="T47" fmla="*/ 11 h 24"/>
                <a:gd name="T48" fmla="*/ 9 w 17"/>
                <a:gd name="T49" fmla="*/ 12 h 24"/>
                <a:gd name="T50" fmla="*/ 12 w 17"/>
                <a:gd name="T51" fmla="*/ 10 h 24"/>
                <a:gd name="T52" fmla="*/ 12 w 17"/>
                <a:gd name="T5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4">
                  <a:moveTo>
                    <a:pt x="16" y="9"/>
                  </a:moveTo>
                  <a:cubicBezTo>
                    <a:pt x="17" y="11"/>
                    <a:pt x="16" y="14"/>
                    <a:pt x="16" y="16"/>
                  </a:cubicBezTo>
                  <a:cubicBezTo>
                    <a:pt x="15" y="18"/>
                    <a:pt x="13" y="20"/>
                    <a:pt x="12" y="21"/>
                  </a:cubicBezTo>
                  <a:cubicBezTo>
                    <a:pt x="10" y="22"/>
                    <a:pt x="8" y="23"/>
                    <a:pt x="5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6" y="22"/>
                  </a:cubicBezTo>
                  <a:cubicBezTo>
                    <a:pt x="7" y="22"/>
                    <a:pt x="9" y="21"/>
                    <a:pt x="10" y="20"/>
                  </a:cubicBezTo>
                  <a:cubicBezTo>
                    <a:pt x="10" y="19"/>
                    <a:pt x="11" y="18"/>
                    <a:pt x="11" y="17"/>
                  </a:cubicBezTo>
                  <a:cubicBezTo>
                    <a:pt x="12" y="16"/>
                    <a:pt x="12" y="14"/>
                    <a:pt x="12" y="12"/>
                  </a:cubicBezTo>
                  <a:cubicBezTo>
                    <a:pt x="10" y="13"/>
                    <a:pt x="10" y="14"/>
                    <a:pt x="9" y="14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4" y="1"/>
                    <a:pt x="6" y="1"/>
                    <a:pt x="7" y="1"/>
                  </a:cubicBezTo>
                  <a:cubicBezTo>
                    <a:pt x="11" y="0"/>
                    <a:pt x="13" y="1"/>
                    <a:pt x="15" y="4"/>
                  </a:cubicBezTo>
                  <a:cubicBezTo>
                    <a:pt x="16" y="5"/>
                    <a:pt x="16" y="7"/>
                    <a:pt x="16" y="9"/>
                  </a:cubicBezTo>
                  <a:close/>
                  <a:moveTo>
                    <a:pt x="12" y="8"/>
                  </a:moveTo>
                  <a:cubicBezTo>
                    <a:pt x="11" y="6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6" y="3"/>
                    <a:pt x="5" y="3"/>
                    <a:pt x="5" y="5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5" y="9"/>
                    <a:pt x="6" y="10"/>
                    <a:pt x="6" y="11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10" y="12"/>
                    <a:pt x="11" y="11"/>
                    <a:pt x="12" y="10"/>
                  </a:cubicBezTo>
                  <a:cubicBezTo>
                    <a:pt x="12" y="9"/>
                    <a:pt x="12" y="9"/>
                    <a:pt x="12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246139" y="1513310"/>
              <a:ext cx="71438" cy="87313"/>
            </a:xfrm>
            <a:custGeom>
              <a:avLst/>
              <a:gdLst>
                <a:gd name="T0" fmla="*/ 18 w 19"/>
                <a:gd name="T1" fmla="*/ 12 h 23"/>
                <a:gd name="T2" fmla="*/ 19 w 19"/>
                <a:gd name="T3" fmla="*/ 15 h 23"/>
                <a:gd name="T4" fmla="*/ 16 w 19"/>
                <a:gd name="T5" fmla="*/ 21 h 23"/>
                <a:gd name="T6" fmla="*/ 14 w 19"/>
                <a:gd name="T7" fmla="*/ 22 h 23"/>
                <a:gd name="T8" fmla="*/ 7 w 19"/>
                <a:gd name="T9" fmla="*/ 22 h 23"/>
                <a:gd name="T10" fmla="*/ 5 w 19"/>
                <a:gd name="T11" fmla="*/ 20 h 23"/>
                <a:gd name="T12" fmla="*/ 5 w 19"/>
                <a:gd name="T13" fmla="*/ 15 h 23"/>
                <a:gd name="T14" fmla="*/ 6 w 19"/>
                <a:gd name="T15" fmla="*/ 13 h 23"/>
                <a:gd name="T16" fmla="*/ 1 w 19"/>
                <a:gd name="T17" fmla="*/ 10 h 23"/>
                <a:gd name="T18" fmla="*/ 2 w 19"/>
                <a:gd name="T19" fmla="*/ 3 h 23"/>
                <a:gd name="T20" fmla="*/ 6 w 19"/>
                <a:gd name="T21" fmla="*/ 1 h 23"/>
                <a:gd name="T22" fmla="*/ 10 w 19"/>
                <a:gd name="T23" fmla="*/ 1 h 23"/>
                <a:gd name="T24" fmla="*/ 13 w 19"/>
                <a:gd name="T25" fmla="*/ 3 h 23"/>
                <a:gd name="T26" fmla="*/ 12 w 19"/>
                <a:gd name="T27" fmla="*/ 9 h 23"/>
                <a:gd name="T28" fmla="*/ 16 w 19"/>
                <a:gd name="T29" fmla="*/ 9 h 23"/>
                <a:gd name="T30" fmla="*/ 18 w 19"/>
                <a:gd name="T31" fmla="*/ 12 h 23"/>
                <a:gd name="T32" fmla="*/ 11 w 19"/>
                <a:gd name="T33" fmla="*/ 5 h 23"/>
                <a:gd name="T34" fmla="*/ 9 w 19"/>
                <a:gd name="T35" fmla="*/ 3 h 23"/>
                <a:gd name="T36" fmla="*/ 6 w 19"/>
                <a:gd name="T37" fmla="*/ 3 h 23"/>
                <a:gd name="T38" fmla="*/ 4 w 19"/>
                <a:gd name="T39" fmla="*/ 5 h 23"/>
                <a:gd name="T40" fmla="*/ 4 w 19"/>
                <a:gd name="T41" fmla="*/ 7 h 23"/>
                <a:gd name="T42" fmla="*/ 6 w 19"/>
                <a:gd name="T43" fmla="*/ 9 h 23"/>
                <a:gd name="T44" fmla="*/ 8 w 19"/>
                <a:gd name="T45" fmla="*/ 9 h 23"/>
                <a:gd name="T46" fmla="*/ 9 w 19"/>
                <a:gd name="T47" fmla="*/ 9 h 23"/>
                <a:gd name="T48" fmla="*/ 10 w 19"/>
                <a:gd name="T49" fmla="*/ 9 h 23"/>
                <a:gd name="T50" fmla="*/ 11 w 19"/>
                <a:gd name="T51" fmla="*/ 5 h 23"/>
                <a:gd name="T52" fmla="*/ 16 w 19"/>
                <a:gd name="T53" fmla="*/ 15 h 23"/>
                <a:gd name="T54" fmla="*/ 12 w 19"/>
                <a:gd name="T55" fmla="*/ 13 h 23"/>
                <a:gd name="T56" fmla="*/ 9 w 19"/>
                <a:gd name="T57" fmla="*/ 13 h 23"/>
                <a:gd name="T58" fmla="*/ 8 w 19"/>
                <a:gd name="T59" fmla="*/ 13 h 23"/>
                <a:gd name="T60" fmla="*/ 8 w 19"/>
                <a:gd name="T61" fmla="*/ 18 h 23"/>
                <a:gd name="T62" fmla="*/ 9 w 19"/>
                <a:gd name="T63" fmla="*/ 20 h 23"/>
                <a:gd name="T64" fmla="*/ 13 w 19"/>
                <a:gd name="T65" fmla="*/ 20 h 23"/>
                <a:gd name="T66" fmla="*/ 16 w 19"/>
                <a:gd name="T67" fmla="*/ 18 h 23"/>
                <a:gd name="T68" fmla="*/ 16 w 19"/>
                <a:gd name="T6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23">
                  <a:moveTo>
                    <a:pt x="18" y="12"/>
                  </a:moveTo>
                  <a:cubicBezTo>
                    <a:pt x="19" y="13"/>
                    <a:pt x="19" y="14"/>
                    <a:pt x="19" y="15"/>
                  </a:cubicBezTo>
                  <a:cubicBezTo>
                    <a:pt x="19" y="17"/>
                    <a:pt x="18" y="19"/>
                    <a:pt x="16" y="21"/>
                  </a:cubicBezTo>
                  <a:cubicBezTo>
                    <a:pt x="16" y="21"/>
                    <a:pt x="15" y="22"/>
                    <a:pt x="14" y="22"/>
                  </a:cubicBezTo>
                  <a:cubicBezTo>
                    <a:pt x="11" y="23"/>
                    <a:pt x="9" y="23"/>
                    <a:pt x="7" y="22"/>
                  </a:cubicBezTo>
                  <a:cubicBezTo>
                    <a:pt x="6" y="22"/>
                    <a:pt x="5" y="21"/>
                    <a:pt x="5" y="20"/>
                  </a:cubicBezTo>
                  <a:cubicBezTo>
                    <a:pt x="4" y="18"/>
                    <a:pt x="4" y="17"/>
                    <a:pt x="5" y="15"/>
                  </a:cubicBezTo>
                  <a:cubicBezTo>
                    <a:pt x="5" y="15"/>
                    <a:pt x="6" y="14"/>
                    <a:pt x="6" y="13"/>
                  </a:cubicBezTo>
                  <a:cubicBezTo>
                    <a:pt x="4" y="13"/>
                    <a:pt x="2" y="12"/>
                    <a:pt x="1" y="10"/>
                  </a:cubicBezTo>
                  <a:cubicBezTo>
                    <a:pt x="0" y="8"/>
                    <a:pt x="1" y="6"/>
                    <a:pt x="2" y="3"/>
                  </a:cubicBezTo>
                  <a:cubicBezTo>
                    <a:pt x="3" y="3"/>
                    <a:pt x="4" y="2"/>
                    <a:pt x="6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5"/>
                    <a:pt x="14" y="7"/>
                    <a:pt x="12" y="9"/>
                  </a:cubicBezTo>
                  <a:cubicBezTo>
                    <a:pt x="14" y="9"/>
                    <a:pt x="15" y="9"/>
                    <a:pt x="16" y="9"/>
                  </a:cubicBezTo>
                  <a:cubicBezTo>
                    <a:pt x="17" y="10"/>
                    <a:pt x="18" y="11"/>
                    <a:pt x="18" y="12"/>
                  </a:cubicBezTo>
                  <a:close/>
                  <a:moveTo>
                    <a:pt x="11" y="5"/>
                  </a:moveTo>
                  <a:cubicBezTo>
                    <a:pt x="10" y="4"/>
                    <a:pt x="10" y="3"/>
                    <a:pt x="9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4" y="8"/>
                    <a:pt x="5" y="8"/>
                    <a:pt x="6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6"/>
                    <a:pt x="11" y="5"/>
                  </a:cubicBezTo>
                  <a:close/>
                  <a:moveTo>
                    <a:pt x="16" y="15"/>
                  </a:moveTo>
                  <a:cubicBezTo>
                    <a:pt x="15" y="14"/>
                    <a:pt x="14" y="13"/>
                    <a:pt x="12" y="13"/>
                  </a:cubicBezTo>
                  <a:cubicBezTo>
                    <a:pt x="11" y="13"/>
                    <a:pt x="10" y="13"/>
                    <a:pt x="9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5"/>
                    <a:pt x="7" y="16"/>
                    <a:pt x="8" y="18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10" y="21"/>
                    <a:pt x="12" y="21"/>
                    <a:pt x="13" y="20"/>
                  </a:cubicBezTo>
                  <a:cubicBezTo>
                    <a:pt x="15" y="20"/>
                    <a:pt x="15" y="19"/>
                    <a:pt x="16" y="18"/>
                  </a:cubicBezTo>
                  <a:cubicBezTo>
                    <a:pt x="16" y="17"/>
                    <a:pt x="16" y="16"/>
                    <a:pt x="16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479376" y="479847"/>
              <a:ext cx="1200150" cy="1208088"/>
            </a:xfrm>
            <a:custGeom>
              <a:avLst/>
              <a:gdLst>
                <a:gd name="T0" fmla="*/ 97 w 319"/>
                <a:gd name="T1" fmla="*/ 13 h 319"/>
                <a:gd name="T2" fmla="*/ 46 w 319"/>
                <a:gd name="T3" fmla="*/ 47 h 319"/>
                <a:gd name="T4" fmla="*/ 12 w 319"/>
                <a:gd name="T5" fmla="*/ 98 h 319"/>
                <a:gd name="T6" fmla="*/ 0 w 319"/>
                <a:gd name="T7" fmla="*/ 160 h 319"/>
                <a:gd name="T8" fmla="*/ 12 w 319"/>
                <a:gd name="T9" fmla="*/ 222 h 319"/>
                <a:gd name="T10" fmla="*/ 46 w 319"/>
                <a:gd name="T11" fmla="*/ 273 h 319"/>
                <a:gd name="T12" fmla="*/ 97 w 319"/>
                <a:gd name="T13" fmla="*/ 307 h 319"/>
                <a:gd name="T14" fmla="*/ 159 w 319"/>
                <a:gd name="T15" fmla="*/ 319 h 319"/>
                <a:gd name="T16" fmla="*/ 221 w 319"/>
                <a:gd name="T17" fmla="*/ 307 h 319"/>
                <a:gd name="T18" fmla="*/ 272 w 319"/>
                <a:gd name="T19" fmla="*/ 273 h 319"/>
                <a:gd name="T20" fmla="*/ 306 w 319"/>
                <a:gd name="T21" fmla="*/ 222 h 319"/>
                <a:gd name="T22" fmla="*/ 319 w 319"/>
                <a:gd name="T23" fmla="*/ 160 h 319"/>
                <a:gd name="T24" fmla="*/ 306 w 319"/>
                <a:gd name="T25" fmla="*/ 98 h 319"/>
                <a:gd name="T26" fmla="*/ 272 w 319"/>
                <a:gd name="T27" fmla="*/ 47 h 319"/>
                <a:gd name="T28" fmla="*/ 221 w 319"/>
                <a:gd name="T29" fmla="*/ 13 h 319"/>
                <a:gd name="T30" fmla="*/ 159 w 319"/>
                <a:gd name="T31" fmla="*/ 0 h 319"/>
                <a:gd name="T32" fmla="*/ 97 w 319"/>
                <a:gd name="T33" fmla="*/ 13 h 319"/>
                <a:gd name="T34" fmla="*/ 99 w 319"/>
                <a:gd name="T35" fmla="*/ 302 h 319"/>
                <a:gd name="T36" fmla="*/ 50 w 319"/>
                <a:gd name="T37" fmla="*/ 269 h 319"/>
                <a:gd name="T38" fmla="*/ 17 w 319"/>
                <a:gd name="T39" fmla="*/ 220 h 319"/>
                <a:gd name="T40" fmla="*/ 5 w 319"/>
                <a:gd name="T41" fmla="*/ 160 h 319"/>
                <a:gd name="T42" fmla="*/ 17 w 319"/>
                <a:gd name="T43" fmla="*/ 100 h 319"/>
                <a:gd name="T44" fmla="*/ 50 w 319"/>
                <a:gd name="T45" fmla="*/ 51 h 319"/>
                <a:gd name="T46" fmla="*/ 99 w 319"/>
                <a:gd name="T47" fmla="*/ 18 h 319"/>
                <a:gd name="T48" fmla="*/ 159 w 319"/>
                <a:gd name="T49" fmla="*/ 6 h 319"/>
                <a:gd name="T50" fmla="*/ 219 w 319"/>
                <a:gd name="T51" fmla="*/ 18 h 319"/>
                <a:gd name="T52" fmla="*/ 268 w 319"/>
                <a:gd name="T53" fmla="*/ 51 h 319"/>
                <a:gd name="T54" fmla="*/ 301 w 319"/>
                <a:gd name="T55" fmla="*/ 100 h 319"/>
                <a:gd name="T56" fmla="*/ 314 w 319"/>
                <a:gd name="T57" fmla="*/ 160 h 319"/>
                <a:gd name="T58" fmla="*/ 301 w 319"/>
                <a:gd name="T59" fmla="*/ 220 h 319"/>
                <a:gd name="T60" fmla="*/ 268 w 319"/>
                <a:gd name="T61" fmla="*/ 269 h 319"/>
                <a:gd name="T62" fmla="*/ 219 w 319"/>
                <a:gd name="T63" fmla="*/ 302 h 319"/>
                <a:gd name="T64" fmla="*/ 159 w 319"/>
                <a:gd name="T65" fmla="*/ 314 h 319"/>
                <a:gd name="T66" fmla="*/ 99 w 319"/>
                <a:gd name="T67" fmla="*/ 302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9" h="319">
                  <a:moveTo>
                    <a:pt x="97" y="13"/>
                  </a:moveTo>
                  <a:cubicBezTo>
                    <a:pt x="78" y="21"/>
                    <a:pt x="61" y="32"/>
                    <a:pt x="46" y="47"/>
                  </a:cubicBezTo>
                  <a:cubicBezTo>
                    <a:pt x="32" y="62"/>
                    <a:pt x="20" y="79"/>
                    <a:pt x="12" y="98"/>
                  </a:cubicBezTo>
                  <a:cubicBezTo>
                    <a:pt x="4" y="117"/>
                    <a:pt x="0" y="138"/>
                    <a:pt x="0" y="160"/>
                  </a:cubicBezTo>
                  <a:cubicBezTo>
                    <a:pt x="0" y="181"/>
                    <a:pt x="4" y="202"/>
                    <a:pt x="12" y="222"/>
                  </a:cubicBezTo>
                  <a:cubicBezTo>
                    <a:pt x="20" y="241"/>
                    <a:pt x="32" y="258"/>
                    <a:pt x="46" y="273"/>
                  </a:cubicBezTo>
                  <a:cubicBezTo>
                    <a:pt x="61" y="287"/>
                    <a:pt x="78" y="299"/>
                    <a:pt x="97" y="307"/>
                  </a:cubicBezTo>
                  <a:cubicBezTo>
                    <a:pt x="117" y="315"/>
                    <a:pt x="138" y="319"/>
                    <a:pt x="159" y="319"/>
                  </a:cubicBezTo>
                  <a:cubicBezTo>
                    <a:pt x="181" y="319"/>
                    <a:pt x="202" y="315"/>
                    <a:pt x="221" y="307"/>
                  </a:cubicBezTo>
                  <a:cubicBezTo>
                    <a:pt x="240" y="299"/>
                    <a:pt x="257" y="287"/>
                    <a:pt x="272" y="273"/>
                  </a:cubicBezTo>
                  <a:cubicBezTo>
                    <a:pt x="287" y="258"/>
                    <a:pt x="298" y="241"/>
                    <a:pt x="306" y="222"/>
                  </a:cubicBezTo>
                  <a:cubicBezTo>
                    <a:pt x="315" y="202"/>
                    <a:pt x="319" y="181"/>
                    <a:pt x="319" y="160"/>
                  </a:cubicBezTo>
                  <a:cubicBezTo>
                    <a:pt x="319" y="138"/>
                    <a:pt x="315" y="117"/>
                    <a:pt x="306" y="98"/>
                  </a:cubicBezTo>
                  <a:cubicBezTo>
                    <a:pt x="298" y="79"/>
                    <a:pt x="287" y="62"/>
                    <a:pt x="272" y="47"/>
                  </a:cubicBezTo>
                  <a:cubicBezTo>
                    <a:pt x="257" y="32"/>
                    <a:pt x="240" y="21"/>
                    <a:pt x="221" y="13"/>
                  </a:cubicBezTo>
                  <a:cubicBezTo>
                    <a:pt x="202" y="5"/>
                    <a:pt x="181" y="0"/>
                    <a:pt x="159" y="0"/>
                  </a:cubicBezTo>
                  <a:cubicBezTo>
                    <a:pt x="138" y="0"/>
                    <a:pt x="117" y="5"/>
                    <a:pt x="97" y="13"/>
                  </a:cubicBezTo>
                  <a:close/>
                  <a:moveTo>
                    <a:pt x="99" y="302"/>
                  </a:moveTo>
                  <a:cubicBezTo>
                    <a:pt x="81" y="294"/>
                    <a:pt x="64" y="283"/>
                    <a:pt x="50" y="269"/>
                  </a:cubicBezTo>
                  <a:cubicBezTo>
                    <a:pt x="36" y="255"/>
                    <a:pt x="25" y="238"/>
                    <a:pt x="17" y="220"/>
                  </a:cubicBezTo>
                  <a:cubicBezTo>
                    <a:pt x="9" y="201"/>
                    <a:pt x="5" y="181"/>
                    <a:pt x="5" y="160"/>
                  </a:cubicBezTo>
                  <a:cubicBezTo>
                    <a:pt x="5" y="139"/>
                    <a:pt x="9" y="119"/>
                    <a:pt x="17" y="100"/>
                  </a:cubicBezTo>
                  <a:cubicBezTo>
                    <a:pt x="25" y="81"/>
                    <a:pt x="36" y="65"/>
                    <a:pt x="50" y="51"/>
                  </a:cubicBezTo>
                  <a:cubicBezTo>
                    <a:pt x="64" y="37"/>
                    <a:pt x="81" y="26"/>
                    <a:pt x="99" y="18"/>
                  </a:cubicBezTo>
                  <a:cubicBezTo>
                    <a:pt x="118" y="10"/>
                    <a:pt x="138" y="6"/>
                    <a:pt x="159" y="6"/>
                  </a:cubicBezTo>
                  <a:cubicBezTo>
                    <a:pt x="180" y="6"/>
                    <a:pt x="200" y="10"/>
                    <a:pt x="219" y="18"/>
                  </a:cubicBezTo>
                  <a:cubicBezTo>
                    <a:pt x="238" y="26"/>
                    <a:pt x="254" y="37"/>
                    <a:pt x="268" y="51"/>
                  </a:cubicBezTo>
                  <a:cubicBezTo>
                    <a:pt x="283" y="65"/>
                    <a:pt x="294" y="81"/>
                    <a:pt x="301" y="100"/>
                  </a:cubicBezTo>
                  <a:cubicBezTo>
                    <a:pt x="309" y="119"/>
                    <a:pt x="314" y="139"/>
                    <a:pt x="314" y="160"/>
                  </a:cubicBezTo>
                  <a:cubicBezTo>
                    <a:pt x="314" y="181"/>
                    <a:pt x="309" y="201"/>
                    <a:pt x="301" y="220"/>
                  </a:cubicBezTo>
                  <a:cubicBezTo>
                    <a:pt x="294" y="238"/>
                    <a:pt x="283" y="255"/>
                    <a:pt x="268" y="269"/>
                  </a:cubicBezTo>
                  <a:cubicBezTo>
                    <a:pt x="254" y="283"/>
                    <a:pt x="238" y="294"/>
                    <a:pt x="219" y="302"/>
                  </a:cubicBezTo>
                  <a:cubicBezTo>
                    <a:pt x="200" y="310"/>
                    <a:pt x="180" y="314"/>
                    <a:pt x="159" y="314"/>
                  </a:cubicBezTo>
                  <a:cubicBezTo>
                    <a:pt x="138" y="314"/>
                    <a:pt x="118" y="310"/>
                    <a:pt x="99" y="3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633364" y="640185"/>
              <a:ext cx="887413" cy="892175"/>
            </a:xfrm>
            <a:custGeom>
              <a:avLst/>
              <a:gdLst>
                <a:gd name="T0" fmla="*/ 72 w 236"/>
                <a:gd name="T1" fmla="*/ 9 h 236"/>
                <a:gd name="T2" fmla="*/ 35 w 236"/>
                <a:gd name="T3" fmla="*/ 34 h 236"/>
                <a:gd name="T4" fmla="*/ 10 w 236"/>
                <a:gd name="T5" fmla="*/ 72 h 236"/>
                <a:gd name="T6" fmla="*/ 0 w 236"/>
                <a:gd name="T7" fmla="*/ 118 h 236"/>
                <a:gd name="T8" fmla="*/ 10 w 236"/>
                <a:gd name="T9" fmla="*/ 164 h 236"/>
                <a:gd name="T10" fmla="*/ 35 w 236"/>
                <a:gd name="T11" fmla="*/ 201 h 236"/>
                <a:gd name="T12" fmla="*/ 72 w 236"/>
                <a:gd name="T13" fmla="*/ 227 h 236"/>
                <a:gd name="T14" fmla="*/ 118 w 236"/>
                <a:gd name="T15" fmla="*/ 236 h 236"/>
                <a:gd name="T16" fmla="*/ 164 w 236"/>
                <a:gd name="T17" fmla="*/ 227 h 236"/>
                <a:gd name="T18" fmla="*/ 202 w 236"/>
                <a:gd name="T19" fmla="*/ 201 h 236"/>
                <a:gd name="T20" fmla="*/ 227 w 236"/>
                <a:gd name="T21" fmla="*/ 164 h 236"/>
                <a:gd name="T22" fmla="*/ 236 w 236"/>
                <a:gd name="T23" fmla="*/ 118 h 236"/>
                <a:gd name="T24" fmla="*/ 227 w 236"/>
                <a:gd name="T25" fmla="*/ 72 h 236"/>
                <a:gd name="T26" fmla="*/ 202 w 236"/>
                <a:gd name="T27" fmla="*/ 34 h 236"/>
                <a:gd name="T28" fmla="*/ 164 w 236"/>
                <a:gd name="T29" fmla="*/ 9 h 236"/>
                <a:gd name="T30" fmla="*/ 118 w 236"/>
                <a:gd name="T31" fmla="*/ 0 h 236"/>
                <a:gd name="T32" fmla="*/ 72 w 236"/>
                <a:gd name="T33" fmla="*/ 9 h 236"/>
                <a:gd name="T34" fmla="*/ 74 w 236"/>
                <a:gd name="T35" fmla="*/ 223 h 236"/>
                <a:gd name="T36" fmla="*/ 37 w 236"/>
                <a:gd name="T37" fmla="*/ 199 h 236"/>
                <a:gd name="T38" fmla="*/ 13 w 236"/>
                <a:gd name="T39" fmla="*/ 162 h 236"/>
                <a:gd name="T40" fmla="*/ 4 w 236"/>
                <a:gd name="T41" fmla="*/ 118 h 236"/>
                <a:gd name="T42" fmla="*/ 13 w 236"/>
                <a:gd name="T43" fmla="*/ 73 h 236"/>
                <a:gd name="T44" fmla="*/ 37 w 236"/>
                <a:gd name="T45" fmla="*/ 37 h 236"/>
                <a:gd name="T46" fmla="*/ 74 w 236"/>
                <a:gd name="T47" fmla="*/ 12 h 236"/>
                <a:gd name="T48" fmla="*/ 118 w 236"/>
                <a:gd name="T49" fmla="*/ 3 h 236"/>
                <a:gd name="T50" fmla="*/ 163 w 236"/>
                <a:gd name="T51" fmla="*/ 12 h 236"/>
                <a:gd name="T52" fmla="*/ 199 w 236"/>
                <a:gd name="T53" fmla="*/ 37 h 236"/>
                <a:gd name="T54" fmla="*/ 224 w 236"/>
                <a:gd name="T55" fmla="*/ 73 h 236"/>
                <a:gd name="T56" fmla="*/ 233 w 236"/>
                <a:gd name="T57" fmla="*/ 118 h 236"/>
                <a:gd name="T58" fmla="*/ 224 w 236"/>
                <a:gd name="T59" fmla="*/ 162 h 236"/>
                <a:gd name="T60" fmla="*/ 199 w 236"/>
                <a:gd name="T61" fmla="*/ 199 h 236"/>
                <a:gd name="T62" fmla="*/ 163 w 236"/>
                <a:gd name="T63" fmla="*/ 223 h 236"/>
                <a:gd name="T64" fmla="*/ 118 w 236"/>
                <a:gd name="T65" fmla="*/ 232 h 236"/>
                <a:gd name="T66" fmla="*/ 74 w 236"/>
                <a:gd name="T67" fmla="*/ 22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6" h="236">
                  <a:moveTo>
                    <a:pt x="72" y="9"/>
                  </a:moveTo>
                  <a:cubicBezTo>
                    <a:pt x="58" y="15"/>
                    <a:pt x="46" y="24"/>
                    <a:pt x="35" y="34"/>
                  </a:cubicBezTo>
                  <a:cubicBezTo>
                    <a:pt x="24" y="45"/>
                    <a:pt x="15" y="58"/>
                    <a:pt x="10" y="72"/>
                  </a:cubicBezTo>
                  <a:cubicBezTo>
                    <a:pt x="3" y="87"/>
                    <a:pt x="0" y="102"/>
                    <a:pt x="0" y="118"/>
                  </a:cubicBezTo>
                  <a:cubicBezTo>
                    <a:pt x="0" y="134"/>
                    <a:pt x="3" y="149"/>
                    <a:pt x="10" y="164"/>
                  </a:cubicBezTo>
                  <a:cubicBezTo>
                    <a:pt x="15" y="178"/>
                    <a:pt x="24" y="190"/>
                    <a:pt x="35" y="201"/>
                  </a:cubicBezTo>
                  <a:cubicBezTo>
                    <a:pt x="46" y="212"/>
                    <a:pt x="58" y="221"/>
                    <a:pt x="72" y="227"/>
                  </a:cubicBezTo>
                  <a:cubicBezTo>
                    <a:pt x="87" y="233"/>
                    <a:pt x="102" y="236"/>
                    <a:pt x="118" y="236"/>
                  </a:cubicBezTo>
                  <a:cubicBezTo>
                    <a:pt x="134" y="236"/>
                    <a:pt x="150" y="233"/>
                    <a:pt x="164" y="227"/>
                  </a:cubicBezTo>
                  <a:cubicBezTo>
                    <a:pt x="178" y="221"/>
                    <a:pt x="191" y="212"/>
                    <a:pt x="202" y="201"/>
                  </a:cubicBezTo>
                  <a:cubicBezTo>
                    <a:pt x="213" y="190"/>
                    <a:pt x="221" y="178"/>
                    <a:pt x="227" y="164"/>
                  </a:cubicBezTo>
                  <a:cubicBezTo>
                    <a:pt x="233" y="149"/>
                    <a:pt x="236" y="134"/>
                    <a:pt x="236" y="118"/>
                  </a:cubicBezTo>
                  <a:cubicBezTo>
                    <a:pt x="236" y="102"/>
                    <a:pt x="233" y="87"/>
                    <a:pt x="227" y="72"/>
                  </a:cubicBezTo>
                  <a:cubicBezTo>
                    <a:pt x="221" y="58"/>
                    <a:pt x="213" y="45"/>
                    <a:pt x="202" y="34"/>
                  </a:cubicBezTo>
                  <a:cubicBezTo>
                    <a:pt x="191" y="24"/>
                    <a:pt x="178" y="15"/>
                    <a:pt x="164" y="9"/>
                  </a:cubicBezTo>
                  <a:cubicBezTo>
                    <a:pt x="150" y="3"/>
                    <a:pt x="134" y="0"/>
                    <a:pt x="118" y="0"/>
                  </a:cubicBezTo>
                  <a:cubicBezTo>
                    <a:pt x="102" y="0"/>
                    <a:pt x="87" y="3"/>
                    <a:pt x="72" y="9"/>
                  </a:cubicBezTo>
                  <a:close/>
                  <a:moveTo>
                    <a:pt x="74" y="223"/>
                  </a:moveTo>
                  <a:cubicBezTo>
                    <a:pt x="60" y="218"/>
                    <a:pt x="48" y="209"/>
                    <a:pt x="37" y="199"/>
                  </a:cubicBezTo>
                  <a:cubicBezTo>
                    <a:pt x="27" y="188"/>
                    <a:pt x="19" y="176"/>
                    <a:pt x="13" y="162"/>
                  </a:cubicBezTo>
                  <a:cubicBezTo>
                    <a:pt x="7" y="148"/>
                    <a:pt x="4" y="133"/>
                    <a:pt x="4" y="118"/>
                  </a:cubicBezTo>
                  <a:cubicBezTo>
                    <a:pt x="4" y="102"/>
                    <a:pt x="7" y="87"/>
                    <a:pt x="13" y="73"/>
                  </a:cubicBezTo>
                  <a:cubicBezTo>
                    <a:pt x="19" y="60"/>
                    <a:pt x="27" y="47"/>
                    <a:pt x="37" y="37"/>
                  </a:cubicBezTo>
                  <a:cubicBezTo>
                    <a:pt x="48" y="26"/>
                    <a:pt x="60" y="18"/>
                    <a:pt x="74" y="12"/>
                  </a:cubicBezTo>
                  <a:cubicBezTo>
                    <a:pt x="88" y="6"/>
                    <a:pt x="103" y="3"/>
                    <a:pt x="118" y="3"/>
                  </a:cubicBezTo>
                  <a:cubicBezTo>
                    <a:pt x="134" y="3"/>
                    <a:pt x="149" y="6"/>
                    <a:pt x="163" y="12"/>
                  </a:cubicBezTo>
                  <a:cubicBezTo>
                    <a:pt x="176" y="18"/>
                    <a:pt x="189" y="26"/>
                    <a:pt x="199" y="37"/>
                  </a:cubicBezTo>
                  <a:cubicBezTo>
                    <a:pt x="210" y="47"/>
                    <a:pt x="218" y="60"/>
                    <a:pt x="224" y="73"/>
                  </a:cubicBezTo>
                  <a:cubicBezTo>
                    <a:pt x="230" y="87"/>
                    <a:pt x="233" y="102"/>
                    <a:pt x="233" y="118"/>
                  </a:cubicBezTo>
                  <a:cubicBezTo>
                    <a:pt x="233" y="133"/>
                    <a:pt x="230" y="148"/>
                    <a:pt x="224" y="162"/>
                  </a:cubicBezTo>
                  <a:cubicBezTo>
                    <a:pt x="218" y="176"/>
                    <a:pt x="210" y="188"/>
                    <a:pt x="199" y="199"/>
                  </a:cubicBezTo>
                  <a:cubicBezTo>
                    <a:pt x="189" y="209"/>
                    <a:pt x="176" y="218"/>
                    <a:pt x="163" y="223"/>
                  </a:cubicBezTo>
                  <a:cubicBezTo>
                    <a:pt x="149" y="229"/>
                    <a:pt x="134" y="232"/>
                    <a:pt x="118" y="232"/>
                  </a:cubicBezTo>
                  <a:cubicBezTo>
                    <a:pt x="103" y="232"/>
                    <a:pt x="88" y="229"/>
                    <a:pt x="74" y="2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558751" y="1237085"/>
              <a:ext cx="93663" cy="79375"/>
            </a:xfrm>
            <a:custGeom>
              <a:avLst/>
              <a:gdLst>
                <a:gd name="T0" fmla="*/ 3 w 25"/>
                <a:gd name="T1" fmla="*/ 1 h 21"/>
                <a:gd name="T2" fmla="*/ 6 w 25"/>
                <a:gd name="T3" fmla="*/ 0 h 21"/>
                <a:gd name="T4" fmla="*/ 9 w 25"/>
                <a:gd name="T5" fmla="*/ 1 h 21"/>
                <a:gd name="T6" fmla="*/ 11 w 25"/>
                <a:gd name="T7" fmla="*/ 4 h 21"/>
                <a:gd name="T8" fmla="*/ 13 w 25"/>
                <a:gd name="T9" fmla="*/ 7 h 21"/>
                <a:gd name="T10" fmla="*/ 13 w 25"/>
                <a:gd name="T11" fmla="*/ 9 h 21"/>
                <a:gd name="T12" fmla="*/ 19 w 25"/>
                <a:gd name="T13" fmla="*/ 7 h 21"/>
                <a:gd name="T14" fmla="*/ 20 w 25"/>
                <a:gd name="T15" fmla="*/ 6 h 21"/>
                <a:gd name="T16" fmla="*/ 20 w 25"/>
                <a:gd name="T17" fmla="*/ 5 h 21"/>
                <a:gd name="T18" fmla="*/ 20 w 25"/>
                <a:gd name="T19" fmla="*/ 4 h 21"/>
                <a:gd name="T20" fmla="*/ 19 w 25"/>
                <a:gd name="T21" fmla="*/ 3 h 21"/>
                <a:gd name="T22" fmla="*/ 21 w 25"/>
                <a:gd name="T23" fmla="*/ 3 h 21"/>
                <a:gd name="T24" fmla="*/ 25 w 25"/>
                <a:gd name="T25" fmla="*/ 14 h 21"/>
                <a:gd name="T26" fmla="*/ 24 w 25"/>
                <a:gd name="T27" fmla="*/ 14 h 21"/>
                <a:gd name="T28" fmla="*/ 23 w 25"/>
                <a:gd name="T29" fmla="*/ 13 h 21"/>
                <a:gd name="T30" fmla="*/ 23 w 25"/>
                <a:gd name="T31" fmla="*/ 12 h 21"/>
                <a:gd name="T32" fmla="*/ 22 w 25"/>
                <a:gd name="T33" fmla="*/ 12 h 21"/>
                <a:gd name="T34" fmla="*/ 21 w 25"/>
                <a:gd name="T35" fmla="*/ 12 h 21"/>
                <a:gd name="T36" fmla="*/ 7 w 25"/>
                <a:gd name="T37" fmla="*/ 17 h 21"/>
                <a:gd name="T38" fmla="*/ 6 w 25"/>
                <a:gd name="T39" fmla="*/ 18 h 21"/>
                <a:gd name="T40" fmla="*/ 6 w 25"/>
                <a:gd name="T41" fmla="*/ 18 h 21"/>
                <a:gd name="T42" fmla="*/ 6 w 25"/>
                <a:gd name="T43" fmla="*/ 20 h 21"/>
                <a:gd name="T44" fmla="*/ 6 w 25"/>
                <a:gd name="T45" fmla="*/ 21 h 21"/>
                <a:gd name="T46" fmla="*/ 5 w 25"/>
                <a:gd name="T47" fmla="*/ 21 h 21"/>
                <a:gd name="T48" fmla="*/ 1 w 25"/>
                <a:gd name="T49" fmla="*/ 10 h 21"/>
                <a:gd name="T50" fmla="*/ 0 w 25"/>
                <a:gd name="T51" fmla="*/ 4 h 21"/>
                <a:gd name="T52" fmla="*/ 3 w 25"/>
                <a:gd name="T53" fmla="*/ 1 h 21"/>
                <a:gd name="T54" fmla="*/ 6 w 25"/>
                <a:gd name="T55" fmla="*/ 6 h 21"/>
                <a:gd name="T56" fmla="*/ 3 w 25"/>
                <a:gd name="T57" fmla="*/ 8 h 21"/>
                <a:gd name="T58" fmla="*/ 3 w 25"/>
                <a:gd name="T59" fmla="*/ 12 h 21"/>
                <a:gd name="T60" fmla="*/ 3 w 25"/>
                <a:gd name="T61" fmla="*/ 13 h 21"/>
                <a:gd name="T62" fmla="*/ 12 w 25"/>
                <a:gd name="T63" fmla="*/ 9 h 21"/>
                <a:gd name="T64" fmla="*/ 12 w 25"/>
                <a:gd name="T65" fmla="*/ 9 h 21"/>
                <a:gd name="T66" fmla="*/ 9 w 25"/>
                <a:gd name="T67" fmla="*/ 6 h 21"/>
                <a:gd name="T68" fmla="*/ 6 w 25"/>
                <a:gd name="T6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1">
                  <a:moveTo>
                    <a:pt x="3" y="1"/>
                  </a:move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10" y="2"/>
                    <a:pt x="10" y="3"/>
                    <a:pt x="11" y="4"/>
                  </a:cubicBezTo>
                  <a:cubicBezTo>
                    <a:pt x="12" y="5"/>
                    <a:pt x="12" y="6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20" y="6"/>
                  </a:cubicBezTo>
                  <a:cubicBezTo>
                    <a:pt x="20" y="6"/>
                    <a:pt x="20" y="6"/>
                    <a:pt x="20" y="5"/>
                  </a:cubicBezTo>
                  <a:cubicBezTo>
                    <a:pt x="20" y="5"/>
                    <a:pt x="20" y="5"/>
                    <a:pt x="20" y="4"/>
                  </a:cubicBezTo>
                  <a:cubicBezTo>
                    <a:pt x="20" y="4"/>
                    <a:pt x="20" y="4"/>
                    <a:pt x="19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4"/>
                    <a:pt x="23" y="13"/>
                    <a:pt x="23" y="13"/>
                  </a:cubicBezTo>
                  <a:cubicBezTo>
                    <a:pt x="23" y="13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6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6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lose/>
                  <a:moveTo>
                    <a:pt x="6" y="6"/>
                  </a:moveTo>
                  <a:cubicBezTo>
                    <a:pt x="4" y="6"/>
                    <a:pt x="3" y="7"/>
                    <a:pt x="3" y="8"/>
                  </a:cubicBezTo>
                  <a:cubicBezTo>
                    <a:pt x="2" y="9"/>
                    <a:pt x="2" y="10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7"/>
                    <a:pt x="10" y="6"/>
                    <a:pt x="9" y="6"/>
                  </a:cubicBezTo>
                  <a:cubicBezTo>
                    <a:pt x="8" y="5"/>
                    <a:pt x="7" y="5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 userDrawn="1"/>
          </p:nvSpPr>
          <p:spPr bwMode="auto">
            <a:xfrm>
              <a:off x="528589" y="1105322"/>
              <a:ext cx="85725" cy="82550"/>
            </a:xfrm>
            <a:custGeom>
              <a:avLst/>
              <a:gdLst>
                <a:gd name="T0" fmla="*/ 5 w 23"/>
                <a:gd name="T1" fmla="*/ 3 h 22"/>
                <a:gd name="T2" fmla="*/ 5 w 23"/>
                <a:gd name="T3" fmla="*/ 4 h 22"/>
                <a:gd name="T4" fmla="*/ 3 w 23"/>
                <a:gd name="T5" fmla="*/ 6 h 22"/>
                <a:gd name="T6" fmla="*/ 2 w 23"/>
                <a:gd name="T7" fmla="*/ 8 h 22"/>
                <a:gd name="T8" fmla="*/ 2 w 23"/>
                <a:gd name="T9" fmla="*/ 9 h 22"/>
                <a:gd name="T10" fmla="*/ 2 w 23"/>
                <a:gd name="T11" fmla="*/ 10 h 22"/>
                <a:gd name="T12" fmla="*/ 3 w 23"/>
                <a:gd name="T13" fmla="*/ 13 h 22"/>
                <a:gd name="T14" fmla="*/ 11 w 23"/>
                <a:gd name="T15" fmla="*/ 12 h 22"/>
                <a:gd name="T16" fmla="*/ 10 w 23"/>
                <a:gd name="T17" fmla="*/ 10 h 22"/>
                <a:gd name="T18" fmla="*/ 10 w 23"/>
                <a:gd name="T19" fmla="*/ 9 h 22"/>
                <a:gd name="T20" fmla="*/ 9 w 23"/>
                <a:gd name="T21" fmla="*/ 8 h 22"/>
                <a:gd name="T22" fmla="*/ 8 w 23"/>
                <a:gd name="T23" fmla="*/ 7 h 22"/>
                <a:gd name="T24" fmla="*/ 6 w 23"/>
                <a:gd name="T25" fmla="*/ 7 h 22"/>
                <a:gd name="T26" fmla="*/ 6 w 23"/>
                <a:gd name="T27" fmla="*/ 6 h 22"/>
                <a:gd name="T28" fmla="*/ 15 w 23"/>
                <a:gd name="T29" fmla="*/ 5 h 22"/>
                <a:gd name="T30" fmla="*/ 15 w 23"/>
                <a:gd name="T31" fmla="*/ 6 h 22"/>
                <a:gd name="T32" fmla="*/ 13 w 23"/>
                <a:gd name="T33" fmla="*/ 7 h 22"/>
                <a:gd name="T34" fmla="*/ 12 w 23"/>
                <a:gd name="T35" fmla="*/ 7 h 22"/>
                <a:gd name="T36" fmla="*/ 12 w 23"/>
                <a:gd name="T37" fmla="*/ 9 h 22"/>
                <a:gd name="T38" fmla="*/ 12 w 23"/>
                <a:gd name="T39" fmla="*/ 10 h 22"/>
                <a:gd name="T40" fmla="*/ 12 w 23"/>
                <a:gd name="T41" fmla="*/ 12 h 22"/>
                <a:gd name="T42" fmla="*/ 18 w 23"/>
                <a:gd name="T43" fmla="*/ 12 h 22"/>
                <a:gd name="T44" fmla="*/ 19 w 23"/>
                <a:gd name="T45" fmla="*/ 11 h 22"/>
                <a:gd name="T46" fmla="*/ 20 w 23"/>
                <a:gd name="T47" fmla="*/ 11 h 22"/>
                <a:gd name="T48" fmla="*/ 20 w 23"/>
                <a:gd name="T49" fmla="*/ 10 h 22"/>
                <a:gd name="T50" fmla="*/ 20 w 23"/>
                <a:gd name="T51" fmla="*/ 8 h 22"/>
                <a:gd name="T52" fmla="*/ 20 w 23"/>
                <a:gd name="T53" fmla="*/ 7 h 22"/>
                <a:gd name="T54" fmla="*/ 20 w 23"/>
                <a:gd name="T55" fmla="*/ 5 h 22"/>
                <a:gd name="T56" fmla="*/ 20 w 23"/>
                <a:gd name="T57" fmla="*/ 4 h 22"/>
                <a:gd name="T58" fmla="*/ 19 w 23"/>
                <a:gd name="T59" fmla="*/ 4 h 22"/>
                <a:gd name="T60" fmla="*/ 17 w 23"/>
                <a:gd name="T61" fmla="*/ 2 h 22"/>
                <a:gd name="T62" fmla="*/ 14 w 23"/>
                <a:gd name="T63" fmla="*/ 1 h 22"/>
                <a:gd name="T64" fmla="*/ 14 w 23"/>
                <a:gd name="T65" fmla="*/ 0 h 22"/>
                <a:gd name="T66" fmla="*/ 21 w 23"/>
                <a:gd name="T67" fmla="*/ 0 h 22"/>
                <a:gd name="T68" fmla="*/ 23 w 23"/>
                <a:gd name="T69" fmla="*/ 19 h 22"/>
                <a:gd name="T70" fmla="*/ 22 w 23"/>
                <a:gd name="T71" fmla="*/ 20 h 22"/>
                <a:gd name="T72" fmla="*/ 22 w 23"/>
                <a:gd name="T73" fmla="*/ 18 h 22"/>
                <a:gd name="T74" fmla="*/ 21 w 23"/>
                <a:gd name="T75" fmla="*/ 17 h 22"/>
                <a:gd name="T76" fmla="*/ 21 w 23"/>
                <a:gd name="T77" fmla="*/ 17 h 22"/>
                <a:gd name="T78" fmla="*/ 20 w 23"/>
                <a:gd name="T79" fmla="*/ 17 h 22"/>
                <a:gd name="T80" fmla="*/ 5 w 23"/>
                <a:gd name="T81" fmla="*/ 18 h 22"/>
                <a:gd name="T82" fmla="*/ 4 w 23"/>
                <a:gd name="T83" fmla="*/ 19 h 22"/>
                <a:gd name="T84" fmla="*/ 4 w 23"/>
                <a:gd name="T85" fmla="*/ 20 h 22"/>
                <a:gd name="T86" fmla="*/ 3 w 23"/>
                <a:gd name="T87" fmla="*/ 21 h 22"/>
                <a:gd name="T88" fmla="*/ 3 w 23"/>
                <a:gd name="T89" fmla="*/ 22 h 22"/>
                <a:gd name="T90" fmla="*/ 2 w 23"/>
                <a:gd name="T91" fmla="*/ 22 h 22"/>
                <a:gd name="T92" fmla="*/ 0 w 23"/>
                <a:gd name="T93" fmla="*/ 3 h 22"/>
                <a:gd name="T94" fmla="*/ 5 w 23"/>
                <a:gd name="T9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2">
                  <a:moveTo>
                    <a:pt x="5" y="3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8"/>
                    <a:pt x="8" y="7"/>
                    <a:pt x="8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4" y="6"/>
                    <a:pt x="13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8"/>
                    <a:pt x="12" y="8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8"/>
                  </a:cubicBezTo>
                  <a:cubicBezTo>
                    <a:pt x="20" y="8"/>
                    <a:pt x="20" y="7"/>
                    <a:pt x="20" y="7"/>
                  </a:cubicBezTo>
                  <a:cubicBezTo>
                    <a:pt x="20" y="6"/>
                    <a:pt x="20" y="6"/>
                    <a:pt x="20" y="5"/>
                  </a:cubicBezTo>
                  <a:cubicBezTo>
                    <a:pt x="20" y="5"/>
                    <a:pt x="20" y="5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8" y="3"/>
                    <a:pt x="17" y="2"/>
                  </a:cubicBezTo>
                  <a:cubicBezTo>
                    <a:pt x="16" y="2"/>
                    <a:pt x="15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19"/>
                    <a:pt x="22" y="19"/>
                    <a:pt x="22" y="18"/>
                  </a:cubicBezTo>
                  <a:cubicBezTo>
                    <a:pt x="22" y="18"/>
                    <a:pt x="21" y="18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4" y="19"/>
                    <a:pt x="4" y="19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3" y="20"/>
                    <a:pt x="3" y="20"/>
                    <a:pt x="3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 userDrawn="1"/>
          </p:nvSpPr>
          <p:spPr bwMode="auto">
            <a:xfrm>
              <a:off x="528589" y="960860"/>
              <a:ext cx="90488" cy="98425"/>
            </a:xfrm>
            <a:custGeom>
              <a:avLst/>
              <a:gdLst>
                <a:gd name="T0" fmla="*/ 24 w 24"/>
                <a:gd name="T1" fmla="*/ 2 h 26"/>
                <a:gd name="T2" fmla="*/ 23 w 24"/>
                <a:gd name="T3" fmla="*/ 10 h 26"/>
                <a:gd name="T4" fmla="*/ 18 w 24"/>
                <a:gd name="T5" fmla="*/ 13 h 26"/>
                <a:gd name="T6" fmla="*/ 12 w 24"/>
                <a:gd name="T7" fmla="*/ 16 h 26"/>
                <a:gd name="T8" fmla="*/ 12 w 24"/>
                <a:gd name="T9" fmla="*/ 17 h 26"/>
                <a:gd name="T10" fmla="*/ 19 w 24"/>
                <a:gd name="T11" fmla="*/ 18 h 26"/>
                <a:gd name="T12" fmla="*/ 20 w 24"/>
                <a:gd name="T13" fmla="*/ 18 h 26"/>
                <a:gd name="T14" fmla="*/ 20 w 24"/>
                <a:gd name="T15" fmla="*/ 17 h 26"/>
                <a:gd name="T16" fmla="*/ 21 w 24"/>
                <a:gd name="T17" fmla="*/ 16 h 26"/>
                <a:gd name="T18" fmla="*/ 21 w 24"/>
                <a:gd name="T19" fmla="*/ 15 h 26"/>
                <a:gd name="T20" fmla="*/ 22 w 24"/>
                <a:gd name="T21" fmla="*/ 15 h 26"/>
                <a:gd name="T22" fmla="*/ 21 w 24"/>
                <a:gd name="T23" fmla="*/ 26 h 26"/>
                <a:gd name="T24" fmla="*/ 20 w 24"/>
                <a:gd name="T25" fmla="*/ 26 h 26"/>
                <a:gd name="T26" fmla="*/ 20 w 24"/>
                <a:gd name="T27" fmla="*/ 25 h 26"/>
                <a:gd name="T28" fmla="*/ 20 w 24"/>
                <a:gd name="T29" fmla="*/ 24 h 26"/>
                <a:gd name="T30" fmla="*/ 19 w 24"/>
                <a:gd name="T31" fmla="*/ 23 h 26"/>
                <a:gd name="T32" fmla="*/ 18 w 24"/>
                <a:gd name="T33" fmla="*/ 23 h 26"/>
                <a:gd name="T34" fmla="*/ 3 w 24"/>
                <a:gd name="T35" fmla="*/ 21 h 26"/>
                <a:gd name="T36" fmla="*/ 3 w 24"/>
                <a:gd name="T37" fmla="*/ 21 h 26"/>
                <a:gd name="T38" fmla="*/ 2 w 24"/>
                <a:gd name="T39" fmla="*/ 21 h 26"/>
                <a:gd name="T40" fmla="*/ 1 w 24"/>
                <a:gd name="T41" fmla="*/ 22 h 26"/>
                <a:gd name="T42" fmla="*/ 1 w 24"/>
                <a:gd name="T43" fmla="*/ 23 h 26"/>
                <a:gd name="T44" fmla="*/ 0 w 24"/>
                <a:gd name="T45" fmla="*/ 23 h 26"/>
                <a:gd name="T46" fmla="*/ 1 w 24"/>
                <a:gd name="T47" fmla="*/ 12 h 26"/>
                <a:gd name="T48" fmla="*/ 3 w 24"/>
                <a:gd name="T49" fmla="*/ 12 h 26"/>
                <a:gd name="T50" fmla="*/ 3 w 24"/>
                <a:gd name="T51" fmla="*/ 13 h 26"/>
                <a:gd name="T52" fmla="*/ 3 w 24"/>
                <a:gd name="T53" fmla="*/ 14 h 26"/>
                <a:gd name="T54" fmla="*/ 3 w 24"/>
                <a:gd name="T55" fmla="*/ 15 h 26"/>
                <a:gd name="T56" fmla="*/ 4 w 24"/>
                <a:gd name="T57" fmla="*/ 15 h 26"/>
                <a:gd name="T58" fmla="*/ 11 w 24"/>
                <a:gd name="T59" fmla="*/ 16 h 26"/>
                <a:gd name="T60" fmla="*/ 11 w 24"/>
                <a:gd name="T61" fmla="*/ 16 h 26"/>
                <a:gd name="T62" fmla="*/ 9 w 24"/>
                <a:gd name="T63" fmla="*/ 13 h 26"/>
                <a:gd name="T64" fmla="*/ 7 w 24"/>
                <a:gd name="T65" fmla="*/ 10 h 26"/>
                <a:gd name="T66" fmla="*/ 5 w 24"/>
                <a:gd name="T67" fmla="*/ 8 h 26"/>
                <a:gd name="T68" fmla="*/ 4 w 24"/>
                <a:gd name="T69" fmla="*/ 7 h 26"/>
                <a:gd name="T70" fmla="*/ 3 w 24"/>
                <a:gd name="T71" fmla="*/ 8 h 26"/>
                <a:gd name="T72" fmla="*/ 3 w 24"/>
                <a:gd name="T73" fmla="*/ 9 h 26"/>
                <a:gd name="T74" fmla="*/ 2 w 24"/>
                <a:gd name="T75" fmla="*/ 9 h 26"/>
                <a:gd name="T76" fmla="*/ 3 w 24"/>
                <a:gd name="T77" fmla="*/ 0 h 26"/>
                <a:gd name="T78" fmla="*/ 4 w 24"/>
                <a:gd name="T79" fmla="*/ 0 h 26"/>
                <a:gd name="T80" fmla="*/ 5 w 24"/>
                <a:gd name="T81" fmla="*/ 3 h 26"/>
                <a:gd name="T82" fmla="*/ 6 w 24"/>
                <a:gd name="T83" fmla="*/ 6 h 26"/>
                <a:gd name="T84" fmla="*/ 8 w 24"/>
                <a:gd name="T85" fmla="*/ 9 h 26"/>
                <a:gd name="T86" fmla="*/ 10 w 24"/>
                <a:gd name="T87" fmla="*/ 12 h 26"/>
                <a:gd name="T88" fmla="*/ 15 w 24"/>
                <a:gd name="T89" fmla="*/ 9 h 26"/>
                <a:gd name="T90" fmla="*/ 20 w 24"/>
                <a:gd name="T91" fmla="*/ 6 h 26"/>
                <a:gd name="T92" fmla="*/ 21 w 24"/>
                <a:gd name="T93" fmla="*/ 5 h 26"/>
                <a:gd name="T94" fmla="*/ 22 w 24"/>
                <a:gd name="T95" fmla="*/ 3 h 26"/>
                <a:gd name="T96" fmla="*/ 23 w 24"/>
                <a:gd name="T97" fmla="*/ 2 h 26"/>
                <a:gd name="T98" fmla="*/ 23 w 24"/>
                <a:gd name="T99" fmla="*/ 2 h 26"/>
                <a:gd name="T100" fmla="*/ 24 w 24"/>
                <a:gd name="T10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" h="26">
                  <a:moveTo>
                    <a:pt x="24" y="2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1" y="11"/>
                    <a:pt x="19" y="12"/>
                    <a:pt x="18" y="13"/>
                  </a:cubicBezTo>
                  <a:cubicBezTo>
                    <a:pt x="16" y="14"/>
                    <a:pt x="15" y="15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20" y="18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6"/>
                    <a:pt x="21" y="16"/>
                  </a:cubicBezTo>
                  <a:cubicBezTo>
                    <a:pt x="21" y="16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5"/>
                    <a:pt x="20" y="25"/>
                  </a:cubicBezTo>
                  <a:cubicBezTo>
                    <a:pt x="20" y="25"/>
                    <a:pt x="20" y="24"/>
                    <a:pt x="20" y="24"/>
                  </a:cubicBezTo>
                  <a:cubicBezTo>
                    <a:pt x="20" y="24"/>
                    <a:pt x="19" y="23"/>
                    <a:pt x="19" y="23"/>
                  </a:cubicBezTo>
                  <a:cubicBezTo>
                    <a:pt x="19" y="23"/>
                    <a:pt x="19" y="23"/>
                    <a:pt x="18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0" y="14"/>
                    <a:pt x="9" y="13"/>
                  </a:cubicBezTo>
                  <a:cubicBezTo>
                    <a:pt x="8" y="12"/>
                    <a:pt x="8" y="11"/>
                    <a:pt x="7" y="10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8"/>
                    <a:pt x="4" y="7"/>
                    <a:pt x="4" y="7"/>
                  </a:cubicBezTo>
                  <a:cubicBezTo>
                    <a:pt x="4" y="7"/>
                    <a:pt x="4" y="8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4"/>
                    <a:pt x="5" y="5"/>
                    <a:pt x="6" y="6"/>
                  </a:cubicBezTo>
                  <a:cubicBezTo>
                    <a:pt x="6" y="7"/>
                    <a:pt x="7" y="8"/>
                    <a:pt x="8" y="9"/>
                  </a:cubicBezTo>
                  <a:cubicBezTo>
                    <a:pt x="8" y="9"/>
                    <a:pt x="9" y="10"/>
                    <a:pt x="10" y="12"/>
                  </a:cubicBezTo>
                  <a:cubicBezTo>
                    <a:pt x="11" y="11"/>
                    <a:pt x="13" y="10"/>
                    <a:pt x="15" y="9"/>
                  </a:cubicBezTo>
                  <a:cubicBezTo>
                    <a:pt x="16" y="8"/>
                    <a:pt x="18" y="7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2" y="4"/>
                    <a:pt x="22" y="3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24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 userDrawn="1"/>
          </p:nvSpPr>
          <p:spPr bwMode="auto">
            <a:xfrm>
              <a:off x="558751" y="859260"/>
              <a:ext cx="90488" cy="71438"/>
            </a:xfrm>
            <a:custGeom>
              <a:avLst/>
              <a:gdLst>
                <a:gd name="T0" fmla="*/ 24 w 24"/>
                <a:gd name="T1" fmla="*/ 8 h 19"/>
                <a:gd name="T2" fmla="*/ 20 w 24"/>
                <a:gd name="T3" fmla="*/ 19 h 19"/>
                <a:gd name="T4" fmla="*/ 19 w 24"/>
                <a:gd name="T5" fmla="*/ 18 h 19"/>
                <a:gd name="T6" fmla="*/ 19 w 24"/>
                <a:gd name="T7" fmla="*/ 17 h 19"/>
                <a:gd name="T8" fmla="*/ 19 w 24"/>
                <a:gd name="T9" fmla="*/ 16 h 19"/>
                <a:gd name="T10" fmla="*/ 19 w 24"/>
                <a:gd name="T11" fmla="*/ 15 h 19"/>
                <a:gd name="T12" fmla="*/ 18 w 24"/>
                <a:gd name="T13" fmla="*/ 15 h 19"/>
                <a:gd name="T14" fmla="*/ 4 w 24"/>
                <a:gd name="T15" fmla="*/ 9 h 19"/>
                <a:gd name="T16" fmla="*/ 4 w 24"/>
                <a:gd name="T17" fmla="*/ 9 h 19"/>
                <a:gd name="T18" fmla="*/ 3 w 24"/>
                <a:gd name="T19" fmla="*/ 10 h 19"/>
                <a:gd name="T20" fmla="*/ 2 w 24"/>
                <a:gd name="T21" fmla="*/ 10 h 19"/>
                <a:gd name="T22" fmla="*/ 1 w 24"/>
                <a:gd name="T23" fmla="*/ 11 h 19"/>
                <a:gd name="T24" fmla="*/ 0 w 24"/>
                <a:gd name="T25" fmla="*/ 11 h 19"/>
                <a:gd name="T26" fmla="*/ 5 w 24"/>
                <a:gd name="T27" fmla="*/ 0 h 19"/>
                <a:gd name="T28" fmla="*/ 6 w 24"/>
                <a:gd name="T29" fmla="*/ 1 h 19"/>
                <a:gd name="T30" fmla="*/ 5 w 24"/>
                <a:gd name="T31" fmla="*/ 2 h 19"/>
                <a:gd name="T32" fmla="*/ 5 w 24"/>
                <a:gd name="T33" fmla="*/ 3 h 19"/>
                <a:gd name="T34" fmla="*/ 5 w 24"/>
                <a:gd name="T35" fmla="*/ 4 h 19"/>
                <a:gd name="T36" fmla="*/ 6 w 24"/>
                <a:gd name="T37" fmla="*/ 4 h 19"/>
                <a:gd name="T38" fmla="*/ 20 w 24"/>
                <a:gd name="T39" fmla="*/ 10 h 19"/>
                <a:gd name="T40" fmla="*/ 21 w 24"/>
                <a:gd name="T41" fmla="*/ 10 h 19"/>
                <a:gd name="T42" fmla="*/ 22 w 24"/>
                <a:gd name="T43" fmla="*/ 9 h 19"/>
                <a:gd name="T44" fmla="*/ 22 w 24"/>
                <a:gd name="T45" fmla="*/ 9 h 19"/>
                <a:gd name="T46" fmla="*/ 23 w 24"/>
                <a:gd name="T47" fmla="*/ 8 h 19"/>
                <a:gd name="T48" fmla="*/ 24 w 24"/>
                <a:gd name="T4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19">
                  <a:moveTo>
                    <a:pt x="24" y="8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7"/>
                  </a:cubicBezTo>
                  <a:cubicBezTo>
                    <a:pt x="19" y="17"/>
                    <a:pt x="19" y="16"/>
                    <a:pt x="19" y="16"/>
                  </a:cubicBezTo>
                  <a:cubicBezTo>
                    <a:pt x="19" y="16"/>
                    <a:pt x="19" y="15"/>
                    <a:pt x="19" y="15"/>
                  </a:cubicBezTo>
                  <a:cubicBezTo>
                    <a:pt x="19" y="15"/>
                    <a:pt x="19" y="15"/>
                    <a:pt x="18" y="1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1" y="10"/>
                    <a:pt x="22" y="10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3" y="8"/>
                    <a:pt x="23" y="8"/>
                  </a:cubicBezTo>
                  <a:lnTo>
                    <a:pt x="24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 userDrawn="1"/>
          </p:nvSpPr>
          <p:spPr bwMode="auto">
            <a:xfrm>
              <a:off x="603201" y="725910"/>
              <a:ext cx="112713" cy="122238"/>
            </a:xfrm>
            <a:custGeom>
              <a:avLst/>
              <a:gdLst>
                <a:gd name="T0" fmla="*/ 16 w 30"/>
                <a:gd name="T1" fmla="*/ 0 h 32"/>
                <a:gd name="T2" fmla="*/ 15 w 30"/>
                <a:gd name="T3" fmla="*/ 1 h 32"/>
                <a:gd name="T4" fmla="*/ 15 w 30"/>
                <a:gd name="T5" fmla="*/ 3 h 32"/>
                <a:gd name="T6" fmla="*/ 15 w 30"/>
                <a:gd name="T7" fmla="*/ 4 h 32"/>
                <a:gd name="T8" fmla="*/ 17 w 30"/>
                <a:gd name="T9" fmla="*/ 6 h 32"/>
                <a:gd name="T10" fmla="*/ 30 w 30"/>
                <a:gd name="T11" fmla="*/ 15 h 32"/>
                <a:gd name="T12" fmla="*/ 28 w 30"/>
                <a:gd name="T13" fmla="*/ 17 h 32"/>
                <a:gd name="T14" fmla="*/ 7 w 30"/>
                <a:gd name="T15" fmla="*/ 18 h 32"/>
                <a:gd name="T16" fmla="*/ 15 w 30"/>
                <a:gd name="T17" fmla="*/ 24 h 32"/>
                <a:gd name="T18" fmla="*/ 18 w 30"/>
                <a:gd name="T19" fmla="*/ 25 h 32"/>
                <a:gd name="T20" fmla="*/ 19 w 30"/>
                <a:gd name="T21" fmla="*/ 25 h 32"/>
                <a:gd name="T22" fmla="*/ 21 w 30"/>
                <a:gd name="T23" fmla="*/ 25 h 32"/>
                <a:gd name="T24" fmla="*/ 22 w 30"/>
                <a:gd name="T25" fmla="*/ 24 h 32"/>
                <a:gd name="T26" fmla="*/ 23 w 30"/>
                <a:gd name="T27" fmla="*/ 25 h 32"/>
                <a:gd name="T28" fmla="*/ 17 w 30"/>
                <a:gd name="T29" fmla="*/ 32 h 32"/>
                <a:gd name="T30" fmla="*/ 16 w 30"/>
                <a:gd name="T31" fmla="*/ 31 h 32"/>
                <a:gd name="T32" fmla="*/ 17 w 30"/>
                <a:gd name="T33" fmla="*/ 30 h 32"/>
                <a:gd name="T34" fmla="*/ 17 w 30"/>
                <a:gd name="T35" fmla="*/ 29 h 32"/>
                <a:gd name="T36" fmla="*/ 17 w 30"/>
                <a:gd name="T37" fmla="*/ 27 h 32"/>
                <a:gd name="T38" fmla="*/ 14 w 30"/>
                <a:gd name="T39" fmla="*/ 25 h 32"/>
                <a:gd name="T40" fmla="*/ 6 w 30"/>
                <a:gd name="T41" fmla="*/ 20 h 32"/>
                <a:gd name="T42" fmla="*/ 5 w 30"/>
                <a:gd name="T43" fmla="*/ 19 h 32"/>
                <a:gd name="T44" fmla="*/ 4 w 30"/>
                <a:gd name="T45" fmla="*/ 19 h 32"/>
                <a:gd name="T46" fmla="*/ 2 w 30"/>
                <a:gd name="T47" fmla="*/ 19 h 32"/>
                <a:gd name="T48" fmla="*/ 1 w 30"/>
                <a:gd name="T49" fmla="*/ 20 h 32"/>
                <a:gd name="T50" fmla="*/ 0 w 30"/>
                <a:gd name="T51" fmla="*/ 20 h 32"/>
                <a:gd name="T52" fmla="*/ 5 w 30"/>
                <a:gd name="T53" fmla="*/ 13 h 32"/>
                <a:gd name="T54" fmla="*/ 23 w 30"/>
                <a:gd name="T55" fmla="*/ 12 h 32"/>
                <a:gd name="T56" fmla="*/ 17 w 30"/>
                <a:gd name="T57" fmla="*/ 8 h 32"/>
                <a:gd name="T58" fmla="*/ 14 w 30"/>
                <a:gd name="T59" fmla="*/ 6 h 32"/>
                <a:gd name="T60" fmla="*/ 13 w 30"/>
                <a:gd name="T61" fmla="*/ 6 h 32"/>
                <a:gd name="T62" fmla="*/ 11 w 30"/>
                <a:gd name="T63" fmla="*/ 7 h 32"/>
                <a:gd name="T64" fmla="*/ 10 w 30"/>
                <a:gd name="T65" fmla="*/ 8 h 32"/>
                <a:gd name="T66" fmla="*/ 9 w 30"/>
                <a:gd name="T67" fmla="*/ 7 h 32"/>
                <a:gd name="T68" fmla="*/ 15 w 30"/>
                <a:gd name="T69" fmla="*/ 0 h 32"/>
                <a:gd name="T70" fmla="*/ 16 w 30"/>
                <a:gd name="T7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32">
                  <a:moveTo>
                    <a:pt x="16" y="0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5" y="3"/>
                    <a:pt x="15" y="4"/>
                    <a:pt x="15" y="4"/>
                  </a:cubicBezTo>
                  <a:cubicBezTo>
                    <a:pt x="16" y="5"/>
                    <a:pt x="16" y="5"/>
                    <a:pt x="17" y="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5"/>
                    <a:pt x="17" y="25"/>
                    <a:pt x="18" y="25"/>
                  </a:cubicBezTo>
                  <a:cubicBezTo>
                    <a:pt x="18" y="26"/>
                    <a:pt x="19" y="26"/>
                    <a:pt x="19" y="25"/>
                  </a:cubicBezTo>
                  <a:cubicBezTo>
                    <a:pt x="20" y="25"/>
                    <a:pt x="20" y="25"/>
                    <a:pt x="21" y="25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0"/>
                    <a:pt x="17" y="30"/>
                  </a:cubicBezTo>
                  <a:cubicBezTo>
                    <a:pt x="17" y="30"/>
                    <a:pt x="17" y="29"/>
                    <a:pt x="17" y="29"/>
                  </a:cubicBezTo>
                  <a:cubicBezTo>
                    <a:pt x="17" y="28"/>
                    <a:pt x="17" y="28"/>
                    <a:pt x="17" y="27"/>
                  </a:cubicBezTo>
                  <a:cubicBezTo>
                    <a:pt x="16" y="27"/>
                    <a:pt x="16" y="26"/>
                    <a:pt x="14" y="25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4" y="19"/>
                    <a:pt x="4" y="19"/>
                  </a:cubicBezTo>
                  <a:cubicBezTo>
                    <a:pt x="3" y="19"/>
                    <a:pt x="3" y="19"/>
                    <a:pt x="2" y="19"/>
                  </a:cubicBezTo>
                  <a:cubicBezTo>
                    <a:pt x="2" y="20"/>
                    <a:pt x="2" y="20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5" y="6"/>
                    <a:pt x="14" y="6"/>
                  </a:cubicBezTo>
                  <a:cubicBezTo>
                    <a:pt x="14" y="6"/>
                    <a:pt x="13" y="6"/>
                    <a:pt x="13" y="6"/>
                  </a:cubicBezTo>
                  <a:cubicBezTo>
                    <a:pt x="12" y="6"/>
                    <a:pt x="12" y="6"/>
                    <a:pt x="11" y="7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 userDrawn="1"/>
          </p:nvSpPr>
          <p:spPr bwMode="auto">
            <a:xfrm>
              <a:off x="715914" y="635422"/>
              <a:ext cx="90488" cy="95250"/>
            </a:xfrm>
            <a:custGeom>
              <a:avLst/>
              <a:gdLst>
                <a:gd name="T0" fmla="*/ 22 w 24"/>
                <a:gd name="T1" fmla="*/ 7 h 25"/>
                <a:gd name="T2" fmla="*/ 21 w 24"/>
                <a:gd name="T3" fmla="*/ 8 h 25"/>
                <a:gd name="T4" fmla="*/ 21 w 24"/>
                <a:gd name="T5" fmla="*/ 8 h 25"/>
                <a:gd name="T6" fmla="*/ 21 w 24"/>
                <a:gd name="T7" fmla="*/ 9 h 25"/>
                <a:gd name="T8" fmla="*/ 21 w 24"/>
                <a:gd name="T9" fmla="*/ 10 h 25"/>
                <a:gd name="T10" fmla="*/ 23 w 24"/>
                <a:gd name="T11" fmla="*/ 12 h 25"/>
                <a:gd name="T12" fmla="*/ 23 w 24"/>
                <a:gd name="T13" fmla="*/ 13 h 25"/>
                <a:gd name="T14" fmla="*/ 24 w 24"/>
                <a:gd name="T15" fmla="*/ 14 h 25"/>
                <a:gd name="T16" fmla="*/ 22 w 24"/>
                <a:gd name="T17" fmla="*/ 18 h 25"/>
                <a:gd name="T18" fmla="*/ 18 w 24"/>
                <a:gd name="T19" fmla="*/ 22 h 25"/>
                <a:gd name="T20" fmla="*/ 14 w 24"/>
                <a:gd name="T21" fmla="*/ 24 h 25"/>
                <a:gd name="T22" fmla="*/ 10 w 24"/>
                <a:gd name="T23" fmla="*/ 25 h 25"/>
                <a:gd name="T24" fmla="*/ 6 w 24"/>
                <a:gd name="T25" fmla="*/ 23 h 25"/>
                <a:gd name="T26" fmla="*/ 3 w 24"/>
                <a:gd name="T27" fmla="*/ 20 h 25"/>
                <a:gd name="T28" fmla="*/ 0 w 24"/>
                <a:gd name="T29" fmla="*/ 16 h 25"/>
                <a:gd name="T30" fmla="*/ 0 w 24"/>
                <a:gd name="T31" fmla="*/ 12 h 25"/>
                <a:gd name="T32" fmla="*/ 1 w 24"/>
                <a:gd name="T33" fmla="*/ 8 h 25"/>
                <a:gd name="T34" fmla="*/ 5 w 24"/>
                <a:gd name="T35" fmla="*/ 4 h 25"/>
                <a:gd name="T36" fmla="*/ 8 w 24"/>
                <a:gd name="T37" fmla="*/ 2 h 25"/>
                <a:gd name="T38" fmla="*/ 10 w 24"/>
                <a:gd name="T39" fmla="*/ 2 h 25"/>
                <a:gd name="T40" fmla="*/ 10 w 24"/>
                <a:gd name="T41" fmla="*/ 0 h 25"/>
                <a:gd name="T42" fmla="*/ 11 w 24"/>
                <a:gd name="T43" fmla="*/ 0 h 25"/>
                <a:gd name="T44" fmla="*/ 16 w 24"/>
                <a:gd name="T45" fmla="*/ 5 h 25"/>
                <a:gd name="T46" fmla="*/ 15 w 24"/>
                <a:gd name="T47" fmla="*/ 6 h 25"/>
                <a:gd name="T48" fmla="*/ 10 w 24"/>
                <a:gd name="T49" fmla="*/ 4 h 25"/>
                <a:gd name="T50" fmla="*/ 6 w 24"/>
                <a:gd name="T51" fmla="*/ 5 h 25"/>
                <a:gd name="T52" fmla="*/ 4 w 24"/>
                <a:gd name="T53" fmla="*/ 10 h 25"/>
                <a:gd name="T54" fmla="*/ 7 w 24"/>
                <a:gd name="T55" fmla="*/ 16 h 25"/>
                <a:gd name="T56" fmla="*/ 13 w 24"/>
                <a:gd name="T57" fmla="*/ 21 h 25"/>
                <a:gd name="T58" fmla="*/ 18 w 24"/>
                <a:gd name="T59" fmla="*/ 20 h 25"/>
                <a:gd name="T60" fmla="*/ 19 w 24"/>
                <a:gd name="T61" fmla="*/ 18 h 25"/>
                <a:gd name="T62" fmla="*/ 20 w 24"/>
                <a:gd name="T63" fmla="*/ 17 h 25"/>
                <a:gd name="T64" fmla="*/ 17 w 24"/>
                <a:gd name="T65" fmla="*/ 13 h 25"/>
                <a:gd name="T66" fmla="*/ 17 w 24"/>
                <a:gd name="T67" fmla="*/ 13 h 25"/>
                <a:gd name="T68" fmla="*/ 16 w 24"/>
                <a:gd name="T69" fmla="*/ 13 h 25"/>
                <a:gd name="T70" fmla="*/ 14 w 24"/>
                <a:gd name="T71" fmla="*/ 13 h 25"/>
                <a:gd name="T72" fmla="*/ 13 w 24"/>
                <a:gd name="T73" fmla="*/ 14 h 25"/>
                <a:gd name="T74" fmla="*/ 13 w 24"/>
                <a:gd name="T75" fmla="*/ 13 h 25"/>
                <a:gd name="T76" fmla="*/ 21 w 24"/>
                <a:gd name="T77" fmla="*/ 6 h 25"/>
                <a:gd name="T78" fmla="*/ 22 w 24"/>
                <a:gd name="T7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" h="25">
                  <a:moveTo>
                    <a:pt x="22" y="7"/>
                  </a:moveTo>
                  <a:cubicBezTo>
                    <a:pt x="22" y="7"/>
                    <a:pt x="22" y="7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3"/>
                    <a:pt x="23" y="13"/>
                  </a:cubicBezTo>
                  <a:cubicBezTo>
                    <a:pt x="24" y="13"/>
                    <a:pt x="24" y="13"/>
                    <a:pt x="24" y="14"/>
                  </a:cubicBezTo>
                  <a:cubicBezTo>
                    <a:pt x="24" y="15"/>
                    <a:pt x="23" y="16"/>
                    <a:pt x="22" y="18"/>
                  </a:cubicBezTo>
                  <a:cubicBezTo>
                    <a:pt x="21" y="19"/>
                    <a:pt x="19" y="21"/>
                    <a:pt x="18" y="22"/>
                  </a:cubicBezTo>
                  <a:cubicBezTo>
                    <a:pt x="17" y="23"/>
                    <a:pt x="16" y="23"/>
                    <a:pt x="14" y="24"/>
                  </a:cubicBezTo>
                  <a:cubicBezTo>
                    <a:pt x="13" y="24"/>
                    <a:pt x="12" y="25"/>
                    <a:pt x="10" y="25"/>
                  </a:cubicBezTo>
                  <a:cubicBezTo>
                    <a:pt x="9" y="24"/>
                    <a:pt x="8" y="24"/>
                    <a:pt x="6" y="23"/>
                  </a:cubicBezTo>
                  <a:cubicBezTo>
                    <a:pt x="5" y="23"/>
                    <a:pt x="4" y="22"/>
                    <a:pt x="3" y="20"/>
                  </a:cubicBezTo>
                  <a:cubicBezTo>
                    <a:pt x="2" y="19"/>
                    <a:pt x="1" y="18"/>
                    <a:pt x="0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1" y="9"/>
                    <a:pt x="1" y="8"/>
                  </a:cubicBezTo>
                  <a:cubicBezTo>
                    <a:pt x="2" y="6"/>
                    <a:pt x="3" y="5"/>
                    <a:pt x="5" y="4"/>
                  </a:cubicBezTo>
                  <a:cubicBezTo>
                    <a:pt x="6" y="3"/>
                    <a:pt x="7" y="3"/>
                    <a:pt x="8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5"/>
                    <a:pt x="11" y="4"/>
                    <a:pt x="10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4" y="6"/>
                    <a:pt x="4" y="8"/>
                    <a:pt x="4" y="10"/>
                  </a:cubicBezTo>
                  <a:cubicBezTo>
                    <a:pt x="4" y="12"/>
                    <a:pt x="5" y="14"/>
                    <a:pt x="7" y="16"/>
                  </a:cubicBezTo>
                  <a:cubicBezTo>
                    <a:pt x="9" y="19"/>
                    <a:pt x="11" y="20"/>
                    <a:pt x="13" y="21"/>
                  </a:cubicBezTo>
                  <a:cubicBezTo>
                    <a:pt x="15" y="22"/>
                    <a:pt x="16" y="21"/>
                    <a:pt x="18" y="20"/>
                  </a:cubicBezTo>
                  <a:cubicBezTo>
                    <a:pt x="18" y="20"/>
                    <a:pt x="19" y="19"/>
                    <a:pt x="19" y="18"/>
                  </a:cubicBezTo>
                  <a:cubicBezTo>
                    <a:pt x="20" y="18"/>
                    <a:pt x="20" y="17"/>
                    <a:pt x="20" y="17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3"/>
                    <a:pt x="15" y="13"/>
                    <a:pt x="14" y="13"/>
                  </a:cubicBezTo>
                  <a:cubicBezTo>
                    <a:pt x="14" y="13"/>
                    <a:pt x="14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1" y="6"/>
                    <a:pt x="21" y="6"/>
                    <a:pt x="21" y="6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 userDrawn="1"/>
          </p:nvSpPr>
          <p:spPr bwMode="auto">
            <a:xfrm>
              <a:off x="893714" y="536997"/>
              <a:ext cx="88900" cy="95250"/>
            </a:xfrm>
            <a:custGeom>
              <a:avLst/>
              <a:gdLst>
                <a:gd name="T0" fmla="*/ 24 w 24"/>
                <a:gd name="T1" fmla="*/ 1 h 25"/>
                <a:gd name="T2" fmla="*/ 23 w 24"/>
                <a:gd name="T3" fmla="*/ 2 h 25"/>
                <a:gd name="T4" fmla="*/ 22 w 24"/>
                <a:gd name="T5" fmla="*/ 3 h 25"/>
                <a:gd name="T6" fmla="*/ 21 w 24"/>
                <a:gd name="T7" fmla="*/ 4 h 25"/>
                <a:gd name="T8" fmla="*/ 22 w 24"/>
                <a:gd name="T9" fmla="*/ 7 h 25"/>
                <a:gd name="T10" fmla="*/ 24 w 24"/>
                <a:gd name="T11" fmla="*/ 15 h 25"/>
                <a:gd name="T12" fmla="*/ 23 w 24"/>
                <a:gd name="T13" fmla="*/ 21 h 25"/>
                <a:gd name="T14" fmla="*/ 17 w 24"/>
                <a:gd name="T15" fmla="*/ 24 h 25"/>
                <a:gd name="T16" fmla="*/ 10 w 24"/>
                <a:gd name="T17" fmla="*/ 24 h 25"/>
                <a:gd name="T18" fmla="*/ 6 w 24"/>
                <a:gd name="T19" fmla="*/ 19 h 25"/>
                <a:gd name="T20" fmla="*/ 4 w 24"/>
                <a:gd name="T21" fmla="*/ 9 h 25"/>
                <a:gd name="T22" fmla="*/ 3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0 w 24"/>
                <a:gd name="T29" fmla="*/ 8 h 25"/>
                <a:gd name="T30" fmla="*/ 0 w 24"/>
                <a:gd name="T31" fmla="*/ 7 h 25"/>
                <a:gd name="T32" fmla="*/ 11 w 24"/>
                <a:gd name="T33" fmla="*/ 4 h 25"/>
                <a:gd name="T34" fmla="*/ 11 w 24"/>
                <a:gd name="T35" fmla="*/ 5 h 25"/>
                <a:gd name="T36" fmla="*/ 10 w 24"/>
                <a:gd name="T37" fmla="*/ 5 h 25"/>
                <a:gd name="T38" fmla="*/ 9 w 24"/>
                <a:gd name="T39" fmla="*/ 6 h 25"/>
                <a:gd name="T40" fmla="*/ 9 w 24"/>
                <a:gd name="T41" fmla="*/ 7 h 25"/>
                <a:gd name="T42" fmla="*/ 9 w 24"/>
                <a:gd name="T43" fmla="*/ 8 h 25"/>
                <a:gd name="T44" fmla="*/ 11 w 24"/>
                <a:gd name="T45" fmla="*/ 18 h 25"/>
                <a:gd name="T46" fmla="*/ 14 w 24"/>
                <a:gd name="T47" fmla="*/ 22 h 25"/>
                <a:gd name="T48" fmla="*/ 18 w 24"/>
                <a:gd name="T49" fmla="*/ 22 h 25"/>
                <a:gd name="T50" fmla="*/ 22 w 24"/>
                <a:gd name="T51" fmla="*/ 20 h 25"/>
                <a:gd name="T52" fmla="*/ 22 w 24"/>
                <a:gd name="T53" fmla="*/ 15 h 25"/>
                <a:gd name="T54" fmla="*/ 20 w 24"/>
                <a:gd name="T55" fmla="*/ 8 h 25"/>
                <a:gd name="T56" fmla="*/ 19 w 24"/>
                <a:gd name="T57" fmla="*/ 5 h 25"/>
                <a:gd name="T58" fmla="*/ 18 w 24"/>
                <a:gd name="T59" fmla="*/ 4 h 25"/>
                <a:gd name="T60" fmla="*/ 17 w 24"/>
                <a:gd name="T61" fmla="*/ 4 h 25"/>
                <a:gd name="T62" fmla="*/ 15 w 24"/>
                <a:gd name="T63" fmla="*/ 4 h 25"/>
                <a:gd name="T64" fmla="*/ 15 w 24"/>
                <a:gd name="T65" fmla="*/ 3 h 25"/>
                <a:gd name="T66" fmla="*/ 24 w 24"/>
                <a:gd name="T67" fmla="*/ 0 h 25"/>
                <a:gd name="T68" fmla="*/ 24 w 24"/>
                <a:gd name="T6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25">
                  <a:moveTo>
                    <a:pt x="24" y="1"/>
                  </a:moveTo>
                  <a:cubicBezTo>
                    <a:pt x="24" y="2"/>
                    <a:pt x="23" y="2"/>
                    <a:pt x="23" y="2"/>
                  </a:cubicBezTo>
                  <a:cubicBezTo>
                    <a:pt x="22" y="2"/>
                    <a:pt x="22" y="3"/>
                    <a:pt x="22" y="3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21" y="5"/>
                    <a:pt x="21" y="6"/>
                    <a:pt x="22" y="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7"/>
                    <a:pt x="24" y="19"/>
                    <a:pt x="23" y="21"/>
                  </a:cubicBezTo>
                  <a:cubicBezTo>
                    <a:pt x="22" y="22"/>
                    <a:pt x="20" y="24"/>
                    <a:pt x="17" y="24"/>
                  </a:cubicBezTo>
                  <a:cubicBezTo>
                    <a:pt x="15" y="25"/>
                    <a:pt x="12" y="25"/>
                    <a:pt x="10" y="24"/>
                  </a:cubicBezTo>
                  <a:cubicBezTo>
                    <a:pt x="8" y="23"/>
                    <a:pt x="7" y="22"/>
                    <a:pt x="6" y="1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20"/>
                    <a:pt x="13" y="21"/>
                    <a:pt x="14" y="22"/>
                  </a:cubicBezTo>
                  <a:cubicBezTo>
                    <a:pt x="15" y="22"/>
                    <a:pt x="16" y="23"/>
                    <a:pt x="18" y="22"/>
                  </a:cubicBezTo>
                  <a:cubicBezTo>
                    <a:pt x="20" y="22"/>
                    <a:pt x="21" y="21"/>
                    <a:pt x="22" y="20"/>
                  </a:cubicBezTo>
                  <a:cubicBezTo>
                    <a:pt x="22" y="18"/>
                    <a:pt x="22" y="17"/>
                    <a:pt x="22" y="15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19" y="6"/>
                    <a:pt x="19" y="5"/>
                  </a:cubicBezTo>
                  <a:cubicBezTo>
                    <a:pt x="19" y="5"/>
                    <a:pt x="18" y="4"/>
                    <a:pt x="18" y="4"/>
                  </a:cubicBezTo>
                  <a:cubicBezTo>
                    <a:pt x="18" y="4"/>
                    <a:pt x="17" y="4"/>
                    <a:pt x="17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 userDrawn="1"/>
          </p:nvSpPr>
          <p:spPr bwMode="auto">
            <a:xfrm>
              <a:off x="1039764" y="529060"/>
              <a:ext cx="93663" cy="84138"/>
            </a:xfrm>
            <a:custGeom>
              <a:avLst/>
              <a:gdLst>
                <a:gd name="T0" fmla="*/ 25 w 25"/>
                <a:gd name="T1" fmla="*/ 2 h 22"/>
                <a:gd name="T2" fmla="*/ 24 w 25"/>
                <a:gd name="T3" fmla="*/ 2 h 22"/>
                <a:gd name="T4" fmla="*/ 22 w 25"/>
                <a:gd name="T5" fmla="*/ 3 h 22"/>
                <a:gd name="T6" fmla="*/ 21 w 25"/>
                <a:gd name="T7" fmla="*/ 4 h 22"/>
                <a:gd name="T8" fmla="*/ 21 w 25"/>
                <a:gd name="T9" fmla="*/ 7 h 22"/>
                <a:gd name="T10" fmla="*/ 21 w 25"/>
                <a:gd name="T11" fmla="*/ 22 h 22"/>
                <a:gd name="T12" fmla="*/ 18 w 25"/>
                <a:gd name="T13" fmla="*/ 22 h 22"/>
                <a:gd name="T14" fmla="*/ 5 w 25"/>
                <a:gd name="T15" fmla="*/ 5 h 22"/>
                <a:gd name="T16" fmla="*/ 5 w 25"/>
                <a:gd name="T17" fmla="*/ 15 h 22"/>
                <a:gd name="T18" fmla="*/ 5 w 25"/>
                <a:gd name="T19" fmla="*/ 18 h 22"/>
                <a:gd name="T20" fmla="*/ 6 w 25"/>
                <a:gd name="T21" fmla="*/ 20 h 22"/>
                <a:gd name="T22" fmla="*/ 7 w 25"/>
                <a:gd name="T23" fmla="*/ 20 h 22"/>
                <a:gd name="T24" fmla="*/ 9 w 25"/>
                <a:gd name="T25" fmla="*/ 21 h 22"/>
                <a:gd name="T26" fmla="*/ 9 w 25"/>
                <a:gd name="T27" fmla="*/ 22 h 22"/>
                <a:gd name="T28" fmla="*/ 0 w 25"/>
                <a:gd name="T29" fmla="*/ 22 h 22"/>
                <a:gd name="T30" fmla="*/ 0 w 25"/>
                <a:gd name="T31" fmla="*/ 20 h 22"/>
                <a:gd name="T32" fmla="*/ 1 w 25"/>
                <a:gd name="T33" fmla="*/ 20 h 22"/>
                <a:gd name="T34" fmla="*/ 2 w 25"/>
                <a:gd name="T35" fmla="*/ 20 h 22"/>
                <a:gd name="T36" fmla="*/ 3 w 25"/>
                <a:gd name="T37" fmla="*/ 18 h 22"/>
                <a:gd name="T38" fmla="*/ 3 w 25"/>
                <a:gd name="T39" fmla="*/ 15 h 22"/>
                <a:gd name="T40" fmla="*/ 4 w 25"/>
                <a:gd name="T41" fmla="*/ 5 h 22"/>
                <a:gd name="T42" fmla="*/ 3 w 25"/>
                <a:gd name="T43" fmla="*/ 4 h 22"/>
                <a:gd name="T44" fmla="*/ 3 w 25"/>
                <a:gd name="T45" fmla="*/ 3 h 22"/>
                <a:gd name="T46" fmla="*/ 2 w 25"/>
                <a:gd name="T47" fmla="*/ 2 h 22"/>
                <a:gd name="T48" fmla="*/ 0 w 25"/>
                <a:gd name="T49" fmla="*/ 2 h 22"/>
                <a:gd name="T50" fmla="*/ 0 w 25"/>
                <a:gd name="T51" fmla="*/ 0 h 22"/>
                <a:gd name="T52" fmla="*/ 8 w 25"/>
                <a:gd name="T53" fmla="*/ 1 h 22"/>
                <a:gd name="T54" fmla="*/ 19 w 25"/>
                <a:gd name="T55" fmla="*/ 15 h 22"/>
                <a:gd name="T56" fmla="*/ 19 w 25"/>
                <a:gd name="T57" fmla="*/ 7 h 22"/>
                <a:gd name="T58" fmla="*/ 19 w 25"/>
                <a:gd name="T59" fmla="*/ 4 h 22"/>
                <a:gd name="T60" fmla="*/ 18 w 25"/>
                <a:gd name="T61" fmla="*/ 3 h 22"/>
                <a:gd name="T62" fmla="*/ 17 w 25"/>
                <a:gd name="T63" fmla="*/ 2 h 22"/>
                <a:gd name="T64" fmla="*/ 16 w 25"/>
                <a:gd name="T65" fmla="*/ 2 h 22"/>
                <a:gd name="T66" fmla="*/ 16 w 25"/>
                <a:gd name="T67" fmla="*/ 1 h 22"/>
                <a:gd name="T68" fmla="*/ 25 w 25"/>
                <a:gd name="T69" fmla="*/ 1 h 22"/>
                <a:gd name="T70" fmla="*/ 25 w 25"/>
                <a:gd name="T7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22">
                  <a:moveTo>
                    <a:pt x="25" y="2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2" y="3"/>
                  </a:cubicBezTo>
                  <a:cubicBezTo>
                    <a:pt x="22" y="3"/>
                    <a:pt x="22" y="3"/>
                    <a:pt x="21" y="4"/>
                  </a:cubicBezTo>
                  <a:cubicBezTo>
                    <a:pt x="21" y="5"/>
                    <a:pt x="21" y="6"/>
                    <a:pt x="21" y="7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6" y="20"/>
                    <a:pt x="7" y="20"/>
                    <a:pt x="7" y="20"/>
                  </a:cubicBezTo>
                  <a:cubicBezTo>
                    <a:pt x="8" y="20"/>
                    <a:pt x="9" y="20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7"/>
                    <a:pt x="3" y="1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19" y="5"/>
                    <a:pt x="19" y="4"/>
                  </a:cubicBezTo>
                  <a:cubicBezTo>
                    <a:pt x="19" y="4"/>
                    <a:pt x="19" y="3"/>
                    <a:pt x="18" y="3"/>
                  </a:cubicBezTo>
                  <a:cubicBezTo>
                    <a:pt x="18" y="3"/>
                    <a:pt x="18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5" y="1"/>
                    <a:pt x="25" y="1"/>
                    <a:pt x="25" y="1"/>
                  </a:cubicBezTo>
                  <a:lnTo>
                    <a:pt x="25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 userDrawn="1"/>
          </p:nvSpPr>
          <p:spPr bwMode="auto">
            <a:xfrm>
              <a:off x="1174701" y="544935"/>
              <a:ext cx="63500" cy="87313"/>
            </a:xfrm>
            <a:custGeom>
              <a:avLst/>
              <a:gdLst>
                <a:gd name="T0" fmla="*/ 11 w 17"/>
                <a:gd name="T1" fmla="*/ 23 h 23"/>
                <a:gd name="T2" fmla="*/ 0 w 17"/>
                <a:gd name="T3" fmla="*/ 20 h 23"/>
                <a:gd name="T4" fmla="*/ 0 w 17"/>
                <a:gd name="T5" fmla="*/ 19 h 23"/>
                <a:gd name="T6" fmla="*/ 2 w 17"/>
                <a:gd name="T7" fmla="*/ 19 h 23"/>
                <a:gd name="T8" fmla="*/ 3 w 17"/>
                <a:gd name="T9" fmla="*/ 19 h 23"/>
                <a:gd name="T10" fmla="*/ 3 w 17"/>
                <a:gd name="T11" fmla="*/ 19 h 23"/>
                <a:gd name="T12" fmla="*/ 4 w 17"/>
                <a:gd name="T13" fmla="*/ 18 h 23"/>
                <a:gd name="T14" fmla="*/ 8 w 17"/>
                <a:gd name="T15" fmla="*/ 4 h 23"/>
                <a:gd name="T16" fmla="*/ 8 w 17"/>
                <a:gd name="T17" fmla="*/ 3 h 23"/>
                <a:gd name="T18" fmla="*/ 7 w 17"/>
                <a:gd name="T19" fmla="*/ 2 h 23"/>
                <a:gd name="T20" fmla="*/ 6 w 17"/>
                <a:gd name="T21" fmla="*/ 1 h 23"/>
                <a:gd name="T22" fmla="*/ 5 w 17"/>
                <a:gd name="T23" fmla="*/ 1 h 23"/>
                <a:gd name="T24" fmla="*/ 5 w 17"/>
                <a:gd name="T25" fmla="*/ 0 h 23"/>
                <a:gd name="T26" fmla="*/ 17 w 17"/>
                <a:gd name="T27" fmla="*/ 3 h 23"/>
                <a:gd name="T28" fmla="*/ 16 w 17"/>
                <a:gd name="T29" fmla="*/ 4 h 23"/>
                <a:gd name="T30" fmla="*/ 15 w 17"/>
                <a:gd name="T31" fmla="*/ 4 h 23"/>
                <a:gd name="T32" fmla="*/ 14 w 17"/>
                <a:gd name="T33" fmla="*/ 4 h 23"/>
                <a:gd name="T34" fmla="*/ 13 w 17"/>
                <a:gd name="T35" fmla="*/ 4 h 23"/>
                <a:gd name="T36" fmla="*/ 13 w 17"/>
                <a:gd name="T37" fmla="*/ 5 h 23"/>
                <a:gd name="T38" fmla="*/ 9 w 17"/>
                <a:gd name="T39" fmla="*/ 19 h 23"/>
                <a:gd name="T40" fmla="*/ 9 w 17"/>
                <a:gd name="T41" fmla="*/ 20 h 23"/>
                <a:gd name="T42" fmla="*/ 10 w 17"/>
                <a:gd name="T43" fmla="*/ 21 h 23"/>
                <a:gd name="T44" fmla="*/ 11 w 17"/>
                <a:gd name="T45" fmla="*/ 22 h 23"/>
                <a:gd name="T46" fmla="*/ 12 w 17"/>
                <a:gd name="T47" fmla="*/ 22 h 23"/>
                <a:gd name="T48" fmla="*/ 11 w 17"/>
                <a:gd name="T4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3">
                  <a:moveTo>
                    <a:pt x="11" y="23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2"/>
                    <a:pt x="7" y="2"/>
                  </a:cubicBezTo>
                  <a:cubicBezTo>
                    <a:pt x="7" y="2"/>
                    <a:pt x="7" y="2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3" y="4"/>
                    <a:pt x="13" y="5"/>
                    <a:pt x="13" y="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0" y="21"/>
                    <a:pt x="10" y="21"/>
                    <a:pt x="11" y="22"/>
                  </a:cubicBezTo>
                  <a:cubicBezTo>
                    <a:pt x="11" y="22"/>
                    <a:pt x="11" y="22"/>
                    <a:pt x="12" y="22"/>
                  </a:cubicBezTo>
                  <a:lnTo>
                    <a:pt x="11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 userDrawn="1"/>
          </p:nvSpPr>
          <p:spPr bwMode="auto">
            <a:xfrm>
              <a:off x="1292176" y="575097"/>
              <a:ext cx="82550" cy="95250"/>
            </a:xfrm>
            <a:custGeom>
              <a:avLst/>
              <a:gdLst>
                <a:gd name="T0" fmla="*/ 22 w 22"/>
                <a:gd name="T1" fmla="*/ 12 h 25"/>
                <a:gd name="T2" fmla="*/ 21 w 22"/>
                <a:gd name="T3" fmla="*/ 12 h 25"/>
                <a:gd name="T4" fmla="*/ 20 w 22"/>
                <a:gd name="T5" fmla="*/ 12 h 25"/>
                <a:gd name="T6" fmla="*/ 19 w 22"/>
                <a:gd name="T7" fmla="*/ 12 h 25"/>
                <a:gd name="T8" fmla="*/ 17 w 22"/>
                <a:gd name="T9" fmla="*/ 13 h 25"/>
                <a:gd name="T10" fmla="*/ 15 w 22"/>
                <a:gd name="T11" fmla="*/ 15 h 25"/>
                <a:gd name="T12" fmla="*/ 11 w 22"/>
                <a:gd name="T13" fmla="*/ 18 h 25"/>
                <a:gd name="T14" fmla="*/ 7 w 22"/>
                <a:gd name="T15" fmla="*/ 21 h 25"/>
                <a:gd name="T16" fmla="*/ 3 w 22"/>
                <a:gd name="T17" fmla="*/ 25 h 25"/>
                <a:gd name="T18" fmla="*/ 0 w 22"/>
                <a:gd name="T19" fmla="*/ 24 h 25"/>
                <a:gd name="T20" fmla="*/ 1 w 22"/>
                <a:gd name="T21" fmla="*/ 12 h 25"/>
                <a:gd name="T22" fmla="*/ 2 w 22"/>
                <a:gd name="T23" fmla="*/ 5 h 25"/>
                <a:gd name="T24" fmla="*/ 2 w 22"/>
                <a:gd name="T25" fmla="*/ 3 h 25"/>
                <a:gd name="T26" fmla="*/ 1 w 22"/>
                <a:gd name="T27" fmla="*/ 2 h 25"/>
                <a:gd name="T28" fmla="*/ 1 w 22"/>
                <a:gd name="T29" fmla="*/ 1 h 25"/>
                <a:gd name="T30" fmla="*/ 0 w 22"/>
                <a:gd name="T31" fmla="*/ 1 h 25"/>
                <a:gd name="T32" fmla="*/ 1 w 22"/>
                <a:gd name="T33" fmla="*/ 0 h 25"/>
                <a:gd name="T34" fmla="*/ 11 w 22"/>
                <a:gd name="T35" fmla="*/ 5 h 25"/>
                <a:gd name="T36" fmla="*/ 10 w 22"/>
                <a:gd name="T37" fmla="*/ 6 h 25"/>
                <a:gd name="T38" fmla="*/ 8 w 22"/>
                <a:gd name="T39" fmla="*/ 5 h 25"/>
                <a:gd name="T40" fmla="*/ 7 w 22"/>
                <a:gd name="T41" fmla="*/ 6 h 25"/>
                <a:gd name="T42" fmla="*/ 7 w 22"/>
                <a:gd name="T43" fmla="*/ 6 h 25"/>
                <a:gd name="T44" fmla="*/ 7 w 22"/>
                <a:gd name="T45" fmla="*/ 6 h 25"/>
                <a:gd name="T46" fmla="*/ 6 w 22"/>
                <a:gd name="T47" fmla="*/ 11 h 25"/>
                <a:gd name="T48" fmla="*/ 6 w 22"/>
                <a:gd name="T49" fmla="*/ 21 h 25"/>
                <a:gd name="T50" fmla="*/ 11 w 22"/>
                <a:gd name="T51" fmla="*/ 16 h 25"/>
                <a:gd name="T52" fmla="*/ 14 w 22"/>
                <a:gd name="T53" fmla="*/ 13 h 25"/>
                <a:gd name="T54" fmla="*/ 16 w 22"/>
                <a:gd name="T55" fmla="*/ 12 h 25"/>
                <a:gd name="T56" fmla="*/ 17 w 22"/>
                <a:gd name="T57" fmla="*/ 11 h 25"/>
                <a:gd name="T58" fmla="*/ 16 w 22"/>
                <a:gd name="T59" fmla="*/ 10 h 25"/>
                <a:gd name="T60" fmla="*/ 14 w 22"/>
                <a:gd name="T61" fmla="*/ 8 h 25"/>
                <a:gd name="T62" fmla="*/ 15 w 22"/>
                <a:gd name="T63" fmla="*/ 7 h 25"/>
                <a:gd name="T64" fmla="*/ 22 w 22"/>
                <a:gd name="T65" fmla="*/ 11 h 25"/>
                <a:gd name="T66" fmla="*/ 22 w 22"/>
                <a:gd name="T67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25">
                  <a:moveTo>
                    <a:pt x="22" y="12"/>
                  </a:moveTo>
                  <a:cubicBezTo>
                    <a:pt x="22" y="12"/>
                    <a:pt x="21" y="12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2"/>
                    <a:pt x="18" y="13"/>
                    <a:pt x="17" y="13"/>
                  </a:cubicBezTo>
                  <a:cubicBezTo>
                    <a:pt x="17" y="13"/>
                    <a:pt x="16" y="14"/>
                    <a:pt x="15" y="15"/>
                  </a:cubicBezTo>
                  <a:cubicBezTo>
                    <a:pt x="14" y="16"/>
                    <a:pt x="13" y="17"/>
                    <a:pt x="11" y="18"/>
                  </a:cubicBezTo>
                  <a:cubicBezTo>
                    <a:pt x="10" y="19"/>
                    <a:pt x="9" y="20"/>
                    <a:pt x="7" y="21"/>
                  </a:cubicBezTo>
                  <a:cubicBezTo>
                    <a:pt x="6" y="23"/>
                    <a:pt x="4" y="24"/>
                    <a:pt x="3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0"/>
                    <a:pt x="1" y="16"/>
                    <a:pt x="1" y="12"/>
                  </a:cubicBezTo>
                  <a:cubicBezTo>
                    <a:pt x="2" y="9"/>
                    <a:pt x="2" y="6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8" y="5"/>
                    <a:pt x="8" y="5"/>
                  </a:cubicBezTo>
                  <a:cubicBezTo>
                    <a:pt x="8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9"/>
                    <a:pt x="6" y="11"/>
                  </a:cubicBezTo>
                  <a:cubicBezTo>
                    <a:pt x="6" y="13"/>
                    <a:pt x="6" y="16"/>
                    <a:pt x="6" y="21"/>
                  </a:cubicBezTo>
                  <a:cubicBezTo>
                    <a:pt x="8" y="19"/>
                    <a:pt x="9" y="18"/>
                    <a:pt x="11" y="16"/>
                  </a:cubicBezTo>
                  <a:cubicBezTo>
                    <a:pt x="12" y="15"/>
                    <a:pt x="13" y="14"/>
                    <a:pt x="14" y="13"/>
                  </a:cubicBezTo>
                  <a:cubicBezTo>
                    <a:pt x="15" y="13"/>
                    <a:pt x="15" y="12"/>
                    <a:pt x="16" y="12"/>
                  </a:cubicBezTo>
                  <a:cubicBezTo>
                    <a:pt x="16" y="12"/>
                    <a:pt x="16" y="11"/>
                    <a:pt x="17" y="11"/>
                  </a:cubicBezTo>
                  <a:cubicBezTo>
                    <a:pt x="17" y="11"/>
                    <a:pt x="17" y="10"/>
                    <a:pt x="16" y="10"/>
                  </a:cubicBezTo>
                  <a:cubicBezTo>
                    <a:pt x="16" y="10"/>
                    <a:pt x="15" y="9"/>
                    <a:pt x="14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 userDrawn="1"/>
          </p:nvSpPr>
          <p:spPr bwMode="auto">
            <a:xfrm>
              <a:off x="1366789" y="651297"/>
              <a:ext cx="104775" cy="109538"/>
            </a:xfrm>
            <a:custGeom>
              <a:avLst/>
              <a:gdLst>
                <a:gd name="T0" fmla="*/ 25 w 28"/>
                <a:gd name="T1" fmla="*/ 17 h 29"/>
                <a:gd name="T2" fmla="*/ 24 w 28"/>
                <a:gd name="T3" fmla="*/ 16 h 29"/>
                <a:gd name="T4" fmla="*/ 24 w 28"/>
                <a:gd name="T5" fmla="*/ 13 h 29"/>
                <a:gd name="T6" fmla="*/ 24 w 28"/>
                <a:gd name="T7" fmla="*/ 11 h 29"/>
                <a:gd name="T8" fmla="*/ 23 w 28"/>
                <a:gd name="T9" fmla="*/ 10 h 29"/>
                <a:gd name="T10" fmla="*/ 22 w 28"/>
                <a:gd name="T11" fmla="*/ 9 h 29"/>
                <a:gd name="T12" fmla="*/ 20 w 28"/>
                <a:gd name="T13" fmla="*/ 7 h 29"/>
                <a:gd name="T14" fmla="*/ 14 w 28"/>
                <a:gd name="T15" fmla="*/ 13 h 29"/>
                <a:gd name="T16" fmla="*/ 16 w 28"/>
                <a:gd name="T17" fmla="*/ 14 h 29"/>
                <a:gd name="T18" fmla="*/ 17 w 28"/>
                <a:gd name="T19" fmla="*/ 15 h 29"/>
                <a:gd name="T20" fmla="*/ 19 w 28"/>
                <a:gd name="T21" fmla="*/ 15 h 29"/>
                <a:gd name="T22" fmla="*/ 20 w 28"/>
                <a:gd name="T23" fmla="*/ 15 h 29"/>
                <a:gd name="T24" fmla="*/ 21 w 28"/>
                <a:gd name="T25" fmla="*/ 14 h 29"/>
                <a:gd name="T26" fmla="*/ 22 w 28"/>
                <a:gd name="T27" fmla="*/ 15 h 29"/>
                <a:gd name="T28" fmla="*/ 16 w 28"/>
                <a:gd name="T29" fmla="*/ 21 h 29"/>
                <a:gd name="T30" fmla="*/ 15 w 28"/>
                <a:gd name="T31" fmla="*/ 21 h 29"/>
                <a:gd name="T32" fmla="*/ 16 w 28"/>
                <a:gd name="T33" fmla="*/ 19 h 29"/>
                <a:gd name="T34" fmla="*/ 16 w 28"/>
                <a:gd name="T35" fmla="*/ 18 h 29"/>
                <a:gd name="T36" fmla="*/ 16 w 28"/>
                <a:gd name="T37" fmla="*/ 16 h 29"/>
                <a:gd name="T38" fmla="*/ 15 w 28"/>
                <a:gd name="T39" fmla="*/ 15 h 29"/>
                <a:gd name="T40" fmla="*/ 13 w 28"/>
                <a:gd name="T41" fmla="*/ 14 h 29"/>
                <a:gd name="T42" fmla="*/ 9 w 28"/>
                <a:gd name="T43" fmla="*/ 18 h 29"/>
                <a:gd name="T44" fmla="*/ 8 w 28"/>
                <a:gd name="T45" fmla="*/ 20 h 29"/>
                <a:gd name="T46" fmla="*/ 8 w 28"/>
                <a:gd name="T47" fmla="*/ 21 h 29"/>
                <a:gd name="T48" fmla="*/ 9 w 28"/>
                <a:gd name="T49" fmla="*/ 21 h 29"/>
                <a:gd name="T50" fmla="*/ 10 w 28"/>
                <a:gd name="T51" fmla="*/ 23 h 29"/>
                <a:gd name="T52" fmla="*/ 11 w 28"/>
                <a:gd name="T53" fmla="*/ 24 h 29"/>
                <a:gd name="T54" fmla="*/ 12 w 28"/>
                <a:gd name="T55" fmla="*/ 24 h 29"/>
                <a:gd name="T56" fmla="*/ 13 w 28"/>
                <a:gd name="T57" fmla="*/ 25 h 29"/>
                <a:gd name="T58" fmla="*/ 14 w 28"/>
                <a:gd name="T59" fmla="*/ 25 h 29"/>
                <a:gd name="T60" fmla="*/ 16 w 28"/>
                <a:gd name="T61" fmla="*/ 25 h 29"/>
                <a:gd name="T62" fmla="*/ 19 w 28"/>
                <a:gd name="T63" fmla="*/ 24 h 29"/>
                <a:gd name="T64" fmla="*/ 20 w 28"/>
                <a:gd name="T65" fmla="*/ 25 h 29"/>
                <a:gd name="T66" fmla="*/ 15 w 28"/>
                <a:gd name="T67" fmla="*/ 29 h 29"/>
                <a:gd name="T68" fmla="*/ 0 w 28"/>
                <a:gd name="T69" fmla="*/ 16 h 29"/>
                <a:gd name="T70" fmla="*/ 1 w 28"/>
                <a:gd name="T71" fmla="*/ 15 h 29"/>
                <a:gd name="T72" fmla="*/ 2 w 28"/>
                <a:gd name="T73" fmla="*/ 16 h 29"/>
                <a:gd name="T74" fmla="*/ 3 w 28"/>
                <a:gd name="T75" fmla="*/ 16 h 29"/>
                <a:gd name="T76" fmla="*/ 4 w 28"/>
                <a:gd name="T77" fmla="*/ 16 h 29"/>
                <a:gd name="T78" fmla="*/ 5 w 28"/>
                <a:gd name="T79" fmla="*/ 16 h 29"/>
                <a:gd name="T80" fmla="*/ 15 w 28"/>
                <a:gd name="T81" fmla="*/ 5 h 29"/>
                <a:gd name="T82" fmla="*/ 15 w 28"/>
                <a:gd name="T83" fmla="*/ 4 h 29"/>
                <a:gd name="T84" fmla="*/ 15 w 28"/>
                <a:gd name="T85" fmla="*/ 3 h 29"/>
                <a:gd name="T86" fmla="*/ 14 w 28"/>
                <a:gd name="T87" fmla="*/ 2 h 29"/>
                <a:gd name="T88" fmla="*/ 14 w 28"/>
                <a:gd name="T89" fmla="*/ 1 h 29"/>
                <a:gd name="T90" fmla="*/ 15 w 28"/>
                <a:gd name="T91" fmla="*/ 0 h 29"/>
                <a:gd name="T92" fmla="*/ 28 w 28"/>
                <a:gd name="T93" fmla="*/ 13 h 29"/>
                <a:gd name="T94" fmla="*/ 25 w 28"/>
                <a:gd name="T9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9">
                  <a:moveTo>
                    <a:pt x="25" y="17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4"/>
                    <a:pt x="24" y="13"/>
                  </a:cubicBezTo>
                  <a:cubicBezTo>
                    <a:pt x="24" y="12"/>
                    <a:pt x="24" y="11"/>
                    <a:pt x="24" y="11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3" y="9"/>
                    <a:pt x="22" y="9"/>
                    <a:pt x="22" y="9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5"/>
                    <a:pt x="17" y="15"/>
                    <a:pt x="17" y="15"/>
                  </a:cubicBezTo>
                  <a:cubicBezTo>
                    <a:pt x="18" y="15"/>
                    <a:pt x="18" y="15"/>
                    <a:pt x="19" y="15"/>
                  </a:cubicBezTo>
                  <a:cubicBezTo>
                    <a:pt x="19" y="15"/>
                    <a:pt x="19" y="15"/>
                    <a:pt x="20" y="15"/>
                  </a:cubicBezTo>
                  <a:cubicBezTo>
                    <a:pt x="20" y="15"/>
                    <a:pt x="21" y="14"/>
                    <a:pt x="21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8"/>
                    <a:pt x="16" y="18"/>
                  </a:cubicBezTo>
                  <a:cubicBezTo>
                    <a:pt x="16" y="17"/>
                    <a:pt x="16" y="17"/>
                    <a:pt x="16" y="16"/>
                  </a:cubicBezTo>
                  <a:cubicBezTo>
                    <a:pt x="16" y="16"/>
                    <a:pt x="15" y="16"/>
                    <a:pt x="15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8" y="20"/>
                  </a:cubicBezTo>
                  <a:cubicBezTo>
                    <a:pt x="8" y="20"/>
                    <a:pt x="8" y="20"/>
                    <a:pt x="8" y="21"/>
                  </a:cubicBezTo>
                  <a:cubicBezTo>
                    <a:pt x="8" y="21"/>
                    <a:pt x="8" y="21"/>
                    <a:pt x="9" y="21"/>
                  </a:cubicBezTo>
                  <a:cubicBezTo>
                    <a:pt x="9" y="22"/>
                    <a:pt x="9" y="22"/>
                    <a:pt x="10" y="23"/>
                  </a:cubicBezTo>
                  <a:cubicBezTo>
                    <a:pt x="10" y="23"/>
                    <a:pt x="11" y="23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5"/>
                    <a:pt x="15" y="25"/>
                    <a:pt x="16" y="25"/>
                  </a:cubicBezTo>
                  <a:cubicBezTo>
                    <a:pt x="18" y="24"/>
                    <a:pt x="18" y="24"/>
                    <a:pt x="19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3" y="16"/>
                    <a:pt x="4" y="16"/>
                    <a:pt x="4" y="16"/>
                  </a:cubicBezTo>
                  <a:cubicBezTo>
                    <a:pt x="4" y="16"/>
                    <a:pt x="4" y="16"/>
                    <a:pt x="5" y="1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8" y="13"/>
                    <a:pt x="28" y="13"/>
                    <a:pt x="28" y="13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>
              <a:spLocks noEditPoints="1"/>
            </p:cNvSpPr>
            <p:nvPr userDrawn="1"/>
          </p:nvSpPr>
          <p:spPr bwMode="auto">
            <a:xfrm>
              <a:off x="1452514" y="749722"/>
              <a:ext cx="98425" cy="120650"/>
            </a:xfrm>
            <a:custGeom>
              <a:avLst/>
              <a:gdLst>
                <a:gd name="T0" fmla="*/ 13 w 26"/>
                <a:gd name="T1" fmla="*/ 32 h 32"/>
                <a:gd name="T2" fmla="*/ 8 w 26"/>
                <a:gd name="T3" fmla="*/ 25 h 32"/>
                <a:gd name="T4" fmla="*/ 11 w 26"/>
                <a:gd name="T5" fmla="*/ 20 h 32"/>
                <a:gd name="T6" fmla="*/ 12 w 26"/>
                <a:gd name="T7" fmla="*/ 14 h 32"/>
                <a:gd name="T8" fmla="*/ 12 w 26"/>
                <a:gd name="T9" fmla="*/ 14 h 32"/>
                <a:gd name="T10" fmla="*/ 7 w 26"/>
                <a:gd name="T11" fmla="*/ 17 h 32"/>
                <a:gd name="T12" fmla="*/ 6 w 26"/>
                <a:gd name="T13" fmla="*/ 18 h 32"/>
                <a:gd name="T14" fmla="*/ 6 w 26"/>
                <a:gd name="T15" fmla="*/ 19 h 32"/>
                <a:gd name="T16" fmla="*/ 6 w 26"/>
                <a:gd name="T17" fmla="*/ 20 h 32"/>
                <a:gd name="T18" fmla="*/ 7 w 26"/>
                <a:gd name="T19" fmla="*/ 21 h 32"/>
                <a:gd name="T20" fmla="*/ 6 w 26"/>
                <a:gd name="T21" fmla="*/ 21 h 32"/>
                <a:gd name="T22" fmla="*/ 0 w 26"/>
                <a:gd name="T23" fmla="*/ 12 h 32"/>
                <a:gd name="T24" fmla="*/ 0 w 26"/>
                <a:gd name="T25" fmla="*/ 11 h 32"/>
                <a:gd name="T26" fmla="*/ 1 w 26"/>
                <a:gd name="T27" fmla="*/ 12 h 32"/>
                <a:gd name="T28" fmla="*/ 2 w 26"/>
                <a:gd name="T29" fmla="*/ 13 h 32"/>
                <a:gd name="T30" fmla="*/ 3 w 26"/>
                <a:gd name="T31" fmla="*/ 13 h 32"/>
                <a:gd name="T32" fmla="*/ 4 w 26"/>
                <a:gd name="T33" fmla="*/ 13 h 32"/>
                <a:gd name="T34" fmla="*/ 16 w 26"/>
                <a:gd name="T35" fmla="*/ 5 h 32"/>
                <a:gd name="T36" fmla="*/ 17 w 26"/>
                <a:gd name="T37" fmla="*/ 4 h 32"/>
                <a:gd name="T38" fmla="*/ 17 w 26"/>
                <a:gd name="T39" fmla="*/ 3 h 32"/>
                <a:gd name="T40" fmla="*/ 17 w 26"/>
                <a:gd name="T41" fmla="*/ 2 h 32"/>
                <a:gd name="T42" fmla="*/ 16 w 26"/>
                <a:gd name="T43" fmla="*/ 1 h 32"/>
                <a:gd name="T44" fmla="*/ 17 w 26"/>
                <a:gd name="T45" fmla="*/ 0 h 32"/>
                <a:gd name="T46" fmla="*/ 24 w 26"/>
                <a:gd name="T47" fmla="*/ 10 h 32"/>
                <a:gd name="T48" fmla="*/ 26 w 26"/>
                <a:gd name="T49" fmla="*/ 16 h 32"/>
                <a:gd name="T50" fmla="*/ 24 w 26"/>
                <a:gd name="T51" fmla="*/ 20 h 32"/>
                <a:gd name="T52" fmla="*/ 20 w 26"/>
                <a:gd name="T53" fmla="*/ 21 h 32"/>
                <a:gd name="T54" fmla="*/ 16 w 26"/>
                <a:gd name="T55" fmla="*/ 19 h 32"/>
                <a:gd name="T56" fmla="*/ 15 w 26"/>
                <a:gd name="T57" fmla="*/ 22 h 32"/>
                <a:gd name="T58" fmla="*/ 14 w 26"/>
                <a:gd name="T59" fmla="*/ 26 h 32"/>
                <a:gd name="T60" fmla="*/ 13 w 26"/>
                <a:gd name="T61" fmla="*/ 28 h 32"/>
                <a:gd name="T62" fmla="*/ 13 w 26"/>
                <a:gd name="T63" fmla="*/ 30 h 32"/>
                <a:gd name="T64" fmla="*/ 13 w 26"/>
                <a:gd name="T65" fmla="*/ 31 h 32"/>
                <a:gd name="T66" fmla="*/ 14 w 26"/>
                <a:gd name="T67" fmla="*/ 31 h 32"/>
                <a:gd name="T68" fmla="*/ 13 w 26"/>
                <a:gd name="T69" fmla="*/ 32 h 32"/>
                <a:gd name="T70" fmla="*/ 20 w 26"/>
                <a:gd name="T71" fmla="*/ 15 h 32"/>
                <a:gd name="T72" fmla="*/ 22 w 26"/>
                <a:gd name="T73" fmla="*/ 12 h 32"/>
                <a:gd name="T74" fmla="*/ 21 w 26"/>
                <a:gd name="T75" fmla="*/ 9 h 32"/>
                <a:gd name="T76" fmla="*/ 21 w 26"/>
                <a:gd name="T77" fmla="*/ 8 h 32"/>
                <a:gd name="T78" fmla="*/ 13 w 26"/>
                <a:gd name="T79" fmla="*/ 13 h 32"/>
                <a:gd name="T80" fmla="*/ 14 w 26"/>
                <a:gd name="T81" fmla="*/ 14 h 32"/>
                <a:gd name="T82" fmla="*/ 17 w 26"/>
                <a:gd name="T83" fmla="*/ 16 h 32"/>
                <a:gd name="T84" fmla="*/ 20 w 26"/>
                <a:gd name="T85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32">
                  <a:moveTo>
                    <a:pt x="13" y="32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9" y="23"/>
                    <a:pt x="10" y="21"/>
                    <a:pt x="11" y="20"/>
                  </a:cubicBezTo>
                  <a:cubicBezTo>
                    <a:pt x="11" y="18"/>
                    <a:pt x="12" y="16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8"/>
                    <a:pt x="6" y="18"/>
                    <a:pt x="6" y="19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6" y="20"/>
                    <a:pt x="6" y="20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3" y="13"/>
                    <a:pt x="3" y="13"/>
                    <a:pt x="4" y="1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6" y="2"/>
                    <a:pt x="16" y="1"/>
                    <a:pt x="16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3"/>
                    <a:pt x="26" y="14"/>
                    <a:pt x="26" y="16"/>
                  </a:cubicBezTo>
                  <a:cubicBezTo>
                    <a:pt x="26" y="18"/>
                    <a:pt x="25" y="19"/>
                    <a:pt x="24" y="20"/>
                  </a:cubicBezTo>
                  <a:cubicBezTo>
                    <a:pt x="23" y="21"/>
                    <a:pt x="21" y="21"/>
                    <a:pt x="20" y="21"/>
                  </a:cubicBezTo>
                  <a:cubicBezTo>
                    <a:pt x="19" y="20"/>
                    <a:pt x="18" y="20"/>
                    <a:pt x="16" y="19"/>
                  </a:cubicBezTo>
                  <a:cubicBezTo>
                    <a:pt x="16" y="20"/>
                    <a:pt x="15" y="21"/>
                    <a:pt x="15" y="22"/>
                  </a:cubicBezTo>
                  <a:cubicBezTo>
                    <a:pt x="14" y="24"/>
                    <a:pt x="14" y="25"/>
                    <a:pt x="14" y="26"/>
                  </a:cubicBezTo>
                  <a:cubicBezTo>
                    <a:pt x="13" y="27"/>
                    <a:pt x="13" y="27"/>
                    <a:pt x="13" y="28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1"/>
                    <a:pt x="14" y="31"/>
                    <a:pt x="14" y="31"/>
                  </a:cubicBezTo>
                  <a:lnTo>
                    <a:pt x="13" y="32"/>
                  </a:lnTo>
                  <a:close/>
                  <a:moveTo>
                    <a:pt x="20" y="15"/>
                  </a:moveTo>
                  <a:cubicBezTo>
                    <a:pt x="21" y="14"/>
                    <a:pt x="22" y="13"/>
                    <a:pt x="22" y="12"/>
                  </a:cubicBezTo>
                  <a:cubicBezTo>
                    <a:pt x="22" y="11"/>
                    <a:pt x="22" y="10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8" y="16"/>
                    <a:pt x="19" y="16"/>
                    <a:pt x="20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 userDrawn="1"/>
          </p:nvSpPr>
          <p:spPr bwMode="auto">
            <a:xfrm>
              <a:off x="1512839" y="884660"/>
              <a:ext cx="95250" cy="76200"/>
            </a:xfrm>
            <a:custGeom>
              <a:avLst/>
              <a:gdLst>
                <a:gd name="T0" fmla="*/ 2 w 25"/>
                <a:gd name="T1" fmla="*/ 13 h 20"/>
                <a:gd name="T2" fmla="*/ 2 w 25"/>
                <a:gd name="T3" fmla="*/ 10 h 20"/>
                <a:gd name="T4" fmla="*/ 2 w 25"/>
                <a:gd name="T5" fmla="*/ 7 h 20"/>
                <a:gd name="T6" fmla="*/ 1 w 25"/>
                <a:gd name="T7" fmla="*/ 6 h 20"/>
                <a:gd name="T8" fmla="*/ 0 w 25"/>
                <a:gd name="T9" fmla="*/ 5 h 20"/>
                <a:gd name="T10" fmla="*/ 7 w 25"/>
                <a:gd name="T11" fmla="*/ 2 h 20"/>
                <a:gd name="T12" fmla="*/ 8 w 25"/>
                <a:gd name="T13" fmla="*/ 4 h 20"/>
                <a:gd name="T14" fmla="*/ 6 w 25"/>
                <a:gd name="T15" fmla="*/ 5 h 20"/>
                <a:gd name="T16" fmla="*/ 4 w 25"/>
                <a:gd name="T17" fmla="*/ 7 h 20"/>
                <a:gd name="T18" fmla="*/ 4 w 25"/>
                <a:gd name="T19" fmla="*/ 10 h 20"/>
                <a:gd name="T20" fmla="*/ 4 w 25"/>
                <a:gd name="T21" fmla="*/ 13 h 20"/>
                <a:gd name="T22" fmla="*/ 6 w 25"/>
                <a:gd name="T23" fmla="*/ 15 h 20"/>
                <a:gd name="T24" fmla="*/ 8 w 25"/>
                <a:gd name="T25" fmla="*/ 15 h 20"/>
                <a:gd name="T26" fmla="*/ 10 w 25"/>
                <a:gd name="T27" fmla="*/ 14 h 20"/>
                <a:gd name="T28" fmla="*/ 11 w 25"/>
                <a:gd name="T29" fmla="*/ 11 h 20"/>
                <a:gd name="T30" fmla="*/ 11 w 25"/>
                <a:gd name="T31" fmla="*/ 8 h 20"/>
                <a:gd name="T32" fmla="*/ 11 w 25"/>
                <a:gd name="T33" fmla="*/ 6 h 20"/>
                <a:gd name="T34" fmla="*/ 12 w 25"/>
                <a:gd name="T35" fmla="*/ 3 h 20"/>
                <a:gd name="T36" fmla="*/ 15 w 25"/>
                <a:gd name="T37" fmla="*/ 0 h 20"/>
                <a:gd name="T38" fmla="*/ 17 w 25"/>
                <a:gd name="T39" fmla="*/ 0 h 20"/>
                <a:gd name="T40" fmla="*/ 20 w 25"/>
                <a:gd name="T41" fmla="*/ 1 h 20"/>
                <a:gd name="T42" fmla="*/ 22 w 25"/>
                <a:gd name="T43" fmla="*/ 3 h 20"/>
                <a:gd name="T44" fmla="*/ 23 w 25"/>
                <a:gd name="T45" fmla="*/ 6 h 20"/>
                <a:gd name="T46" fmla="*/ 24 w 25"/>
                <a:gd name="T47" fmla="*/ 9 h 20"/>
                <a:gd name="T48" fmla="*/ 24 w 25"/>
                <a:gd name="T49" fmla="*/ 12 h 20"/>
                <a:gd name="T50" fmla="*/ 25 w 25"/>
                <a:gd name="T51" fmla="*/ 12 h 20"/>
                <a:gd name="T52" fmla="*/ 25 w 25"/>
                <a:gd name="T53" fmla="*/ 14 h 20"/>
                <a:gd name="T54" fmla="*/ 19 w 25"/>
                <a:gd name="T55" fmla="*/ 16 h 20"/>
                <a:gd name="T56" fmla="*/ 18 w 25"/>
                <a:gd name="T57" fmla="*/ 15 h 20"/>
                <a:gd name="T58" fmla="*/ 20 w 25"/>
                <a:gd name="T59" fmla="*/ 13 h 20"/>
                <a:gd name="T60" fmla="*/ 22 w 25"/>
                <a:gd name="T61" fmla="*/ 11 h 20"/>
                <a:gd name="T62" fmla="*/ 22 w 25"/>
                <a:gd name="T63" fmla="*/ 9 h 20"/>
                <a:gd name="T64" fmla="*/ 22 w 25"/>
                <a:gd name="T65" fmla="*/ 7 h 20"/>
                <a:gd name="T66" fmla="*/ 20 w 25"/>
                <a:gd name="T67" fmla="*/ 5 h 20"/>
                <a:gd name="T68" fmla="*/ 18 w 25"/>
                <a:gd name="T69" fmla="*/ 4 h 20"/>
                <a:gd name="T70" fmla="*/ 16 w 25"/>
                <a:gd name="T71" fmla="*/ 6 h 20"/>
                <a:gd name="T72" fmla="*/ 16 w 25"/>
                <a:gd name="T73" fmla="*/ 9 h 20"/>
                <a:gd name="T74" fmla="*/ 16 w 25"/>
                <a:gd name="T75" fmla="*/ 11 h 20"/>
                <a:gd name="T76" fmla="*/ 16 w 25"/>
                <a:gd name="T77" fmla="*/ 13 h 20"/>
                <a:gd name="T78" fmla="*/ 15 w 25"/>
                <a:gd name="T79" fmla="*/ 17 h 20"/>
                <a:gd name="T80" fmla="*/ 12 w 25"/>
                <a:gd name="T81" fmla="*/ 20 h 20"/>
                <a:gd name="T82" fmla="*/ 9 w 25"/>
                <a:gd name="T83" fmla="*/ 20 h 20"/>
                <a:gd name="T84" fmla="*/ 6 w 25"/>
                <a:gd name="T85" fmla="*/ 19 h 20"/>
                <a:gd name="T86" fmla="*/ 4 w 25"/>
                <a:gd name="T87" fmla="*/ 17 h 20"/>
                <a:gd name="T88" fmla="*/ 2 w 25"/>
                <a:gd name="T8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" h="20">
                  <a:moveTo>
                    <a:pt x="2" y="13"/>
                  </a:moveTo>
                  <a:cubicBezTo>
                    <a:pt x="2" y="12"/>
                    <a:pt x="2" y="11"/>
                    <a:pt x="2" y="10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5"/>
                    <a:pt x="6" y="5"/>
                  </a:cubicBezTo>
                  <a:cubicBezTo>
                    <a:pt x="5" y="6"/>
                    <a:pt x="5" y="7"/>
                    <a:pt x="4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3" y="11"/>
                    <a:pt x="4" y="12"/>
                    <a:pt x="4" y="13"/>
                  </a:cubicBezTo>
                  <a:cubicBezTo>
                    <a:pt x="4" y="14"/>
                    <a:pt x="5" y="15"/>
                    <a:pt x="6" y="15"/>
                  </a:cubicBezTo>
                  <a:cubicBezTo>
                    <a:pt x="7" y="16"/>
                    <a:pt x="7" y="16"/>
                    <a:pt x="8" y="15"/>
                  </a:cubicBezTo>
                  <a:cubicBezTo>
                    <a:pt x="9" y="15"/>
                    <a:pt x="10" y="15"/>
                    <a:pt x="10" y="14"/>
                  </a:cubicBezTo>
                  <a:cubicBezTo>
                    <a:pt x="10" y="13"/>
                    <a:pt x="11" y="12"/>
                    <a:pt x="11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8"/>
                    <a:pt x="11" y="7"/>
                    <a:pt x="11" y="6"/>
                  </a:cubicBezTo>
                  <a:cubicBezTo>
                    <a:pt x="11" y="5"/>
                    <a:pt x="11" y="3"/>
                    <a:pt x="12" y="3"/>
                  </a:cubicBezTo>
                  <a:cubicBezTo>
                    <a:pt x="13" y="2"/>
                    <a:pt x="14" y="1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8" y="0"/>
                    <a:pt x="19" y="1"/>
                    <a:pt x="20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2" y="4"/>
                    <a:pt x="23" y="5"/>
                    <a:pt x="23" y="6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4"/>
                    <a:pt x="19" y="14"/>
                    <a:pt x="20" y="13"/>
                  </a:cubicBezTo>
                  <a:cubicBezTo>
                    <a:pt x="21" y="12"/>
                    <a:pt x="21" y="12"/>
                    <a:pt x="22" y="11"/>
                  </a:cubicBezTo>
                  <a:cubicBezTo>
                    <a:pt x="22" y="11"/>
                    <a:pt x="22" y="10"/>
                    <a:pt x="22" y="9"/>
                  </a:cubicBezTo>
                  <a:cubicBezTo>
                    <a:pt x="22" y="8"/>
                    <a:pt x="22" y="8"/>
                    <a:pt x="22" y="7"/>
                  </a:cubicBezTo>
                  <a:cubicBezTo>
                    <a:pt x="22" y="6"/>
                    <a:pt x="21" y="5"/>
                    <a:pt x="20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7" y="5"/>
                    <a:pt x="17" y="5"/>
                    <a:pt x="16" y="6"/>
                  </a:cubicBezTo>
                  <a:cubicBezTo>
                    <a:pt x="16" y="7"/>
                    <a:pt x="16" y="8"/>
                    <a:pt x="16" y="9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5"/>
                    <a:pt x="15" y="16"/>
                    <a:pt x="15" y="17"/>
                  </a:cubicBezTo>
                  <a:cubicBezTo>
                    <a:pt x="14" y="18"/>
                    <a:pt x="13" y="19"/>
                    <a:pt x="12" y="20"/>
                  </a:cubicBezTo>
                  <a:cubicBezTo>
                    <a:pt x="11" y="20"/>
                    <a:pt x="10" y="20"/>
                    <a:pt x="9" y="20"/>
                  </a:cubicBezTo>
                  <a:cubicBezTo>
                    <a:pt x="8" y="20"/>
                    <a:pt x="7" y="19"/>
                    <a:pt x="6" y="19"/>
                  </a:cubicBezTo>
                  <a:cubicBezTo>
                    <a:pt x="6" y="18"/>
                    <a:pt x="5" y="18"/>
                    <a:pt x="4" y="17"/>
                  </a:cubicBezTo>
                  <a:cubicBezTo>
                    <a:pt x="3" y="16"/>
                    <a:pt x="3" y="15"/>
                    <a:pt x="2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 userDrawn="1"/>
          </p:nvSpPr>
          <p:spPr bwMode="auto">
            <a:xfrm>
              <a:off x="1543001" y="1006897"/>
              <a:ext cx="82550" cy="52388"/>
            </a:xfrm>
            <a:custGeom>
              <a:avLst/>
              <a:gdLst>
                <a:gd name="T0" fmla="*/ 1 w 22"/>
                <a:gd name="T1" fmla="*/ 14 h 14"/>
                <a:gd name="T2" fmla="*/ 0 w 22"/>
                <a:gd name="T3" fmla="*/ 2 h 14"/>
                <a:gd name="T4" fmla="*/ 1 w 22"/>
                <a:gd name="T5" fmla="*/ 2 h 14"/>
                <a:gd name="T6" fmla="*/ 2 w 22"/>
                <a:gd name="T7" fmla="*/ 3 h 14"/>
                <a:gd name="T8" fmla="*/ 2 w 22"/>
                <a:gd name="T9" fmla="*/ 4 h 14"/>
                <a:gd name="T10" fmla="*/ 3 w 22"/>
                <a:gd name="T11" fmla="*/ 5 h 14"/>
                <a:gd name="T12" fmla="*/ 3 w 22"/>
                <a:gd name="T13" fmla="*/ 5 h 14"/>
                <a:gd name="T14" fmla="*/ 18 w 22"/>
                <a:gd name="T15" fmla="*/ 3 h 14"/>
                <a:gd name="T16" fmla="*/ 19 w 22"/>
                <a:gd name="T17" fmla="*/ 3 h 14"/>
                <a:gd name="T18" fmla="*/ 20 w 22"/>
                <a:gd name="T19" fmla="*/ 2 h 14"/>
                <a:gd name="T20" fmla="*/ 20 w 22"/>
                <a:gd name="T21" fmla="*/ 1 h 14"/>
                <a:gd name="T22" fmla="*/ 20 w 22"/>
                <a:gd name="T23" fmla="*/ 0 h 14"/>
                <a:gd name="T24" fmla="*/ 21 w 22"/>
                <a:gd name="T25" fmla="*/ 0 h 14"/>
                <a:gd name="T26" fmla="*/ 22 w 22"/>
                <a:gd name="T27" fmla="*/ 12 h 14"/>
                <a:gd name="T28" fmla="*/ 21 w 22"/>
                <a:gd name="T29" fmla="*/ 12 h 14"/>
                <a:gd name="T30" fmla="*/ 21 w 22"/>
                <a:gd name="T31" fmla="*/ 11 h 14"/>
                <a:gd name="T32" fmla="*/ 21 w 22"/>
                <a:gd name="T33" fmla="*/ 9 h 14"/>
                <a:gd name="T34" fmla="*/ 20 w 22"/>
                <a:gd name="T35" fmla="*/ 9 h 14"/>
                <a:gd name="T36" fmla="*/ 19 w 22"/>
                <a:gd name="T37" fmla="*/ 9 h 14"/>
                <a:gd name="T38" fmla="*/ 4 w 22"/>
                <a:gd name="T39" fmla="*/ 10 h 14"/>
                <a:gd name="T40" fmla="*/ 3 w 22"/>
                <a:gd name="T41" fmla="*/ 11 h 14"/>
                <a:gd name="T42" fmla="*/ 3 w 22"/>
                <a:gd name="T43" fmla="*/ 11 h 14"/>
                <a:gd name="T44" fmla="*/ 3 w 22"/>
                <a:gd name="T45" fmla="*/ 12 h 14"/>
                <a:gd name="T46" fmla="*/ 3 w 22"/>
                <a:gd name="T47" fmla="*/ 14 h 14"/>
                <a:gd name="T48" fmla="*/ 1 w 22"/>
                <a:gd name="T4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14">
                  <a:moveTo>
                    <a:pt x="1" y="14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3"/>
                    <a:pt x="20" y="2"/>
                  </a:cubicBezTo>
                  <a:cubicBezTo>
                    <a:pt x="20" y="2"/>
                    <a:pt x="20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4"/>
                  </a:cubicBezTo>
                  <a:lnTo>
                    <a:pt x="1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 userDrawn="1"/>
          </p:nvSpPr>
          <p:spPr bwMode="auto">
            <a:xfrm>
              <a:off x="1543001" y="1108497"/>
              <a:ext cx="87313" cy="79375"/>
            </a:xfrm>
            <a:custGeom>
              <a:avLst/>
              <a:gdLst>
                <a:gd name="T0" fmla="*/ 14 w 23"/>
                <a:gd name="T1" fmla="*/ 21 h 21"/>
                <a:gd name="T2" fmla="*/ 14 w 23"/>
                <a:gd name="T3" fmla="*/ 20 h 21"/>
                <a:gd name="T4" fmla="*/ 17 w 23"/>
                <a:gd name="T5" fmla="*/ 18 h 21"/>
                <a:gd name="T6" fmla="*/ 19 w 23"/>
                <a:gd name="T7" fmla="*/ 17 h 21"/>
                <a:gd name="T8" fmla="*/ 20 w 23"/>
                <a:gd name="T9" fmla="*/ 16 h 21"/>
                <a:gd name="T10" fmla="*/ 20 w 23"/>
                <a:gd name="T11" fmla="*/ 14 h 21"/>
                <a:gd name="T12" fmla="*/ 20 w 23"/>
                <a:gd name="T13" fmla="*/ 14 h 21"/>
                <a:gd name="T14" fmla="*/ 3 w 23"/>
                <a:gd name="T15" fmla="*/ 12 h 21"/>
                <a:gd name="T16" fmla="*/ 3 w 23"/>
                <a:gd name="T17" fmla="*/ 12 h 21"/>
                <a:gd name="T18" fmla="*/ 2 w 23"/>
                <a:gd name="T19" fmla="*/ 13 h 21"/>
                <a:gd name="T20" fmla="*/ 1 w 23"/>
                <a:gd name="T21" fmla="*/ 14 h 21"/>
                <a:gd name="T22" fmla="*/ 1 w 23"/>
                <a:gd name="T23" fmla="*/ 15 h 21"/>
                <a:gd name="T24" fmla="*/ 0 w 23"/>
                <a:gd name="T25" fmla="*/ 15 h 21"/>
                <a:gd name="T26" fmla="*/ 1 w 23"/>
                <a:gd name="T27" fmla="*/ 3 h 21"/>
                <a:gd name="T28" fmla="*/ 2 w 23"/>
                <a:gd name="T29" fmla="*/ 3 h 21"/>
                <a:gd name="T30" fmla="*/ 2 w 23"/>
                <a:gd name="T31" fmla="*/ 4 h 21"/>
                <a:gd name="T32" fmla="*/ 2 w 23"/>
                <a:gd name="T33" fmla="*/ 5 h 21"/>
                <a:gd name="T34" fmla="*/ 3 w 23"/>
                <a:gd name="T35" fmla="*/ 6 h 21"/>
                <a:gd name="T36" fmla="*/ 4 w 23"/>
                <a:gd name="T37" fmla="*/ 7 h 21"/>
                <a:gd name="T38" fmla="*/ 20 w 23"/>
                <a:gd name="T39" fmla="*/ 9 h 21"/>
                <a:gd name="T40" fmla="*/ 21 w 23"/>
                <a:gd name="T41" fmla="*/ 8 h 21"/>
                <a:gd name="T42" fmla="*/ 21 w 23"/>
                <a:gd name="T43" fmla="*/ 7 h 21"/>
                <a:gd name="T44" fmla="*/ 21 w 23"/>
                <a:gd name="T45" fmla="*/ 5 h 21"/>
                <a:gd name="T46" fmla="*/ 19 w 23"/>
                <a:gd name="T47" fmla="*/ 3 h 21"/>
                <a:gd name="T48" fmla="*/ 17 w 23"/>
                <a:gd name="T49" fmla="*/ 2 h 21"/>
                <a:gd name="T50" fmla="*/ 17 w 23"/>
                <a:gd name="T51" fmla="*/ 0 h 21"/>
                <a:gd name="T52" fmla="*/ 23 w 23"/>
                <a:gd name="T53" fmla="*/ 1 h 21"/>
                <a:gd name="T54" fmla="*/ 20 w 23"/>
                <a:gd name="T55" fmla="*/ 21 h 21"/>
                <a:gd name="T56" fmla="*/ 14 w 23"/>
                <a:gd name="T5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" h="21">
                  <a:moveTo>
                    <a:pt x="14" y="21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5" y="19"/>
                    <a:pt x="16" y="19"/>
                    <a:pt x="17" y="18"/>
                  </a:cubicBezTo>
                  <a:cubicBezTo>
                    <a:pt x="19" y="18"/>
                    <a:pt x="19" y="17"/>
                    <a:pt x="19" y="17"/>
                  </a:cubicBezTo>
                  <a:cubicBezTo>
                    <a:pt x="19" y="16"/>
                    <a:pt x="19" y="16"/>
                    <a:pt x="20" y="16"/>
                  </a:cubicBezTo>
                  <a:cubicBezTo>
                    <a:pt x="20" y="15"/>
                    <a:pt x="20" y="15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2" y="13"/>
                    <a:pt x="1" y="14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6"/>
                    <a:pt x="4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0" y="4"/>
                    <a:pt x="19" y="3"/>
                  </a:cubicBezTo>
                  <a:cubicBezTo>
                    <a:pt x="18" y="3"/>
                    <a:pt x="17" y="2"/>
                    <a:pt x="17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0" y="21"/>
                    <a:pt x="20" y="21"/>
                    <a:pt x="20" y="21"/>
                  </a:cubicBezTo>
                  <a:lnTo>
                    <a:pt x="14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 userDrawn="1"/>
          </p:nvSpPr>
          <p:spPr bwMode="auto">
            <a:xfrm>
              <a:off x="1509664" y="1233910"/>
              <a:ext cx="98425" cy="93663"/>
            </a:xfrm>
            <a:custGeom>
              <a:avLst/>
              <a:gdLst>
                <a:gd name="T0" fmla="*/ 16 w 26"/>
                <a:gd name="T1" fmla="*/ 24 h 25"/>
                <a:gd name="T2" fmla="*/ 17 w 26"/>
                <a:gd name="T3" fmla="*/ 23 h 25"/>
                <a:gd name="T4" fmla="*/ 17 w 26"/>
                <a:gd name="T5" fmla="*/ 22 h 25"/>
                <a:gd name="T6" fmla="*/ 16 w 26"/>
                <a:gd name="T7" fmla="*/ 21 h 25"/>
                <a:gd name="T8" fmla="*/ 15 w 26"/>
                <a:gd name="T9" fmla="*/ 19 h 25"/>
                <a:gd name="T10" fmla="*/ 13 w 26"/>
                <a:gd name="T11" fmla="*/ 17 h 25"/>
                <a:gd name="T12" fmla="*/ 11 w 26"/>
                <a:gd name="T13" fmla="*/ 13 h 25"/>
                <a:gd name="T14" fmla="*/ 9 w 26"/>
                <a:gd name="T15" fmla="*/ 11 h 25"/>
                <a:gd name="T16" fmla="*/ 7 w 26"/>
                <a:gd name="T17" fmla="*/ 10 h 25"/>
                <a:gd name="T18" fmla="*/ 4 w 26"/>
                <a:gd name="T19" fmla="*/ 9 h 25"/>
                <a:gd name="T20" fmla="*/ 3 w 26"/>
                <a:gd name="T21" fmla="*/ 9 h 25"/>
                <a:gd name="T22" fmla="*/ 2 w 26"/>
                <a:gd name="T23" fmla="*/ 10 h 25"/>
                <a:gd name="T24" fmla="*/ 2 w 26"/>
                <a:gd name="T25" fmla="*/ 11 h 25"/>
                <a:gd name="T26" fmla="*/ 1 w 26"/>
                <a:gd name="T27" fmla="*/ 12 h 25"/>
                <a:gd name="T28" fmla="*/ 0 w 26"/>
                <a:gd name="T29" fmla="*/ 11 h 25"/>
                <a:gd name="T30" fmla="*/ 4 w 26"/>
                <a:gd name="T31" fmla="*/ 0 h 25"/>
                <a:gd name="T32" fmla="*/ 5 w 26"/>
                <a:gd name="T33" fmla="*/ 1 h 25"/>
                <a:gd name="T34" fmla="*/ 5 w 26"/>
                <a:gd name="T35" fmla="*/ 2 h 25"/>
                <a:gd name="T36" fmla="*/ 5 w 26"/>
                <a:gd name="T37" fmla="*/ 3 h 25"/>
                <a:gd name="T38" fmla="*/ 5 w 26"/>
                <a:gd name="T39" fmla="*/ 4 h 25"/>
                <a:gd name="T40" fmla="*/ 6 w 26"/>
                <a:gd name="T41" fmla="*/ 4 h 25"/>
                <a:gd name="T42" fmla="*/ 9 w 26"/>
                <a:gd name="T43" fmla="*/ 6 h 25"/>
                <a:gd name="T44" fmla="*/ 10 w 26"/>
                <a:gd name="T45" fmla="*/ 6 h 25"/>
                <a:gd name="T46" fmla="*/ 11 w 26"/>
                <a:gd name="T47" fmla="*/ 6 h 25"/>
                <a:gd name="T48" fmla="*/ 12 w 26"/>
                <a:gd name="T49" fmla="*/ 6 h 25"/>
                <a:gd name="T50" fmla="*/ 13 w 26"/>
                <a:gd name="T51" fmla="*/ 6 h 25"/>
                <a:gd name="T52" fmla="*/ 17 w 26"/>
                <a:gd name="T53" fmla="*/ 5 h 25"/>
                <a:gd name="T54" fmla="*/ 21 w 26"/>
                <a:gd name="T55" fmla="*/ 4 h 25"/>
                <a:gd name="T56" fmla="*/ 23 w 26"/>
                <a:gd name="T57" fmla="*/ 4 h 25"/>
                <a:gd name="T58" fmla="*/ 24 w 26"/>
                <a:gd name="T59" fmla="*/ 3 h 25"/>
                <a:gd name="T60" fmla="*/ 25 w 26"/>
                <a:gd name="T61" fmla="*/ 3 h 25"/>
                <a:gd name="T62" fmla="*/ 25 w 26"/>
                <a:gd name="T63" fmla="*/ 2 h 25"/>
                <a:gd name="T64" fmla="*/ 26 w 26"/>
                <a:gd name="T65" fmla="*/ 2 h 25"/>
                <a:gd name="T66" fmla="*/ 22 w 26"/>
                <a:gd name="T67" fmla="*/ 13 h 25"/>
                <a:gd name="T68" fmla="*/ 21 w 26"/>
                <a:gd name="T69" fmla="*/ 13 h 25"/>
                <a:gd name="T70" fmla="*/ 21 w 26"/>
                <a:gd name="T71" fmla="*/ 11 h 25"/>
                <a:gd name="T72" fmla="*/ 21 w 26"/>
                <a:gd name="T73" fmla="*/ 10 h 25"/>
                <a:gd name="T74" fmla="*/ 20 w 26"/>
                <a:gd name="T75" fmla="*/ 10 h 25"/>
                <a:gd name="T76" fmla="*/ 19 w 26"/>
                <a:gd name="T77" fmla="*/ 10 h 25"/>
                <a:gd name="T78" fmla="*/ 16 w 26"/>
                <a:gd name="T79" fmla="*/ 11 h 25"/>
                <a:gd name="T80" fmla="*/ 11 w 26"/>
                <a:gd name="T81" fmla="*/ 11 h 25"/>
                <a:gd name="T82" fmla="*/ 16 w 26"/>
                <a:gd name="T83" fmla="*/ 17 h 25"/>
                <a:gd name="T84" fmla="*/ 17 w 26"/>
                <a:gd name="T85" fmla="*/ 19 h 25"/>
                <a:gd name="T86" fmla="*/ 18 w 26"/>
                <a:gd name="T87" fmla="*/ 19 h 25"/>
                <a:gd name="T88" fmla="*/ 19 w 26"/>
                <a:gd name="T89" fmla="*/ 17 h 25"/>
                <a:gd name="T90" fmla="*/ 20 w 26"/>
                <a:gd name="T91" fmla="*/ 17 h 25"/>
                <a:gd name="T92" fmla="*/ 18 w 26"/>
                <a:gd name="T93" fmla="*/ 25 h 25"/>
                <a:gd name="T94" fmla="*/ 16 w 26"/>
                <a:gd name="T9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16" y="24"/>
                  </a:moveTo>
                  <a:cubicBezTo>
                    <a:pt x="17" y="24"/>
                    <a:pt x="17" y="23"/>
                    <a:pt x="17" y="23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6" y="22"/>
                    <a:pt x="16" y="21"/>
                    <a:pt x="16" y="21"/>
                  </a:cubicBezTo>
                  <a:cubicBezTo>
                    <a:pt x="16" y="20"/>
                    <a:pt x="16" y="20"/>
                    <a:pt x="15" y="19"/>
                  </a:cubicBezTo>
                  <a:cubicBezTo>
                    <a:pt x="15" y="19"/>
                    <a:pt x="14" y="18"/>
                    <a:pt x="13" y="17"/>
                  </a:cubicBezTo>
                  <a:cubicBezTo>
                    <a:pt x="12" y="15"/>
                    <a:pt x="12" y="14"/>
                    <a:pt x="11" y="13"/>
                  </a:cubicBezTo>
                  <a:cubicBezTo>
                    <a:pt x="10" y="12"/>
                    <a:pt x="10" y="12"/>
                    <a:pt x="9" y="11"/>
                  </a:cubicBezTo>
                  <a:cubicBezTo>
                    <a:pt x="9" y="11"/>
                    <a:pt x="8" y="11"/>
                    <a:pt x="7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3" y="9"/>
                    <a:pt x="3" y="9"/>
                    <a:pt x="2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6"/>
                    <a:pt x="12" y="6"/>
                    <a:pt x="13" y="6"/>
                  </a:cubicBezTo>
                  <a:cubicBezTo>
                    <a:pt x="14" y="6"/>
                    <a:pt x="16" y="5"/>
                    <a:pt x="17" y="5"/>
                  </a:cubicBezTo>
                  <a:cubicBezTo>
                    <a:pt x="19" y="5"/>
                    <a:pt x="20" y="5"/>
                    <a:pt x="21" y="4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3" y="4"/>
                    <a:pt x="24" y="4"/>
                    <a:pt x="24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1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4" y="11"/>
                    <a:pt x="13" y="11"/>
                    <a:pt x="11" y="11"/>
                  </a:cubicBezTo>
                  <a:cubicBezTo>
                    <a:pt x="13" y="14"/>
                    <a:pt x="15" y="16"/>
                    <a:pt x="16" y="17"/>
                  </a:cubicBezTo>
                  <a:cubicBezTo>
                    <a:pt x="16" y="18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8"/>
                    <a:pt x="19" y="18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671464" y="673522"/>
              <a:ext cx="815975" cy="820738"/>
            </a:xfrm>
            <a:custGeom>
              <a:avLst/>
              <a:gdLst>
                <a:gd name="T0" fmla="*/ 108 w 217"/>
                <a:gd name="T1" fmla="*/ 217 h 217"/>
                <a:gd name="T2" fmla="*/ 108 w 217"/>
                <a:gd name="T3" fmla="*/ 0 h 217"/>
                <a:gd name="T4" fmla="*/ 92 w 217"/>
                <a:gd name="T5" fmla="*/ 18 h 217"/>
                <a:gd name="T6" fmla="*/ 84 w 217"/>
                <a:gd name="T7" fmla="*/ 38 h 217"/>
                <a:gd name="T8" fmla="*/ 27 w 217"/>
                <a:gd name="T9" fmla="*/ 67 h 217"/>
                <a:gd name="T10" fmla="*/ 38 w 217"/>
                <a:gd name="T11" fmla="*/ 80 h 217"/>
                <a:gd name="T12" fmla="*/ 84 w 217"/>
                <a:gd name="T13" fmla="*/ 74 h 217"/>
                <a:gd name="T14" fmla="*/ 21 w 217"/>
                <a:gd name="T15" fmla="*/ 128 h 217"/>
                <a:gd name="T16" fmla="*/ 23 w 217"/>
                <a:gd name="T17" fmla="*/ 139 h 217"/>
                <a:gd name="T18" fmla="*/ 63 w 217"/>
                <a:gd name="T19" fmla="*/ 104 h 217"/>
                <a:gd name="T20" fmla="*/ 101 w 217"/>
                <a:gd name="T21" fmla="*/ 80 h 217"/>
                <a:gd name="T22" fmla="*/ 101 w 217"/>
                <a:gd name="T23" fmla="*/ 27 h 217"/>
                <a:gd name="T24" fmla="*/ 92 w 217"/>
                <a:gd name="T25" fmla="*/ 18 h 217"/>
                <a:gd name="T26" fmla="*/ 116 w 217"/>
                <a:gd name="T27" fmla="*/ 27 h 217"/>
                <a:gd name="T28" fmla="*/ 116 w 217"/>
                <a:gd name="T29" fmla="*/ 80 h 217"/>
                <a:gd name="T30" fmla="*/ 154 w 217"/>
                <a:gd name="T31" fmla="*/ 104 h 217"/>
                <a:gd name="T32" fmla="*/ 193 w 217"/>
                <a:gd name="T33" fmla="*/ 139 h 217"/>
                <a:gd name="T34" fmla="*/ 196 w 217"/>
                <a:gd name="T35" fmla="*/ 128 h 217"/>
                <a:gd name="T36" fmla="*/ 133 w 217"/>
                <a:gd name="T37" fmla="*/ 74 h 217"/>
                <a:gd name="T38" fmla="*/ 178 w 217"/>
                <a:gd name="T39" fmla="*/ 80 h 217"/>
                <a:gd name="T40" fmla="*/ 189 w 217"/>
                <a:gd name="T41" fmla="*/ 67 h 217"/>
                <a:gd name="T42" fmla="*/ 133 w 217"/>
                <a:gd name="T43" fmla="*/ 38 h 217"/>
                <a:gd name="T44" fmla="*/ 124 w 217"/>
                <a:gd name="T45" fmla="*/ 18 h 217"/>
                <a:gd name="T46" fmla="*/ 176 w 217"/>
                <a:gd name="T47" fmla="*/ 164 h 217"/>
                <a:gd name="T48" fmla="*/ 148 w 217"/>
                <a:gd name="T49" fmla="*/ 122 h 217"/>
                <a:gd name="T50" fmla="*/ 117 w 217"/>
                <a:gd name="T51" fmla="*/ 105 h 217"/>
                <a:gd name="T52" fmla="*/ 108 w 217"/>
                <a:gd name="T53" fmla="*/ 92 h 217"/>
                <a:gd name="T54" fmla="*/ 100 w 217"/>
                <a:gd name="T55" fmla="*/ 105 h 217"/>
                <a:gd name="T56" fmla="*/ 68 w 217"/>
                <a:gd name="T57" fmla="*/ 122 h 217"/>
                <a:gd name="T58" fmla="*/ 41 w 217"/>
                <a:gd name="T59" fmla="*/ 164 h 217"/>
                <a:gd name="T60" fmla="*/ 56 w 217"/>
                <a:gd name="T61" fmla="*/ 171 h 217"/>
                <a:gd name="T62" fmla="*/ 100 w 217"/>
                <a:gd name="T63" fmla="*/ 122 h 217"/>
                <a:gd name="T64" fmla="*/ 95 w 217"/>
                <a:gd name="T65" fmla="*/ 143 h 217"/>
                <a:gd name="T66" fmla="*/ 82 w 217"/>
                <a:gd name="T67" fmla="*/ 154 h 217"/>
                <a:gd name="T68" fmla="*/ 75 w 217"/>
                <a:gd name="T69" fmla="*/ 194 h 217"/>
                <a:gd name="T70" fmla="*/ 95 w 217"/>
                <a:gd name="T71" fmla="*/ 164 h 217"/>
                <a:gd name="T72" fmla="*/ 121 w 217"/>
                <a:gd name="T73" fmla="*/ 164 h 217"/>
                <a:gd name="T74" fmla="*/ 141 w 217"/>
                <a:gd name="T75" fmla="*/ 194 h 217"/>
                <a:gd name="T76" fmla="*/ 134 w 217"/>
                <a:gd name="T77" fmla="*/ 154 h 217"/>
                <a:gd name="T78" fmla="*/ 122 w 217"/>
                <a:gd name="T79" fmla="*/ 143 h 217"/>
                <a:gd name="T80" fmla="*/ 117 w 217"/>
                <a:gd name="T81" fmla="*/ 122 h 217"/>
                <a:gd name="T82" fmla="*/ 160 w 217"/>
                <a:gd name="T83" fmla="*/ 171 h 217"/>
                <a:gd name="T84" fmla="*/ 176 w 217"/>
                <a:gd name="T85" fmla="*/ 16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7" h="217">
                  <a:moveTo>
                    <a:pt x="217" y="109"/>
                  </a:moveTo>
                  <a:cubicBezTo>
                    <a:pt x="217" y="169"/>
                    <a:pt x="168" y="217"/>
                    <a:pt x="108" y="217"/>
                  </a:cubicBezTo>
                  <a:cubicBezTo>
                    <a:pt x="48" y="217"/>
                    <a:pt x="0" y="169"/>
                    <a:pt x="0" y="109"/>
                  </a:cubicBezTo>
                  <a:cubicBezTo>
                    <a:pt x="0" y="49"/>
                    <a:pt x="48" y="0"/>
                    <a:pt x="108" y="0"/>
                  </a:cubicBezTo>
                  <a:cubicBezTo>
                    <a:pt x="168" y="0"/>
                    <a:pt x="217" y="49"/>
                    <a:pt x="217" y="109"/>
                  </a:cubicBezTo>
                  <a:close/>
                  <a:moveTo>
                    <a:pt x="92" y="18"/>
                  </a:moveTo>
                  <a:cubicBezTo>
                    <a:pt x="88" y="18"/>
                    <a:pt x="84" y="22"/>
                    <a:pt x="84" y="27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75" y="40"/>
                    <a:pt x="66" y="43"/>
                    <a:pt x="57" y="48"/>
                  </a:cubicBezTo>
                  <a:cubicBezTo>
                    <a:pt x="46" y="53"/>
                    <a:pt x="36" y="60"/>
                    <a:pt x="27" y="67"/>
                  </a:cubicBezTo>
                  <a:cubicBezTo>
                    <a:pt x="24" y="70"/>
                    <a:pt x="23" y="75"/>
                    <a:pt x="26" y="79"/>
                  </a:cubicBezTo>
                  <a:cubicBezTo>
                    <a:pt x="29" y="82"/>
                    <a:pt x="35" y="83"/>
                    <a:pt x="38" y="80"/>
                  </a:cubicBezTo>
                  <a:cubicBezTo>
                    <a:pt x="52" y="68"/>
                    <a:pt x="68" y="59"/>
                    <a:pt x="84" y="55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73" y="77"/>
                    <a:pt x="62" y="83"/>
                    <a:pt x="52" y="92"/>
                  </a:cubicBezTo>
                  <a:cubicBezTo>
                    <a:pt x="41" y="101"/>
                    <a:pt x="30" y="113"/>
                    <a:pt x="21" y="128"/>
                  </a:cubicBezTo>
                  <a:cubicBezTo>
                    <a:pt x="20" y="129"/>
                    <a:pt x="19" y="131"/>
                    <a:pt x="19" y="132"/>
                  </a:cubicBezTo>
                  <a:cubicBezTo>
                    <a:pt x="19" y="135"/>
                    <a:pt x="21" y="138"/>
                    <a:pt x="23" y="139"/>
                  </a:cubicBezTo>
                  <a:cubicBezTo>
                    <a:pt x="27" y="142"/>
                    <a:pt x="32" y="141"/>
                    <a:pt x="35" y="137"/>
                  </a:cubicBezTo>
                  <a:cubicBezTo>
                    <a:pt x="43" y="124"/>
                    <a:pt x="53" y="113"/>
                    <a:pt x="63" y="104"/>
                  </a:cubicBezTo>
                  <a:cubicBezTo>
                    <a:pt x="73" y="96"/>
                    <a:pt x="84" y="90"/>
                    <a:pt x="94" y="88"/>
                  </a:cubicBezTo>
                  <a:cubicBezTo>
                    <a:pt x="99" y="87"/>
                    <a:pt x="101" y="83"/>
                    <a:pt x="101" y="80"/>
                  </a:cubicBezTo>
                  <a:cubicBezTo>
                    <a:pt x="101" y="80"/>
                    <a:pt x="101" y="78"/>
                    <a:pt x="101" y="76"/>
                  </a:cubicBezTo>
                  <a:cubicBezTo>
                    <a:pt x="101" y="63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2"/>
                    <a:pt x="97" y="18"/>
                    <a:pt x="92" y="18"/>
                  </a:cubicBezTo>
                  <a:close/>
                  <a:moveTo>
                    <a:pt x="116" y="27"/>
                  </a:moveTo>
                  <a:cubicBezTo>
                    <a:pt x="116" y="27"/>
                    <a:pt x="116" y="27"/>
                    <a:pt x="116" y="27"/>
                  </a:cubicBezTo>
                  <a:cubicBezTo>
                    <a:pt x="116" y="27"/>
                    <a:pt x="116" y="63"/>
                    <a:pt x="116" y="76"/>
                  </a:cubicBezTo>
                  <a:cubicBezTo>
                    <a:pt x="116" y="78"/>
                    <a:pt x="116" y="80"/>
                    <a:pt x="116" y="80"/>
                  </a:cubicBezTo>
                  <a:cubicBezTo>
                    <a:pt x="116" y="83"/>
                    <a:pt x="118" y="87"/>
                    <a:pt x="122" y="88"/>
                  </a:cubicBezTo>
                  <a:cubicBezTo>
                    <a:pt x="132" y="90"/>
                    <a:pt x="143" y="96"/>
                    <a:pt x="154" y="104"/>
                  </a:cubicBezTo>
                  <a:cubicBezTo>
                    <a:pt x="164" y="113"/>
                    <a:pt x="173" y="124"/>
                    <a:pt x="182" y="137"/>
                  </a:cubicBezTo>
                  <a:cubicBezTo>
                    <a:pt x="184" y="141"/>
                    <a:pt x="189" y="142"/>
                    <a:pt x="193" y="139"/>
                  </a:cubicBezTo>
                  <a:cubicBezTo>
                    <a:pt x="196" y="138"/>
                    <a:pt x="197" y="135"/>
                    <a:pt x="197" y="132"/>
                  </a:cubicBezTo>
                  <a:cubicBezTo>
                    <a:pt x="197" y="131"/>
                    <a:pt x="197" y="129"/>
                    <a:pt x="196" y="128"/>
                  </a:cubicBezTo>
                  <a:cubicBezTo>
                    <a:pt x="186" y="113"/>
                    <a:pt x="176" y="101"/>
                    <a:pt x="164" y="92"/>
                  </a:cubicBezTo>
                  <a:cubicBezTo>
                    <a:pt x="154" y="83"/>
                    <a:pt x="144" y="77"/>
                    <a:pt x="133" y="74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48" y="59"/>
                    <a:pt x="165" y="68"/>
                    <a:pt x="178" y="80"/>
                  </a:cubicBezTo>
                  <a:cubicBezTo>
                    <a:pt x="182" y="83"/>
                    <a:pt x="187" y="82"/>
                    <a:pt x="190" y="79"/>
                  </a:cubicBezTo>
                  <a:cubicBezTo>
                    <a:pt x="193" y="75"/>
                    <a:pt x="193" y="70"/>
                    <a:pt x="189" y="67"/>
                  </a:cubicBezTo>
                  <a:cubicBezTo>
                    <a:pt x="180" y="60"/>
                    <a:pt x="170" y="53"/>
                    <a:pt x="160" y="48"/>
                  </a:cubicBezTo>
                  <a:cubicBezTo>
                    <a:pt x="151" y="43"/>
                    <a:pt x="142" y="40"/>
                    <a:pt x="133" y="38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3" y="22"/>
                    <a:pt x="129" y="18"/>
                    <a:pt x="124" y="18"/>
                  </a:cubicBezTo>
                  <a:cubicBezTo>
                    <a:pt x="119" y="18"/>
                    <a:pt x="116" y="22"/>
                    <a:pt x="116" y="27"/>
                  </a:cubicBezTo>
                  <a:close/>
                  <a:moveTo>
                    <a:pt x="176" y="164"/>
                  </a:moveTo>
                  <a:cubicBezTo>
                    <a:pt x="172" y="156"/>
                    <a:pt x="168" y="148"/>
                    <a:pt x="164" y="141"/>
                  </a:cubicBezTo>
                  <a:cubicBezTo>
                    <a:pt x="159" y="134"/>
                    <a:pt x="154" y="128"/>
                    <a:pt x="148" y="122"/>
                  </a:cubicBezTo>
                  <a:cubicBezTo>
                    <a:pt x="142" y="117"/>
                    <a:pt x="136" y="112"/>
                    <a:pt x="130" y="110"/>
                  </a:cubicBezTo>
                  <a:cubicBezTo>
                    <a:pt x="126" y="108"/>
                    <a:pt x="121" y="106"/>
                    <a:pt x="117" y="105"/>
                  </a:cubicBezTo>
                  <a:cubicBezTo>
                    <a:pt x="117" y="100"/>
                    <a:pt x="117" y="100"/>
                    <a:pt x="117" y="100"/>
                  </a:cubicBezTo>
                  <a:cubicBezTo>
                    <a:pt x="117" y="96"/>
                    <a:pt x="113" y="92"/>
                    <a:pt x="108" y="92"/>
                  </a:cubicBezTo>
                  <a:cubicBezTo>
                    <a:pt x="104" y="92"/>
                    <a:pt x="100" y="96"/>
                    <a:pt x="100" y="100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95" y="106"/>
                    <a:pt x="91" y="108"/>
                    <a:pt x="87" y="110"/>
                  </a:cubicBezTo>
                  <a:cubicBezTo>
                    <a:pt x="80" y="112"/>
                    <a:pt x="74" y="117"/>
                    <a:pt x="68" y="122"/>
                  </a:cubicBezTo>
                  <a:cubicBezTo>
                    <a:pt x="63" y="128"/>
                    <a:pt x="58" y="134"/>
                    <a:pt x="53" y="141"/>
                  </a:cubicBezTo>
                  <a:cubicBezTo>
                    <a:pt x="48" y="148"/>
                    <a:pt x="44" y="156"/>
                    <a:pt x="41" y="164"/>
                  </a:cubicBezTo>
                  <a:cubicBezTo>
                    <a:pt x="39" y="168"/>
                    <a:pt x="41" y="173"/>
                    <a:pt x="45" y="175"/>
                  </a:cubicBezTo>
                  <a:cubicBezTo>
                    <a:pt x="49" y="177"/>
                    <a:pt x="54" y="175"/>
                    <a:pt x="56" y="171"/>
                  </a:cubicBezTo>
                  <a:cubicBezTo>
                    <a:pt x="63" y="155"/>
                    <a:pt x="71" y="143"/>
                    <a:pt x="80" y="134"/>
                  </a:cubicBezTo>
                  <a:cubicBezTo>
                    <a:pt x="86" y="128"/>
                    <a:pt x="93" y="124"/>
                    <a:pt x="100" y="122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0" y="141"/>
                    <a:pt x="96" y="142"/>
                    <a:pt x="95" y="143"/>
                  </a:cubicBezTo>
                  <a:cubicBezTo>
                    <a:pt x="94" y="144"/>
                    <a:pt x="93" y="144"/>
                    <a:pt x="93" y="145"/>
                  </a:cubicBezTo>
                  <a:cubicBezTo>
                    <a:pt x="89" y="147"/>
                    <a:pt x="86" y="150"/>
                    <a:pt x="82" y="154"/>
                  </a:cubicBezTo>
                  <a:cubicBezTo>
                    <a:pt x="76" y="162"/>
                    <a:pt x="71" y="173"/>
                    <a:pt x="69" y="185"/>
                  </a:cubicBezTo>
                  <a:cubicBezTo>
                    <a:pt x="68" y="189"/>
                    <a:pt x="71" y="193"/>
                    <a:pt x="75" y="194"/>
                  </a:cubicBezTo>
                  <a:cubicBezTo>
                    <a:pt x="80" y="195"/>
                    <a:pt x="84" y="193"/>
                    <a:pt x="85" y="188"/>
                  </a:cubicBezTo>
                  <a:cubicBezTo>
                    <a:pt x="87" y="179"/>
                    <a:pt x="91" y="170"/>
                    <a:pt x="95" y="164"/>
                  </a:cubicBezTo>
                  <a:cubicBezTo>
                    <a:pt x="98" y="161"/>
                    <a:pt x="103" y="156"/>
                    <a:pt x="108" y="156"/>
                  </a:cubicBezTo>
                  <a:cubicBezTo>
                    <a:pt x="114" y="156"/>
                    <a:pt x="119" y="161"/>
                    <a:pt x="121" y="164"/>
                  </a:cubicBezTo>
                  <a:cubicBezTo>
                    <a:pt x="126" y="170"/>
                    <a:pt x="129" y="179"/>
                    <a:pt x="131" y="188"/>
                  </a:cubicBezTo>
                  <a:cubicBezTo>
                    <a:pt x="132" y="193"/>
                    <a:pt x="137" y="195"/>
                    <a:pt x="141" y="194"/>
                  </a:cubicBezTo>
                  <a:cubicBezTo>
                    <a:pt x="146" y="193"/>
                    <a:pt x="149" y="189"/>
                    <a:pt x="148" y="185"/>
                  </a:cubicBezTo>
                  <a:cubicBezTo>
                    <a:pt x="145" y="173"/>
                    <a:pt x="140" y="162"/>
                    <a:pt x="134" y="154"/>
                  </a:cubicBezTo>
                  <a:cubicBezTo>
                    <a:pt x="131" y="150"/>
                    <a:pt x="127" y="147"/>
                    <a:pt x="124" y="145"/>
                  </a:cubicBezTo>
                  <a:cubicBezTo>
                    <a:pt x="123" y="144"/>
                    <a:pt x="122" y="144"/>
                    <a:pt x="122" y="143"/>
                  </a:cubicBezTo>
                  <a:cubicBezTo>
                    <a:pt x="120" y="142"/>
                    <a:pt x="117" y="141"/>
                    <a:pt x="117" y="136"/>
                  </a:cubicBezTo>
                  <a:cubicBezTo>
                    <a:pt x="117" y="122"/>
                    <a:pt x="117" y="122"/>
                    <a:pt x="117" y="122"/>
                  </a:cubicBezTo>
                  <a:cubicBezTo>
                    <a:pt x="124" y="124"/>
                    <a:pt x="130" y="128"/>
                    <a:pt x="137" y="134"/>
                  </a:cubicBezTo>
                  <a:cubicBezTo>
                    <a:pt x="146" y="143"/>
                    <a:pt x="154" y="155"/>
                    <a:pt x="160" y="171"/>
                  </a:cubicBezTo>
                  <a:cubicBezTo>
                    <a:pt x="162" y="175"/>
                    <a:pt x="167" y="177"/>
                    <a:pt x="171" y="175"/>
                  </a:cubicBezTo>
                  <a:cubicBezTo>
                    <a:pt x="176" y="173"/>
                    <a:pt x="178" y="168"/>
                    <a:pt x="176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>
              <a:spLocks noEditPoints="1"/>
            </p:cNvSpPr>
            <p:nvPr userDrawn="1"/>
          </p:nvSpPr>
          <p:spPr bwMode="auto">
            <a:xfrm>
              <a:off x="1924001" y="1452985"/>
              <a:ext cx="146050" cy="192088"/>
            </a:xfrm>
            <a:custGeom>
              <a:avLst/>
              <a:gdLst>
                <a:gd name="T0" fmla="*/ 39 w 39"/>
                <a:gd name="T1" fmla="*/ 13 h 51"/>
                <a:gd name="T2" fmla="*/ 37 w 39"/>
                <a:gd name="T3" fmla="*/ 20 h 51"/>
                <a:gd name="T4" fmla="*/ 33 w 39"/>
                <a:gd name="T5" fmla="*/ 25 h 51"/>
                <a:gd name="T6" fmla="*/ 27 w 39"/>
                <a:gd name="T7" fmla="*/ 28 h 51"/>
                <a:gd name="T8" fmla="*/ 20 w 39"/>
                <a:gd name="T9" fmla="*/ 29 h 51"/>
                <a:gd name="T10" fmla="*/ 14 w 39"/>
                <a:gd name="T11" fmla="*/ 29 h 51"/>
                <a:gd name="T12" fmla="*/ 14 w 39"/>
                <a:gd name="T13" fmla="*/ 44 h 51"/>
                <a:gd name="T14" fmla="*/ 15 w 39"/>
                <a:gd name="T15" fmla="*/ 47 h 51"/>
                <a:gd name="T16" fmla="*/ 17 w 39"/>
                <a:gd name="T17" fmla="*/ 48 h 51"/>
                <a:gd name="T18" fmla="*/ 19 w 39"/>
                <a:gd name="T19" fmla="*/ 49 h 51"/>
                <a:gd name="T20" fmla="*/ 22 w 39"/>
                <a:gd name="T21" fmla="*/ 49 h 51"/>
                <a:gd name="T22" fmla="*/ 22 w 39"/>
                <a:gd name="T23" fmla="*/ 51 h 51"/>
                <a:gd name="T24" fmla="*/ 0 w 39"/>
                <a:gd name="T25" fmla="*/ 51 h 51"/>
                <a:gd name="T26" fmla="*/ 0 w 39"/>
                <a:gd name="T27" fmla="*/ 49 h 51"/>
                <a:gd name="T28" fmla="*/ 3 w 39"/>
                <a:gd name="T29" fmla="*/ 49 h 51"/>
                <a:gd name="T30" fmla="*/ 5 w 39"/>
                <a:gd name="T31" fmla="*/ 48 h 51"/>
                <a:gd name="T32" fmla="*/ 6 w 39"/>
                <a:gd name="T33" fmla="*/ 47 h 51"/>
                <a:gd name="T34" fmla="*/ 7 w 39"/>
                <a:gd name="T35" fmla="*/ 44 h 51"/>
                <a:gd name="T36" fmla="*/ 7 w 39"/>
                <a:gd name="T37" fmla="*/ 8 h 51"/>
                <a:gd name="T38" fmla="*/ 6 w 39"/>
                <a:gd name="T39" fmla="*/ 5 h 51"/>
                <a:gd name="T40" fmla="*/ 5 w 39"/>
                <a:gd name="T41" fmla="*/ 4 h 51"/>
                <a:gd name="T42" fmla="*/ 2 w 39"/>
                <a:gd name="T43" fmla="*/ 3 h 51"/>
                <a:gd name="T44" fmla="*/ 0 w 39"/>
                <a:gd name="T45" fmla="*/ 3 h 51"/>
                <a:gd name="T46" fmla="*/ 0 w 39"/>
                <a:gd name="T47" fmla="*/ 0 h 51"/>
                <a:gd name="T48" fmla="*/ 23 w 39"/>
                <a:gd name="T49" fmla="*/ 0 h 51"/>
                <a:gd name="T50" fmla="*/ 35 w 39"/>
                <a:gd name="T51" fmla="*/ 4 h 51"/>
                <a:gd name="T52" fmla="*/ 39 w 39"/>
                <a:gd name="T53" fmla="*/ 13 h 51"/>
                <a:gd name="T54" fmla="*/ 28 w 39"/>
                <a:gd name="T55" fmla="*/ 22 h 51"/>
                <a:gd name="T56" fmla="*/ 30 w 39"/>
                <a:gd name="T57" fmla="*/ 18 h 51"/>
                <a:gd name="T58" fmla="*/ 30 w 39"/>
                <a:gd name="T59" fmla="*/ 15 h 51"/>
                <a:gd name="T60" fmla="*/ 30 w 39"/>
                <a:gd name="T61" fmla="*/ 11 h 51"/>
                <a:gd name="T62" fmla="*/ 28 w 39"/>
                <a:gd name="T63" fmla="*/ 7 h 51"/>
                <a:gd name="T64" fmla="*/ 25 w 39"/>
                <a:gd name="T65" fmla="*/ 4 h 51"/>
                <a:gd name="T66" fmla="*/ 20 w 39"/>
                <a:gd name="T67" fmla="*/ 3 h 51"/>
                <a:gd name="T68" fmla="*/ 14 w 39"/>
                <a:gd name="T69" fmla="*/ 3 h 51"/>
                <a:gd name="T70" fmla="*/ 14 w 39"/>
                <a:gd name="T71" fmla="*/ 26 h 51"/>
                <a:gd name="T72" fmla="*/ 18 w 39"/>
                <a:gd name="T73" fmla="*/ 26 h 51"/>
                <a:gd name="T74" fmla="*/ 24 w 39"/>
                <a:gd name="T75" fmla="*/ 25 h 51"/>
                <a:gd name="T76" fmla="*/ 28 w 39"/>
                <a:gd name="T77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51">
                  <a:moveTo>
                    <a:pt x="39" y="13"/>
                  </a:moveTo>
                  <a:cubicBezTo>
                    <a:pt x="39" y="16"/>
                    <a:pt x="38" y="18"/>
                    <a:pt x="37" y="20"/>
                  </a:cubicBezTo>
                  <a:cubicBezTo>
                    <a:pt x="36" y="22"/>
                    <a:pt x="35" y="24"/>
                    <a:pt x="33" y="25"/>
                  </a:cubicBezTo>
                  <a:cubicBezTo>
                    <a:pt x="31" y="27"/>
                    <a:pt x="29" y="28"/>
                    <a:pt x="27" y="28"/>
                  </a:cubicBezTo>
                  <a:cubicBezTo>
                    <a:pt x="25" y="29"/>
                    <a:pt x="23" y="29"/>
                    <a:pt x="20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5" y="46"/>
                    <a:pt x="15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7" y="48"/>
                    <a:pt x="18" y="48"/>
                    <a:pt x="19" y="49"/>
                  </a:cubicBezTo>
                  <a:cubicBezTo>
                    <a:pt x="20" y="49"/>
                    <a:pt x="21" y="49"/>
                    <a:pt x="22" y="49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9"/>
                    <a:pt x="2" y="49"/>
                    <a:pt x="3" y="49"/>
                  </a:cubicBezTo>
                  <a:cubicBezTo>
                    <a:pt x="4" y="48"/>
                    <a:pt x="4" y="48"/>
                    <a:pt x="5" y="48"/>
                  </a:cubicBezTo>
                  <a:cubicBezTo>
                    <a:pt x="6" y="48"/>
                    <a:pt x="6" y="47"/>
                    <a:pt x="6" y="47"/>
                  </a:cubicBezTo>
                  <a:cubicBezTo>
                    <a:pt x="7" y="46"/>
                    <a:pt x="7" y="45"/>
                    <a:pt x="7" y="4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6"/>
                    <a:pt x="6" y="5"/>
                  </a:cubicBezTo>
                  <a:cubicBezTo>
                    <a:pt x="6" y="5"/>
                    <a:pt x="6" y="4"/>
                    <a:pt x="5" y="4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0"/>
                    <a:pt x="32" y="2"/>
                    <a:pt x="35" y="4"/>
                  </a:cubicBezTo>
                  <a:cubicBezTo>
                    <a:pt x="37" y="6"/>
                    <a:pt x="39" y="9"/>
                    <a:pt x="39" y="13"/>
                  </a:cubicBezTo>
                  <a:close/>
                  <a:moveTo>
                    <a:pt x="28" y="22"/>
                  </a:moveTo>
                  <a:cubicBezTo>
                    <a:pt x="29" y="21"/>
                    <a:pt x="29" y="19"/>
                    <a:pt x="30" y="18"/>
                  </a:cubicBezTo>
                  <a:cubicBezTo>
                    <a:pt x="30" y="17"/>
                    <a:pt x="30" y="16"/>
                    <a:pt x="30" y="15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29" y="9"/>
                    <a:pt x="29" y="8"/>
                    <a:pt x="28" y="7"/>
                  </a:cubicBezTo>
                  <a:cubicBezTo>
                    <a:pt x="27" y="6"/>
                    <a:pt x="26" y="5"/>
                    <a:pt x="25" y="4"/>
                  </a:cubicBezTo>
                  <a:cubicBezTo>
                    <a:pt x="23" y="4"/>
                    <a:pt x="22" y="3"/>
                    <a:pt x="20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1" y="26"/>
                    <a:pt x="23" y="25"/>
                    <a:pt x="24" y="25"/>
                  </a:cubicBezTo>
                  <a:cubicBezTo>
                    <a:pt x="26" y="24"/>
                    <a:pt x="27" y="23"/>
                    <a:pt x="28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 userDrawn="1"/>
          </p:nvSpPr>
          <p:spPr bwMode="auto">
            <a:xfrm>
              <a:off x="2089101" y="1452985"/>
              <a:ext cx="165100" cy="192088"/>
            </a:xfrm>
            <a:custGeom>
              <a:avLst/>
              <a:gdLst>
                <a:gd name="T0" fmla="*/ 44 w 44"/>
                <a:gd name="T1" fmla="*/ 36 h 51"/>
                <a:gd name="T2" fmla="*/ 43 w 44"/>
                <a:gd name="T3" fmla="*/ 51 h 51"/>
                <a:gd name="T4" fmla="*/ 0 w 44"/>
                <a:gd name="T5" fmla="*/ 51 h 51"/>
                <a:gd name="T6" fmla="*/ 0 w 44"/>
                <a:gd name="T7" fmla="*/ 49 h 51"/>
                <a:gd name="T8" fmla="*/ 3 w 44"/>
                <a:gd name="T9" fmla="*/ 49 h 51"/>
                <a:gd name="T10" fmla="*/ 6 w 44"/>
                <a:gd name="T11" fmla="*/ 48 h 51"/>
                <a:gd name="T12" fmla="*/ 7 w 44"/>
                <a:gd name="T13" fmla="*/ 47 h 51"/>
                <a:gd name="T14" fmla="*/ 8 w 44"/>
                <a:gd name="T15" fmla="*/ 44 h 51"/>
                <a:gd name="T16" fmla="*/ 8 w 44"/>
                <a:gd name="T17" fmla="*/ 8 h 51"/>
                <a:gd name="T18" fmla="*/ 7 w 44"/>
                <a:gd name="T19" fmla="*/ 6 h 51"/>
                <a:gd name="T20" fmla="*/ 6 w 44"/>
                <a:gd name="T21" fmla="*/ 4 h 51"/>
                <a:gd name="T22" fmla="*/ 3 w 44"/>
                <a:gd name="T23" fmla="*/ 3 h 51"/>
                <a:gd name="T24" fmla="*/ 0 w 44"/>
                <a:gd name="T25" fmla="*/ 3 h 51"/>
                <a:gd name="T26" fmla="*/ 0 w 44"/>
                <a:gd name="T27" fmla="*/ 0 h 51"/>
                <a:gd name="T28" fmla="*/ 40 w 44"/>
                <a:gd name="T29" fmla="*/ 0 h 51"/>
                <a:gd name="T30" fmla="*/ 40 w 44"/>
                <a:gd name="T31" fmla="*/ 13 h 51"/>
                <a:gd name="T32" fmla="*/ 37 w 44"/>
                <a:gd name="T33" fmla="*/ 13 h 51"/>
                <a:gd name="T34" fmla="*/ 34 w 44"/>
                <a:gd name="T35" fmla="*/ 7 h 51"/>
                <a:gd name="T36" fmla="*/ 29 w 44"/>
                <a:gd name="T37" fmla="*/ 4 h 51"/>
                <a:gd name="T38" fmla="*/ 27 w 44"/>
                <a:gd name="T39" fmla="*/ 4 h 51"/>
                <a:gd name="T40" fmla="*/ 23 w 44"/>
                <a:gd name="T41" fmla="*/ 3 h 51"/>
                <a:gd name="T42" fmla="*/ 15 w 44"/>
                <a:gd name="T43" fmla="*/ 3 h 51"/>
                <a:gd name="T44" fmla="*/ 15 w 44"/>
                <a:gd name="T45" fmla="*/ 24 h 51"/>
                <a:gd name="T46" fmla="*/ 21 w 44"/>
                <a:gd name="T47" fmla="*/ 24 h 51"/>
                <a:gd name="T48" fmla="*/ 25 w 44"/>
                <a:gd name="T49" fmla="*/ 23 h 51"/>
                <a:gd name="T50" fmla="*/ 27 w 44"/>
                <a:gd name="T51" fmla="*/ 21 h 51"/>
                <a:gd name="T52" fmla="*/ 29 w 44"/>
                <a:gd name="T53" fmla="*/ 19 h 51"/>
                <a:gd name="T54" fmla="*/ 29 w 44"/>
                <a:gd name="T55" fmla="*/ 15 h 51"/>
                <a:gd name="T56" fmla="*/ 32 w 44"/>
                <a:gd name="T57" fmla="*/ 15 h 51"/>
                <a:gd name="T58" fmla="*/ 32 w 44"/>
                <a:gd name="T59" fmla="*/ 35 h 51"/>
                <a:gd name="T60" fmla="*/ 29 w 44"/>
                <a:gd name="T61" fmla="*/ 35 h 51"/>
                <a:gd name="T62" fmla="*/ 29 w 44"/>
                <a:gd name="T63" fmla="*/ 32 h 51"/>
                <a:gd name="T64" fmla="*/ 27 w 44"/>
                <a:gd name="T65" fmla="*/ 29 h 51"/>
                <a:gd name="T66" fmla="*/ 25 w 44"/>
                <a:gd name="T67" fmla="*/ 27 h 51"/>
                <a:gd name="T68" fmla="*/ 21 w 44"/>
                <a:gd name="T69" fmla="*/ 27 h 51"/>
                <a:gd name="T70" fmla="*/ 15 w 44"/>
                <a:gd name="T71" fmla="*/ 27 h 51"/>
                <a:gd name="T72" fmla="*/ 15 w 44"/>
                <a:gd name="T73" fmla="*/ 42 h 51"/>
                <a:gd name="T74" fmla="*/ 16 w 44"/>
                <a:gd name="T75" fmla="*/ 45 h 51"/>
                <a:gd name="T76" fmla="*/ 17 w 44"/>
                <a:gd name="T77" fmla="*/ 47 h 51"/>
                <a:gd name="T78" fmla="*/ 19 w 44"/>
                <a:gd name="T79" fmla="*/ 48 h 51"/>
                <a:gd name="T80" fmla="*/ 24 w 44"/>
                <a:gd name="T81" fmla="*/ 48 h 51"/>
                <a:gd name="T82" fmla="*/ 27 w 44"/>
                <a:gd name="T83" fmla="*/ 48 h 51"/>
                <a:gd name="T84" fmla="*/ 30 w 44"/>
                <a:gd name="T85" fmla="*/ 48 h 51"/>
                <a:gd name="T86" fmla="*/ 33 w 44"/>
                <a:gd name="T87" fmla="*/ 48 h 51"/>
                <a:gd name="T88" fmla="*/ 35 w 44"/>
                <a:gd name="T89" fmla="*/ 47 h 51"/>
                <a:gd name="T90" fmla="*/ 39 w 44"/>
                <a:gd name="T91" fmla="*/ 42 h 51"/>
                <a:gd name="T92" fmla="*/ 41 w 44"/>
                <a:gd name="T93" fmla="*/ 36 h 51"/>
                <a:gd name="T94" fmla="*/ 44 w 44"/>
                <a:gd name="T95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51">
                  <a:moveTo>
                    <a:pt x="44" y="36"/>
                  </a:moveTo>
                  <a:cubicBezTo>
                    <a:pt x="43" y="51"/>
                    <a:pt x="43" y="51"/>
                    <a:pt x="43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9"/>
                    <a:pt x="2" y="49"/>
                    <a:pt x="3" y="49"/>
                  </a:cubicBezTo>
                  <a:cubicBezTo>
                    <a:pt x="4" y="48"/>
                    <a:pt x="5" y="48"/>
                    <a:pt x="6" y="48"/>
                  </a:cubicBezTo>
                  <a:cubicBezTo>
                    <a:pt x="6" y="48"/>
                    <a:pt x="7" y="47"/>
                    <a:pt x="7" y="47"/>
                  </a:cubicBezTo>
                  <a:cubicBezTo>
                    <a:pt x="7" y="46"/>
                    <a:pt x="8" y="45"/>
                    <a:pt x="8" y="4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6"/>
                    <a:pt x="7" y="6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1"/>
                    <a:pt x="36" y="9"/>
                    <a:pt x="34" y="7"/>
                  </a:cubicBezTo>
                  <a:cubicBezTo>
                    <a:pt x="32" y="5"/>
                    <a:pt x="31" y="4"/>
                    <a:pt x="29" y="4"/>
                  </a:cubicBezTo>
                  <a:cubicBezTo>
                    <a:pt x="29" y="4"/>
                    <a:pt x="28" y="4"/>
                    <a:pt x="27" y="4"/>
                  </a:cubicBezTo>
                  <a:cubicBezTo>
                    <a:pt x="26" y="3"/>
                    <a:pt x="25" y="3"/>
                    <a:pt x="23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3" y="24"/>
                    <a:pt x="24" y="23"/>
                    <a:pt x="25" y="23"/>
                  </a:cubicBezTo>
                  <a:cubicBezTo>
                    <a:pt x="26" y="23"/>
                    <a:pt x="27" y="22"/>
                    <a:pt x="27" y="21"/>
                  </a:cubicBezTo>
                  <a:cubicBezTo>
                    <a:pt x="28" y="21"/>
                    <a:pt x="28" y="20"/>
                    <a:pt x="29" y="19"/>
                  </a:cubicBezTo>
                  <a:cubicBezTo>
                    <a:pt x="29" y="17"/>
                    <a:pt x="29" y="16"/>
                    <a:pt x="29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4"/>
                    <a:pt x="29" y="33"/>
                    <a:pt x="29" y="32"/>
                  </a:cubicBezTo>
                  <a:cubicBezTo>
                    <a:pt x="28" y="30"/>
                    <a:pt x="28" y="29"/>
                    <a:pt x="27" y="29"/>
                  </a:cubicBezTo>
                  <a:cubicBezTo>
                    <a:pt x="27" y="28"/>
                    <a:pt x="26" y="27"/>
                    <a:pt x="25" y="27"/>
                  </a:cubicBezTo>
                  <a:cubicBezTo>
                    <a:pt x="24" y="27"/>
                    <a:pt x="23" y="27"/>
                    <a:pt x="21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3"/>
                    <a:pt x="15" y="44"/>
                    <a:pt x="16" y="45"/>
                  </a:cubicBezTo>
                  <a:cubicBezTo>
                    <a:pt x="16" y="46"/>
                    <a:pt x="16" y="47"/>
                    <a:pt x="17" y="47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20" y="48"/>
                    <a:pt x="22" y="48"/>
                    <a:pt x="24" y="48"/>
                  </a:cubicBezTo>
                  <a:cubicBezTo>
                    <a:pt x="25" y="48"/>
                    <a:pt x="26" y="48"/>
                    <a:pt x="27" y="48"/>
                  </a:cubicBezTo>
                  <a:cubicBezTo>
                    <a:pt x="28" y="48"/>
                    <a:pt x="29" y="48"/>
                    <a:pt x="30" y="48"/>
                  </a:cubicBezTo>
                  <a:cubicBezTo>
                    <a:pt x="31" y="48"/>
                    <a:pt x="32" y="48"/>
                    <a:pt x="33" y="48"/>
                  </a:cubicBezTo>
                  <a:cubicBezTo>
                    <a:pt x="34" y="48"/>
                    <a:pt x="35" y="47"/>
                    <a:pt x="35" y="47"/>
                  </a:cubicBezTo>
                  <a:cubicBezTo>
                    <a:pt x="36" y="46"/>
                    <a:pt x="37" y="44"/>
                    <a:pt x="39" y="42"/>
                  </a:cubicBezTo>
                  <a:cubicBezTo>
                    <a:pt x="40" y="39"/>
                    <a:pt x="41" y="38"/>
                    <a:pt x="41" y="36"/>
                  </a:cubicBezTo>
                  <a:lnTo>
                    <a:pt x="44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 userDrawn="1"/>
          </p:nvSpPr>
          <p:spPr bwMode="auto">
            <a:xfrm>
              <a:off x="2265314" y="1452985"/>
              <a:ext cx="184150" cy="192088"/>
            </a:xfrm>
            <a:custGeom>
              <a:avLst/>
              <a:gdLst>
                <a:gd name="T0" fmla="*/ 49 w 49"/>
                <a:gd name="T1" fmla="*/ 51 h 51"/>
                <a:gd name="T2" fmla="*/ 35 w 49"/>
                <a:gd name="T3" fmla="*/ 51 h 51"/>
                <a:gd name="T4" fmla="*/ 26 w 49"/>
                <a:gd name="T5" fmla="*/ 39 h 51"/>
                <a:gd name="T6" fmla="*/ 15 w 49"/>
                <a:gd name="T7" fmla="*/ 27 h 51"/>
                <a:gd name="T8" fmla="*/ 14 w 49"/>
                <a:gd name="T9" fmla="*/ 27 h 51"/>
                <a:gd name="T10" fmla="*/ 14 w 49"/>
                <a:gd name="T11" fmla="*/ 44 h 51"/>
                <a:gd name="T12" fmla="*/ 14 w 49"/>
                <a:gd name="T13" fmla="*/ 46 h 51"/>
                <a:gd name="T14" fmla="*/ 16 w 49"/>
                <a:gd name="T15" fmla="*/ 48 h 51"/>
                <a:gd name="T16" fmla="*/ 18 w 49"/>
                <a:gd name="T17" fmla="*/ 48 h 51"/>
                <a:gd name="T18" fmla="*/ 21 w 49"/>
                <a:gd name="T19" fmla="*/ 49 h 51"/>
                <a:gd name="T20" fmla="*/ 21 w 49"/>
                <a:gd name="T21" fmla="*/ 51 h 51"/>
                <a:gd name="T22" fmla="*/ 0 w 49"/>
                <a:gd name="T23" fmla="*/ 51 h 51"/>
                <a:gd name="T24" fmla="*/ 0 w 49"/>
                <a:gd name="T25" fmla="*/ 49 h 51"/>
                <a:gd name="T26" fmla="*/ 2 w 49"/>
                <a:gd name="T27" fmla="*/ 49 h 51"/>
                <a:gd name="T28" fmla="*/ 4 w 49"/>
                <a:gd name="T29" fmla="*/ 48 h 51"/>
                <a:gd name="T30" fmla="*/ 6 w 49"/>
                <a:gd name="T31" fmla="*/ 47 h 51"/>
                <a:gd name="T32" fmla="*/ 6 w 49"/>
                <a:gd name="T33" fmla="*/ 45 h 51"/>
                <a:gd name="T34" fmla="*/ 6 w 49"/>
                <a:gd name="T35" fmla="*/ 8 h 51"/>
                <a:gd name="T36" fmla="*/ 6 w 49"/>
                <a:gd name="T37" fmla="*/ 6 h 51"/>
                <a:gd name="T38" fmla="*/ 4 w 49"/>
                <a:gd name="T39" fmla="*/ 4 h 51"/>
                <a:gd name="T40" fmla="*/ 2 w 49"/>
                <a:gd name="T41" fmla="*/ 3 h 51"/>
                <a:gd name="T42" fmla="*/ 0 w 49"/>
                <a:gd name="T43" fmla="*/ 3 h 51"/>
                <a:gd name="T44" fmla="*/ 0 w 49"/>
                <a:gd name="T45" fmla="*/ 0 h 51"/>
                <a:gd name="T46" fmla="*/ 21 w 49"/>
                <a:gd name="T47" fmla="*/ 0 h 51"/>
                <a:gd name="T48" fmla="*/ 21 w 49"/>
                <a:gd name="T49" fmla="*/ 3 h 51"/>
                <a:gd name="T50" fmla="*/ 18 w 49"/>
                <a:gd name="T51" fmla="*/ 3 h 51"/>
                <a:gd name="T52" fmla="*/ 16 w 49"/>
                <a:gd name="T53" fmla="*/ 4 h 51"/>
                <a:gd name="T54" fmla="*/ 14 w 49"/>
                <a:gd name="T55" fmla="*/ 5 h 51"/>
                <a:gd name="T56" fmla="*/ 14 w 49"/>
                <a:gd name="T57" fmla="*/ 8 h 51"/>
                <a:gd name="T58" fmla="*/ 14 w 49"/>
                <a:gd name="T59" fmla="*/ 25 h 51"/>
                <a:gd name="T60" fmla="*/ 15 w 49"/>
                <a:gd name="T61" fmla="*/ 25 h 51"/>
                <a:gd name="T62" fmla="*/ 21 w 49"/>
                <a:gd name="T63" fmla="*/ 19 h 51"/>
                <a:gd name="T64" fmla="*/ 27 w 49"/>
                <a:gd name="T65" fmla="*/ 14 h 51"/>
                <a:gd name="T66" fmla="*/ 31 w 49"/>
                <a:gd name="T67" fmla="*/ 8 h 51"/>
                <a:gd name="T68" fmla="*/ 32 w 49"/>
                <a:gd name="T69" fmla="*/ 5 h 51"/>
                <a:gd name="T70" fmla="*/ 32 w 49"/>
                <a:gd name="T71" fmla="*/ 4 h 51"/>
                <a:gd name="T72" fmla="*/ 30 w 49"/>
                <a:gd name="T73" fmla="*/ 3 h 51"/>
                <a:gd name="T74" fmla="*/ 28 w 49"/>
                <a:gd name="T75" fmla="*/ 3 h 51"/>
                <a:gd name="T76" fmla="*/ 27 w 49"/>
                <a:gd name="T77" fmla="*/ 3 h 51"/>
                <a:gd name="T78" fmla="*/ 27 w 49"/>
                <a:gd name="T79" fmla="*/ 0 h 51"/>
                <a:gd name="T80" fmla="*/ 46 w 49"/>
                <a:gd name="T81" fmla="*/ 0 h 51"/>
                <a:gd name="T82" fmla="*/ 46 w 49"/>
                <a:gd name="T83" fmla="*/ 3 h 51"/>
                <a:gd name="T84" fmla="*/ 46 w 49"/>
                <a:gd name="T85" fmla="*/ 3 h 51"/>
                <a:gd name="T86" fmla="*/ 45 w 49"/>
                <a:gd name="T87" fmla="*/ 3 h 51"/>
                <a:gd name="T88" fmla="*/ 44 w 49"/>
                <a:gd name="T89" fmla="*/ 3 h 51"/>
                <a:gd name="T90" fmla="*/ 42 w 49"/>
                <a:gd name="T91" fmla="*/ 4 h 51"/>
                <a:gd name="T92" fmla="*/ 40 w 49"/>
                <a:gd name="T93" fmla="*/ 4 h 51"/>
                <a:gd name="T94" fmla="*/ 38 w 49"/>
                <a:gd name="T95" fmla="*/ 6 h 51"/>
                <a:gd name="T96" fmla="*/ 30 w 49"/>
                <a:gd name="T97" fmla="*/ 15 h 51"/>
                <a:gd name="T98" fmla="*/ 22 w 49"/>
                <a:gd name="T99" fmla="*/ 23 h 51"/>
                <a:gd name="T100" fmla="*/ 31 w 49"/>
                <a:gd name="T101" fmla="*/ 34 h 51"/>
                <a:gd name="T102" fmla="*/ 39 w 49"/>
                <a:gd name="T103" fmla="*/ 43 h 51"/>
                <a:gd name="T104" fmla="*/ 42 w 49"/>
                <a:gd name="T105" fmla="*/ 46 h 51"/>
                <a:gd name="T106" fmla="*/ 44 w 49"/>
                <a:gd name="T107" fmla="*/ 48 h 51"/>
                <a:gd name="T108" fmla="*/ 47 w 49"/>
                <a:gd name="T109" fmla="*/ 49 h 51"/>
                <a:gd name="T110" fmla="*/ 49 w 49"/>
                <a:gd name="T111" fmla="*/ 49 h 51"/>
                <a:gd name="T112" fmla="*/ 49 w 49"/>
                <a:gd name="T1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" h="51">
                  <a:moveTo>
                    <a:pt x="49" y="51"/>
                  </a:moveTo>
                  <a:cubicBezTo>
                    <a:pt x="35" y="51"/>
                    <a:pt x="35" y="51"/>
                    <a:pt x="35" y="51"/>
                  </a:cubicBezTo>
                  <a:cubicBezTo>
                    <a:pt x="32" y="47"/>
                    <a:pt x="29" y="43"/>
                    <a:pt x="26" y="39"/>
                  </a:cubicBezTo>
                  <a:cubicBezTo>
                    <a:pt x="22" y="35"/>
                    <a:pt x="19" y="30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4" y="46"/>
                    <a:pt x="14" y="46"/>
                  </a:cubicBezTo>
                  <a:cubicBezTo>
                    <a:pt x="15" y="47"/>
                    <a:pt x="15" y="47"/>
                    <a:pt x="16" y="48"/>
                  </a:cubicBezTo>
                  <a:cubicBezTo>
                    <a:pt x="16" y="48"/>
                    <a:pt x="17" y="48"/>
                    <a:pt x="18" y="48"/>
                  </a:cubicBezTo>
                  <a:cubicBezTo>
                    <a:pt x="19" y="49"/>
                    <a:pt x="20" y="49"/>
                    <a:pt x="21" y="49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49"/>
                    <a:pt x="2" y="49"/>
                  </a:cubicBezTo>
                  <a:cubicBezTo>
                    <a:pt x="3" y="49"/>
                    <a:pt x="4" y="48"/>
                    <a:pt x="4" y="48"/>
                  </a:cubicBezTo>
                  <a:cubicBezTo>
                    <a:pt x="5" y="48"/>
                    <a:pt x="6" y="47"/>
                    <a:pt x="6" y="47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5"/>
                    <a:pt x="5" y="5"/>
                    <a:pt x="4" y="4"/>
                  </a:cubicBezTo>
                  <a:cubicBezTo>
                    <a:pt x="4" y="4"/>
                    <a:pt x="3" y="4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19" y="3"/>
                    <a:pt x="18" y="3"/>
                  </a:cubicBezTo>
                  <a:cubicBezTo>
                    <a:pt x="17" y="4"/>
                    <a:pt x="17" y="4"/>
                    <a:pt x="16" y="4"/>
                  </a:cubicBezTo>
                  <a:cubicBezTo>
                    <a:pt x="15" y="4"/>
                    <a:pt x="15" y="5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7" y="23"/>
                    <a:pt x="19" y="21"/>
                    <a:pt x="21" y="19"/>
                  </a:cubicBezTo>
                  <a:cubicBezTo>
                    <a:pt x="23" y="17"/>
                    <a:pt x="25" y="16"/>
                    <a:pt x="27" y="14"/>
                  </a:cubicBezTo>
                  <a:cubicBezTo>
                    <a:pt x="29" y="11"/>
                    <a:pt x="30" y="10"/>
                    <a:pt x="31" y="8"/>
                  </a:cubicBezTo>
                  <a:cubicBezTo>
                    <a:pt x="32" y="7"/>
                    <a:pt x="32" y="6"/>
                    <a:pt x="32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4"/>
                    <a:pt x="31" y="4"/>
                    <a:pt x="30" y="3"/>
                  </a:cubicBezTo>
                  <a:cubicBezTo>
                    <a:pt x="29" y="3"/>
                    <a:pt x="29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3"/>
                    <a:pt x="43" y="3"/>
                    <a:pt x="42" y="4"/>
                  </a:cubicBezTo>
                  <a:cubicBezTo>
                    <a:pt x="42" y="4"/>
                    <a:pt x="41" y="4"/>
                    <a:pt x="40" y="4"/>
                  </a:cubicBezTo>
                  <a:cubicBezTo>
                    <a:pt x="39" y="5"/>
                    <a:pt x="38" y="5"/>
                    <a:pt x="38" y="6"/>
                  </a:cubicBezTo>
                  <a:cubicBezTo>
                    <a:pt x="35" y="9"/>
                    <a:pt x="33" y="12"/>
                    <a:pt x="30" y="15"/>
                  </a:cubicBezTo>
                  <a:cubicBezTo>
                    <a:pt x="27" y="18"/>
                    <a:pt x="25" y="20"/>
                    <a:pt x="22" y="23"/>
                  </a:cubicBezTo>
                  <a:cubicBezTo>
                    <a:pt x="26" y="27"/>
                    <a:pt x="29" y="31"/>
                    <a:pt x="31" y="34"/>
                  </a:cubicBezTo>
                  <a:cubicBezTo>
                    <a:pt x="33" y="36"/>
                    <a:pt x="36" y="40"/>
                    <a:pt x="39" y="43"/>
                  </a:cubicBezTo>
                  <a:cubicBezTo>
                    <a:pt x="40" y="44"/>
                    <a:pt x="41" y="45"/>
                    <a:pt x="42" y="46"/>
                  </a:cubicBezTo>
                  <a:cubicBezTo>
                    <a:pt x="43" y="47"/>
                    <a:pt x="44" y="47"/>
                    <a:pt x="44" y="48"/>
                  </a:cubicBezTo>
                  <a:cubicBezTo>
                    <a:pt x="45" y="48"/>
                    <a:pt x="46" y="48"/>
                    <a:pt x="47" y="49"/>
                  </a:cubicBezTo>
                  <a:cubicBezTo>
                    <a:pt x="48" y="49"/>
                    <a:pt x="48" y="49"/>
                    <a:pt x="49" y="49"/>
                  </a:cubicBezTo>
                  <a:lnTo>
                    <a:pt x="49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/>
            <p:nvPr userDrawn="1"/>
          </p:nvSpPr>
          <p:spPr bwMode="auto">
            <a:xfrm>
              <a:off x="2460576" y="1452985"/>
              <a:ext cx="87313" cy="192088"/>
            </a:xfrm>
            <a:custGeom>
              <a:avLst/>
              <a:gdLst>
                <a:gd name="T0" fmla="*/ 23 w 23"/>
                <a:gd name="T1" fmla="*/ 51 h 51"/>
                <a:gd name="T2" fmla="*/ 0 w 23"/>
                <a:gd name="T3" fmla="*/ 51 h 51"/>
                <a:gd name="T4" fmla="*/ 0 w 23"/>
                <a:gd name="T5" fmla="*/ 49 h 51"/>
                <a:gd name="T6" fmla="*/ 2 w 23"/>
                <a:gd name="T7" fmla="*/ 49 h 51"/>
                <a:gd name="T8" fmla="*/ 5 w 23"/>
                <a:gd name="T9" fmla="*/ 48 h 51"/>
                <a:gd name="T10" fmla="*/ 7 w 23"/>
                <a:gd name="T11" fmla="*/ 47 h 51"/>
                <a:gd name="T12" fmla="*/ 7 w 23"/>
                <a:gd name="T13" fmla="*/ 45 h 51"/>
                <a:gd name="T14" fmla="*/ 7 w 23"/>
                <a:gd name="T15" fmla="*/ 8 h 51"/>
                <a:gd name="T16" fmla="*/ 7 w 23"/>
                <a:gd name="T17" fmla="*/ 6 h 51"/>
                <a:gd name="T18" fmla="*/ 5 w 23"/>
                <a:gd name="T19" fmla="*/ 4 h 51"/>
                <a:gd name="T20" fmla="*/ 2 w 23"/>
                <a:gd name="T21" fmla="*/ 3 h 51"/>
                <a:gd name="T22" fmla="*/ 0 w 23"/>
                <a:gd name="T23" fmla="*/ 3 h 51"/>
                <a:gd name="T24" fmla="*/ 0 w 23"/>
                <a:gd name="T25" fmla="*/ 0 h 51"/>
                <a:gd name="T26" fmla="*/ 23 w 23"/>
                <a:gd name="T27" fmla="*/ 0 h 51"/>
                <a:gd name="T28" fmla="*/ 23 w 23"/>
                <a:gd name="T29" fmla="*/ 3 h 51"/>
                <a:gd name="T30" fmla="*/ 20 w 23"/>
                <a:gd name="T31" fmla="*/ 3 h 51"/>
                <a:gd name="T32" fmla="*/ 17 w 23"/>
                <a:gd name="T33" fmla="*/ 4 h 51"/>
                <a:gd name="T34" fmla="*/ 15 w 23"/>
                <a:gd name="T35" fmla="*/ 5 h 51"/>
                <a:gd name="T36" fmla="*/ 15 w 23"/>
                <a:gd name="T37" fmla="*/ 7 h 51"/>
                <a:gd name="T38" fmla="*/ 15 w 23"/>
                <a:gd name="T39" fmla="*/ 44 h 51"/>
                <a:gd name="T40" fmla="*/ 15 w 23"/>
                <a:gd name="T41" fmla="*/ 46 h 51"/>
                <a:gd name="T42" fmla="*/ 17 w 23"/>
                <a:gd name="T43" fmla="*/ 48 h 51"/>
                <a:gd name="T44" fmla="*/ 20 w 23"/>
                <a:gd name="T45" fmla="*/ 48 h 51"/>
                <a:gd name="T46" fmla="*/ 23 w 23"/>
                <a:gd name="T47" fmla="*/ 49 h 51"/>
                <a:gd name="T48" fmla="*/ 23 w 23"/>
                <a:gd name="T4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1">
                  <a:moveTo>
                    <a:pt x="23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49"/>
                    <a:pt x="2" y="49"/>
                  </a:cubicBezTo>
                  <a:cubicBezTo>
                    <a:pt x="4" y="49"/>
                    <a:pt x="4" y="48"/>
                    <a:pt x="5" y="48"/>
                  </a:cubicBezTo>
                  <a:cubicBezTo>
                    <a:pt x="6" y="48"/>
                    <a:pt x="6" y="47"/>
                    <a:pt x="7" y="47"/>
                  </a:cubicBezTo>
                  <a:cubicBezTo>
                    <a:pt x="7" y="46"/>
                    <a:pt x="7" y="46"/>
                    <a:pt x="7" y="4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7" y="5"/>
                    <a:pt x="6" y="5"/>
                    <a:pt x="5" y="4"/>
                  </a:cubicBezTo>
                  <a:cubicBezTo>
                    <a:pt x="4" y="4"/>
                    <a:pt x="3" y="4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1" y="3"/>
                    <a:pt x="20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6" y="4"/>
                    <a:pt x="16" y="5"/>
                    <a:pt x="15" y="5"/>
                  </a:cubicBezTo>
                  <a:cubicBezTo>
                    <a:pt x="15" y="6"/>
                    <a:pt x="15" y="7"/>
                    <a:pt x="15" y="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5" y="46"/>
                    <a:pt x="15" y="46"/>
                  </a:cubicBezTo>
                  <a:cubicBezTo>
                    <a:pt x="16" y="47"/>
                    <a:pt x="16" y="47"/>
                    <a:pt x="17" y="48"/>
                  </a:cubicBezTo>
                  <a:cubicBezTo>
                    <a:pt x="18" y="48"/>
                    <a:pt x="18" y="48"/>
                    <a:pt x="20" y="48"/>
                  </a:cubicBezTo>
                  <a:cubicBezTo>
                    <a:pt x="21" y="49"/>
                    <a:pt x="22" y="49"/>
                    <a:pt x="23" y="49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 userDrawn="1"/>
          </p:nvSpPr>
          <p:spPr bwMode="auto">
            <a:xfrm>
              <a:off x="2554239" y="1452985"/>
              <a:ext cx="207963" cy="196850"/>
            </a:xfrm>
            <a:custGeom>
              <a:avLst/>
              <a:gdLst>
                <a:gd name="T0" fmla="*/ 55 w 55"/>
                <a:gd name="T1" fmla="*/ 3 h 52"/>
                <a:gd name="T2" fmla="*/ 51 w 55"/>
                <a:gd name="T3" fmla="*/ 4 h 52"/>
                <a:gd name="T4" fmla="*/ 48 w 55"/>
                <a:gd name="T5" fmla="*/ 5 h 52"/>
                <a:gd name="T6" fmla="*/ 47 w 55"/>
                <a:gd name="T7" fmla="*/ 8 h 52"/>
                <a:gd name="T8" fmla="*/ 46 w 55"/>
                <a:gd name="T9" fmla="*/ 15 h 52"/>
                <a:gd name="T10" fmla="*/ 46 w 55"/>
                <a:gd name="T11" fmla="*/ 52 h 52"/>
                <a:gd name="T12" fmla="*/ 43 w 55"/>
                <a:gd name="T13" fmla="*/ 52 h 52"/>
                <a:gd name="T14" fmla="*/ 12 w 55"/>
                <a:gd name="T15" fmla="*/ 10 h 52"/>
                <a:gd name="T16" fmla="*/ 12 w 55"/>
                <a:gd name="T17" fmla="*/ 37 h 52"/>
                <a:gd name="T18" fmla="*/ 13 w 55"/>
                <a:gd name="T19" fmla="*/ 43 h 52"/>
                <a:gd name="T20" fmla="*/ 14 w 55"/>
                <a:gd name="T21" fmla="*/ 47 h 52"/>
                <a:gd name="T22" fmla="*/ 18 w 55"/>
                <a:gd name="T23" fmla="*/ 48 h 52"/>
                <a:gd name="T24" fmla="*/ 21 w 55"/>
                <a:gd name="T25" fmla="*/ 49 h 52"/>
                <a:gd name="T26" fmla="*/ 21 w 55"/>
                <a:gd name="T27" fmla="*/ 51 h 52"/>
                <a:gd name="T28" fmla="*/ 0 w 55"/>
                <a:gd name="T29" fmla="*/ 51 h 52"/>
                <a:gd name="T30" fmla="*/ 0 w 55"/>
                <a:gd name="T31" fmla="*/ 49 h 52"/>
                <a:gd name="T32" fmla="*/ 4 w 55"/>
                <a:gd name="T33" fmla="*/ 48 h 52"/>
                <a:gd name="T34" fmla="*/ 7 w 55"/>
                <a:gd name="T35" fmla="*/ 47 h 52"/>
                <a:gd name="T36" fmla="*/ 8 w 55"/>
                <a:gd name="T37" fmla="*/ 44 h 52"/>
                <a:gd name="T38" fmla="*/ 9 w 55"/>
                <a:gd name="T39" fmla="*/ 37 h 52"/>
                <a:gd name="T40" fmla="*/ 9 w 55"/>
                <a:gd name="T41" fmla="*/ 12 h 52"/>
                <a:gd name="T42" fmla="*/ 8 w 55"/>
                <a:gd name="T43" fmla="*/ 9 h 52"/>
                <a:gd name="T44" fmla="*/ 7 w 55"/>
                <a:gd name="T45" fmla="*/ 6 h 52"/>
                <a:gd name="T46" fmla="*/ 3 w 55"/>
                <a:gd name="T47" fmla="*/ 4 h 52"/>
                <a:gd name="T48" fmla="*/ 0 w 55"/>
                <a:gd name="T49" fmla="*/ 3 h 52"/>
                <a:gd name="T50" fmla="*/ 0 w 55"/>
                <a:gd name="T51" fmla="*/ 0 h 52"/>
                <a:gd name="T52" fmla="*/ 14 w 55"/>
                <a:gd name="T53" fmla="*/ 0 h 52"/>
                <a:gd name="T54" fmla="*/ 43 w 55"/>
                <a:gd name="T55" fmla="*/ 39 h 52"/>
                <a:gd name="T56" fmla="*/ 43 w 55"/>
                <a:gd name="T57" fmla="*/ 15 h 52"/>
                <a:gd name="T58" fmla="*/ 42 w 55"/>
                <a:gd name="T59" fmla="*/ 8 h 52"/>
                <a:gd name="T60" fmla="*/ 41 w 55"/>
                <a:gd name="T61" fmla="*/ 5 h 52"/>
                <a:gd name="T62" fmla="*/ 37 w 55"/>
                <a:gd name="T63" fmla="*/ 4 h 52"/>
                <a:gd name="T64" fmla="*/ 34 w 55"/>
                <a:gd name="T65" fmla="*/ 3 h 52"/>
                <a:gd name="T66" fmla="*/ 34 w 55"/>
                <a:gd name="T67" fmla="*/ 0 h 52"/>
                <a:gd name="T68" fmla="*/ 55 w 55"/>
                <a:gd name="T69" fmla="*/ 0 h 52"/>
                <a:gd name="T70" fmla="*/ 55 w 55"/>
                <a:gd name="T71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" h="52">
                  <a:moveTo>
                    <a:pt x="55" y="3"/>
                  </a:moveTo>
                  <a:cubicBezTo>
                    <a:pt x="54" y="3"/>
                    <a:pt x="53" y="3"/>
                    <a:pt x="51" y="4"/>
                  </a:cubicBezTo>
                  <a:cubicBezTo>
                    <a:pt x="50" y="4"/>
                    <a:pt x="49" y="4"/>
                    <a:pt x="48" y="5"/>
                  </a:cubicBezTo>
                  <a:cubicBezTo>
                    <a:pt x="48" y="5"/>
                    <a:pt x="47" y="6"/>
                    <a:pt x="47" y="8"/>
                  </a:cubicBezTo>
                  <a:cubicBezTo>
                    <a:pt x="46" y="10"/>
                    <a:pt x="46" y="12"/>
                    <a:pt x="46" y="15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9"/>
                    <a:pt x="12" y="42"/>
                    <a:pt x="13" y="43"/>
                  </a:cubicBezTo>
                  <a:cubicBezTo>
                    <a:pt x="13" y="45"/>
                    <a:pt x="14" y="46"/>
                    <a:pt x="14" y="47"/>
                  </a:cubicBezTo>
                  <a:cubicBezTo>
                    <a:pt x="15" y="47"/>
                    <a:pt x="16" y="48"/>
                    <a:pt x="18" y="48"/>
                  </a:cubicBezTo>
                  <a:cubicBezTo>
                    <a:pt x="20" y="49"/>
                    <a:pt x="21" y="49"/>
                    <a:pt x="21" y="49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9"/>
                    <a:pt x="2" y="49"/>
                    <a:pt x="4" y="48"/>
                  </a:cubicBezTo>
                  <a:cubicBezTo>
                    <a:pt x="5" y="48"/>
                    <a:pt x="6" y="47"/>
                    <a:pt x="7" y="47"/>
                  </a:cubicBezTo>
                  <a:cubicBezTo>
                    <a:pt x="7" y="46"/>
                    <a:pt x="8" y="45"/>
                    <a:pt x="8" y="44"/>
                  </a:cubicBezTo>
                  <a:cubicBezTo>
                    <a:pt x="9" y="43"/>
                    <a:pt x="9" y="40"/>
                    <a:pt x="9" y="37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1"/>
                    <a:pt x="9" y="10"/>
                    <a:pt x="8" y="9"/>
                  </a:cubicBezTo>
                  <a:cubicBezTo>
                    <a:pt x="8" y="7"/>
                    <a:pt x="7" y="7"/>
                    <a:pt x="7" y="6"/>
                  </a:cubicBezTo>
                  <a:cubicBezTo>
                    <a:pt x="6" y="5"/>
                    <a:pt x="5" y="5"/>
                    <a:pt x="3" y="4"/>
                  </a:cubicBezTo>
                  <a:cubicBezTo>
                    <a:pt x="2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2"/>
                    <a:pt x="43" y="10"/>
                    <a:pt x="42" y="8"/>
                  </a:cubicBezTo>
                  <a:cubicBezTo>
                    <a:pt x="42" y="7"/>
                    <a:pt x="41" y="6"/>
                    <a:pt x="41" y="5"/>
                  </a:cubicBezTo>
                  <a:cubicBezTo>
                    <a:pt x="40" y="5"/>
                    <a:pt x="39" y="4"/>
                    <a:pt x="37" y="4"/>
                  </a:cubicBezTo>
                  <a:cubicBezTo>
                    <a:pt x="36" y="3"/>
                    <a:pt x="35" y="3"/>
                    <a:pt x="34" y="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5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 userDrawn="1"/>
          </p:nvSpPr>
          <p:spPr bwMode="auto">
            <a:xfrm>
              <a:off x="2773314" y="1449810"/>
              <a:ext cx="187325" cy="203200"/>
            </a:xfrm>
            <a:custGeom>
              <a:avLst/>
              <a:gdLst>
                <a:gd name="T0" fmla="*/ 50 w 50"/>
                <a:gd name="T1" fmla="*/ 32 h 54"/>
                <a:gd name="T2" fmla="*/ 48 w 50"/>
                <a:gd name="T3" fmla="*/ 32 h 54"/>
                <a:gd name="T4" fmla="*/ 45 w 50"/>
                <a:gd name="T5" fmla="*/ 33 h 54"/>
                <a:gd name="T6" fmla="*/ 44 w 50"/>
                <a:gd name="T7" fmla="*/ 35 h 54"/>
                <a:gd name="T8" fmla="*/ 43 w 50"/>
                <a:gd name="T9" fmla="*/ 37 h 54"/>
                <a:gd name="T10" fmla="*/ 43 w 50"/>
                <a:gd name="T11" fmla="*/ 41 h 54"/>
                <a:gd name="T12" fmla="*/ 43 w 50"/>
                <a:gd name="T13" fmla="*/ 47 h 54"/>
                <a:gd name="T14" fmla="*/ 43 w 50"/>
                <a:gd name="T15" fmla="*/ 49 h 54"/>
                <a:gd name="T16" fmla="*/ 34 w 50"/>
                <a:gd name="T17" fmla="*/ 52 h 54"/>
                <a:gd name="T18" fmla="*/ 25 w 50"/>
                <a:gd name="T19" fmla="*/ 54 h 54"/>
                <a:gd name="T20" fmla="*/ 15 w 50"/>
                <a:gd name="T21" fmla="*/ 52 h 54"/>
                <a:gd name="T22" fmla="*/ 7 w 50"/>
                <a:gd name="T23" fmla="*/ 47 h 54"/>
                <a:gd name="T24" fmla="*/ 2 w 50"/>
                <a:gd name="T25" fmla="*/ 38 h 54"/>
                <a:gd name="T26" fmla="*/ 0 w 50"/>
                <a:gd name="T27" fmla="*/ 27 h 54"/>
                <a:gd name="T28" fmla="*/ 2 w 50"/>
                <a:gd name="T29" fmla="*/ 17 h 54"/>
                <a:gd name="T30" fmla="*/ 7 w 50"/>
                <a:gd name="T31" fmla="*/ 8 h 54"/>
                <a:gd name="T32" fmla="*/ 15 w 50"/>
                <a:gd name="T33" fmla="*/ 2 h 54"/>
                <a:gd name="T34" fmla="*/ 25 w 50"/>
                <a:gd name="T35" fmla="*/ 0 h 54"/>
                <a:gd name="T36" fmla="*/ 33 w 50"/>
                <a:gd name="T37" fmla="*/ 1 h 54"/>
                <a:gd name="T38" fmla="*/ 39 w 50"/>
                <a:gd name="T39" fmla="*/ 4 h 54"/>
                <a:gd name="T40" fmla="*/ 40 w 50"/>
                <a:gd name="T41" fmla="*/ 1 h 54"/>
                <a:gd name="T42" fmla="*/ 43 w 50"/>
                <a:gd name="T43" fmla="*/ 1 h 54"/>
                <a:gd name="T44" fmla="*/ 43 w 50"/>
                <a:gd name="T45" fmla="*/ 19 h 54"/>
                <a:gd name="T46" fmla="*/ 40 w 50"/>
                <a:gd name="T47" fmla="*/ 19 h 54"/>
                <a:gd name="T48" fmla="*/ 38 w 50"/>
                <a:gd name="T49" fmla="*/ 13 h 54"/>
                <a:gd name="T50" fmla="*/ 36 w 50"/>
                <a:gd name="T51" fmla="*/ 8 h 54"/>
                <a:gd name="T52" fmla="*/ 31 w 50"/>
                <a:gd name="T53" fmla="*/ 5 h 54"/>
                <a:gd name="T54" fmla="*/ 25 w 50"/>
                <a:gd name="T55" fmla="*/ 3 h 54"/>
                <a:gd name="T56" fmla="*/ 18 w 50"/>
                <a:gd name="T57" fmla="*/ 5 h 54"/>
                <a:gd name="T58" fmla="*/ 13 w 50"/>
                <a:gd name="T59" fmla="*/ 10 h 54"/>
                <a:gd name="T60" fmla="*/ 10 w 50"/>
                <a:gd name="T61" fmla="*/ 17 h 54"/>
                <a:gd name="T62" fmla="*/ 9 w 50"/>
                <a:gd name="T63" fmla="*/ 27 h 54"/>
                <a:gd name="T64" fmla="*/ 10 w 50"/>
                <a:gd name="T65" fmla="*/ 36 h 54"/>
                <a:gd name="T66" fmla="*/ 13 w 50"/>
                <a:gd name="T67" fmla="*/ 44 h 54"/>
                <a:gd name="T68" fmla="*/ 19 w 50"/>
                <a:gd name="T69" fmla="*/ 49 h 54"/>
                <a:gd name="T70" fmla="*/ 26 w 50"/>
                <a:gd name="T71" fmla="*/ 50 h 54"/>
                <a:gd name="T72" fmla="*/ 32 w 50"/>
                <a:gd name="T73" fmla="*/ 49 h 54"/>
                <a:gd name="T74" fmla="*/ 36 w 50"/>
                <a:gd name="T75" fmla="*/ 47 h 54"/>
                <a:gd name="T76" fmla="*/ 36 w 50"/>
                <a:gd name="T77" fmla="*/ 44 h 54"/>
                <a:gd name="T78" fmla="*/ 36 w 50"/>
                <a:gd name="T79" fmla="*/ 40 h 54"/>
                <a:gd name="T80" fmla="*/ 36 w 50"/>
                <a:gd name="T81" fmla="*/ 38 h 54"/>
                <a:gd name="T82" fmla="*/ 36 w 50"/>
                <a:gd name="T83" fmla="*/ 35 h 54"/>
                <a:gd name="T84" fmla="*/ 34 w 50"/>
                <a:gd name="T85" fmla="*/ 33 h 54"/>
                <a:gd name="T86" fmla="*/ 31 w 50"/>
                <a:gd name="T87" fmla="*/ 32 h 54"/>
                <a:gd name="T88" fmla="*/ 28 w 50"/>
                <a:gd name="T89" fmla="*/ 32 h 54"/>
                <a:gd name="T90" fmla="*/ 28 w 50"/>
                <a:gd name="T91" fmla="*/ 29 h 54"/>
                <a:gd name="T92" fmla="*/ 50 w 50"/>
                <a:gd name="T93" fmla="*/ 29 h 54"/>
                <a:gd name="T94" fmla="*/ 50 w 50"/>
                <a:gd name="T95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54">
                  <a:moveTo>
                    <a:pt x="50" y="32"/>
                  </a:moveTo>
                  <a:cubicBezTo>
                    <a:pt x="49" y="32"/>
                    <a:pt x="49" y="32"/>
                    <a:pt x="48" y="32"/>
                  </a:cubicBezTo>
                  <a:cubicBezTo>
                    <a:pt x="47" y="32"/>
                    <a:pt x="46" y="33"/>
                    <a:pt x="45" y="33"/>
                  </a:cubicBezTo>
                  <a:cubicBezTo>
                    <a:pt x="44" y="33"/>
                    <a:pt x="44" y="34"/>
                    <a:pt x="44" y="35"/>
                  </a:cubicBezTo>
                  <a:cubicBezTo>
                    <a:pt x="43" y="35"/>
                    <a:pt x="43" y="36"/>
                    <a:pt x="43" y="37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4"/>
                    <a:pt x="43" y="46"/>
                    <a:pt x="43" y="47"/>
                  </a:cubicBezTo>
                  <a:cubicBezTo>
                    <a:pt x="43" y="48"/>
                    <a:pt x="43" y="48"/>
                    <a:pt x="43" y="49"/>
                  </a:cubicBezTo>
                  <a:cubicBezTo>
                    <a:pt x="40" y="51"/>
                    <a:pt x="37" y="52"/>
                    <a:pt x="34" y="52"/>
                  </a:cubicBezTo>
                  <a:cubicBezTo>
                    <a:pt x="31" y="53"/>
                    <a:pt x="28" y="54"/>
                    <a:pt x="25" y="54"/>
                  </a:cubicBezTo>
                  <a:cubicBezTo>
                    <a:pt x="21" y="54"/>
                    <a:pt x="18" y="53"/>
                    <a:pt x="15" y="52"/>
                  </a:cubicBezTo>
                  <a:cubicBezTo>
                    <a:pt x="12" y="51"/>
                    <a:pt x="10" y="49"/>
                    <a:pt x="7" y="47"/>
                  </a:cubicBezTo>
                  <a:cubicBezTo>
                    <a:pt x="5" y="44"/>
                    <a:pt x="3" y="41"/>
                    <a:pt x="2" y="38"/>
                  </a:cubicBezTo>
                  <a:cubicBezTo>
                    <a:pt x="1" y="35"/>
                    <a:pt x="0" y="31"/>
                    <a:pt x="0" y="27"/>
                  </a:cubicBezTo>
                  <a:cubicBezTo>
                    <a:pt x="0" y="23"/>
                    <a:pt x="1" y="20"/>
                    <a:pt x="2" y="17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10" y="5"/>
                    <a:pt x="12" y="4"/>
                    <a:pt x="15" y="2"/>
                  </a:cubicBezTo>
                  <a:cubicBezTo>
                    <a:pt x="19" y="1"/>
                    <a:pt x="22" y="0"/>
                    <a:pt x="25" y="0"/>
                  </a:cubicBezTo>
                  <a:cubicBezTo>
                    <a:pt x="28" y="0"/>
                    <a:pt x="31" y="1"/>
                    <a:pt x="33" y="1"/>
                  </a:cubicBezTo>
                  <a:cubicBezTo>
                    <a:pt x="35" y="2"/>
                    <a:pt x="37" y="3"/>
                    <a:pt x="39" y="4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7"/>
                    <a:pt x="39" y="15"/>
                    <a:pt x="38" y="13"/>
                  </a:cubicBezTo>
                  <a:cubicBezTo>
                    <a:pt x="38" y="12"/>
                    <a:pt x="37" y="10"/>
                    <a:pt x="36" y="8"/>
                  </a:cubicBezTo>
                  <a:cubicBezTo>
                    <a:pt x="34" y="7"/>
                    <a:pt x="33" y="6"/>
                    <a:pt x="31" y="5"/>
                  </a:cubicBezTo>
                  <a:cubicBezTo>
                    <a:pt x="30" y="4"/>
                    <a:pt x="28" y="3"/>
                    <a:pt x="25" y="3"/>
                  </a:cubicBezTo>
                  <a:cubicBezTo>
                    <a:pt x="23" y="3"/>
                    <a:pt x="20" y="4"/>
                    <a:pt x="18" y="5"/>
                  </a:cubicBezTo>
                  <a:cubicBezTo>
                    <a:pt x="16" y="6"/>
                    <a:pt x="15" y="7"/>
                    <a:pt x="13" y="10"/>
                  </a:cubicBezTo>
                  <a:cubicBezTo>
                    <a:pt x="12" y="12"/>
                    <a:pt x="11" y="14"/>
                    <a:pt x="10" y="17"/>
                  </a:cubicBezTo>
                  <a:cubicBezTo>
                    <a:pt x="9" y="20"/>
                    <a:pt x="9" y="23"/>
                    <a:pt x="9" y="27"/>
                  </a:cubicBezTo>
                  <a:cubicBezTo>
                    <a:pt x="9" y="30"/>
                    <a:pt x="9" y="33"/>
                    <a:pt x="10" y="36"/>
                  </a:cubicBezTo>
                  <a:cubicBezTo>
                    <a:pt x="11" y="39"/>
                    <a:pt x="12" y="41"/>
                    <a:pt x="13" y="44"/>
                  </a:cubicBezTo>
                  <a:cubicBezTo>
                    <a:pt x="15" y="46"/>
                    <a:pt x="17" y="47"/>
                    <a:pt x="19" y="49"/>
                  </a:cubicBezTo>
                  <a:cubicBezTo>
                    <a:pt x="21" y="50"/>
                    <a:pt x="24" y="50"/>
                    <a:pt x="26" y="50"/>
                  </a:cubicBezTo>
                  <a:cubicBezTo>
                    <a:pt x="28" y="50"/>
                    <a:pt x="30" y="50"/>
                    <a:pt x="32" y="49"/>
                  </a:cubicBezTo>
                  <a:cubicBezTo>
                    <a:pt x="34" y="49"/>
                    <a:pt x="35" y="48"/>
                    <a:pt x="36" y="47"/>
                  </a:cubicBezTo>
                  <a:cubicBezTo>
                    <a:pt x="36" y="46"/>
                    <a:pt x="36" y="45"/>
                    <a:pt x="36" y="44"/>
                  </a:cubicBezTo>
                  <a:cubicBezTo>
                    <a:pt x="36" y="42"/>
                    <a:pt x="36" y="41"/>
                    <a:pt x="36" y="40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7"/>
                    <a:pt x="36" y="36"/>
                    <a:pt x="36" y="35"/>
                  </a:cubicBezTo>
                  <a:cubicBezTo>
                    <a:pt x="35" y="34"/>
                    <a:pt x="35" y="34"/>
                    <a:pt x="34" y="33"/>
                  </a:cubicBezTo>
                  <a:cubicBezTo>
                    <a:pt x="33" y="33"/>
                    <a:pt x="32" y="33"/>
                    <a:pt x="31" y="32"/>
                  </a:cubicBezTo>
                  <a:cubicBezTo>
                    <a:pt x="29" y="32"/>
                    <a:pt x="28" y="32"/>
                    <a:pt x="28" y="32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50" y="29"/>
                    <a:pt x="50" y="29"/>
                    <a:pt x="50" y="29"/>
                  </a:cubicBezTo>
                  <a:lnTo>
                    <a:pt x="50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 userDrawn="1"/>
          </p:nvSpPr>
          <p:spPr bwMode="auto">
            <a:xfrm>
              <a:off x="3040014" y="1452985"/>
              <a:ext cx="195263" cy="200025"/>
            </a:xfrm>
            <a:custGeom>
              <a:avLst/>
              <a:gdLst>
                <a:gd name="T0" fmla="*/ 52 w 52"/>
                <a:gd name="T1" fmla="*/ 3 h 53"/>
                <a:gd name="T2" fmla="*/ 49 w 52"/>
                <a:gd name="T3" fmla="*/ 3 h 53"/>
                <a:gd name="T4" fmla="*/ 46 w 52"/>
                <a:gd name="T5" fmla="*/ 5 h 53"/>
                <a:gd name="T6" fmla="*/ 44 w 52"/>
                <a:gd name="T7" fmla="*/ 8 h 53"/>
                <a:gd name="T8" fmla="*/ 44 w 52"/>
                <a:gd name="T9" fmla="*/ 14 h 53"/>
                <a:gd name="T10" fmla="*/ 44 w 52"/>
                <a:gd name="T11" fmla="*/ 36 h 53"/>
                <a:gd name="T12" fmla="*/ 42 w 52"/>
                <a:gd name="T13" fmla="*/ 44 h 53"/>
                <a:gd name="T14" fmla="*/ 37 w 52"/>
                <a:gd name="T15" fmla="*/ 49 h 53"/>
                <a:gd name="T16" fmla="*/ 31 w 52"/>
                <a:gd name="T17" fmla="*/ 52 h 53"/>
                <a:gd name="T18" fmla="*/ 25 w 52"/>
                <a:gd name="T19" fmla="*/ 53 h 53"/>
                <a:gd name="T20" fmla="*/ 17 w 52"/>
                <a:gd name="T21" fmla="*/ 51 h 53"/>
                <a:gd name="T22" fmla="*/ 11 w 52"/>
                <a:gd name="T23" fmla="*/ 48 h 53"/>
                <a:gd name="T24" fmla="*/ 8 w 52"/>
                <a:gd name="T25" fmla="*/ 43 h 53"/>
                <a:gd name="T26" fmla="*/ 6 w 52"/>
                <a:gd name="T27" fmla="*/ 38 h 53"/>
                <a:gd name="T28" fmla="*/ 6 w 52"/>
                <a:gd name="T29" fmla="*/ 8 h 53"/>
                <a:gd name="T30" fmla="*/ 6 w 52"/>
                <a:gd name="T31" fmla="*/ 6 h 53"/>
                <a:gd name="T32" fmla="*/ 4 w 52"/>
                <a:gd name="T33" fmla="*/ 4 h 53"/>
                <a:gd name="T34" fmla="*/ 2 w 52"/>
                <a:gd name="T35" fmla="*/ 3 h 53"/>
                <a:gd name="T36" fmla="*/ 0 w 52"/>
                <a:gd name="T37" fmla="*/ 3 h 53"/>
                <a:gd name="T38" fmla="*/ 0 w 52"/>
                <a:gd name="T39" fmla="*/ 0 h 53"/>
                <a:gd name="T40" fmla="*/ 21 w 52"/>
                <a:gd name="T41" fmla="*/ 0 h 53"/>
                <a:gd name="T42" fmla="*/ 21 w 52"/>
                <a:gd name="T43" fmla="*/ 3 h 53"/>
                <a:gd name="T44" fmla="*/ 18 w 52"/>
                <a:gd name="T45" fmla="*/ 3 h 53"/>
                <a:gd name="T46" fmla="*/ 16 w 52"/>
                <a:gd name="T47" fmla="*/ 4 h 53"/>
                <a:gd name="T48" fmla="*/ 14 w 52"/>
                <a:gd name="T49" fmla="*/ 5 h 53"/>
                <a:gd name="T50" fmla="*/ 14 w 52"/>
                <a:gd name="T51" fmla="*/ 8 h 53"/>
                <a:gd name="T52" fmla="*/ 14 w 52"/>
                <a:gd name="T53" fmla="*/ 36 h 53"/>
                <a:gd name="T54" fmla="*/ 15 w 52"/>
                <a:gd name="T55" fmla="*/ 40 h 53"/>
                <a:gd name="T56" fmla="*/ 16 w 52"/>
                <a:gd name="T57" fmla="*/ 44 h 53"/>
                <a:gd name="T58" fmla="*/ 20 w 52"/>
                <a:gd name="T59" fmla="*/ 47 h 53"/>
                <a:gd name="T60" fmla="*/ 27 w 52"/>
                <a:gd name="T61" fmla="*/ 49 h 53"/>
                <a:gd name="T62" fmla="*/ 33 w 52"/>
                <a:gd name="T63" fmla="*/ 47 h 53"/>
                <a:gd name="T64" fmla="*/ 38 w 52"/>
                <a:gd name="T65" fmla="*/ 44 h 53"/>
                <a:gd name="T66" fmla="*/ 40 w 52"/>
                <a:gd name="T67" fmla="*/ 40 h 53"/>
                <a:gd name="T68" fmla="*/ 40 w 52"/>
                <a:gd name="T69" fmla="*/ 36 h 53"/>
                <a:gd name="T70" fmla="*/ 40 w 52"/>
                <a:gd name="T71" fmla="*/ 15 h 53"/>
                <a:gd name="T72" fmla="*/ 40 w 52"/>
                <a:gd name="T73" fmla="*/ 8 h 53"/>
                <a:gd name="T74" fmla="*/ 38 w 52"/>
                <a:gd name="T75" fmla="*/ 5 h 53"/>
                <a:gd name="T76" fmla="*/ 35 w 52"/>
                <a:gd name="T77" fmla="*/ 4 h 53"/>
                <a:gd name="T78" fmla="*/ 31 w 52"/>
                <a:gd name="T79" fmla="*/ 3 h 53"/>
                <a:gd name="T80" fmla="*/ 31 w 52"/>
                <a:gd name="T81" fmla="*/ 0 h 53"/>
                <a:gd name="T82" fmla="*/ 52 w 52"/>
                <a:gd name="T83" fmla="*/ 0 h 53"/>
                <a:gd name="T84" fmla="*/ 52 w 52"/>
                <a:gd name="T85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53">
                  <a:moveTo>
                    <a:pt x="52" y="3"/>
                  </a:moveTo>
                  <a:cubicBezTo>
                    <a:pt x="51" y="3"/>
                    <a:pt x="50" y="3"/>
                    <a:pt x="49" y="3"/>
                  </a:cubicBezTo>
                  <a:cubicBezTo>
                    <a:pt x="48" y="4"/>
                    <a:pt x="47" y="4"/>
                    <a:pt x="46" y="5"/>
                  </a:cubicBezTo>
                  <a:cubicBezTo>
                    <a:pt x="45" y="5"/>
                    <a:pt x="45" y="6"/>
                    <a:pt x="44" y="8"/>
                  </a:cubicBezTo>
                  <a:cubicBezTo>
                    <a:pt x="44" y="10"/>
                    <a:pt x="44" y="12"/>
                    <a:pt x="44" y="14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9"/>
                    <a:pt x="43" y="42"/>
                    <a:pt x="42" y="44"/>
                  </a:cubicBezTo>
                  <a:cubicBezTo>
                    <a:pt x="41" y="46"/>
                    <a:pt x="39" y="48"/>
                    <a:pt x="37" y="49"/>
                  </a:cubicBezTo>
                  <a:cubicBezTo>
                    <a:pt x="36" y="50"/>
                    <a:pt x="34" y="51"/>
                    <a:pt x="31" y="52"/>
                  </a:cubicBezTo>
                  <a:cubicBezTo>
                    <a:pt x="29" y="52"/>
                    <a:pt x="27" y="53"/>
                    <a:pt x="25" y="53"/>
                  </a:cubicBezTo>
                  <a:cubicBezTo>
                    <a:pt x="22" y="53"/>
                    <a:pt x="20" y="52"/>
                    <a:pt x="17" y="51"/>
                  </a:cubicBezTo>
                  <a:cubicBezTo>
                    <a:pt x="15" y="51"/>
                    <a:pt x="13" y="49"/>
                    <a:pt x="11" y="48"/>
                  </a:cubicBezTo>
                  <a:cubicBezTo>
                    <a:pt x="10" y="47"/>
                    <a:pt x="8" y="45"/>
                    <a:pt x="8" y="43"/>
                  </a:cubicBezTo>
                  <a:cubicBezTo>
                    <a:pt x="7" y="42"/>
                    <a:pt x="6" y="40"/>
                    <a:pt x="6" y="3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5"/>
                    <a:pt x="5" y="5"/>
                    <a:pt x="4" y="4"/>
                  </a:cubicBezTo>
                  <a:cubicBezTo>
                    <a:pt x="4" y="4"/>
                    <a:pt x="3" y="4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19" y="3"/>
                    <a:pt x="18" y="3"/>
                  </a:cubicBezTo>
                  <a:cubicBezTo>
                    <a:pt x="17" y="4"/>
                    <a:pt x="17" y="4"/>
                    <a:pt x="16" y="4"/>
                  </a:cubicBezTo>
                  <a:cubicBezTo>
                    <a:pt x="15" y="4"/>
                    <a:pt x="15" y="5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7"/>
                    <a:pt x="14" y="38"/>
                    <a:pt x="15" y="40"/>
                  </a:cubicBezTo>
                  <a:cubicBezTo>
                    <a:pt x="15" y="41"/>
                    <a:pt x="15" y="43"/>
                    <a:pt x="16" y="44"/>
                  </a:cubicBezTo>
                  <a:cubicBezTo>
                    <a:pt x="17" y="45"/>
                    <a:pt x="19" y="46"/>
                    <a:pt x="20" y="47"/>
                  </a:cubicBezTo>
                  <a:cubicBezTo>
                    <a:pt x="22" y="48"/>
                    <a:pt x="24" y="49"/>
                    <a:pt x="27" y="49"/>
                  </a:cubicBezTo>
                  <a:cubicBezTo>
                    <a:pt x="29" y="49"/>
                    <a:pt x="32" y="48"/>
                    <a:pt x="33" y="47"/>
                  </a:cubicBezTo>
                  <a:cubicBezTo>
                    <a:pt x="35" y="46"/>
                    <a:pt x="37" y="45"/>
                    <a:pt x="38" y="44"/>
                  </a:cubicBezTo>
                  <a:cubicBezTo>
                    <a:pt x="39" y="43"/>
                    <a:pt x="39" y="41"/>
                    <a:pt x="40" y="40"/>
                  </a:cubicBezTo>
                  <a:cubicBezTo>
                    <a:pt x="40" y="39"/>
                    <a:pt x="40" y="37"/>
                    <a:pt x="40" y="3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2"/>
                    <a:pt x="40" y="10"/>
                    <a:pt x="40" y="8"/>
                  </a:cubicBezTo>
                  <a:cubicBezTo>
                    <a:pt x="39" y="7"/>
                    <a:pt x="39" y="6"/>
                    <a:pt x="38" y="5"/>
                  </a:cubicBezTo>
                  <a:cubicBezTo>
                    <a:pt x="37" y="4"/>
                    <a:pt x="36" y="4"/>
                    <a:pt x="35" y="4"/>
                  </a:cubicBezTo>
                  <a:cubicBezTo>
                    <a:pt x="33" y="3"/>
                    <a:pt x="32" y="3"/>
                    <a:pt x="31" y="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2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 userDrawn="1"/>
          </p:nvSpPr>
          <p:spPr bwMode="auto">
            <a:xfrm>
              <a:off x="3243214" y="1452985"/>
              <a:ext cx="206375" cy="196850"/>
            </a:xfrm>
            <a:custGeom>
              <a:avLst/>
              <a:gdLst>
                <a:gd name="T0" fmla="*/ 55 w 55"/>
                <a:gd name="T1" fmla="*/ 3 h 52"/>
                <a:gd name="T2" fmla="*/ 52 w 55"/>
                <a:gd name="T3" fmla="*/ 4 h 52"/>
                <a:gd name="T4" fmla="*/ 49 w 55"/>
                <a:gd name="T5" fmla="*/ 5 h 52"/>
                <a:gd name="T6" fmla="*/ 48 w 55"/>
                <a:gd name="T7" fmla="*/ 8 h 52"/>
                <a:gd name="T8" fmla="*/ 47 w 55"/>
                <a:gd name="T9" fmla="*/ 15 h 52"/>
                <a:gd name="T10" fmla="*/ 47 w 55"/>
                <a:gd name="T11" fmla="*/ 52 h 52"/>
                <a:gd name="T12" fmla="*/ 44 w 55"/>
                <a:gd name="T13" fmla="*/ 52 h 52"/>
                <a:gd name="T14" fmla="*/ 13 w 55"/>
                <a:gd name="T15" fmla="*/ 10 h 52"/>
                <a:gd name="T16" fmla="*/ 13 w 55"/>
                <a:gd name="T17" fmla="*/ 37 h 52"/>
                <a:gd name="T18" fmla="*/ 14 w 55"/>
                <a:gd name="T19" fmla="*/ 43 h 52"/>
                <a:gd name="T20" fmla="*/ 15 w 55"/>
                <a:gd name="T21" fmla="*/ 47 h 52"/>
                <a:gd name="T22" fmla="*/ 19 w 55"/>
                <a:gd name="T23" fmla="*/ 48 h 52"/>
                <a:gd name="T24" fmla="*/ 22 w 55"/>
                <a:gd name="T25" fmla="*/ 49 h 52"/>
                <a:gd name="T26" fmla="*/ 22 w 55"/>
                <a:gd name="T27" fmla="*/ 51 h 52"/>
                <a:gd name="T28" fmla="*/ 1 w 55"/>
                <a:gd name="T29" fmla="*/ 51 h 52"/>
                <a:gd name="T30" fmla="*/ 1 w 55"/>
                <a:gd name="T31" fmla="*/ 49 h 52"/>
                <a:gd name="T32" fmla="*/ 5 w 55"/>
                <a:gd name="T33" fmla="*/ 48 h 52"/>
                <a:gd name="T34" fmla="*/ 7 w 55"/>
                <a:gd name="T35" fmla="*/ 47 h 52"/>
                <a:gd name="T36" fmla="*/ 9 w 55"/>
                <a:gd name="T37" fmla="*/ 44 h 52"/>
                <a:gd name="T38" fmla="*/ 10 w 55"/>
                <a:gd name="T39" fmla="*/ 37 h 52"/>
                <a:gd name="T40" fmla="*/ 10 w 55"/>
                <a:gd name="T41" fmla="*/ 12 h 52"/>
                <a:gd name="T42" fmla="*/ 9 w 55"/>
                <a:gd name="T43" fmla="*/ 9 h 52"/>
                <a:gd name="T44" fmla="*/ 8 w 55"/>
                <a:gd name="T45" fmla="*/ 6 h 52"/>
                <a:gd name="T46" fmla="*/ 4 w 55"/>
                <a:gd name="T47" fmla="*/ 4 h 52"/>
                <a:gd name="T48" fmla="*/ 0 w 55"/>
                <a:gd name="T49" fmla="*/ 3 h 52"/>
                <a:gd name="T50" fmla="*/ 0 w 55"/>
                <a:gd name="T51" fmla="*/ 0 h 52"/>
                <a:gd name="T52" fmla="*/ 15 w 55"/>
                <a:gd name="T53" fmla="*/ 0 h 52"/>
                <a:gd name="T54" fmla="*/ 44 w 55"/>
                <a:gd name="T55" fmla="*/ 39 h 52"/>
                <a:gd name="T56" fmla="*/ 44 w 55"/>
                <a:gd name="T57" fmla="*/ 15 h 52"/>
                <a:gd name="T58" fmla="*/ 43 w 55"/>
                <a:gd name="T59" fmla="*/ 8 h 52"/>
                <a:gd name="T60" fmla="*/ 41 w 55"/>
                <a:gd name="T61" fmla="*/ 5 h 52"/>
                <a:gd name="T62" fmla="*/ 38 w 55"/>
                <a:gd name="T63" fmla="*/ 4 h 52"/>
                <a:gd name="T64" fmla="*/ 35 w 55"/>
                <a:gd name="T65" fmla="*/ 3 h 52"/>
                <a:gd name="T66" fmla="*/ 35 w 55"/>
                <a:gd name="T67" fmla="*/ 0 h 52"/>
                <a:gd name="T68" fmla="*/ 55 w 55"/>
                <a:gd name="T69" fmla="*/ 0 h 52"/>
                <a:gd name="T70" fmla="*/ 55 w 55"/>
                <a:gd name="T71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" h="52">
                  <a:moveTo>
                    <a:pt x="55" y="3"/>
                  </a:moveTo>
                  <a:cubicBezTo>
                    <a:pt x="55" y="3"/>
                    <a:pt x="54" y="3"/>
                    <a:pt x="52" y="4"/>
                  </a:cubicBezTo>
                  <a:cubicBezTo>
                    <a:pt x="51" y="4"/>
                    <a:pt x="50" y="4"/>
                    <a:pt x="49" y="5"/>
                  </a:cubicBezTo>
                  <a:cubicBezTo>
                    <a:pt x="48" y="5"/>
                    <a:pt x="48" y="6"/>
                    <a:pt x="48" y="8"/>
                  </a:cubicBezTo>
                  <a:cubicBezTo>
                    <a:pt x="47" y="10"/>
                    <a:pt x="47" y="12"/>
                    <a:pt x="47" y="15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9"/>
                    <a:pt x="13" y="42"/>
                    <a:pt x="14" y="43"/>
                  </a:cubicBezTo>
                  <a:cubicBezTo>
                    <a:pt x="14" y="45"/>
                    <a:pt x="15" y="46"/>
                    <a:pt x="15" y="47"/>
                  </a:cubicBezTo>
                  <a:cubicBezTo>
                    <a:pt x="16" y="47"/>
                    <a:pt x="17" y="48"/>
                    <a:pt x="19" y="48"/>
                  </a:cubicBezTo>
                  <a:cubicBezTo>
                    <a:pt x="20" y="49"/>
                    <a:pt x="22" y="49"/>
                    <a:pt x="22" y="49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9"/>
                    <a:pt x="3" y="49"/>
                    <a:pt x="5" y="48"/>
                  </a:cubicBezTo>
                  <a:cubicBezTo>
                    <a:pt x="6" y="48"/>
                    <a:pt x="7" y="47"/>
                    <a:pt x="7" y="47"/>
                  </a:cubicBezTo>
                  <a:cubicBezTo>
                    <a:pt x="8" y="46"/>
                    <a:pt x="9" y="45"/>
                    <a:pt x="9" y="44"/>
                  </a:cubicBezTo>
                  <a:cubicBezTo>
                    <a:pt x="9" y="43"/>
                    <a:pt x="10" y="40"/>
                    <a:pt x="10" y="37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9" y="10"/>
                    <a:pt x="9" y="9"/>
                  </a:cubicBezTo>
                  <a:cubicBezTo>
                    <a:pt x="9" y="7"/>
                    <a:pt x="8" y="7"/>
                    <a:pt x="8" y="6"/>
                  </a:cubicBezTo>
                  <a:cubicBezTo>
                    <a:pt x="7" y="5"/>
                    <a:pt x="6" y="5"/>
                    <a:pt x="4" y="4"/>
                  </a:cubicBezTo>
                  <a:cubicBezTo>
                    <a:pt x="3" y="3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2"/>
                    <a:pt x="43" y="10"/>
                    <a:pt x="43" y="8"/>
                  </a:cubicBezTo>
                  <a:cubicBezTo>
                    <a:pt x="43" y="7"/>
                    <a:pt x="42" y="6"/>
                    <a:pt x="41" y="5"/>
                  </a:cubicBezTo>
                  <a:cubicBezTo>
                    <a:pt x="41" y="5"/>
                    <a:pt x="40" y="4"/>
                    <a:pt x="38" y="4"/>
                  </a:cubicBezTo>
                  <a:cubicBezTo>
                    <a:pt x="37" y="3"/>
                    <a:pt x="36" y="3"/>
                    <a:pt x="35" y="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5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 userDrawn="1"/>
          </p:nvSpPr>
          <p:spPr bwMode="auto">
            <a:xfrm>
              <a:off x="3457526" y="1452985"/>
              <a:ext cx="85725" cy="192088"/>
            </a:xfrm>
            <a:custGeom>
              <a:avLst/>
              <a:gdLst>
                <a:gd name="T0" fmla="*/ 23 w 23"/>
                <a:gd name="T1" fmla="*/ 51 h 51"/>
                <a:gd name="T2" fmla="*/ 0 w 23"/>
                <a:gd name="T3" fmla="*/ 51 h 51"/>
                <a:gd name="T4" fmla="*/ 0 w 23"/>
                <a:gd name="T5" fmla="*/ 49 h 51"/>
                <a:gd name="T6" fmla="*/ 3 w 23"/>
                <a:gd name="T7" fmla="*/ 49 h 51"/>
                <a:gd name="T8" fmla="*/ 6 w 23"/>
                <a:gd name="T9" fmla="*/ 48 h 51"/>
                <a:gd name="T10" fmla="*/ 8 w 23"/>
                <a:gd name="T11" fmla="*/ 47 h 51"/>
                <a:gd name="T12" fmla="*/ 8 w 23"/>
                <a:gd name="T13" fmla="*/ 45 h 51"/>
                <a:gd name="T14" fmla="*/ 8 w 23"/>
                <a:gd name="T15" fmla="*/ 8 h 51"/>
                <a:gd name="T16" fmla="*/ 8 w 23"/>
                <a:gd name="T17" fmla="*/ 6 h 51"/>
                <a:gd name="T18" fmla="*/ 6 w 23"/>
                <a:gd name="T19" fmla="*/ 4 h 51"/>
                <a:gd name="T20" fmla="*/ 3 w 23"/>
                <a:gd name="T21" fmla="*/ 3 h 51"/>
                <a:gd name="T22" fmla="*/ 0 w 23"/>
                <a:gd name="T23" fmla="*/ 3 h 51"/>
                <a:gd name="T24" fmla="*/ 0 w 23"/>
                <a:gd name="T25" fmla="*/ 0 h 51"/>
                <a:gd name="T26" fmla="*/ 23 w 23"/>
                <a:gd name="T27" fmla="*/ 0 h 51"/>
                <a:gd name="T28" fmla="*/ 23 w 23"/>
                <a:gd name="T29" fmla="*/ 3 h 51"/>
                <a:gd name="T30" fmla="*/ 21 w 23"/>
                <a:gd name="T31" fmla="*/ 3 h 51"/>
                <a:gd name="T32" fmla="*/ 18 w 23"/>
                <a:gd name="T33" fmla="*/ 4 h 51"/>
                <a:gd name="T34" fmla="*/ 16 w 23"/>
                <a:gd name="T35" fmla="*/ 5 h 51"/>
                <a:gd name="T36" fmla="*/ 16 w 23"/>
                <a:gd name="T37" fmla="*/ 7 h 51"/>
                <a:gd name="T38" fmla="*/ 16 w 23"/>
                <a:gd name="T39" fmla="*/ 44 h 51"/>
                <a:gd name="T40" fmla="*/ 16 w 23"/>
                <a:gd name="T41" fmla="*/ 46 h 51"/>
                <a:gd name="T42" fmla="*/ 18 w 23"/>
                <a:gd name="T43" fmla="*/ 48 h 51"/>
                <a:gd name="T44" fmla="*/ 20 w 23"/>
                <a:gd name="T45" fmla="*/ 48 h 51"/>
                <a:gd name="T46" fmla="*/ 23 w 23"/>
                <a:gd name="T47" fmla="*/ 49 h 51"/>
                <a:gd name="T48" fmla="*/ 23 w 23"/>
                <a:gd name="T4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1">
                  <a:moveTo>
                    <a:pt x="23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9"/>
                    <a:pt x="2" y="49"/>
                    <a:pt x="3" y="49"/>
                  </a:cubicBezTo>
                  <a:cubicBezTo>
                    <a:pt x="4" y="49"/>
                    <a:pt x="5" y="48"/>
                    <a:pt x="6" y="48"/>
                  </a:cubicBezTo>
                  <a:cubicBezTo>
                    <a:pt x="7" y="48"/>
                    <a:pt x="7" y="47"/>
                    <a:pt x="8" y="47"/>
                  </a:cubicBezTo>
                  <a:cubicBezTo>
                    <a:pt x="8" y="46"/>
                    <a:pt x="8" y="46"/>
                    <a:pt x="8" y="4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20" y="3"/>
                    <a:pt x="19" y="4"/>
                    <a:pt x="18" y="4"/>
                  </a:cubicBezTo>
                  <a:cubicBezTo>
                    <a:pt x="17" y="4"/>
                    <a:pt x="16" y="5"/>
                    <a:pt x="16" y="5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5"/>
                    <a:pt x="16" y="46"/>
                    <a:pt x="16" y="46"/>
                  </a:cubicBezTo>
                  <a:cubicBezTo>
                    <a:pt x="17" y="47"/>
                    <a:pt x="17" y="47"/>
                    <a:pt x="18" y="48"/>
                  </a:cubicBezTo>
                  <a:cubicBezTo>
                    <a:pt x="19" y="48"/>
                    <a:pt x="19" y="48"/>
                    <a:pt x="20" y="48"/>
                  </a:cubicBezTo>
                  <a:cubicBezTo>
                    <a:pt x="22" y="49"/>
                    <a:pt x="23" y="49"/>
                    <a:pt x="23" y="49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/>
            <p:cNvSpPr/>
            <p:nvPr userDrawn="1"/>
          </p:nvSpPr>
          <p:spPr bwMode="auto">
            <a:xfrm>
              <a:off x="3551189" y="1452985"/>
              <a:ext cx="195263" cy="196850"/>
            </a:xfrm>
            <a:custGeom>
              <a:avLst/>
              <a:gdLst>
                <a:gd name="T0" fmla="*/ 52 w 52"/>
                <a:gd name="T1" fmla="*/ 3 h 52"/>
                <a:gd name="T2" fmla="*/ 50 w 52"/>
                <a:gd name="T3" fmla="*/ 3 h 52"/>
                <a:gd name="T4" fmla="*/ 48 w 52"/>
                <a:gd name="T5" fmla="*/ 4 h 52"/>
                <a:gd name="T6" fmla="*/ 46 w 52"/>
                <a:gd name="T7" fmla="*/ 6 h 52"/>
                <a:gd name="T8" fmla="*/ 44 w 52"/>
                <a:gd name="T9" fmla="*/ 9 h 52"/>
                <a:gd name="T10" fmla="*/ 37 w 52"/>
                <a:gd name="T11" fmla="*/ 27 h 52"/>
                <a:gd name="T12" fmla="*/ 27 w 52"/>
                <a:gd name="T13" fmla="*/ 52 h 52"/>
                <a:gd name="T14" fmla="*/ 24 w 52"/>
                <a:gd name="T15" fmla="*/ 52 h 52"/>
                <a:gd name="T16" fmla="*/ 14 w 52"/>
                <a:gd name="T17" fmla="*/ 25 h 52"/>
                <a:gd name="T18" fmla="*/ 8 w 52"/>
                <a:gd name="T19" fmla="*/ 8 h 52"/>
                <a:gd name="T20" fmla="*/ 7 w 52"/>
                <a:gd name="T21" fmla="*/ 6 h 52"/>
                <a:gd name="T22" fmla="*/ 5 w 52"/>
                <a:gd name="T23" fmla="*/ 4 h 52"/>
                <a:gd name="T24" fmla="*/ 2 w 52"/>
                <a:gd name="T25" fmla="*/ 3 h 52"/>
                <a:gd name="T26" fmla="*/ 0 w 52"/>
                <a:gd name="T27" fmla="*/ 3 h 52"/>
                <a:gd name="T28" fmla="*/ 0 w 52"/>
                <a:gd name="T29" fmla="*/ 0 h 52"/>
                <a:gd name="T30" fmla="*/ 21 w 52"/>
                <a:gd name="T31" fmla="*/ 0 h 52"/>
                <a:gd name="T32" fmla="*/ 21 w 52"/>
                <a:gd name="T33" fmla="*/ 3 h 52"/>
                <a:gd name="T34" fmla="*/ 17 w 52"/>
                <a:gd name="T35" fmla="*/ 4 h 52"/>
                <a:gd name="T36" fmla="*/ 15 w 52"/>
                <a:gd name="T37" fmla="*/ 5 h 52"/>
                <a:gd name="T38" fmla="*/ 15 w 52"/>
                <a:gd name="T39" fmla="*/ 6 h 52"/>
                <a:gd name="T40" fmla="*/ 15 w 52"/>
                <a:gd name="T41" fmla="*/ 7 h 52"/>
                <a:gd name="T42" fmla="*/ 20 w 52"/>
                <a:gd name="T43" fmla="*/ 18 h 52"/>
                <a:gd name="T44" fmla="*/ 28 w 52"/>
                <a:gd name="T45" fmla="*/ 41 h 52"/>
                <a:gd name="T46" fmla="*/ 34 w 52"/>
                <a:gd name="T47" fmla="*/ 25 h 52"/>
                <a:gd name="T48" fmla="*/ 39 w 52"/>
                <a:gd name="T49" fmla="*/ 13 h 52"/>
                <a:gd name="T50" fmla="*/ 41 w 52"/>
                <a:gd name="T51" fmla="*/ 8 h 52"/>
                <a:gd name="T52" fmla="*/ 41 w 52"/>
                <a:gd name="T53" fmla="*/ 6 h 52"/>
                <a:gd name="T54" fmla="*/ 40 w 52"/>
                <a:gd name="T55" fmla="*/ 5 h 52"/>
                <a:gd name="T56" fmla="*/ 38 w 52"/>
                <a:gd name="T57" fmla="*/ 4 h 52"/>
                <a:gd name="T58" fmla="*/ 36 w 52"/>
                <a:gd name="T59" fmla="*/ 3 h 52"/>
                <a:gd name="T60" fmla="*/ 33 w 52"/>
                <a:gd name="T61" fmla="*/ 3 h 52"/>
                <a:gd name="T62" fmla="*/ 33 w 52"/>
                <a:gd name="T63" fmla="*/ 0 h 52"/>
                <a:gd name="T64" fmla="*/ 52 w 52"/>
                <a:gd name="T65" fmla="*/ 0 h 52"/>
                <a:gd name="T66" fmla="*/ 52 w 52"/>
                <a:gd name="T67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52">
                  <a:moveTo>
                    <a:pt x="52" y="3"/>
                  </a:moveTo>
                  <a:cubicBezTo>
                    <a:pt x="52" y="3"/>
                    <a:pt x="51" y="3"/>
                    <a:pt x="50" y="3"/>
                  </a:cubicBezTo>
                  <a:cubicBezTo>
                    <a:pt x="49" y="4"/>
                    <a:pt x="48" y="4"/>
                    <a:pt x="48" y="4"/>
                  </a:cubicBezTo>
                  <a:cubicBezTo>
                    <a:pt x="47" y="5"/>
                    <a:pt x="46" y="6"/>
                    <a:pt x="46" y="6"/>
                  </a:cubicBezTo>
                  <a:cubicBezTo>
                    <a:pt x="45" y="7"/>
                    <a:pt x="45" y="8"/>
                    <a:pt x="44" y="9"/>
                  </a:cubicBezTo>
                  <a:cubicBezTo>
                    <a:pt x="43" y="13"/>
                    <a:pt x="40" y="19"/>
                    <a:pt x="37" y="27"/>
                  </a:cubicBezTo>
                  <a:cubicBezTo>
                    <a:pt x="34" y="35"/>
                    <a:pt x="31" y="43"/>
                    <a:pt x="27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43"/>
                    <a:pt x="17" y="34"/>
                    <a:pt x="14" y="25"/>
                  </a:cubicBezTo>
                  <a:cubicBezTo>
                    <a:pt x="11" y="17"/>
                    <a:pt x="9" y="11"/>
                    <a:pt x="8" y="8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6" y="5"/>
                    <a:pt x="5" y="5"/>
                    <a:pt x="5" y="4"/>
                  </a:cubicBezTo>
                  <a:cubicBezTo>
                    <a:pt x="4" y="4"/>
                    <a:pt x="3" y="4"/>
                    <a:pt x="2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18" y="3"/>
                    <a:pt x="17" y="4"/>
                  </a:cubicBezTo>
                  <a:cubicBezTo>
                    <a:pt x="16" y="4"/>
                    <a:pt x="15" y="4"/>
                    <a:pt x="15" y="5"/>
                  </a:cubicBezTo>
                  <a:cubicBezTo>
                    <a:pt x="15" y="5"/>
                    <a:pt x="15" y="6"/>
                    <a:pt x="15" y="6"/>
                  </a:cubicBezTo>
                  <a:cubicBezTo>
                    <a:pt x="15" y="6"/>
                    <a:pt x="15" y="7"/>
                    <a:pt x="15" y="7"/>
                  </a:cubicBezTo>
                  <a:cubicBezTo>
                    <a:pt x="16" y="9"/>
                    <a:pt x="18" y="13"/>
                    <a:pt x="20" y="18"/>
                  </a:cubicBezTo>
                  <a:cubicBezTo>
                    <a:pt x="22" y="24"/>
                    <a:pt x="24" y="31"/>
                    <a:pt x="28" y="41"/>
                  </a:cubicBezTo>
                  <a:cubicBezTo>
                    <a:pt x="30" y="36"/>
                    <a:pt x="32" y="31"/>
                    <a:pt x="34" y="25"/>
                  </a:cubicBezTo>
                  <a:cubicBezTo>
                    <a:pt x="37" y="19"/>
                    <a:pt x="38" y="15"/>
                    <a:pt x="39" y="13"/>
                  </a:cubicBezTo>
                  <a:cubicBezTo>
                    <a:pt x="40" y="11"/>
                    <a:pt x="40" y="9"/>
                    <a:pt x="41" y="8"/>
                  </a:cubicBezTo>
                  <a:cubicBezTo>
                    <a:pt x="41" y="7"/>
                    <a:pt x="41" y="7"/>
                    <a:pt x="41" y="6"/>
                  </a:cubicBezTo>
                  <a:cubicBezTo>
                    <a:pt x="41" y="6"/>
                    <a:pt x="40" y="5"/>
                    <a:pt x="40" y="5"/>
                  </a:cubicBezTo>
                  <a:cubicBezTo>
                    <a:pt x="40" y="4"/>
                    <a:pt x="39" y="4"/>
                    <a:pt x="38" y="4"/>
                  </a:cubicBezTo>
                  <a:cubicBezTo>
                    <a:pt x="37" y="4"/>
                    <a:pt x="36" y="3"/>
                    <a:pt x="36" y="3"/>
                  </a:cubicBezTo>
                  <a:cubicBezTo>
                    <a:pt x="35" y="3"/>
                    <a:pt x="34" y="3"/>
                    <a:pt x="33" y="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2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8"/>
            <p:cNvSpPr/>
            <p:nvPr userDrawn="1"/>
          </p:nvSpPr>
          <p:spPr bwMode="auto">
            <a:xfrm>
              <a:off x="3754389" y="1452985"/>
              <a:ext cx="161925" cy="192088"/>
            </a:xfrm>
            <a:custGeom>
              <a:avLst/>
              <a:gdLst>
                <a:gd name="T0" fmla="*/ 43 w 43"/>
                <a:gd name="T1" fmla="*/ 36 h 51"/>
                <a:gd name="T2" fmla="*/ 42 w 43"/>
                <a:gd name="T3" fmla="*/ 51 h 51"/>
                <a:gd name="T4" fmla="*/ 0 w 43"/>
                <a:gd name="T5" fmla="*/ 51 h 51"/>
                <a:gd name="T6" fmla="*/ 0 w 43"/>
                <a:gd name="T7" fmla="*/ 49 h 51"/>
                <a:gd name="T8" fmla="*/ 3 w 43"/>
                <a:gd name="T9" fmla="*/ 49 h 51"/>
                <a:gd name="T10" fmla="*/ 5 w 43"/>
                <a:gd name="T11" fmla="*/ 48 h 51"/>
                <a:gd name="T12" fmla="*/ 6 w 43"/>
                <a:gd name="T13" fmla="*/ 47 h 51"/>
                <a:gd name="T14" fmla="*/ 7 w 43"/>
                <a:gd name="T15" fmla="*/ 44 h 51"/>
                <a:gd name="T16" fmla="*/ 7 w 43"/>
                <a:gd name="T17" fmla="*/ 8 h 51"/>
                <a:gd name="T18" fmla="*/ 7 w 43"/>
                <a:gd name="T19" fmla="*/ 6 h 51"/>
                <a:gd name="T20" fmla="*/ 5 w 43"/>
                <a:gd name="T21" fmla="*/ 4 h 51"/>
                <a:gd name="T22" fmla="*/ 2 w 43"/>
                <a:gd name="T23" fmla="*/ 3 h 51"/>
                <a:gd name="T24" fmla="*/ 0 w 43"/>
                <a:gd name="T25" fmla="*/ 3 h 51"/>
                <a:gd name="T26" fmla="*/ 0 w 43"/>
                <a:gd name="T27" fmla="*/ 0 h 51"/>
                <a:gd name="T28" fmla="*/ 39 w 43"/>
                <a:gd name="T29" fmla="*/ 0 h 51"/>
                <a:gd name="T30" fmla="*/ 39 w 43"/>
                <a:gd name="T31" fmla="*/ 13 h 51"/>
                <a:gd name="T32" fmla="*/ 36 w 43"/>
                <a:gd name="T33" fmla="*/ 13 h 51"/>
                <a:gd name="T34" fmla="*/ 33 w 43"/>
                <a:gd name="T35" fmla="*/ 7 h 51"/>
                <a:gd name="T36" fmla="*/ 29 w 43"/>
                <a:gd name="T37" fmla="*/ 4 h 51"/>
                <a:gd name="T38" fmla="*/ 26 w 43"/>
                <a:gd name="T39" fmla="*/ 4 h 51"/>
                <a:gd name="T40" fmla="*/ 23 w 43"/>
                <a:gd name="T41" fmla="*/ 3 h 51"/>
                <a:gd name="T42" fmla="*/ 15 w 43"/>
                <a:gd name="T43" fmla="*/ 3 h 51"/>
                <a:gd name="T44" fmla="*/ 15 w 43"/>
                <a:gd name="T45" fmla="*/ 24 h 51"/>
                <a:gd name="T46" fmla="*/ 20 w 43"/>
                <a:gd name="T47" fmla="*/ 24 h 51"/>
                <a:gd name="T48" fmla="*/ 24 w 43"/>
                <a:gd name="T49" fmla="*/ 23 h 51"/>
                <a:gd name="T50" fmla="*/ 27 w 43"/>
                <a:gd name="T51" fmla="*/ 21 h 51"/>
                <a:gd name="T52" fmla="*/ 28 w 43"/>
                <a:gd name="T53" fmla="*/ 19 h 51"/>
                <a:gd name="T54" fmla="*/ 29 w 43"/>
                <a:gd name="T55" fmla="*/ 15 h 51"/>
                <a:gd name="T56" fmla="*/ 31 w 43"/>
                <a:gd name="T57" fmla="*/ 15 h 51"/>
                <a:gd name="T58" fmla="*/ 31 w 43"/>
                <a:gd name="T59" fmla="*/ 35 h 51"/>
                <a:gd name="T60" fmla="*/ 29 w 43"/>
                <a:gd name="T61" fmla="*/ 35 h 51"/>
                <a:gd name="T62" fmla="*/ 28 w 43"/>
                <a:gd name="T63" fmla="*/ 32 h 51"/>
                <a:gd name="T64" fmla="*/ 27 w 43"/>
                <a:gd name="T65" fmla="*/ 29 h 51"/>
                <a:gd name="T66" fmla="*/ 24 w 43"/>
                <a:gd name="T67" fmla="*/ 27 h 51"/>
                <a:gd name="T68" fmla="*/ 20 w 43"/>
                <a:gd name="T69" fmla="*/ 27 h 51"/>
                <a:gd name="T70" fmla="*/ 15 w 43"/>
                <a:gd name="T71" fmla="*/ 27 h 51"/>
                <a:gd name="T72" fmla="*/ 15 w 43"/>
                <a:gd name="T73" fmla="*/ 42 h 51"/>
                <a:gd name="T74" fmla="*/ 15 w 43"/>
                <a:gd name="T75" fmla="*/ 45 h 51"/>
                <a:gd name="T76" fmla="*/ 16 w 43"/>
                <a:gd name="T77" fmla="*/ 47 h 51"/>
                <a:gd name="T78" fmla="*/ 19 w 43"/>
                <a:gd name="T79" fmla="*/ 48 h 51"/>
                <a:gd name="T80" fmla="*/ 23 w 43"/>
                <a:gd name="T81" fmla="*/ 48 h 51"/>
                <a:gd name="T82" fmla="*/ 26 w 43"/>
                <a:gd name="T83" fmla="*/ 48 h 51"/>
                <a:gd name="T84" fmla="*/ 30 w 43"/>
                <a:gd name="T85" fmla="*/ 48 h 51"/>
                <a:gd name="T86" fmla="*/ 32 w 43"/>
                <a:gd name="T87" fmla="*/ 48 h 51"/>
                <a:gd name="T88" fmla="*/ 34 w 43"/>
                <a:gd name="T89" fmla="*/ 47 h 51"/>
                <a:gd name="T90" fmla="*/ 38 w 43"/>
                <a:gd name="T91" fmla="*/ 42 h 51"/>
                <a:gd name="T92" fmla="*/ 40 w 43"/>
                <a:gd name="T93" fmla="*/ 36 h 51"/>
                <a:gd name="T94" fmla="*/ 43 w 43"/>
                <a:gd name="T95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" h="51">
                  <a:moveTo>
                    <a:pt x="43" y="36"/>
                  </a:moveTo>
                  <a:cubicBezTo>
                    <a:pt x="42" y="51"/>
                    <a:pt x="42" y="51"/>
                    <a:pt x="42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49"/>
                    <a:pt x="3" y="49"/>
                  </a:cubicBezTo>
                  <a:cubicBezTo>
                    <a:pt x="4" y="48"/>
                    <a:pt x="5" y="48"/>
                    <a:pt x="5" y="48"/>
                  </a:cubicBezTo>
                  <a:cubicBezTo>
                    <a:pt x="6" y="48"/>
                    <a:pt x="6" y="47"/>
                    <a:pt x="6" y="47"/>
                  </a:cubicBezTo>
                  <a:cubicBezTo>
                    <a:pt x="7" y="46"/>
                    <a:pt x="7" y="45"/>
                    <a:pt x="7" y="4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6" y="5"/>
                    <a:pt x="6" y="5"/>
                    <a:pt x="5" y="4"/>
                  </a:cubicBezTo>
                  <a:cubicBezTo>
                    <a:pt x="4" y="4"/>
                    <a:pt x="3" y="4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1"/>
                    <a:pt x="35" y="9"/>
                    <a:pt x="33" y="7"/>
                  </a:cubicBezTo>
                  <a:cubicBezTo>
                    <a:pt x="32" y="5"/>
                    <a:pt x="30" y="4"/>
                    <a:pt x="29" y="4"/>
                  </a:cubicBezTo>
                  <a:cubicBezTo>
                    <a:pt x="28" y="4"/>
                    <a:pt x="27" y="4"/>
                    <a:pt x="26" y="4"/>
                  </a:cubicBezTo>
                  <a:cubicBezTo>
                    <a:pt x="25" y="3"/>
                    <a:pt x="24" y="3"/>
                    <a:pt x="23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2" y="24"/>
                    <a:pt x="23" y="23"/>
                    <a:pt x="24" y="23"/>
                  </a:cubicBezTo>
                  <a:cubicBezTo>
                    <a:pt x="25" y="23"/>
                    <a:pt x="26" y="22"/>
                    <a:pt x="27" y="21"/>
                  </a:cubicBezTo>
                  <a:cubicBezTo>
                    <a:pt x="27" y="21"/>
                    <a:pt x="28" y="20"/>
                    <a:pt x="28" y="19"/>
                  </a:cubicBezTo>
                  <a:cubicBezTo>
                    <a:pt x="28" y="17"/>
                    <a:pt x="28" y="16"/>
                    <a:pt x="29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4"/>
                    <a:pt x="28" y="33"/>
                    <a:pt x="28" y="32"/>
                  </a:cubicBezTo>
                  <a:cubicBezTo>
                    <a:pt x="27" y="30"/>
                    <a:pt x="27" y="29"/>
                    <a:pt x="27" y="29"/>
                  </a:cubicBezTo>
                  <a:cubicBezTo>
                    <a:pt x="26" y="28"/>
                    <a:pt x="25" y="27"/>
                    <a:pt x="24" y="27"/>
                  </a:cubicBezTo>
                  <a:cubicBezTo>
                    <a:pt x="23" y="27"/>
                    <a:pt x="22" y="27"/>
                    <a:pt x="20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3"/>
                    <a:pt x="15" y="44"/>
                    <a:pt x="15" y="45"/>
                  </a:cubicBezTo>
                  <a:cubicBezTo>
                    <a:pt x="15" y="46"/>
                    <a:pt x="16" y="47"/>
                    <a:pt x="16" y="47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20" y="48"/>
                    <a:pt x="21" y="48"/>
                    <a:pt x="23" y="48"/>
                  </a:cubicBezTo>
                  <a:cubicBezTo>
                    <a:pt x="24" y="48"/>
                    <a:pt x="25" y="48"/>
                    <a:pt x="26" y="48"/>
                  </a:cubicBezTo>
                  <a:cubicBezTo>
                    <a:pt x="28" y="48"/>
                    <a:pt x="29" y="48"/>
                    <a:pt x="30" y="48"/>
                  </a:cubicBezTo>
                  <a:cubicBezTo>
                    <a:pt x="31" y="48"/>
                    <a:pt x="31" y="48"/>
                    <a:pt x="32" y="48"/>
                  </a:cubicBezTo>
                  <a:cubicBezTo>
                    <a:pt x="33" y="48"/>
                    <a:pt x="34" y="47"/>
                    <a:pt x="34" y="47"/>
                  </a:cubicBezTo>
                  <a:cubicBezTo>
                    <a:pt x="36" y="46"/>
                    <a:pt x="37" y="44"/>
                    <a:pt x="38" y="42"/>
                  </a:cubicBezTo>
                  <a:cubicBezTo>
                    <a:pt x="39" y="39"/>
                    <a:pt x="40" y="38"/>
                    <a:pt x="40" y="36"/>
                  </a:cubicBezTo>
                  <a:lnTo>
                    <a:pt x="43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"/>
            <p:cNvSpPr>
              <a:spLocks noEditPoints="1"/>
            </p:cNvSpPr>
            <p:nvPr userDrawn="1"/>
          </p:nvSpPr>
          <p:spPr bwMode="auto">
            <a:xfrm>
              <a:off x="3935364" y="1452985"/>
              <a:ext cx="187325" cy="192088"/>
            </a:xfrm>
            <a:custGeom>
              <a:avLst/>
              <a:gdLst>
                <a:gd name="T0" fmla="*/ 50 w 50"/>
                <a:gd name="T1" fmla="*/ 51 h 51"/>
                <a:gd name="T2" fmla="*/ 36 w 50"/>
                <a:gd name="T3" fmla="*/ 51 h 51"/>
                <a:gd name="T4" fmla="*/ 28 w 50"/>
                <a:gd name="T5" fmla="*/ 39 h 51"/>
                <a:gd name="T6" fmla="*/ 20 w 50"/>
                <a:gd name="T7" fmla="*/ 28 h 51"/>
                <a:gd name="T8" fmla="*/ 15 w 50"/>
                <a:gd name="T9" fmla="*/ 28 h 51"/>
                <a:gd name="T10" fmla="*/ 15 w 50"/>
                <a:gd name="T11" fmla="*/ 44 h 51"/>
                <a:gd name="T12" fmla="*/ 15 w 50"/>
                <a:gd name="T13" fmla="*/ 47 h 51"/>
                <a:gd name="T14" fmla="*/ 17 w 50"/>
                <a:gd name="T15" fmla="*/ 48 h 51"/>
                <a:gd name="T16" fmla="*/ 19 w 50"/>
                <a:gd name="T17" fmla="*/ 49 h 51"/>
                <a:gd name="T18" fmla="*/ 22 w 50"/>
                <a:gd name="T19" fmla="*/ 49 h 51"/>
                <a:gd name="T20" fmla="*/ 22 w 50"/>
                <a:gd name="T21" fmla="*/ 51 h 51"/>
                <a:gd name="T22" fmla="*/ 0 w 50"/>
                <a:gd name="T23" fmla="*/ 51 h 51"/>
                <a:gd name="T24" fmla="*/ 0 w 50"/>
                <a:gd name="T25" fmla="*/ 49 h 51"/>
                <a:gd name="T26" fmla="*/ 3 w 50"/>
                <a:gd name="T27" fmla="*/ 49 h 51"/>
                <a:gd name="T28" fmla="*/ 5 w 50"/>
                <a:gd name="T29" fmla="*/ 48 h 51"/>
                <a:gd name="T30" fmla="*/ 6 w 50"/>
                <a:gd name="T31" fmla="*/ 47 h 51"/>
                <a:gd name="T32" fmla="*/ 7 w 50"/>
                <a:gd name="T33" fmla="*/ 44 h 51"/>
                <a:gd name="T34" fmla="*/ 7 w 50"/>
                <a:gd name="T35" fmla="*/ 8 h 51"/>
                <a:gd name="T36" fmla="*/ 7 w 50"/>
                <a:gd name="T37" fmla="*/ 5 h 51"/>
                <a:gd name="T38" fmla="*/ 5 w 50"/>
                <a:gd name="T39" fmla="*/ 4 h 51"/>
                <a:gd name="T40" fmla="*/ 3 w 50"/>
                <a:gd name="T41" fmla="*/ 3 h 51"/>
                <a:gd name="T42" fmla="*/ 0 w 50"/>
                <a:gd name="T43" fmla="*/ 3 h 51"/>
                <a:gd name="T44" fmla="*/ 0 w 50"/>
                <a:gd name="T45" fmla="*/ 0 h 51"/>
                <a:gd name="T46" fmla="*/ 24 w 50"/>
                <a:gd name="T47" fmla="*/ 0 h 51"/>
                <a:gd name="T48" fmla="*/ 30 w 50"/>
                <a:gd name="T49" fmla="*/ 1 h 51"/>
                <a:gd name="T50" fmla="*/ 35 w 50"/>
                <a:gd name="T51" fmla="*/ 3 h 51"/>
                <a:gd name="T52" fmla="*/ 38 w 50"/>
                <a:gd name="T53" fmla="*/ 7 h 51"/>
                <a:gd name="T54" fmla="*/ 40 w 50"/>
                <a:gd name="T55" fmla="*/ 13 h 51"/>
                <a:gd name="T56" fmla="*/ 39 w 50"/>
                <a:gd name="T57" fmla="*/ 18 h 51"/>
                <a:gd name="T58" fmla="*/ 36 w 50"/>
                <a:gd name="T59" fmla="*/ 22 h 51"/>
                <a:gd name="T60" fmla="*/ 32 w 50"/>
                <a:gd name="T61" fmla="*/ 24 h 51"/>
                <a:gd name="T62" fmla="*/ 27 w 50"/>
                <a:gd name="T63" fmla="*/ 26 h 51"/>
                <a:gd name="T64" fmla="*/ 34 w 50"/>
                <a:gd name="T65" fmla="*/ 35 h 51"/>
                <a:gd name="T66" fmla="*/ 40 w 50"/>
                <a:gd name="T67" fmla="*/ 43 h 51"/>
                <a:gd name="T68" fmla="*/ 43 w 50"/>
                <a:gd name="T69" fmla="*/ 46 h 51"/>
                <a:gd name="T70" fmla="*/ 45 w 50"/>
                <a:gd name="T71" fmla="*/ 48 h 51"/>
                <a:gd name="T72" fmla="*/ 47 w 50"/>
                <a:gd name="T73" fmla="*/ 49 h 51"/>
                <a:gd name="T74" fmla="*/ 50 w 50"/>
                <a:gd name="T75" fmla="*/ 49 h 51"/>
                <a:gd name="T76" fmla="*/ 50 w 50"/>
                <a:gd name="T77" fmla="*/ 51 h 51"/>
                <a:gd name="T78" fmla="*/ 31 w 50"/>
                <a:gd name="T79" fmla="*/ 13 h 51"/>
                <a:gd name="T80" fmla="*/ 28 w 50"/>
                <a:gd name="T81" fmla="*/ 6 h 51"/>
                <a:gd name="T82" fmla="*/ 21 w 50"/>
                <a:gd name="T83" fmla="*/ 3 h 51"/>
                <a:gd name="T84" fmla="*/ 15 w 50"/>
                <a:gd name="T85" fmla="*/ 3 h 51"/>
                <a:gd name="T86" fmla="*/ 15 w 50"/>
                <a:gd name="T87" fmla="*/ 25 h 51"/>
                <a:gd name="T88" fmla="*/ 19 w 50"/>
                <a:gd name="T89" fmla="*/ 25 h 51"/>
                <a:gd name="T90" fmla="*/ 28 w 50"/>
                <a:gd name="T91" fmla="*/ 22 h 51"/>
                <a:gd name="T92" fmla="*/ 31 w 50"/>
                <a:gd name="T93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" h="51">
                  <a:moveTo>
                    <a:pt x="50" y="51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33" y="47"/>
                    <a:pt x="30" y="43"/>
                    <a:pt x="28" y="39"/>
                  </a:cubicBezTo>
                  <a:cubicBezTo>
                    <a:pt x="25" y="36"/>
                    <a:pt x="23" y="32"/>
                    <a:pt x="20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5" y="46"/>
                    <a:pt x="15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7" y="48"/>
                    <a:pt x="18" y="48"/>
                    <a:pt x="19" y="49"/>
                  </a:cubicBezTo>
                  <a:cubicBezTo>
                    <a:pt x="20" y="49"/>
                    <a:pt x="21" y="49"/>
                    <a:pt x="22" y="49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9"/>
                    <a:pt x="2" y="49"/>
                    <a:pt x="3" y="49"/>
                  </a:cubicBezTo>
                  <a:cubicBezTo>
                    <a:pt x="4" y="48"/>
                    <a:pt x="4" y="48"/>
                    <a:pt x="5" y="48"/>
                  </a:cubicBezTo>
                  <a:cubicBezTo>
                    <a:pt x="6" y="48"/>
                    <a:pt x="6" y="47"/>
                    <a:pt x="6" y="47"/>
                  </a:cubicBezTo>
                  <a:cubicBezTo>
                    <a:pt x="7" y="46"/>
                    <a:pt x="7" y="45"/>
                    <a:pt x="7" y="4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6" y="5"/>
                    <a:pt x="6" y="4"/>
                    <a:pt x="5" y="4"/>
                  </a:cubicBezTo>
                  <a:cubicBezTo>
                    <a:pt x="4" y="4"/>
                    <a:pt x="4" y="4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1"/>
                    <a:pt x="30" y="1"/>
                  </a:cubicBezTo>
                  <a:cubicBezTo>
                    <a:pt x="32" y="2"/>
                    <a:pt x="33" y="2"/>
                    <a:pt x="35" y="3"/>
                  </a:cubicBezTo>
                  <a:cubicBezTo>
                    <a:pt x="36" y="4"/>
                    <a:pt x="38" y="6"/>
                    <a:pt x="38" y="7"/>
                  </a:cubicBezTo>
                  <a:cubicBezTo>
                    <a:pt x="39" y="9"/>
                    <a:pt x="40" y="10"/>
                    <a:pt x="40" y="13"/>
                  </a:cubicBezTo>
                  <a:cubicBezTo>
                    <a:pt x="40" y="15"/>
                    <a:pt x="39" y="16"/>
                    <a:pt x="39" y="18"/>
                  </a:cubicBezTo>
                  <a:cubicBezTo>
                    <a:pt x="38" y="19"/>
                    <a:pt x="37" y="21"/>
                    <a:pt x="36" y="22"/>
                  </a:cubicBezTo>
                  <a:cubicBezTo>
                    <a:pt x="35" y="23"/>
                    <a:pt x="34" y="24"/>
                    <a:pt x="32" y="24"/>
                  </a:cubicBezTo>
                  <a:cubicBezTo>
                    <a:pt x="31" y="25"/>
                    <a:pt x="29" y="26"/>
                    <a:pt x="27" y="26"/>
                  </a:cubicBezTo>
                  <a:cubicBezTo>
                    <a:pt x="30" y="30"/>
                    <a:pt x="32" y="32"/>
                    <a:pt x="34" y="35"/>
                  </a:cubicBezTo>
                  <a:cubicBezTo>
                    <a:pt x="35" y="37"/>
                    <a:pt x="37" y="40"/>
                    <a:pt x="40" y="43"/>
                  </a:cubicBezTo>
                  <a:cubicBezTo>
                    <a:pt x="41" y="44"/>
                    <a:pt x="42" y="46"/>
                    <a:pt x="43" y="46"/>
                  </a:cubicBezTo>
                  <a:cubicBezTo>
                    <a:pt x="43" y="47"/>
                    <a:pt x="44" y="47"/>
                    <a:pt x="45" y="48"/>
                  </a:cubicBezTo>
                  <a:cubicBezTo>
                    <a:pt x="46" y="48"/>
                    <a:pt x="47" y="48"/>
                    <a:pt x="47" y="49"/>
                  </a:cubicBezTo>
                  <a:cubicBezTo>
                    <a:pt x="48" y="49"/>
                    <a:pt x="49" y="49"/>
                    <a:pt x="50" y="49"/>
                  </a:cubicBezTo>
                  <a:lnTo>
                    <a:pt x="50" y="51"/>
                  </a:lnTo>
                  <a:close/>
                  <a:moveTo>
                    <a:pt x="31" y="13"/>
                  </a:moveTo>
                  <a:cubicBezTo>
                    <a:pt x="31" y="10"/>
                    <a:pt x="30" y="8"/>
                    <a:pt x="28" y="6"/>
                  </a:cubicBezTo>
                  <a:cubicBezTo>
                    <a:pt x="26" y="4"/>
                    <a:pt x="24" y="3"/>
                    <a:pt x="21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3" y="25"/>
                    <a:pt x="25" y="24"/>
                    <a:pt x="28" y="22"/>
                  </a:cubicBezTo>
                  <a:cubicBezTo>
                    <a:pt x="30" y="20"/>
                    <a:pt x="31" y="17"/>
                    <a:pt x="31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/>
            <p:nvPr userDrawn="1"/>
          </p:nvSpPr>
          <p:spPr bwMode="auto">
            <a:xfrm>
              <a:off x="4130626" y="1449810"/>
              <a:ext cx="131763" cy="203200"/>
            </a:xfrm>
            <a:custGeom>
              <a:avLst/>
              <a:gdLst>
                <a:gd name="T0" fmla="*/ 31 w 35"/>
                <a:gd name="T1" fmla="*/ 29 h 54"/>
                <a:gd name="T2" fmla="*/ 34 w 35"/>
                <a:gd name="T3" fmla="*/ 33 h 54"/>
                <a:gd name="T4" fmla="*/ 35 w 35"/>
                <a:gd name="T5" fmla="*/ 38 h 54"/>
                <a:gd name="T6" fmla="*/ 30 w 35"/>
                <a:gd name="T7" fmla="*/ 49 h 54"/>
                <a:gd name="T8" fmla="*/ 17 w 35"/>
                <a:gd name="T9" fmla="*/ 54 h 54"/>
                <a:gd name="T10" fmla="*/ 10 w 35"/>
                <a:gd name="T11" fmla="*/ 52 h 54"/>
                <a:gd name="T12" fmla="*/ 5 w 35"/>
                <a:gd name="T13" fmla="*/ 50 h 54"/>
                <a:gd name="T14" fmla="*/ 3 w 35"/>
                <a:gd name="T15" fmla="*/ 52 h 54"/>
                <a:gd name="T16" fmla="*/ 0 w 35"/>
                <a:gd name="T17" fmla="*/ 52 h 54"/>
                <a:gd name="T18" fmla="*/ 0 w 35"/>
                <a:gd name="T19" fmla="*/ 35 h 54"/>
                <a:gd name="T20" fmla="*/ 2 w 35"/>
                <a:gd name="T21" fmla="*/ 35 h 54"/>
                <a:gd name="T22" fmla="*/ 5 w 35"/>
                <a:gd name="T23" fmla="*/ 41 h 54"/>
                <a:gd name="T24" fmla="*/ 8 w 35"/>
                <a:gd name="T25" fmla="*/ 46 h 54"/>
                <a:gd name="T26" fmla="*/ 12 w 35"/>
                <a:gd name="T27" fmla="*/ 49 h 54"/>
                <a:gd name="T28" fmla="*/ 18 w 35"/>
                <a:gd name="T29" fmla="*/ 50 h 54"/>
                <a:gd name="T30" fmla="*/ 22 w 35"/>
                <a:gd name="T31" fmla="*/ 50 h 54"/>
                <a:gd name="T32" fmla="*/ 25 w 35"/>
                <a:gd name="T33" fmla="*/ 48 h 54"/>
                <a:gd name="T34" fmla="*/ 27 w 35"/>
                <a:gd name="T35" fmla="*/ 45 h 54"/>
                <a:gd name="T36" fmla="*/ 28 w 35"/>
                <a:gd name="T37" fmla="*/ 41 h 54"/>
                <a:gd name="T38" fmla="*/ 26 w 35"/>
                <a:gd name="T39" fmla="*/ 36 h 54"/>
                <a:gd name="T40" fmla="*/ 21 w 35"/>
                <a:gd name="T41" fmla="*/ 32 h 54"/>
                <a:gd name="T42" fmla="*/ 15 w 35"/>
                <a:gd name="T43" fmla="*/ 30 h 54"/>
                <a:gd name="T44" fmla="*/ 10 w 35"/>
                <a:gd name="T45" fmla="*/ 28 h 54"/>
                <a:gd name="T46" fmla="*/ 3 w 35"/>
                <a:gd name="T47" fmla="*/ 22 h 54"/>
                <a:gd name="T48" fmla="*/ 1 w 35"/>
                <a:gd name="T49" fmla="*/ 14 h 54"/>
                <a:gd name="T50" fmla="*/ 2 w 35"/>
                <a:gd name="T51" fmla="*/ 9 h 54"/>
                <a:gd name="T52" fmla="*/ 6 w 35"/>
                <a:gd name="T53" fmla="*/ 4 h 54"/>
                <a:gd name="T54" fmla="*/ 11 w 35"/>
                <a:gd name="T55" fmla="*/ 1 h 54"/>
                <a:gd name="T56" fmla="*/ 16 w 35"/>
                <a:gd name="T57" fmla="*/ 0 h 54"/>
                <a:gd name="T58" fmla="*/ 23 w 35"/>
                <a:gd name="T59" fmla="*/ 1 h 54"/>
                <a:gd name="T60" fmla="*/ 28 w 35"/>
                <a:gd name="T61" fmla="*/ 4 h 54"/>
                <a:gd name="T62" fmla="*/ 29 w 35"/>
                <a:gd name="T63" fmla="*/ 1 h 54"/>
                <a:gd name="T64" fmla="*/ 32 w 35"/>
                <a:gd name="T65" fmla="*/ 1 h 54"/>
                <a:gd name="T66" fmla="*/ 32 w 35"/>
                <a:gd name="T67" fmla="*/ 18 h 54"/>
                <a:gd name="T68" fmla="*/ 30 w 35"/>
                <a:gd name="T69" fmla="*/ 18 h 54"/>
                <a:gd name="T70" fmla="*/ 28 w 35"/>
                <a:gd name="T71" fmla="*/ 13 h 54"/>
                <a:gd name="T72" fmla="*/ 25 w 35"/>
                <a:gd name="T73" fmla="*/ 8 h 54"/>
                <a:gd name="T74" fmla="*/ 21 w 35"/>
                <a:gd name="T75" fmla="*/ 5 h 54"/>
                <a:gd name="T76" fmla="*/ 16 w 35"/>
                <a:gd name="T77" fmla="*/ 3 h 54"/>
                <a:gd name="T78" fmla="*/ 10 w 35"/>
                <a:gd name="T79" fmla="*/ 6 h 54"/>
                <a:gd name="T80" fmla="*/ 8 w 35"/>
                <a:gd name="T81" fmla="*/ 11 h 54"/>
                <a:gd name="T82" fmla="*/ 9 w 35"/>
                <a:gd name="T83" fmla="*/ 17 h 54"/>
                <a:gd name="T84" fmla="*/ 14 w 35"/>
                <a:gd name="T85" fmla="*/ 20 h 54"/>
                <a:gd name="T86" fmla="*/ 19 w 35"/>
                <a:gd name="T87" fmla="*/ 22 h 54"/>
                <a:gd name="T88" fmla="*/ 24 w 35"/>
                <a:gd name="T89" fmla="*/ 24 h 54"/>
                <a:gd name="T90" fmla="*/ 28 w 35"/>
                <a:gd name="T91" fmla="*/ 26 h 54"/>
                <a:gd name="T92" fmla="*/ 31 w 35"/>
                <a:gd name="T93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" h="54">
                  <a:moveTo>
                    <a:pt x="31" y="29"/>
                  </a:moveTo>
                  <a:cubicBezTo>
                    <a:pt x="32" y="30"/>
                    <a:pt x="33" y="32"/>
                    <a:pt x="34" y="33"/>
                  </a:cubicBezTo>
                  <a:cubicBezTo>
                    <a:pt x="34" y="34"/>
                    <a:pt x="35" y="36"/>
                    <a:pt x="35" y="38"/>
                  </a:cubicBezTo>
                  <a:cubicBezTo>
                    <a:pt x="35" y="43"/>
                    <a:pt x="33" y="46"/>
                    <a:pt x="30" y="49"/>
                  </a:cubicBezTo>
                  <a:cubicBezTo>
                    <a:pt x="26" y="52"/>
                    <a:pt x="22" y="54"/>
                    <a:pt x="17" y="54"/>
                  </a:cubicBezTo>
                  <a:cubicBezTo>
                    <a:pt x="15" y="54"/>
                    <a:pt x="13" y="53"/>
                    <a:pt x="10" y="52"/>
                  </a:cubicBezTo>
                  <a:cubicBezTo>
                    <a:pt x="8" y="52"/>
                    <a:pt x="6" y="51"/>
                    <a:pt x="5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7"/>
                    <a:pt x="4" y="39"/>
                    <a:pt x="5" y="41"/>
                  </a:cubicBezTo>
                  <a:cubicBezTo>
                    <a:pt x="5" y="43"/>
                    <a:pt x="6" y="44"/>
                    <a:pt x="8" y="46"/>
                  </a:cubicBezTo>
                  <a:cubicBezTo>
                    <a:pt x="9" y="47"/>
                    <a:pt x="10" y="48"/>
                    <a:pt x="12" y="49"/>
                  </a:cubicBezTo>
                  <a:cubicBezTo>
                    <a:pt x="14" y="50"/>
                    <a:pt x="16" y="50"/>
                    <a:pt x="18" y="50"/>
                  </a:cubicBezTo>
                  <a:cubicBezTo>
                    <a:pt x="20" y="50"/>
                    <a:pt x="21" y="50"/>
                    <a:pt x="22" y="50"/>
                  </a:cubicBezTo>
                  <a:cubicBezTo>
                    <a:pt x="23" y="49"/>
                    <a:pt x="24" y="49"/>
                    <a:pt x="25" y="48"/>
                  </a:cubicBezTo>
                  <a:cubicBezTo>
                    <a:pt x="26" y="47"/>
                    <a:pt x="27" y="46"/>
                    <a:pt x="27" y="45"/>
                  </a:cubicBezTo>
                  <a:cubicBezTo>
                    <a:pt x="27" y="44"/>
                    <a:pt x="28" y="43"/>
                    <a:pt x="28" y="41"/>
                  </a:cubicBezTo>
                  <a:cubicBezTo>
                    <a:pt x="28" y="39"/>
                    <a:pt x="27" y="37"/>
                    <a:pt x="26" y="36"/>
                  </a:cubicBezTo>
                  <a:cubicBezTo>
                    <a:pt x="25" y="34"/>
                    <a:pt x="23" y="33"/>
                    <a:pt x="21" y="32"/>
                  </a:cubicBezTo>
                  <a:cubicBezTo>
                    <a:pt x="19" y="31"/>
                    <a:pt x="17" y="30"/>
                    <a:pt x="15" y="30"/>
                  </a:cubicBezTo>
                  <a:cubicBezTo>
                    <a:pt x="13" y="29"/>
                    <a:pt x="12" y="28"/>
                    <a:pt x="10" y="28"/>
                  </a:cubicBezTo>
                  <a:cubicBezTo>
                    <a:pt x="7" y="26"/>
                    <a:pt x="5" y="25"/>
                    <a:pt x="3" y="22"/>
                  </a:cubicBezTo>
                  <a:cubicBezTo>
                    <a:pt x="2" y="20"/>
                    <a:pt x="1" y="18"/>
                    <a:pt x="1" y="14"/>
                  </a:cubicBezTo>
                  <a:cubicBezTo>
                    <a:pt x="1" y="12"/>
                    <a:pt x="1" y="10"/>
                    <a:pt x="2" y="9"/>
                  </a:cubicBezTo>
                  <a:cubicBezTo>
                    <a:pt x="3" y="7"/>
                    <a:pt x="4" y="6"/>
                    <a:pt x="6" y="4"/>
                  </a:cubicBezTo>
                  <a:cubicBezTo>
                    <a:pt x="7" y="3"/>
                    <a:pt x="9" y="2"/>
                    <a:pt x="11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1" y="1"/>
                    <a:pt x="23" y="1"/>
                  </a:cubicBezTo>
                  <a:cubicBezTo>
                    <a:pt x="25" y="2"/>
                    <a:pt x="26" y="3"/>
                    <a:pt x="28" y="4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6"/>
                    <a:pt x="28" y="15"/>
                    <a:pt x="28" y="13"/>
                  </a:cubicBezTo>
                  <a:cubicBezTo>
                    <a:pt x="27" y="11"/>
                    <a:pt x="26" y="9"/>
                    <a:pt x="25" y="8"/>
                  </a:cubicBezTo>
                  <a:cubicBezTo>
                    <a:pt x="24" y="7"/>
                    <a:pt x="23" y="6"/>
                    <a:pt x="21" y="5"/>
                  </a:cubicBezTo>
                  <a:cubicBezTo>
                    <a:pt x="20" y="4"/>
                    <a:pt x="18" y="3"/>
                    <a:pt x="16" y="3"/>
                  </a:cubicBezTo>
                  <a:cubicBezTo>
                    <a:pt x="14" y="3"/>
                    <a:pt x="12" y="4"/>
                    <a:pt x="10" y="6"/>
                  </a:cubicBezTo>
                  <a:cubicBezTo>
                    <a:pt x="9" y="7"/>
                    <a:pt x="8" y="9"/>
                    <a:pt x="8" y="11"/>
                  </a:cubicBezTo>
                  <a:cubicBezTo>
                    <a:pt x="8" y="13"/>
                    <a:pt x="8" y="15"/>
                    <a:pt x="9" y="17"/>
                  </a:cubicBezTo>
                  <a:cubicBezTo>
                    <a:pt x="10" y="18"/>
                    <a:pt x="12" y="19"/>
                    <a:pt x="14" y="20"/>
                  </a:cubicBezTo>
                  <a:cubicBezTo>
                    <a:pt x="16" y="21"/>
                    <a:pt x="17" y="22"/>
                    <a:pt x="19" y="22"/>
                  </a:cubicBezTo>
                  <a:cubicBezTo>
                    <a:pt x="21" y="23"/>
                    <a:pt x="22" y="24"/>
                    <a:pt x="24" y="24"/>
                  </a:cubicBezTo>
                  <a:cubicBezTo>
                    <a:pt x="25" y="25"/>
                    <a:pt x="27" y="26"/>
                    <a:pt x="28" y="26"/>
                  </a:cubicBezTo>
                  <a:cubicBezTo>
                    <a:pt x="29" y="27"/>
                    <a:pt x="30" y="28"/>
                    <a:pt x="31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"/>
            <p:cNvSpPr/>
            <p:nvPr userDrawn="1"/>
          </p:nvSpPr>
          <p:spPr bwMode="auto">
            <a:xfrm>
              <a:off x="4281439" y="1452985"/>
              <a:ext cx="85725" cy="192088"/>
            </a:xfrm>
            <a:custGeom>
              <a:avLst/>
              <a:gdLst>
                <a:gd name="T0" fmla="*/ 23 w 23"/>
                <a:gd name="T1" fmla="*/ 51 h 51"/>
                <a:gd name="T2" fmla="*/ 0 w 23"/>
                <a:gd name="T3" fmla="*/ 51 h 51"/>
                <a:gd name="T4" fmla="*/ 0 w 23"/>
                <a:gd name="T5" fmla="*/ 49 h 51"/>
                <a:gd name="T6" fmla="*/ 3 w 23"/>
                <a:gd name="T7" fmla="*/ 49 h 51"/>
                <a:gd name="T8" fmla="*/ 6 w 23"/>
                <a:gd name="T9" fmla="*/ 48 h 51"/>
                <a:gd name="T10" fmla="*/ 7 w 23"/>
                <a:gd name="T11" fmla="*/ 47 h 51"/>
                <a:gd name="T12" fmla="*/ 8 w 23"/>
                <a:gd name="T13" fmla="*/ 45 h 51"/>
                <a:gd name="T14" fmla="*/ 8 w 23"/>
                <a:gd name="T15" fmla="*/ 8 h 51"/>
                <a:gd name="T16" fmla="*/ 7 w 23"/>
                <a:gd name="T17" fmla="*/ 6 h 51"/>
                <a:gd name="T18" fmla="*/ 6 w 23"/>
                <a:gd name="T19" fmla="*/ 4 h 51"/>
                <a:gd name="T20" fmla="*/ 3 w 23"/>
                <a:gd name="T21" fmla="*/ 3 h 51"/>
                <a:gd name="T22" fmla="*/ 0 w 23"/>
                <a:gd name="T23" fmla="*/ 3 h 51"/>
                <a:gd name="T24" fmla="*/ 0 w 23"/>
                <a:gd name="T25" fmla="*/ 0 h 51"/>
                <a:gd name="T26" fmla="*/ 23 w 23"/>
                <a:gd name="T27" fmla="*/ 0 h 51"/>
                <a:gd name="T28" fmla="*/ 23 w 23"/>
                <a:gd name="T29" fmla="*/ 3 h 51"/>
                <a:gd name="T30" fmla="*/ 20 w 23"/>
                <a:gd name="T31" fmla="*/ 3 h 51"/>
                <a:gd name="T32" fmla="*/ 18 w 23"/>
                <a:gd name="T33" fmla="*/ 4 h 51"/>
                <a:gd name="T34" fmla="*/ 16 w 23"/>
                <a:gd name="T35" fmla="*/ 5 h 51"/>
                <a:gd name="T36" fmla="*/ 15 w 23"/>
                <a:gd name="T37" fmla="*/ 7 h 51"/>
                <a:gd name="T38" fmla="*/ 15 w 23"/>
                <a:gd name="T39" fmla="*/ 44 h 51"/>
                <a:gd name="T40" fmla="*/ 16 w 23"/>
                <a:gd name="T41" fmla="*/ 46 h 51"/>
                <a:gd name="T42" fmla="*/ 18 w 23"/>
                <a:gd name="T43" fmla="*/ 48 h 51"/>
                <a:gd name="T44" fmla="*/ 20 w 23"/>
                <a:gd name="T45" fmla="*/ 48 h 51"/>
                <a:gd name="T46" fmla="*/ 23 w 23"/>
                <a:gd name="T47" fmla="*/ 49 h 51"/>
                <a:gd name="T48" fmla="*/ 23 w 23"/>
                <a:gd name="T4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1">
                  <a:moveTo>
                    <a:pt x="23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9"/>
                    <a:pt x="2" y="49"/>
                    <a:pt x="3" y="49"/>
                  </a:cubicBezTo>
                  <a:cubicBezTo>
                    <a:pt x="4" y="49"/>
                    <a:pt x="5" y="48"/>
                    <a:pt x="6" y="48"/>
                  </a:cubicBezTo>
                  <a:cubicBezTo>
                    <a:pt x="6" y="48"/>
                    <a:pt x="7" y="47"/>
                    <a:pt x="7" y="47"/>
                  </a:cubicBezTo>
                  <a:cubicBezTo>
                    <a:pt x="8" y="46"/>
                    <a:pt x="8" y="46"/>
                    <a:pt x="8" y="4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6"/>
                    <a:pt x="7" y="6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1" y="3"/>
                    <a:pt x="20" y="3"/>
                  </a:cubicBezTo>
                  <a:cubicBezTo>
                    <a:pt x="19" y="3"/>
                    <a:pt x="19" y="4"/>
                    <a:pt x="18" y="4"/>
                  </a:cubicBezTo>
                  <a:cubicBezTo>
                    <a:pt x="17" y="4"/>
                    <a:pt x="16" y="5"/>
                    <a:pt x="16" y="5"/>
                  </a:cubicBezTo>
                  <a:cubicBezTo>
                    <a:pt x="16" y="6"/>
                    <a:pt x="15" y="7"/>
                    <a:pt x="15" y="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6" y="46"/>
                    <a:pt x="16" y="46"/>
                  </a:cubicBezTo>
                  <a:cubicBezTo>
                    <a:pt x="16" y="47"/>
                    <a:pt x="17" y="47"/>
                    <a:pt x="18" y="48"/>
                  </a:cubicBezTo>
                  <a:cubicBezTo>
                    <a:pt x="18" y="48"/>
                    <a:pt x="19" y="48"/>
                    <a:pt x="20" y="48"/>
                  </a:cubicBezTo>
                  <a:cubicBezTo>
                    <a:pt x="21" y="49"/>
                    <a:pt x="22" y="49"/>
                    <a:pt x="23" y="49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/>
            <p:nvPr userDrawn="1"/>
          </p:nvSpPr>
          <p:spPr bwMode="auto">
            <a:xfrm>
              <a:off x="4383039" y="1452985"/>
              <a:ext cx="165100" cy="192088"/>
            </a:xfrm>
            <a:custGeom>
              <a:avLst/>
              <a:gdLst>
                <a:gd name="T0" fmla="*/ 44 w 44"/>
                <a:gd name="T1" fmla="*/ 14 h 51"/>
                <a:gd name="T2" fmla="*/ 42 w 44"/>
                <a:gd name="T3" fmla="*/ 14 h 51"/>
                <a:gd name="T4" fmla="*/ 40 w 44"/>
                <a:gd name="T5" fmla="*/ 11 h 51"/>
                <a:gd name="T6" fmla="*/ 38 w 44"/>
                <a:gd name="T7" fmla="*/ 8 h 51"/>
                <a:gd name="T8" fmla="*/ 36 w 44"/>
                <a:gd name="T9" fmla="*/ 5 h 51"/>
                <a:gd name="T10" fmla="*/ 34 w 44"/>
                <a:gd name="T11" fmla="*/ 4 h 51"/>
                <a:gd name="T12" fmla="*/ 31 w 44"/>
                <a:gd name="T13" fmla="*/ 3 h 51"/>
                <a:gd name="T14" fmla="*/ 28 w 44"/>
                <a:gd name="T15" fmla="*/ 3 h 51"/>
                <a:gd name="T16" fmla="*/ 26 w 44"/>
                <a:gd name="T17" fmla="*/ 3 h 51"/>
                <a:gd name="T18" fmla="*/ 26 w 44"/>
                <a:gd name="T19" fmla="*/ 44 h 51"/>
                <a:gd name="T20" fmla="*/ 26 w 44"/>
                <a:gd name="T21" fmla="*/ 46 h 51"/>
                <a:gd name="T22" fmla="*/ 28 w 44"/>
                <a:gd name="T23" fmla="*/ 48 h 51"/>
                <a:gd name="T24" fmla="*/ 31 w 44"/>
                <a:gd name="T25" fmla="*/ 48 h 51"/>
                <a:gd name="T26" fmla="*/ 34 w 44"/>
                <a:gd name="T27" fmla="*/ 49 h 51"/>
                <a:gd name="T28" fmla="*/ 34 w 44"/>
                <a:gd name="T29" fmla="*/ 51 h 51"/>
                <a:gd name="T30" fmla="*/ 10 w 44"/>
                <a:gd name="T31" fmla="*/ 51 h 51"/>
                <a:gd name="T32" fmla="*/ 10 w 44"/>
                <a:gd name="T33" fmla="*/ 49 h 51"/>
                <a:gd name="T34" fmla="*/ 13 w 44"/>
                <a:gd name="T35" fmla="*/ 49 h 51"/>
                <a:gd name="T36" fmla="*/ 16 w 44"/>
                <a:gd name="T37" fmla="*/ 48 h 51"/>
                <a:gd name="T38" fmla="*/ 17 w 44"/>
                <a:gd name="T39" fmla="*/ 47 h 51"/>
                <a:gd name="T40" fmla="*/ 18 w 44"/>
                <a:gd name="T41" fmla="*/ 44 h 51"/>
                <a:gd name="T42" fmla="*/ 18 w 44"/>
                <a:gd name="T43" fmla="*/ 3 h 51"/>
                <a:gd name="T44" fmla="*/ 16 w 44"/>
                <a:gd name="T45" fmla="*/ 3 h 51"/>
                <a:gd name="T46" fmla="*/ 13 w 44"/>
                <a:gd name="T47" fmla="*/ 3 h 51"/>
                <a:gd name="T48" fmla="*/ 10 w 44"/>
                <a:gd name="T49" fmla="*/ 4 h 51"/>
                <a:gd name="T50" fmla="*/ 7 w 44"/>
                <a:gd name="T51" fmla="*/ 5 h 51"/>
                <a:gd name="T52" fmla="*/ 5 w 44"/>
                <a:gd name="T53" fmla="*/ 8 h 51"/>
                <a:gd name="T54" fmla="*/ 3 w 44"/>
                <a:gd name="T55" fmla="*/ 11 h 51"/>
                <a:gd name="T56" fmla="*/ 2 w 44"/>
                <a:gd name="T57" fmla="*/ 14 h 51"/>
                <a:gd name="T58" fmla="*/ 0 w 44"/>
                <a:gd name="T59" fmla="*/ 14 h 51"/>
                <a:gd name="T60" fmla="*/ 0 w 44"/>
                <a:gd name="T61" fmla="*/ 0 h 51"/>
                <a:gd name="T62" fmla="*/ 44 w 44"/>
                <a:gd name="T63" fmla="*/ 0 h 51"/>
                <a:gd name="T64" fmla="*/ 44 w 44"/>
                <a:gd name="T65" fmla="*/ 1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51">
                  <a:moveTo>
                    <a:pt x="44" y="14"/>
                  </a:moveTo>
                  <a:cubicBezTo>
                    <a:pt x="42" y="14"/>
                    <a:pt x="42" y="14"/>
                    <a:pt x="42" y="14"/>
                  </a:cubicBezTo>
                  <a:cubicBezTo>
                    <a:pt x="41" y="13"/>
                    <a:pt x="41" y="12"/>
                    <a:pt x="40" y="11"/>
                  </a:cubicBezTo>
                  <a:cubicBezTo>
                    <a:pt x="40" y="10"/>
                    <a:pt x="39" y="9"/>
                    <a:pt x="38" y="8"/>
                  </a:cubicBezTo>
                  <a:cubicBezTo>
                    <a:pt x="38" y="7"/>
                    <a:pt x="37" y="6"/>
                    <a:pt x="36" y="5"/>
                  </a:cubicBezTo>
                  <a:cubicBezTo>
                    <a:pt x="35" y="4"/>
                    <a:pt x="34" y="4"/>
                    <a:pt x="34" y="4"/>
                  </a:cubicBezTo>
                  <a:cubicBezTo>
                    <a:pt x="33" y="3"/>
                    <a:pt x="32" y="3"/>
                    <a:pt x="31" y="3"/>
                  </a:cubicBezTo>
                  <a:cubicBezTo>
                    <a:pt x="30" y="3"/>
                    <a:pt x="29" y="3"/>
                    <a:pt x="28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6"/>
                    <a:pt x="26" y="46"/>
                  </a:cubicBezTo>
                  <a:cubicBezTo>
                    <a:pt x="26" y="47"/>
                    <a:pt x="27" y="47"/>
                    <a:pt x="28" y="48"/>
                  </a:cubicBezTo>
                  <a:cubicBezTo>
                    <a:pt x="28" y="48"/>
                    <a:pt x="29" y="48"/>
                    <a:pt x="31" y="48"/>
                  </a:cubicBezTo>
                  <a:cubicBezTo>
                    <a:pt x="32" y="49"/>
                    <a:pt x="33" y="49"/>
                    <a:pt x="34" y="49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1" y="49"/>
                    <a:pt x="13" y="49"/>
                  </a:cubicBezTo>
                  <a:cubicBezTo>
                    <a:pt x="14" y="48"/>
                    <a:pt x="15" y="48"/>
                    <a:pt x="16" y="48"/>
                  </a:cubicBezTo>
                  <a:cubicBezTo>
                    <a:pt x="16" y="48"/>
                    <a:pt x="17" y="47"/>
                    <a:pt x="17" y="47"/>
                  </a:cubicBezTo>
                  <a:cubicBezTo>
                    <a:pt x="18" y="46"/>
                    <a:pt x="18" y="45"/>
                    <a:pt x="18" y="4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12" y="3"/>
                    <a:pt x="11" y="3"/>
                    <a:pt x="10" y="4"/>
                  </a:cubicBezTo>
                  <a:cubicBezTo>
                    <a:pt x="9" y="4"/>
                    <a:pt x="8" y="4"/>
                    <a:pt x="7" y="5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4" y="9"/>
                    <a:pt x="4" y="10"/>
                    <a:pt x="3" y="11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3"/>
            <p:cNvSpPr/>
            <p:nvPr userDrawn="1"/>
          </p:nvSpPr>
          <p:spPr bwMode="auto">
            <a:xfrm>
              <a:off x="4559251" y="1452985"/>
              <a:ext cx="184150" cy="192088"/>
            </a:xfrm>
            <a:custGeom>
              <a:avLst/>
              <a:gdLst>
                <a:gd name="T0" fmla="*/ 49 w 49"/>
                <a:gd name="T1" fmla="*/ 3 h 51"/>
                <a:gd name="T2" fmla="*/ 47 w 49"/>
                <a:gd name="T3" fmla="*/ 4 h 51"/>
                <a:gd name="T4" fmla="*/ 45 w 49"/>
                <a:gd name="T5" fmla="*/ 4 h 51"/>
                <a:gd name="T6" fmla="*/ 43 w 49"/>
                <a:gd name="T7" fmla="*/ 6 h 51"/>
                <a:gd name="T8" fmla="*/ 41 w 49"/>
                <a:gd name="T9" fmla="*/ 8 h 51"/>
                <a:gd name="T10" fmla="*/ 36 w 49"/>
                <a:gd name="T11" fmla="*/ 16 h 51"/>
                <a:gd name="T12" fmla="*/ 30 w 49"/>
                <a:gd name="T13" fmla="*/ 26 h 51"/>
                <a:gd name="T14" fmla="*/ 28 w 49"/>
                <a:gd name="T15" fmla="*/ 30 h 51"/>
                <a:gd name="T16" fmla="*/ 28 w 49"/>
                <a:gd name="T17" fmla="*/ 34 h 51"/>
                <a:gd name="T18" fmla="*/ 28 w 49"/>
                <a:gd name="T19" fmla="*/ 44 h 51"/>
                <a:gd name="T20" fmla="*/ 29 w 49"/>
                <a:gd name="T21" fmla="*/ 46 h 51"/>
                <a:gd name="T22" fmla="*/ 30 w 49"/>
                <a:gd name="T23" fmla="*/ 48 h 51"/>
                <a:gd name="T24" fmla="*/ 33 w 49"/>
                <a:gd name="T25" fmla="*/ 48 h 51"/>
                <a:gd name="T26" fmla="*/ 36 w 49"/>
                <a:gd name="T27" fmla="*/ 49 h 51"/>
                <a:gd name="T28" fmla="*/ 36 w 49"/>
                <a:gd name="T29" fmla="*/ 51 h 51"/>
                <a:gd name="T30" fmla="*/ 12 w 49"/>
                <a:gd name="T31" fmla="*/ 51 h 51"/>
                <a:gd name="T32" fmla="*/ 12 w 49"/>
                <a:gd name="T33" fmla="*/ 49 h 51"/>
                <a:gd name="T34" fmla="*/ 15 w 49"/>
                <a:gd name="T35" fmla="*/ 49 h 51"/>
                <a:gd name="T36" fmla="*/ 18 w 49"/>
                <a:gd name="T37" fmla="*/ 48 h 51"/>
                <a:gd name="T38" fmla="*/ 20 w 49"/>
                <a:gd name="T39" fmla="*/ 47 h 51"/>
                <a:gd name="T40" fmla="*/ 20 w 49"/>
                <a:gd name="T41" fmla="*/ 44 h 51"/>
                <a:gd name="T42" fmla="*/ 20 w 49"/>
                <a:gd name="T43" fmla="*/ 32 h 51"/>
                <a:gd name="T44" fmla="*/ 20 w 49"/>
                <a:gd name="T45" fmla="*/ 30 h 51"/>
                <a:gd name="T46" fmla="*/ 18 w 49"/>
                <a:gd name="T47" fmla="*/ 26 h 51"/>
                <a:gd name="T48" fmla="*/ 13 w 49"/>
                <a:gd name="T49" fmla="*/ 17 h 51"/>
                <a:gd name="T50" fmla="*/ 9 w 49"/>
                <a:gd name="T51" fmla="*/ 9 h 51"/>
                <a:gd name="T52" fmla="*/ 7 w 49"/>
                <a:gd name="T53" fmla="*/ 6 h 51"/>
                <a:gd name="T54" fmla="*/ 5 w 49"/>
                <a:gd name="T55" fmla="*/ 4 h 51"/>
                <a:gd name="T56" fmla="*/ 2 w 49"/>
                <a:gd name="T57" fmla="*/ 3 h 51"/>
                <a:gd name="T58" fmla="*/ 0 w 49"/>
                <a:gd name="T59" fmla="*/ 3 h 51"/>
                <a:gd name="T60" fmla="*/ 0 w 49"/>
                <a:gd name="T61" fmla="*/ 0 h 51"/>
                <a:gd name="T62" fmla="*/ 22 w 49"/>
                <a:gd name="T63" fmla="*/ 0 h 51"/>
                <a:gd name="T64" fmla="*/ 22 w 49"/>
                <a:gd name="T65" fmla="*/ 3 h 51"/>
                <a:gd name="T66" fmla="*/ 17 w 49"/>
                <a:gd name="T67" fmla="*/ 4 h 51"/>
                <a:gd name="T68" fmla="*/ 15 w 49"/>
                <a:gd name="T69" fmla="*/ 5 h 51"/>
                <a:gd name="T70" fmla="*/ 16 w 49"/>
                <a:gd name="T71" fmla="*/ 6 h 51"/>
                <a:gd name="T72" fmla="*/ 16 w 49"/>
                <a:gd name="T73" fmla="*/ 7 h 51"/>
                <a:gd name="T74" fmla="*/ 17 w 49"/>
                <a:gd name="T75" fmla="*/ 9 h 51"/>
                <a:gd name="T76" fmla="*/ 18 w 49"/>
                <a:gd name="T77" fmla="*/ 11 h 51"/>
                <a:gd name="T78" fmla="*/ 22 w 49"/>
                <a:gd name="T79" fmla="*/ 18 h 51"/>
                <a:gd name="T80" fmla="*/ 26 w 49"/>
                <a:gd name="T81" fmla="*/ 26 h 51"/>
                <a:gd name="T82" fmla="*/ 35 w 49"/>
                <a:gd name="T83" fmla="*/ 12 h 51"/>
                <a:gd name="T84" fmla="*/ 38 w 49"/>
                <a:gd name="T85" fmla="*/ 6 h 51"/>
                <a:gd name="T86" fmla="*/ 37 w 49"/>
                <a:gd name="T87" fmla="*/ 4 h 51"/>
                <a:gd name="T88" fmla="*/ 36 w 49"/>
                <a:gd name="T89" fmla="*/ 4 h 51"/>
                <a:gd name="T90" fmla="*/ 34 w 49"/>
                <a:gd name="T91" fmla="*/ 3 h 51"/>
                <a:gd name="T92" fmla="*/ 31 w 49"/>
                <a:gd name="T93" fmla="*/ 3 h 51"/>
                <a:gd name="T94" fmla="*/ 31 w 49"/>
                <a:gd name="T95" fmla="*/ 0 h 51"/>
                <a:gd name="T96" fmla="*/ 49 w 49"/>
                <a:gd name="T97" fmla="*/ 0 h 51"/>
                <a:gd name="T98" fmla="*/ 49 w 49"/>
                <a:gd name="T99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51">
                  <a:moveTo>
                    <a:pt x="49" y="3"/>
                  </a:moveTo>
                  <a:cubicBezTo>
                    <a:pt x="49" y="3"/>
                    <a:pt x="48" y="3"/>
                    <a:pt x="47" y="4"/>
                  </a:cubicBezTo>
                  <a:cubicBezTo>
                    <a:pt x="46" y="4"/>
                    <a:pt x="46" y="4"/>
                    <a:pt x="45" y="4"/>
                  </a:cubicBezTo>
                  <a:cubicBezTo>
                    <a:pt x="44" y="5"/>
                    <a:pt x="44" y="5"/>
                    <a:pt x="43" y="6"/>
                  </a:cubicBezTo>
                  <a:cubicBezTo>
                    <a:pt x="43" y="6"/>
                    <a:pt x="42" y="7"/>
                    <a:pt x="41" y="8"/>
                  </a:cubicBezTo>
                  <a:cubicBezTo>
                    <a:pt x="39" y="11"/>
                    <a:pt x="38" y="13"/>
                    <a:pt x="36" y="16"/>
                  </a:cubicBezTo>
                  <a:cubicBezTo>
                    <a:pt x="35" y="19"/>
                    <a:pt x="33" y="22"/>
                    <a:pt x="30" y="26"/>
                  </a:cubicBezTo>
                  <a:cubicBezTo>
                    <a:pt x="29" y="28"/>
                    <a:pt x="29" y="29"/>
                    <a:pt x="28" y="30"/>
                  </a:cubicBezTo>
                  <a:cubicBezTo>
                    <a:pt x="28" y="31"/>
                    <a:pt x="28" y="32"/>
                    <a:pt x="28" y="3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6"/>
                    <a:pt x="29" y="46"/>
                  </a:cubicBezTo>
                  <a:cubicBezTo>
                    <a:pt x="29" y="47"/>
                    <a:pt x="29" y="47"/>
                    <a:pt x="30" y="48"/>
                  </a:cubicBezTo>
                  <a:cubicBezTo>
                    <a:pt x="31" y="48"/>
                    <a:pt x="32" y="48"/>
                    <a:pt x="33" y="48"/>
                  </a:cubicBezTo>
                  <a:cubicBezTo>
                    <a:pt x="34" y="49"/>
                    <a:pt x="35" y="49"/>
                    <a:pt x="36" y="49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4" y="49"/>
                    <a:pt x="15" y="49"/>
                  </a:cubicBezTo>
                  <a:cubicBezTo>
                    <a:pt x="17" y="48"/>
                    <a:pt x="18" y="48"/>
                    <a:pt x="18" y="48"/>
                  </a:cubicBezTo>
                  <a:cubicBezTo>
                    <a:pt x="19" y="48"/>
                    <a:pt x="20" y="47"/>
                    <a:pt x="20" y="47"/>
                  </a:cubicBezTo>
                  <a:cubicBezTo>
                    <a:pt x="20" y="46"/>
                    <a:pt x="20" y="45"/>
                    <a:pt x="20" y="44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19" y="29"/>
                    <a:pt x="19" y="28"/>
                    <a:pt x="18" y="26"/>
                  </a:cubicBezTo>
                  <a:cubicBezTo>
                    <a:pt x="17" y="24"/>
                    <a:pt x="15" y="21"/>
                    <a:pt x="13" y="17"/>
                  </a:cubicBezTo>
                  <a:cubicBezTo>
                    <a:pt x="12" y="14"/>
                    <a:pt x="10" y="11"/>
                    <a:pt x="9" y="9"/>
                  </a:cubicBezTo>
                  <a:cubicBezTo>
                    <a:pt x="8" y="8"/>
                    <a:pt x="7" y="7"/>
                    <a:pt x="7" y="6"/>
                  </a:cubicBezTo>
                  <a:cubicBezTo>
                    <a:pt x="6" y="5"/>
                    <a:pt x="5" y="5"/>
                    <a:pt x="5" y="4"/>
                  </a:cubicBezTo>
                  <a:cubicBezTo>
                    <a:pt x="4" y="4"/>
                    <a:pt x="3" y="4"/>
                    <a:pt x="2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3"/>
                    <a:pt x="18" y="3"/>
                    <a:pt x="17" y="4"/>
                  </a:cubicBezTo>
                  <a:cubicBezTo>
                    <a:pt x="16" y="4"/>
                    <a:pt x="15" y="4"/>
                    <a:pt x="15" y="5"/>
                  </a:cubicBezTo>
                  <a:cubicBezTo>
                    <a:pt x="15" y="5"/>
                    <a:pt x="15" y="5"/>
                    <a:pt x="16" y="6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7" y="8"/>
                    <a:pt x="17" y="9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0" y="13"/>
                    <a:pt x="21" y="16"/>
                    <a:pt x="22" y="18"/>
                  </a:cubicBezTo>
                  <a:cubicBezTo>
                    <a:pt x="23" y="20"/>
                    <a:pt x="25" y="23"/>
                    <a:pt x="26" y="26"/>
                  </a:cubicBezTo>
                  <a:cubicBezTo>
                    <a:pt x="30" y="20"/>
                    <a:pt x="33" y="15"/>
                    <a:pt x="35" y="12"/>
                  </a:cubicBezTo>
                  <a:cubicBezTo>
                    <a:pt x="37" y="8"/>
                    <a:pt x="38" y="6"/>
                    <a:pt x="38" y="6"/>
                  </a:cubicBezTo>
                  <a:cubicBezTo>
                    <a:pt x="38" y="5"/>
                    <a:pt x="38" y="5"/>
                    <a:pt x="37" y="4"/>
                  </a:cubicBezTo>
                  <a:cubicBezTo>
                    <a:pt x="37" y="4"/>
                    <a:pt x="36" y="4"/>
                    <a:pt x="36" y="4"/>
                  </a:cubicBezTo>
                  <a:cubicBezTo>
                    <a:pt x="35" y="3"/>
                    <a:pt x="34" y="3"/>
                    <a:pt x="34" y="3"/>
                  </a:cubicBezTo>
                  <a:cubicBezTo>
                    <a:pt x="33" y="3"/>
                    <a:pt x="32" y="3"/>
                    <a:pt x="31" y="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49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/>
            <p:nvPr userDrawn="1"/>
          </p:nvSpPr>
          <p:spPr bwMode="auto">
            <a:xfrm>
              <a:off x="2306589" y="714797"/>
              <a:ext cx="327025" cy="461963"/>
            </a:xfrm>
            <a:custGeom>
              <a:avLst/>
              <a:gdLst>
                <a:gd name="T0" fmla="*/ 67 w 87"/>
                <a:gd name="T1" fmla="*/ 93 h 122"/>
                <a:gd name="T2" fmla="*/ 63 w 87"/>
                <a:gd name="T3" fmla="*/ 93 h 122"/>
                <a:gd name="T4" fmla="*/ 50 w 87"/>
                <a:gd name="T5" fmla="*/ 98 h 122"/>
                <a:gd name="T6" fmla="*/ 33 w 87"/>
                <a:gd name="T7" fmla="*/ 98 h 122"/>
                <a:gd name="T8" fmla="*/ 33 w 87"/>
                <a:gd name="T9" fmla="*/ 97 h 122"/>
                <a:gd name="T10" fmla="*/ 44 w 87"/>
                <a:gd name="T11" fmla="*/ 86 h 122"/>
                <a:gd name="T12" fmla="*/ 44 w 87"/>
                <a:gd name="T13" fmla="*/ 73 h 122"/>
                <a:gd name="T14" fmla="*/ 59 w 87"/>
                <a:gd name="T15" fmla="*/ 68 h 122"/>
                <a:gd name="T16" fmla="*/ 71 w 87"/>
                <a:gd name="T17" fmla="*/ 63 h 122"/>
                <a:gd name="T18" fmla="*/ 80 w 87"/>
                <a:gd name="T19" fmla="*/ 51 h 122"/>
                <a:gd name="T20" fmla="*/ 81 w 87"/>
                <a:gd name="T21" fmla="*/ 44 h 122"/>
                <a:gd name="T22" fmla="*/ 81 w 87"/>
                <a:gd name="T23" fmla="*/ 41 h 122"/>
                <a:gd name="T24" fmla="*/ 68 w 87"/>
                <a:gd name="T25" fmla="*/ 36 h 122"/>
                <a:gd name="T26" fmla="*/ 64 w 87"/>
                <a:gd name="T27" fmla="*/ 31 h 122"/>
                <a:gd name="T28" fmla="*/ 63 w 87"/>
                <a:gd name="T29" fmla="*/ 28 h 122"/>
                <a:gd name="T30" fmla="*/ 62 w 87"/>
                <a:gd name="T31" fmla="*/ 27 h 122"/>
                <a:gd name="T32" fmla="*/ 58 w 87"/>
                <a:gd name="T33" fmla="*/ 28 h 122"/>
                <a:gd name="T34" fmla="*/ 57 w 87"/>
                <a:gd name="T35" fmla="*/ 29 h 122"/>
                <a:gd name="T36" fmla="*/ 57 w 87"/>
                <a:gd name="T37" fmla="*/ 30 h 122"/>
                <a:gd name="T38" fmla="*/ 57 w 87"/>
                <a:gd name="T39" fmla="*/ 41 h 122"/>
                <a:gd name="T40" fmla="*/ 49 w 87"/>
                <a:gd name="T41" fmla="*/ 46 h 122"/>
                <a:gd name="T42" fmla="*/ 44 w 87"/>
                <a:gd name="T43" fmla="*/ 52 h 122"/>
                <a:gd name="T44" fmla="*/ 39 w 87"/>
                <a:gd name="T45" fmla="*/ 50 h 122"/>
                <a:gd name="T46" fmla="*/ 22 w 87"/>
                <a:gd name="T47" fmla="*/ 8 h 122"/>
                <a:gd name="T48" fmla="*/ 13 w 87"/>
                <a:gd name="T49" fmla="*/ 0 h 122"/>
                <a:gd name="T50" fmla="*/ 9 w 87"/>
                <a:gd name="T51" fmla="*/ 11 h 122"/>
                <a:gd name="T52" fmla="*/ 9 w 87"/>
                <a:gd name="T53" fmla="*/ 13 h 122"/>
                <a:gd name="T54" fmla="*/ 3 w 87"/>
                <a:gd name="T55" fmla="*/ 38 h 122"/>
                <a:gd name="T56" fmla="*/ 0 w 87"/>
                <a:gd name="T57" fmla="*/ 53 h 122"/>
                <a:gd name="T58" fmla="*/ 7 w 87"/>
                <a:gd name="T59" fmla="*/ 81 h 122"/>
                <a:gd name="T60" fmla="*/ 8 w 87"/>
                <a:gd name="T61" fmla="*/ 91 h 122"/>
                <a:gd name="T62" fmla="*/ 21 w 87"/>
                <a:gd name="T63" fmla="*/ 117 h 122"/>
                <a:gd name="T64" fmla="*/ 41 w 87"/>
                <a:gd name="T65" fmla="*/ 119 h 122"/>
                <a:gd name="T66" fmla="*/ 46 w 87"/>
                <a:gd name="T67" fmla="*/ 115 h 122"/>
                <a:gd name="T68" fmla="*/ 53 w 87"/>
                <a:gd name="T69" fmla="*/ 115 h 122"/>
                <a:gd name="T70" fmla="*/ 72 w 87"/>
                <a:gd name="T71" fmla="*/ 110 h 122"/>
                <a:gd name="T72" fmla="*/ 82 w 87"/>
                <a:gd name="T73" fmla="*/ 104 h 122"/>
                <a:gd name="T74" fmla="*/ 87 w 87"/>
                <a:gd name="T75" fmla="*/ 94 h 122"/>
                <a:gd name="T76" fmla="*/ 86 w 87"/>
                <a:gd name="T77" fmla="*/ 88 h 122"/>
                <a:gd name="T78" fmla="*/ 67 w 87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" h="122">
                  <a:moveTo>
                    <a:pt x="67" y="93"/>
                  </a:moveTo>
                  <a:cubicBezTo>
                    <a:pt x="66" y="93"/>
                    <a:pt x="64" y="93"/>
                    <a:pt x="63" y="93"/>
                  </a:cubicBezTo>
                  <a:cubicBezTo>
                    <a:pt x="59" y="95"/>
                    <a:pt x="54" y="96"/>
                    <a:pt x="50" y="98"/>
                  </a:cubicBezTo>
                  <a:cubicBezTo>
                    <a:pt x="45" y="99"/>
                    <a:pt x="38" y="102"/>
                    <a:pt x="33" y="98"/>
                  </a:cubicBezTo>
                  <a:cubicBezTo>
                    <a:pt x="33" y="98"/>
                    <a:pt x="33" y="98"/>
                    <a:pt x="33" y="97"/>
                  </a:cubicBezTo>
                  <a:cubicBezTo>
                    <a:pt x="37" y="93"/>
                    <a:pt x="37" y="90"/>
                    <a:pt x="44" y="86"/>
                  </a:cubicBezTo>
                  <a:cubicBezTo>
                    <a:pt x="44" y="82"/>
                    <a:pt x="46" y="76"/>
                    <a:pt x="44" y="73"/>
                  </a:cubicBezTo>
                  <a:cubicBezTo>
                    <a:pt x="44" y="66"/>
                    <a:pt x="53" y="69"/>
                    <a:pt x="59" y="68"/>
                  </a:cubicBezTo>
                  <a:cubicBezTo>
                    <a:pt x="63" y="67"/>
                    <a:pt x="68" y="65"/>
                    <a:pt x="71" y="63"/>
                  </a:cubicBezTo>
                  <a:cubicBezTo>
                    <a:pt x="75" y="61"/>
                    <a:pt x="78" y="56"/>
                    <a:pt x="80" y="51"/>
                  </a:cubicBezTo>
                  <a:cubicBezTo>
                    <a:pt x="81" y="50"/>
                    <a:pt x="80" y="46"/>
                    <a:pt x="81" y="44"/>
                  </a:cubicBezTo>
                  <a:cubicBezTo>
                    <a:pt x="81" y="43"/>
                    <a:pt x="81" y="42"/>
                    <a:pt x="81" y="41"/>
                  </a:cubicBezTo>
                  <a:cubicBezTo>
                    <a:pt x="81" y="40"/>
                    <a:pt x="70" y="37"/>
                    <a:pt x="68" y="36"/>
                  </a:cubicBezTo>
                  <a:cubicBezTo>
                    <a:pt x="67" y="35"/>
                    <a:pt x="64" y="33"/>
                    <a:pt x="64" y="31"/>
                  </a:cubicBezTo>
                  <a:cubicBezTo>
                    <a:pt x="63" y="30"/>
                    <a:pt x="64" y="29"/>
                    <a:pt x="63" y="28"/>
                  </a:cubicBezTo>
                  <a:cubicBezTo>
                    <a:pt x="63" y="27"/>
                    <a:pt x="62" y="27"/>
                    <a:pt x="62" y="27"/>
                  </a:cubicBezTo>
                  <a:cubicBezTo>
                    <a:pt x="59" y="27"/>
                    <a:pt x="59" y="27"/>
                    <a:pt x="58" y="28"/>
                  </a:cubicBezTo>
                  <a:cubicBezTo>
                    <a:pt x="58" y="29"/>
                    <a:pt x="57" y="29"/>
                    <a:pt x="57" y="29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4"/>
                    <a:pt x="57" y="37"/>
                    <a:pt x="57" y="41"/>
                  </a:cubicBezTo>
                  <a:cubicBezTo>
                    <a:pt x="56" y="43"/>
                    <a:pt x="51" y="45"/>
                    <a:pt x="49" y="46"/>
                  </a:cubicBezTo>
                  <a:cubicBezTo>
                    <a:pt x="47" y="48"/>
                    <a:pt x="45" y="50"/>
                    <a:pt x="44" y="52"/>
                  </a:cubicBezTo>
                  <a:cubicBezTo>
                    <a:pt x="41" y="52"/>
                    <a:pt x="41" y="51"/>
                    <a:pt x="39" y="50"/>
                  </a:cubicBezTo>
                  <a:cubicBezTo>
                    <a:pt x="36" y="32"/>
                    <a:pt x="34" y="17"/>
                    <a:pt x="22" y="8"/>
                  </a:cubicBezTo>
                  <a:cubicBezTo>
                    <a:pt x="19" y="6"/>
                    <a:pt x="17" y="2"/>
                    <a:pt x="13" y="0"/>
                  </a:cubicBezTo>
                  <a:cubicBezTo>
                    <a:pt x="12" y="4"/>
                    <a:pt x="10" y="7"/>
                    <a:pt x="9" y="11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7" y="21"/>
                    <a:pt x="5" y="30"/>
                    <a:pt x="3" y="38"/>
                  </a:cubicBezTo>
                  <a:cubicBezTo>
                    <a:pt x="3" y="40"/>
                    <a:pt x="0" y="51"/>
                    <a:pt x="0" y="53"/>
                  </a:cubicBezTo>
                  <a:cubicBezTo>
                    <a:pt x="2" y="62"/>
                    <a:pt x="5" y="73"/>
                    <a:pt x="7" y="81"/>
                  </a:cubicBezTo>
                  <a:cubicBezTo>
                    <a:pt x="8" y="85"/>
                    <a:pt x="7" y="88"/>
                    <a:pt x="8" y="91"/>
                  </a:cubicBezTo>
                  <a:cubicBezTo>
                    <a:pt x="10" y="98"/>
                    <a:pt x="16" y="114"/>
                    <a:pt x="21" y="117"/>
                  </a:cubicBezTo>
                  <a:cubicBezTo>
                    <a:pt x="26" y="120"/>
                    <a:pt x="34" y="122"/>
                    <a:pt x="41" y="119"/>
                  </a:cubicBezTo>
                  <a:cubicBezTo>
                    <a:pt x="43" y="118"/>
                    <a:pt x="45" y="115"/>
                    <a:pt x="46" y="115"/>
                  </a:cubicBezTo>
                  <a:cubicBezTo>
                    <a:pt x="49" y="115"/>
                    <a:pt x="51" y="115"/>
                    <a:pt x="53" y="115"/>
                  </a:cubicBezTo>
                  <a:cubicBezTo>
                    <a:pt x="59" y="113"/>
                    <a:pt x="66" y="111"/>
                    <a:pt x="72" y="110"/>
                  </a:cubicBezTo>
                  <a:cubicBezTo>
                    <a:pt x="74" y="109"/>
                    <a:pt x="80" y="106"/>
                    <a:pt x="82" y="104"/>
                  </a:cubicBezTo>
                  <a:cubicBezTo>
                    <a:pt x="84" y="102"/>
                    <a:pt x="84" y="97"/>
                    <a:pt x="87" y="94"/>
                  </a:cubicBezTo>
                  <a:cubicBezTo>
                    <a:pt x="87" y="91"/>
                    <a:pt x="87" y="90"/>
                    <a:pt x="86" y="88"/>
                  </a:cubicBezTo>
                  <a:cubicBezTo>
                    <a:pt x="78" y="88"/>
                    <a:pt x="73" y="91"/>
                    <a:pt x="67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5"/>
            <p:cNvSpPr>
              <a:spLocks noEditPoints="1"/>
            </p:cNvSpPr>
            <p:nvPr userDrawn="1"/>
          </p:nvSpPr>
          <p:spPr bwMode="auto">
            <a:xfrm>
              <a:off x="1919239" y="627485"/>
              <a:ext cx="282575" cy="644525"/>
            </a:xfrm>
            <a:custGeom>
              <a:avLst/>
              <a:gdLst>
                <a:gd name="T0" fmla="*/ 74 w 75"/>
                <a:gd name="T1" fmla="*/ 59 h 170"/>
                <a:gd name="T2" fmla="*/ 73 w 75"/>
                <a:gd name="T3" fmla="*/ 42 h 170"/>
                <a:gd name="T4" fmla="*/ 72 w 75"/>
                <a:gd name="T5" fmla="*/ 30 h 170"/>
                <a:gd name="T6" fmla="*/ 42 w 75"/>
                <a:gd name="T7" fmla="*/ 7 h 170"/>
                <a:gd name="T8" fmla="*/ 33 w 75"/>
                <a:gd name="T9" fmla="*/ 1 h 170"/>
                <a:gd name="T10" fmla="*/ 30 w 75"/>
                <a:gd name="T11" fmla="*/ 4 h 170"/>
                <a:gd name="T12" fmla="*/ 37 w 75"/>
                <a:gd name="T13" fmla="*/ 16 h 170"/>
                <a:gd name="T14" fmla="*/ 42 w 75"/>
                <a:gd name="T15" fmla="*/ 23 h 170"/>
                <a:gd name="T16" fmla="*/ 51 w 75"/>
                <a:gd name="T17" fmla="*/ 35 h 170"/>
                <a:gd name="T18" fmla="*/ 52 w 75"/>
                <a:gd name="T19" fmla="*/ 71 h 170"/>
                <a:gd name="T20" fmla="*/ 52 w 75"/>
                <a:gd name="T21" fmla="*/ 80 h 170"/>
                <a:gd name="T22" fmla="*/ 51 w 75"/>
                <a:gd name="T23" fmla="*/ 90 h 170"/>
                <a:gd name="T24" fmla="*/ 44 w 75"/>
                <a:gd name="T25" fmla="*/ 86 h 170"/>
                <a:gd name="T26" fmla="*/ 39 w 75"/>
                <a:gd name="T27" fmla="*/ 85 h 170"/>
                <a:gd name="T28" fmla="*/ 33 w 75"/>
                <a:gd name="T29" fmla="*/ 81 h 170"/>
                <a:gd name="T30" fmla="*/ 26 w 75"/>
                <a:gd name="T31" fmla="*/ 80 h 170"/>
                <a:gd name="T32" fmla="*/ 17 w 75"/>
                <a:gd name="T33" fmla="*/ 77 h 170"/>
                <a:gd name="T34" fmla="*/ 14 w 75"/>
                <a:gd name="T35" fmla="*/ 79 h 170"/>
                <a:gd name="T36" fmla="*/ 19 w 75"/>
                <a:gd name="T37" fmla="*/ 88 h 170"/>
                <a:gd name="T38" fmla="*/ 19 w 75"/>
                <a:gd name="T39" fmla="*/ 91 h 170"/>
                <a:gd name="T40" fmla="*/ 21 w 75"/>
                <a:gd name="T41" fmla="*/ 101 h 170"/>
                <a:gd name="T42" fmla="*/ 18 w 75"/>
                <a:gd name="T43" fmla="*/ 112 h 170"/>
                <a:gd name="T44" fmla="*/ 2 w 75"/>
                <a:gd name="T45" fmla="*/ 143 h 170"/>
                <a:gd name="T46" fmla="*/ 1 w 75"/>
                <a:gd name="T47" fmla="*/ 144 h 170"/>
                <a:gd name="T48" fmla="*/ 1 w 75"/>
                <a:gd name="T49" fmla="*/ 146 h 170"/>
                <a:gd name="T50" fmla="*/ 6 w 75"/>
                <a:gd name="T51" fmla="*/ 169 h 170"/>
                <a:gd name="T52" fmla="*/ 7 w 75"/>
                <a:gd name="T53" fmla="*/ 170 h 170"/>
                <a:gd name="T54" fmla="*/ 15 w 75"/>
                <a:gd name="T55" fmla="*/ 170 h 170"/>
                <a:gd name="T56" fmla="*/ 24 w 75"/>
                <a:gd name="T57" fmla="*/ 161 h 170"/>
                <a:gd name="T58" fmla="*/ 36 w 75"/>
                <a:gd name="T59" fmla="*/ 153 h 170"/>
                <a:gd name="T60" fmla="*/ 38 w 75"/>
                <a:gd name="T61" fmla="*/ 151 h 170"/>
                <a:gd name="T62" fmla="*/ 50 w 75"/>
                <a:gd name="T63" fmla="*/ 141 h 170"/>
                <a:gd name="T64" fmla="*/ 51 w 75"/>
                <a:gd name="T65" fmla="*/ 141 h 170"/>
                <a:gd name="T66" fmla="*/ 51 w 75"/>
                <a:gd name="T67" fmla="*/ 147 h 170"/>
                <a:gd name="T68" fmla="*/ 53 w 75"/>
                <a:gd name="T69" fmla="*/ 165 h 170"/>
                <a:gd name="T70" fmla="*/ 58 w 75"/>
                <a:gd name="T71" fmla="*/ 164 h 170"/>
                <a:gd name="T72" fmla="*/ 65 w 75"/>
                <a:gd name="T73" fmla="*/ 154 h 170"/>
                <a:gd name="T74" fmla="*/ 72 w 75"/>
                <a:gd name="T75" fmla="*/ 124 h 170"/>
                <a:gd name="T76" fmla="*/ 72 w 75"/>
                <a:gd name="T77" fmla="*/ 113 h 170"/>
                <a:gd name="T78" fmla="*/ 74 w 75"/>
                <a:gd name="T79" fmla="*/ 80 h 170"/>
                <a:gd name="T80" fmla="*/ 75 w 75"/>
                <a:gd name="T81" fmla="*/ 66 h 170"/>
                <a:gd name="T82" fmla="*/ 74 w 75"/>
                <a:gd name="T83" fmla="*/ 59 h 170"/>
                <a:gd name="T84" fmla="*/ 51 w 75"/>
                <a:gd name="T85" fmla="*/ 122 h 170"/>
                <a:gd name="T86" fmla="*/ 51 w 75"/>
                <a:gd name="T87" fmla="*/ 128 h 170"/>
                <a:gd name="T88" fmla="*/ 44 w 75"/>
                <a:gd name="T89" fmla="*/ 132 h 170"/>
                <a:gd name="T90" fmla="*/ 40 w 75"/>
                <a:gd name="T91" fmla="*/ 136 h 170"/>
                <a:gd name="T92" fmla="*/ 31 w 75"/>
                <a:gd name="T93" fmla="*/ 139 h 170"/>
                <a:gd name="T94" fmla="*/ 24 w 75"/>
                <a:gd name="T95" fmla="*/ 144 h 170"/>
                <a:gd name="T96" fmla="*/ 13 w 75"/>
                <a:gd name="T97" fmla="*/ 146 h 170"/>
                <a:gd name="T98" fmla="*/ 12 w 75"/>
                <a:gd name="T99" fmla="*/ 145 h 170"/>
                <a:gd name="T100" fmla="*/ 17 w 75"/>
                <a:gd name="T101" fmla="*/ 135 h 170"/>
                <a:gd name="T102" fmla="*/ 30 w 75"/>
                <a:gd name="T103" fmla="*/ 118 h 170"/>
                <a:gd name="T104" fmla="*/ 31 w 75"/>
                <a:gd name="T105" fmla="*/ 115 h 170"/>
                <a:gd name="T106" fmla="*/ 36 w 75"/>
                <a:gd name="T107" fmla="*/ 108 h 170"/>
                <a:gd name="T108" fmla="*/ 49 w 75"/>
                <a:gd name="T109" fmla="*/ 99 h 170"/>
                <a:gd name="T110" fmla="*/ 51 w 75"/>
                <a:gd name="T111" fmla="*/ 99 h 170"/>
                <a:gd name="T112" fmla="*/ 51 w 75"/>
                <a:gd name="T113" fmla="*/ 114 h 170"/>
                <a:gd name="T114" fmla="*/ 51 w 75"/>
                <a:gd name="T115" fmla="*/ 12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5" h="170">
                  <a:moveTo>
                    <a:pt x="74" y="59"/>
                  </a:moveTo>
                  <a:cubicBezTo>
                    <a:pt x="74" y="53"/>
                    <a:pt x="74" y="46"/>
                    <a:pt x="73" y="42"/>
                  </a:cubicBezTo>
                  <a:cubicBezTo>
                    <a:pt x="72" y="38"/>
                    <a:pt x="74" y="33"/>
                    <a:pt x="72" y="30"/>
                  </a:cubicBezTo>
                  <a:cubicBezTo>
                    <a:pt x="68" y="20"/>
                    <a:pt x="51" y="12"/>
                    <a:pt x="42" y="7"/>
                  </a:cubicBezTo>
                  <a:cubicBezTo>
                    <a:pt x="38" y="5"/>
                    <a:pt x="38" y="2"/>
                    <a:pt x="33" y="1"/>
                  </a:cubicBezTo>
                  <a:cubicBezTo>
                    <a:pt x="32" y="0"/>
                    <a:pt x="30" y="3"/>
                    <a:pt x="30" y="4"/>
                  </a:cubicBezTo>
                  <a:cubicBezTo>
                    <a:pt x="29" y="10"/>
                    <a:pt x="34" y="12"/>
                    <a:pt x="37" y="16"/>
                  </a:cubicBezTo>
                  <a:cubicBezTo>
                    <a:pt x="39" y="18"/>
                    <a:pt x="40" y="21"/>
                    <a:pt x="42" y="23"/>
                  </a:cubicBezTo>
                  <a:cubicBezTo>
                    <a:pt x="45" y="27"/>
                    <a:pt x="49" y="30"/>
                    <a:pt x="51" y="35"/>
                  </a:cubicBezTo>
                  <a:cubicBezTo>
                    <a:pt x="54" y="43"/>
                    <a:pt x="54" y="63"/>
                    <a:pt x="52" y="71"/>
                  </a:cubicBezTo>
                  <a:cubicBezTo>
                    <a:pt x="52" y="74"/>
                    <a:pt x="52" y="77"/>
                    <a:pt x="52" y="80"/>
                  </a:cubicBezTo>
                  <a:cubicBezTo>
                    <a:pt x="52" y="84"/>
                    <a:pt x="51" y="87"/>
                    <a:pt x="51" y="90"/>
                  </a:cubicBezTo>
                  <a:cubicBezTo>
                    <a:pt x="49" y="89"/>
                    <a:pt x="47" y="87"/>
                    <a:pt x="44" y="86"/>
                  </a:cubicBezTo>
                  <a:cubicBezTo>
                    <a:pt x="43" y="86"/>
                    <a:pt x="41" y="85"/>
                    <a:pt x="39" y="85"/>
                  </a:cubicBezTo>
                  <a:cubicBezTo>
                    <a:pt x="37" y="84"/>
                    <a:pt x="36" y="82"/>
                    <a:pt x="33" y="81"/>
                  </a:cubicBezTo>
                  <a:cubicBezTo>
                    <a:pt x="31" y="80"/>
                    <a:pt x="28" y="81"/>
                    <a:pt x="26" y="80"/>
                  </a:cubicBezTo>
                  <a:cubicBezTo>
                    <a:pt x="23" y="79"/>
                    <a:pt x="22" y="77"/>
                    <a:pt x="17" y="77"/>
                  </a:cubicBezTo>
                  <a:cubicBezTo>
                    <a:pt x="16" y="77"/>
                    <a:pt x="14" y="78"/>
                    <a:pt x="14" y="79"/>
                  </a:cubicBezTo>
                  <a:cubicBezTo>
                    <a:pt x="15" y="83"/>
                    <a:pt x="18" y="84"/>
                    <a:pt x="19" y="88"/>
                  </a:cubicBezTo>
                  <a:cubicBezTo>
                    <a:pt x="19" y="89"/>
                    <a:pt x="19" y="90"/>
                    <a:pt x="19" y="91"/>
                  </a:cubicBezTo>
                  <a:cubicBezTo>
                    <a:pt x="20" y="94"/>
                    <a:pt x="21" y="98"/>
                    <a:pt x="21" y="101"/>
                  </a:cubicBezTo>
                  <a:cubicBezTo>
                    <a:pt x="22" y="106"/>
                    <a:pt x="19" y="109"/>
                    <a:pt x="18" y="112"/>
                  </a:cubicBezTo>
                  <a:cubicBezTo>
                    <a:pt x="14" y="124"/>
                    <a:pt x="12" y="137"/>
                    <a:pt x="2" y="143"/>
                  </a:cubicBezTo>
                  <a:cubicBezTo>
                    <a:pt x="2" y="144"/>
                    <a:pt x="2" y="144"/>
                    <a:pt x="1" y="144"/>
                  </a:cubicBezTo>
                  <a:cubicBezTo>
                    <a:pt x="1" y="145"/>
                    <a:pt x="1" y="146"/>
                    <a:pt x="1" y="146"/>
                  </a:cubicBezTo>
                  <a:cubicBezTo>
                    <a:pt x="1" y="153"/>
                    <a:pt x="0" y="167"/>
                    <a:pt x="6" y="169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8" y="170"/>
                    <a:pt x="14" y="170"/>
                    <a:pt x="15" y="170"/>
                  </a:cubicBezTo>
                  <a:cubicBezTo>
                    <a:pt x="17" y="169"/>
                    <a:pt x="21" y="162"/>
                    <a:pt x="24" y="161"/>
                  </a:cubicBezTo>
                  <a:cubicBezTo>
                    <a:pt x="28" y="158"/>
                    <a:pt x="32" y="156"/>
                    <a:pt x="36" y="153"/>
                  </a:cubicBezTo>
                  <a:cubicBezTo>
                    <a:pt x="37" y="152"/>
                    <a:pt x="38" y="151"/>
                    <a:pt x="38" y="151"/>
                  </a:cubicBezTo>
                  <a:cubicBezTo>
                    <a:pt x="42" y="148"/>
                    <a:pt x="46" y="144"/>
                    <a:pt x="50" y="141"/>
                  </a:cubicBezTo>
                  <a:cubicBezTo>
                    <a:pt x="50" y="141"/>
                    <a:pt x="51" y="141"/>
                    <a:pt x="51" y="141"/>
                  </a:cubicBezTo>
                  <a:cubicBezTo>
                    <a:pt x="51" y="142"/>
                    <a:pt x="52" y="146"/>
                    <a:pt x="51" y="147"/>
                  </a:cubicBezTo>
                  <a:cubicBezTo>
                    <a:pt x="51" y="155"/>
                    <a:pt x="50" y="160"/>
                    <a:pt x="53" y="165"/>
                  </a:cubicBezTo>
                  <a:cubicBezTo>
                    <a:pt x="55" y="165"/>
                    <a:pt x="57" y="165"/>
                    <a:pt x="58" y="164"/>
                  </a:cubicBezTo>
                  <a:cubicBezTo>
                    <a:pt x="62" y="163"/>
                    <a:pt x="63" y="157"/>
                    <a:pt x="65" y="154"/>
                  </a:cubicBezTo>
                  <a:cubicBezTo>
                    <a:pt x="69" y="145"/>
                    <a:pt x="70" y="134"/>
                    <a:pt x="72" y="124"/>
                  </a:cubicBezTo>
                  <a:cubicBezTo>
                    <a:pt x="72" y="120"/>
                    <a:pt x="72" y="117"/>
                    <a:pt x="72" y="113"/>
                  </a:cubicBezTo>
                  <a:cubicBezTo>
                    <a:pt x="75" y="103"/>
                    <a:pt x="74" y="91"/>
                    <a:pt x="74" y="80"/>
                  </a:cubicBezTo>
                  <a:cubicBezTo>
                    <a:pt x="74" y="75"/>
                    <a:pt x="74" y="71"/>
                    <a:pt x="75" y="66"/>
                  </a:cubicBezTo>
                  <a:cubicBezTo>
                    <a:pt x="74" y="64"/>
                    <a:pt x="74" y="61"/>
                    <a:pt x="74" y="59"/>
                  </a:cubicBezTo>
                  <a:close/>
                  <a:moveTo>
                    <a:pt x="51" y="122"/>
                  </a:moveTo>
                  <a:cubicBezTo>
                    <a:pt x="51" y="124"/>
                    <a:pt x="51" y="126"/>
                    <a:pt x="51" y="128"/>
                  </a:cubicBezTo>
                  <a:cubicBezTo>
                    <a:pt x="50" y="130"/>
                    <a:pt x="46" y="131"/>
                    <a:pt x="44" y="132"/>
                  </a:cubicBezTo>
                  <a:cubicBezTo>
                    <a:pt x="43" y="133"/>
                    <a:pt x="41" y="135"/>
                    <a:pt x="40" y="136"/>
                  </a:cubicBezTo>
                  <a:cubicBezTo>
                    <a:pt x="37" y="137"/>
                    <a:pt x="34" y="137"/>
                    <a:pt x="31" y="139"/>
                  </a:cubicBezTo>
                  <a:cubicBezTo>
                    <a:pt x="29" y="140"/>
                    <a:pt x="26" y="142"/>
                    <a:pt x="24" y="144"/>
                  </a:cubicBezTo>
                  <a:cubicBezTo>
                    <a:pt x="22" y="145"/>
                    <a:pt x="16" y="148"/>
                    <a:pt x="13" y="146"/>
                  </a:cubicBezTo>
                  <a:cubicBezTo>
                    <a:pt x="12" y="146"/>
                    <a:pt x="12" y="145"/>
                    <a:pt x="12" y="145"/>
                  </a:cubicBezTo>
                  <a:cubicBezTo>
                    <a:pt x="12" y="141"/>
                    <a:pt x="15" y="138"/>
                    <a:pt x="17" y="135"/>
                  </a:cubicBezTo>
                  <a:cubicBezTo>
                    <a:pt x="21" y="129"/>
                    <a:pt x="26" y="124"/>
                    <a:pt x="30" y="118"/>
                  </a:cubicBezTo>
                  <a:cubicBezTo>
                    <a:pt x="30" y="117"/>
                    <a:pt x="31" y="116"/>
                    <a:pt x="31" y="115"/>
                  </a:cubicBezTo>
                  <a:cubicBezTo>
                    <a:pt x="32" y="113"/>
                    <a:pt x="35" y="111"/>
                    <a:pt x="36" y="108"/>
                  </a:cubicBezTo>
                  <a:cubicBezTo>
                    <a:pt x="44" y="108"/>
                    <a:pt x="48" y="104"/>
                    <a:pt x="49" y="99"/>
                  </a:cubicBezTo>
                  <a:cubicBezTo>
                    <a:pt x="50" y="99"/>
                    <a:pt x="51" y="99"/>
                    <a:pt x="51" y="99"/>
                  </a:cubicBezTo>
                  <a:cubicBezTo>
                    <a:pt x="51" y="104"/>
                    <a:pt x="52" y="109"/>
                    <a:pt x="51" y="114"/>
                  </a:cubicBezTo>
                  <a:cubicBezTo>
                    <a:pt x="51" y="117"/>
                    <a:pt x="52" y="121"/>
                    <a:pt x="51" y="1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6"/>
            <p:cNvSpPr/>
            <p:nvPr userDrawn="1"/>
          </p:nvSpPr>
          <p:spPr bwMode="auto">
            <a:xfrm>
              <a:off x="4246514" y="684635"/>
              <a:ext cx="158750" cy="219075"/>
            </a:xfrm>
            <a:custGeom>
              <a:avLst/>
              <a:gdLst>
                <a:gd name="T0" fmla="*/ 14 w 42"/>
                <a:gd name="T1" fmla="*/ 25 h 58"/>
                <a:gd name="T2" fmla="*/ 19 w 42"/>
                <a:gd name="T3" fmla="*/ 30 h 58"/>
                <a:gd name="T4" fmla="*/ 28 w 42"/>
                <a:gd name="T5" fmla="*/ 58 h 58"/>
                <a:gd name="T6" fmla="*/ 42 w 42"/>
                <a:gd name="T7" fmla="*/ 47 h 58"/>
                <a:gd name="T8" fmla="*/ 25 w 42"/>
                <a:gd name="T9" fmla="*/ 15 h 58"/>
                <a:gd name="T10" fmla="*/ 13 w 42"/>
                <a:gd name="T11" fmla="*/ 9 h 58"/>
                <a:gd name="T12" fmla="*/ 2 w 42"/>
                <a:gd name="T13" fmla="*/ 0 h 58"/>
                <a:gd name="T14" fmla="*/ 0 w 42"/>
                <a:gd name="T15" fmla="*/ 2 h 58"/>
                <a:gd name="T16" fmla="*/ 0 w 42"/>
                <a:gd name="T17" fmla="*/ 9 h 58"/>
                <a:gd name="T18" fmla="*/ 5 w 42"/>
                <a:gd name="T19" fmla="*/ 13 h 58"/>
                <a:gd name="T20" fmla="*/ 14 w 42"/>
                <a:gd name="T21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58">
                  <a:moveTo>
                    <a:pt x="14" y="25"/>
                  </a:moveTo>
                  <a:cubicBezTo>
                    <a:pt x="15" y="27"/>
                    <a:pt x="18" y="28"/>
                    <a:pt x="19" y="30"/>
                  </a:cubicBezTo>
                  <a:cubicBezTo>
                    <a:pt x="24" y="37"/>
                    <a:pt x="25" y="50"/>
                    <a:pt x="28" y="58"/>
                  </a:cubicBezTo>
                  <a:cubicBezTo>
                    <a:pt x="35" y="58"/>
                    <a:pt x="39" y="51"/>
                    <a:pt x="42" y="47"/>
                  </a:cubicBezTo>
                  <a:cubicBezTo>
                    <a:pt x="42" y="36"/>
                    <a:pt x="31" y="19"/>
                    <a:pt x="25" y="15"/>
                  </a:cubicBezTo>
                  <a:cubicBezTo>
                    <a:pt x="21" y="12"/>
                    <a:pt x="17" y="11"/>
                    <a:pt x="13" y="9"/>
                  </a:cubicBezTo>
                  <a:cubicBezTo>
                    <a:pt x="9" y="6"/>
                    <a:pt x="7" y="2"/>
                    <a:pt x="2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2" y="10"/>
                    <a:pt x="3" y="12"/>
                    <a:pt x="5" y="13"/>
                  </a:cubicBezTo>
                  <a:cubicBezTo>
                    <a:pt x="8" y="17"/>
                    <a:pt x="11" y="21"/>
                    <a:pt x="14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7"/>
            <p:cNvSpPr>
              <a:spLocks noEditPoints="1"/>
            </p:cNvSpPr>
            <p:nvPr userDrawn="1"/>
          </p:nvSpPr>
          <p:spPr bwMode="auto">
            <a:xfrm>
              <a:off x="4276676" y="529060"/>
              <a:ext cx="474663" cy="533400"/>
            </a:xfrm>
            <a:custGeom>
              <a:avLst/>
              <a:gdLst>
                <a:gd name="T0" fmla="*/ 120 w 126"/>
                <a:gd name="T1" fmla="*/ 50 h 141"/>
                <a:gd name="T2" fmla="*/ 114 w 126"/>
                <a:gd name="T3" fmla="*/ 33 h 141"/>
                <a:gd name="T4" fmla="*/ 105 w 126"/>
                <a:gd name="T5" fmla="*/ 32 h 141"/>
                <a:gd name="T6" fmla="*/ 79 w 126"/>
                <a:gd name="T7" fmla="*/ 40 h 141"/>
                <a:gd name="T8" fmla="*/ 86 w 126"/>
                <a:gd name="T9" fmla="*/ 19 h 141"/>
                <a:gd name="T10" fmla="*/ 82 w 126"/>
                <a:gd name="T11" fmla="*/ 1 h 141"/>
                <a:gd name="T12" fmla="*/ 67 w 126"/>
                <a:gd name="T13" fmla="*/ 30 h 141"/>
                <a:gd name="T14" fmla="*/ 46 w 126"/>
                <a:gd name="T15" fmla="*/ 34 h 141"/>
                <a:gd name="T16" fmla="*/ 48 w 126"/>
                <a:gd name="T17" fmla="*/ 44 h 141"/>
                <a:gd name="T18" fmla="*/ 50 w 126"/>
                <a:gd name="T19" fmla="*/ 52 h 141"/>
                <a:gd name="T20" fmla="*/ 60 w 126"/>
                <a:gd name="T21" fmla="*/ 54 h 141"/>
                <a:gd name="T22" fmla="*/ 43 w 126"/>
                <a:gd name="T23" fmla="*/ 66 h 141"/>
                <a:gd name="T24" fmla="*/ 46 w 126"/>
                <a:gd name="T25" fmla="*/ 72 h 141"/>
                <a:gd name="T26" fmla="*/ 37 w 126"/>
                <a:gd name="T27" fmla="*/ 90 h 141"/>
                <a:gd name="T28" fmla="*/ 53 w 126"/>
                <a:gd name="T29" fmla="*/ 79 h 141"/>
                <a:gd name="T30" fmla="*/ 62 w 126"/>
                <a:gd name="T31" fmla="*/ 90 h 141"/>
                <a:gd name="T32" fmla="*/ 79 w 126"/>
                <a:gd name="T33" fmla="*/ 90 h 141"/>
                <a:gd name="T34" fmla="*/ 73 w 126"/>
                <a:gd name="T35" fmla="*/ 94 h 141"/>
                <a:gd name="T36" fmla="*/ 37 w 126"/>
                <a:gd name="T37" fmla="*/ 113 h 141"/>
                <a:gd name="T38" fmla="*/ 0 w 126"/>
                <a:gd name="T39" fmla="*/ 135 h 141"/>
                <a:gd name="T40" fmla="*/ 0 w 126"/>
                <a:gd name="T41" fmla="*/ 139 h 141"/>
                <a:gd name="T42" fmla="*/ 68 w 126"/>
                <a:gd name="T43" fmla="*/ 111 h 141"/>
                <a:gd name="T44" fmla="*/ 85 w 126"/>
                <a:gd name="T45" fmla="*/ 98 h 141"/>
                <a:gd name="T46" fmla="*/ 83 w 126"/>
                <a:gd name="T47" fmla="*/ 104 h 141"/>
                <a:gd name="T48" fmla="*/ 75 w 126"/>
                <a:gd name="T49" fmla="*/ 114 h 141"/>
                <a:gd name="T50" fmla="*/ 61 w 126"/>
                <a:gd name="T51" fmla="*/ 127 h 141"/>
                <a:gd name="T52" fmla="*/ 78 w 126"/>
                <a:gd name="T53" fmla="*/ 124 h 141"/>
                <a:gd name="T54" fmla="*/ 92 w 126"/>
                <a:gd name="T55" fmla="*/ 116 h 141"/>
                <a:gd name="T56" fmla="*/ 100 w 126"/>
                <a:gd name="T57" fmla="*/ 87 h 141"/>
                <a:gd name="T58" fmla="*/ 100 w 126"/>
                <a:gd name="T59" fmla="*/ 78 h 141"/>
                <a:gd name="T60" fmla="*/ 81 w 126"/>
                <a:gd name="T61" fmla="*/ 80 h 141"/>
                <a:gd name="T62" fmla="*/ 75 w 126"/>
                <a:gd name="T63" fmla="*/ 63 h 141"/>
                <a:gd name="T64" fmla="*/ 68 w 126"/>
                <a:gd name="T65" fmla="*/ 74 h 141"/>
                <a:gd name="T66" fmla="*/ 76 w 126"/>
                <a:gd name="T67" fmla="*/ 48 h 141"/>
                <a:gd name="T68" fmla="*/ 86 w 126"/>
                <a:gd name="T69" fmla="*/ 7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" h="141">
                  <a:moveTo>
                    <a:pt x="100" y="78"/>
                  </a:moveTo>
                  <a:cubicBezTo>
                    <a:pt x="106" y="69"/>
                    <a:pt x="115" y="61"/>
                    <a:pt x="120" y="50"/>
                  </a:cubicBezTo>
                  <a:cubicBezTo>
                    <a:pt x="121" y="47"/>
                    <a:pt x="126" y="39"/>
                    <a:pt x="123" y="35"/>
                  </a:cubicBezTo>
                  <a:cubicBezTo>
                    <a:pt x="121" y="33"/>
                    <a:pt x="117" y="34"/>
                    <a:pt x="114" y="33"/>
                  </a:cubicBezTo>
                  <a:cubicBezTo>
                    <a:pt x="113" y="33"/>
                    <a:pt x="112" y="31"/>
                    <a:pt x="111" y="31"/>
                  </a:cubicBezTo>
                  <a:cubicBezTo>
                    <a:pt x="109" y="30"/>
                    <a:pt x="106" y="32"/>
                    <a:pt x="105" y="32"/>
                  </a:cubicBezTo>
                  <a:cubicBezTo>
                    <a:pt x="100" y="34"/>
                    <a:pt x="95" y="35"/>
                    <a:pt x="90" y="37"/>
                  </a:cubicBezTo>
                  <a:cubicBezTo>
                    <a:pt x="88" y="38"/>
                    <a:pt x="81" y="41"/>
                    <a:pt x="79" y="40"/>
                  </a:cubicBezTo>
                  <a:cubicBezTo>
                    <a:pt x="78" y="40"/>
                    <a:pt x="78" y="39"/>
                    <a:pt x="77" y="39"/>
                  </a:cubicBezTo>
                  <a:cubicBezTo>
                    <a:pt x="78" y="31"/>
                    <a:pt x="84" y="26"/>
                    <a:pt x="86" y="19"/>
                  </a:cubicBezTo>
                  <a:cubicBezTo>
                    <a:pt x="87" y="17"/>
                    <a:pt x="90" y="12"/>
                    <a:pt x="88" y="10"/>
                  </a:cubicBezTo>
                  <a:cubicBezTo>
                    <a:pt x="88" y="6"/>
                    <a:pt x="84" y="3"/>
                    <a:pt x="82" y="1"/>
                  </a:cubicBezTo>
                  <a:cubicBezTo>
                    <a:pt x="81" y="0"/>
                    <a:pt x="78" y="1"/>
                    <a:pt x="78" y="3"/>
                  </a:cubicBezTo>
                  <a:cubicBezTo>
                    <a:pt x="78" y="14"/>
                    <a:pt x="73" y="26"/>
                    <a:pt x="67" y="30"/>
                  </a:cubicBezTo>
                  <a:cubicBezTo>
                    <a:pt x="65" y="31"/>
                    <a:pt x="63" y="31"/>
                    <a:pt x="60" y="32"/>
                  </a:cubicBezTo>
                  <a:cubicBezTo>
                    <a:pt x="56" y="33"/>
                    <a:pt x="51" y="38"/>
                    <a:pt x="46" y="34"/>
                  </a:cubicBezTo>
                  <a:cubicBezTo>
                    <a:pt x="44" y="34"/>
                    <a:pt x="43" y="34"/>
                    <a:pt x="42" y="35"/>
                  </a:cubicBezTo>
                  <a:cubicBezTo>
                    <a:pt x="42" y="40"/>
                    <a:pt x="45" y="43"/>
                    <a:pt x="48" y="44"/>
                  </a:cubicBezTo>
                  <a:cubicBezTo>
                    <a:pt x="49" y="45"/>
                    <a:pt x="52" y="45"/>
                    <a:pt x="55" y="44"/>
                  </a:cubicBezTo>
                  <a:cubicBezTo>
                    <a:pt x="54" y="48"/>
                    <a:pt x="52" y="51"/>
                    <a:pt x="50" y="52"/>
                  </a:cubicBezTo>
                  <a:cubicBezTo>
                    <a:pt x="50" y="54"/>
                    <a:pt x="50" y="55"/>
                    <a:pt x="50" y="56"/>
                  </a:cubicBezTo>
                  <a:cubicBezTo>
                    <a:pt x="55" y="57"/>
                    <a:pt x="56" y="54"/>
                    <a:pt x="60" y="54"/>
                  </a:cubicBezTo>
                  <a:cubicBezTo>
                    <a:pt x="59" y="59"/>
                    <a:pt x="55" y="61"/>
                    <a:pt x="53" y="65"/>
                  </a:cubicBezTo>
                  <a:cubicBezTo>
                    <a:pt x="50" y="66"/>
                    <a:pt x="46" y="66"/>
                    <a:pt x="43" y="66"/>
                  </a:cubicBezTo>
                  <a:cubicBezTo>
                    <a:pt x="43" y="66"/>
                    <a:pt x="43" y="67"/>
                    <a:pt x="43" y="67"/>
                  </a:cubicBezTo>
                  <a:cubicBezTo>
                    <a:pt x="43" y="70"/>
                    <a:pt x="44" y="71"/>
                    <a:pt x="46" y="72"/>
                  </a:cubicBezTo>
                  <a:cubicBezTo>
                    <a:pt x="45" y="77"/>
                    <a:pt x="41" y="80"/>
                    <a:pt x="39" y="84"/>
                  </a:cubicBezTo>
                  <a:cubicBezTo>
                    <a:pt x="38" y="85"/>
                    <a:pt x="35" y="87"/>
                    <a:pt x="37" y="90"/>
                  </a:cubicBezTo>
                  <a:cubicBezTo>
                    <a:pt x="37" y="91"/>
                    <a:pt x="38" y="91"/>
                    <a:pt x="39" y="91"/>
                  </a:cubicBezTo>
                  <a:cubicBezTo>
                    <a:pt x="44" y="87"/>
                    <a:pt x="51" y="85"/>
                    <a:pt x="53" y="79"/>
                  </a:cubicBezTo>
                  <a:cubicBezTo>
                    <a:pt x="60" y="79"/>
                    <a:pt x="60" y="81"/>
                    <a:pt x="64" y="83"/>
                  </a:cubicBezTo>
                  <a:cubicBezTo>
                    <a:pt x="64" y="86"/>
                    <a:pt x="63" y="88"/>
                    <a:pt x="62" y="90"/>
                  </a:cubicBezTo>
                  <a:cubicBezTo>
                    <a:pt x="62" y="92"/>
                    <a:pt x="62" y="93"/>
                    <a:pt x="62" y="94"/>
                  </a:cubicBezTo>
                  <a:cubicBezTo>
                    <a:pt x="67" y="94"/>
                    <a:pt x="75" y="87"/>
                    <a:pt x="7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2"/>
                    <a:pt x="76" y="93"/>
                    <a:pt x="73" y="94"/>
                  </a:cubicBezTo>
                  <a:cubicBezTo>
                    <a:pt x="69" y="97"/>
                    <a:pt x="63" y="99"/>
                    <a:pt x="58" y="101"/>
                  </a:cubicBezTo>
                  <a:cubicBezTo>
                    <a:pt x="51" y="105"/>
                    <a:pt x="43" y="109"/>
                    <a:pt x="37" y="113"/>
                  </a:cubicBezTo>
                  <a:cubicBezTo>
                    <a:pt x="35" y="114"/>
                    <a:pt x="33" y="114"/>
                    <a:pt x="31" y="115"/>
                  </a:cubicBezTo>
                  <a:cubicBezTo>
                    <a:pt x="21" y="121"/>
                    <a:pt x="11" y="129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7"/>
                    <a:pt x="0" y="138"/>
                    <a:pt x="0" y="139"/>
                  </a:cubicBezTo>
                  <a:cubicBezTo>
                    <a:pt x="14" y="141"/>
                    <a:pt x="24" y="135"/>
                    <a:pt x="34" y="132"/>
                  </a:cubicBezTo>
                  <a:cubicBezTo>
                    <a:pt x="46" y="127"/>
                    <a:pt x="58" y="118"/>
                    <a:pt x="68" y="111"/>
                  </a:cubicBezTo>
                  <a:cubicBezTo>
                    <a:pt x="71" y="109"/>
                    <a:pt x="74" y="104"/>
                    <a:pt x="77" y="102"/>
                  </a:cubicBezTo>
                  <a:cubicBezTo>
                    <a:pt x="80" y="100"/>
                    <a:pt x="82" y="100"/>
                    <a:pt x="85" y="98"/>
                  </a:cubicBezTo>
                  <a:cubicBezTo>
                    <a:pt x="85" y="98"/>
                    <a:pt x="86" y="98"/>
                    <a:pt x="87" y="98"/>
                  </a:cubicBezTo>
                  <a:cubicBezTo>
                    <a:pt x="86" y="101"/>
                    <a:pt x="84" y="102"/>
                    <a:pt x="83" y="104"/>
                  </a:cubicBezTo>
                  <a:cubicBezTo>
                    <a:pt x="83" y="105"/>
                    <a:pt x="82" y="106"/>
                    <a:pt x="82" y="107"/>
                  </a:cubicBezTo>
                  <a:cubicBezTo>
                    <a:pt x="79" y="109"/>
                    <a:pt x="77" y="111"/>
                    <a:pt x="75" y="114"/>
                  </a:cubicBezTo>
                  <a:cubicBezTo>
                    <a:pt x="74" y="115"/>
                    <a:pt x="73" y="117"/>
                    <a:pt x="71" y="118"/>
                  </a:cubicBezTo>
                  <a:cubicBezTo>
                    <a:pt x="68" y="121"/>
                    <a:pt x="64" y="124"/>
                    <a:pt x="61" y="127"/>
                  </a:cubicBezTo>
                  <a:cubicBezTo>
                    <a:pt x="61" y="128"/>
                    <a:pt x="61" y="130"/>
                    <a:pt x="62" y="132"/>
                  </a:cubicBezTo>
                  <a:cubicBezTo>
                    <a:pt x="69" y="131"/>
                    <a:pt x="73" y="126"/>
                    <a:pt x="78" y="124"/>
                  </a:cubicBezTo>
                  <a:cubicBezTo>
                    <a:pt x="81" y="123"/>
                    <a:pt x="84" y="122"/>
                    <a:pt x="87" y="121"/>
                  </a:cubicBezTo>
                  <a:cubicBezTo>
                    <a:pt x="89" y="119"/>
                    <a:pt x="90" y="117"/>
                    <a:pt x="92" y="116"/>
                  </a:cubicBezTo>
                  <a:cubicBezTo>
                    <a:pt x="101" y="109"/>
                    <a:pt x="108" y="105"/>
                    <a:pt x="107" y="89"/>
                  </a:cubicBezTo>
                  <a:cubicBezTo>
                    <a:pt x="104" y="88"/>
                    <a:pt x="101" y="88"/>
                    <a:pt x="100" y="87"/>
                  </a:cubicBezTo>
                  <a:cubicBezTo>
                    <a:pt x="97" y="87"/>
                    <a:pt x="93" y="87"/>
                    <a:pt x="90" y="87"/>
                  </a:cubicBezTo>
                  <a:cubicBezTo>
                    <a:pt x="92" y="82"/>
                    <a:pt x="97" y="82"/>
                    <a:pt x="100" y="78"/>
                  </a:cubicBezTo>
                  <a:close/>
                  <a:moveTo>
                    <a:pt x="86" y="72"/>
                  </a:moveTo>
                  <a:cubicBezTo>
                    <a:pt x="84" y="75"/>
                    <a:pt x="83" y="77"/>
                    <a:pt x="81" y="80"/>
                  </a:cubicBezTo>
                  <a:cubicBezTo>
                    <a:pt x="80" y="80"/>
                    <a:pt x="80" y="80"/>
                    <a:pt x="79" y="79"/>
                  </a:cubicBezTo>
                  <a:cubicBezTo>
                    <a:pt x="78" y="73"/>
                    <a:pt x="77" y="68"/>
                    <a:pt x="75" y="63"/>
                  </a:cubicBezTo>
                  <a:cubicBezTo>
                    <a:pt x="74" y="63"/>
                    <a:pt x="73" y="63"/>
                    <a:pt x="72" y="64"/>
                  </a:cubicBezTo>
                  <a:cubicBezTo>
                    <a:pt x="69" y="66"/>
                    <a:pt x="71" y="72"/>
                    <a:pt x="68" y="74"/>
                  </a:cubicBezTo>
                  <a:cubicBezTo>
                    <a:pt x="66" y="76"/>
                    <a:pt x="63" y="71"/>
                    <a:pt x="62" y="70"/>
                  </a:cubicBezTo>
                  <a:cubicBezTo>
                    <a:pt x="63" y="61"/>
                    <a:pt x="72" y="54"/>
                    <a:pt x="76" y="48"/>
                  </a:cubicBezTo>
                  <a:cubicBezTo>
                    <a:pt x="85" y="48"/>
                    <a:pt x="91" y="52"/>
                    <a:pt x="99" y="52"/>
                  </a:cubicBezTo>
                  <a:cubicBezTo>
                    <a:pt x="98" y="63"/>
                    <a:pt x="90" y="66"/>
                    <a:pt x="8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"/>
            <p:cNvSpPr/>
            <p:nvPr userDrawn="1"/>
          </p:nvSpPr>
          <p:spPr bwMode="auto">
            <a:xfrm>
              <a:off x="4240164" y="867197"/>
              <a:ext cx="71438" cy="120650"/>
            </a:xfrm>
            <a:custGeom>
              <a:avLst/>
              <a:gdLst>
                <a:gd name="T0" fmla="*/ 2 w 19"/>
                <a:gd name="T1" fmla="*/ 24 h 32"/>
                <a:gd name="T2" fmla="*/ 7 w 19"/>
                <a:gd name="T3" fmla="*/ 32 h 32"/>
                <a:gd name="T4" fmla="*/ 12 w 19"/>
                <a:gd name="T5" fmla="*/ 32 h 32"/>
                <a:gd name="T6" fmla="*/ 18 w 19"/>
                <a:gd name="T7" fmla="*/ 19 h 32"/>
                <a:gd name="T8" fmla="*/ 5 w 19"/>
                <a:gd name="T9" fmla="*/ 0 h 32"/>
                <a:gd name="T10" fmla="*/ 1 w 19"/>
                <a:gd name="T11" fmla="*/ 0 h 32"/>
                <a:gd name="T12" fmla="*/ 2 w 19"/>
                <a:gd name="T13" fmla="*/ 15 h 32"/>
                <a:gd name="T14" fmla="*/ 2 w 19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2">
                  <a:moveTo>
                    <a:pt x="2" y="24"/>
                  </a:moveTo>
                  <a:cubicBezTo>
                    <a:pt x="3" y="26"/>
                    <a:pt x="6" y="29"/>
                    <a:pt x="7" y="32"/>
                  </a:cubicBezTo>
                  <a:cubicBezTo>
                    <a:pt x="9" y="32"/>
                    <a:pt x="10" y="32"/>
                    <a:pt x="12" y="32"/>
                  </a:cubicBezTo>
                  <a:cubicBezTo>
                    <a:pt x="15" y="29"/>
                    <a:pt x="17" y="25"/>
                    <a:pt x="18" y="19"/>
                  </a:cubicBezTo>
                  <a:cubicBezTo>
                    <a:pt x="19" y="14"/>
                    <a:pt x="9" y="1"/>
                    <a:pt x="5" y="0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3"/>
                    <a:pt x="2" y="12"/>
                    <a:pt x="2" y="15"/>
                  </a:cubicBezTo>
                  <a:cubicBezTo>
                    <a:pt x="2" y="18"/>
                    <a:pt x="2" y="21"/>
                    <a:pt x="2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/>
            <p:nvPr userDrawn="1"/>
          </p:nvSpPr>
          <p:spPr bwMode="auto">
            <a:xfrm>
              <a:off x="4210001" y="1051347"/>
              <a:ext cx="398463" cy="265113"/>
            </a:xfrm>
            <a:custGeom>
              <a:avLst/>
              <a:gdLst>
                <a:gd name="T0" fmla="*/ 87 w 106"/>
                <a:gd name="T1" fmla="*/ 0 h 70"/>
                <a:gd name="T2" fmla="*/ 63 w 106"/>
                <a:gd name="T3" fmla="*/ 7 h 70"/>
                <a:gd name="T4" fmla="*/ 38 w 106"/>
                <a:gd name="T5" fmla="*/ 16 h 70"/>
                <a:gd name="T6" fmla="*/ 22 w 106"/>
                <a:gd name="T7" fmla="*/ 24 h 70"/>
                <a:gd name="T8" fmla="*/ 17 w 106"/>
                <a:gd name="T9" fmla="*/ 25 h 70"/>
                <a:gd name="T10" fmla="*/ 10 w 106"/>
                <a:gd name="T11" fmla="*/ 29 h 70"/>
                <a:gd name="T12" fmla="*/ 4 w 106"/>
                <a:gd name="T13" fmla="*/ 30 h 70"/>
                <a:gd name="T14" fmla="*/ 0 w 106"/>
                <a:gd name="T15" fmla="*/ 35 h 70"/>
                <a:gd name="T16" fmla="*/ 6 w 106"/>
                <a:gd name="T17" fmla="*/ 49 h 70"/>
                <a:gd name="T18" fmla="*/ 7 w 106"/>
                <a:gd name="T19" fmla="*/ 52 h 70"/>
                <a:gd name="T20" fmla="*/ 10 w 106"/>
                <a:gd name="T21" fmla="*/ 54 h 70"/>
                <a:gd name="T22" fmla="*/ 20 w 106"/>
                <a:gd name="T23" fmla="*/ 51 h 70"/>
                <a:gd name="T24" fmla="*/ 41 w 106"/>
                <a:gd name="T25" fmla="*/ 37 h 70"/>
                <a:gd name="T26" fmla="*/ 51 w 106"/>
                <a:gd name="T27" fmla="*/ 32 h 70"/>
                <a:gd name="T28" fmla="*/ 59 w 106"/>
                <a:gd name="T29" fmla="*/ 31 h 70"/>
                <a:gd name="T30" fmla="*/ 69 w 106"/>
                <a:gd name="T31" fmla="*/ 28 h 70"/>
                <a:gd name="T32" fmla="*/ 71 w 106"/>
                <a:gd name="T33" fmla="*/ 31 h 70"/>
                <a:gd name="T34" fmla="*/ 70 w 106"/>
                <a:gd name="T35" fmla="*/ 40 h 70"/>
                <a:gd name="T36" fmla="*/ 72 w 106"/>
                <a:gd name="T37" fmla="*/ 47 h 70"/>
                <a:gd name="T38" fmla="*/ 69 w 106"/>
                <a:gd name="T39" fmla="*/ 51 h 70"/>
                <a:gd name="T40" fmla="*/ 54 w 106"/>
                <a:gd name="T41" fmla="*/ 56 h 70"/>
                <a:gd name="T42" fmla="*/ 44 w 106"/>
                <a:gd name="T43" fmla="*/ 56 h 70"/>
                <a:gd name="T44" fmla="*/ 43 w 106"/>
                <a:gd name="T45" fmla="*/ 56 h 70"/>
                <a:gd name="T46" fmla="*/ 44 w 106"/>
                <a:gd name="T47" fmla="*/ 60 h 70"/>
                <a:gd name="T48" fmla="*/ 52 w 106"/>
                <a:gd name="T49" fmla="*/ 63 h 70"/>
                <a:gd name="T50" fmla="*/ 67 w 106"/>
                <a:gd name="T51" fmla="*/ 67 h 70"/>
                <a:gd name="T52" fmla="*/ 71 w 106"/>
                <a:gd name="T53" fmla="*/ 63 h 70"/>
                <a:gd name="T54" fmla="*/ 80 w 106"/>
                <a:gd name="T55" fmla="*/ 62 h 70"/>
                <a:gd name="T56" fmla="*/ 83 w 106"/>
                <a:gd name="T57" fmla="*/ 56 h 70"/>
                <a:gd name="T58" fmla="*/ 86 w 106"/>
                <a:gd name="T59" fmla="*/ 49 h 70"/>
                <a:gd name="T60" fmla="*/ 85 w 106"/>
                <a:gd name="T61" fmla="*/ 42 h 70"/>
                <a:gd name="T62" fmla="*/ 84 w 106"/>
                <a:gd name="T63" fmla="*/ 37 h 70"/>
                <a:gd name="T64" fmla="*/ 80 w 106"/>
                <a:gd name="T65" fmla="*/ 25 h 70"/>
                <a:gd name="T66" fmla="*/ 81 w 106"/>
                <a:gd name="T67" fmla="*/ 23 h 70"/>
                <a:gd name="T68" fmla="*/ 97 w 106"/>
                <a:gd name="T69" fmla="*/ 21 h 70"/>
                <a:gd name="T70" fmla="*/ 104 w 106"/>
                <a:gd name="T71" fmla="*/ 15 h 70"/>
                <a:gd name="T72" fmla="*/ 106 w 106"/>
                <a:gd name="T73" fmla="*/ 9 h 70"/>
                <a:gd name="T74" fmla="*/ 103 w 106"/>
                <a:gd name="T75" fmla="*/ 2 h 70"/>
                <a:gd name="T76" fmla="*/ 87 w 106"/>
                <a:gd name="T7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70">
                  <a:moveTo>
                    <a:pt x="87" y="0"/>
                  </a:moveTo>
                  <a:cubicBezTo>
                    <a:pt x="83" y="4"/>
                    <a:pt x="69" y="4"/>
                    <a:pt x="63" y="7"/>
                  </a:cubicBezTo>
                  <a:cubicBezTo>
                    <a:pt x="55" y="10"/>
                    <a:pt x="47" y="13"/>
                    <a:pt x="38" y="16"/>
                  </a:cubicBezTo>
                  <a:cubicBezTo>
                    <a:pt x="33" y="19"/>
                    <a:pt x="27" y="22"/>
                    <a:pt x="22" y="24"/>
                  </a:cubicBezTo>
                  <a:cubicBezTo>
                    <a:pt x="20" y="24"/>
                    <a:pt x="19" y="25"/>
                    <a:pt x="17" y="25"/>
                  </a:cubicBezTo>
                  <a:cubicBezTo>
                    <a:pt x="15" y="26"/>
                    <a:pt x="13" y="28"/>
                    <a:pt x="10" y="29"/>
                  </a:cubicBezTo>
                  <a:cubicBezTo>
                    <a:pt x="8" y="30"/>
                    <a:pt x="6" y="30"/>
                    <a:pt x="4" y="30"/>
                  </a:cubicBezTo>
                  <a:cubicBezTo>
                    <a:pt x="2" y="31"/>
                    <a:pt x="1" y="33"/>
                    <a:pt x="0" y="35"/>
                  </a:cubicBezTo>
                  <a:cubicBezTo>
                    <a:pt x="0" y="42"/>
                    <a:pt x="4" y="45"/>
                    <a:pt x="6" y="49"/>
                  </a:cubicBezTo>
                  <a:cubicBezTo>
                    <a:pt x="6" y="50"/>
                    <a:pt x="6" y="51"/>
                    <a:pt x="7" y="52"/>
                  </a:cubicBezTo>
                  <a:cubicBezTo>
                    <a:pt x="7" y="53"/>
                    <a:pt x="9" y="54"/>
                    <a:pt x="10" y="54"/>
                  </a:cubicBezTo>
                  <a:cubicBezTo>
                    <a:pt x="14" y="54"/>
                    <a:pt x="18" y="52"/>
                    <a:pt x="20" y="51"/>
                  </a:cubicBezTo>
                  <a:cubicBezTo>
                    <a:pt x="28" y="47"/>
                    <a:pt x="34" y="41"/>
                    <a:pt x="41" y="37"/>
                  </a:cubicBezTo>
                  <a:cubicBezTo>
                    <a:pt x="44" y="35"/>
                    <a:pt x="48" y="33"/>
                    <a:pt x="51" y="32"/>
                  </a:cubicBezTo>
                  <a:cubicBezTo>
                    <a:pt x="54" y="31"/>
                    <a:pt x="56" y="32"/>
                    <a:pt x="59" y="31"/>
                  </a:cubicBezTo>
                  <a:cubicBezTo>
                    <a:pt x="64" y="29"/>
                    <a:pt x="62" y="26"/>
                    <a:pt x="69" y="28"/>
                  </a:cubicBezTo>
                  <a:cubicBezTo>
                    <a:pt x="70" y="29"/>
                    <a:pt x="71" y="30"/>
                    <a:pt x="71" y="31"/>
                  </a:cubicBezTo>
                  <a:cubicBezTo>
                    <a:pt x="72" y="34"/>
                    <a:pt x="70" y="38"/>
                    <a:pt x="70" y="40"/>
                  </a:cubicBezTo>
                  <a:cubicBezTo>
                    <a:pt x="71" y="43"/>
                    <a:pt x="72" y="43"/>
                    <a:pt x="72" y="47"/>
                  </a:cubicBezTo>
                  <a:cubicBezTo>
                    <a:pt x="71" y="48"/>
                    <a:pt x="70" y="50"/>
                    <a:pt x="69" y="51"/>
                  </a:cubicBezTo>
                  <a:cubicBezTo>
                    <a:pt x="65" y="54"/>
                    <a:pt x="59" y="55"/>
                    <a:pt x="54" y="56"/>
                  </a:cubicBezTo>
                  <a:cubicBezTo>
                    <a:pt x="51" y="57"/>
                    <a:pt x="46" y="55"/>
                    <a:pt x="44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8"/>
                    <a:pt x="43" y="59"/>
                    <a:pt x="44" y="60"/>
                  </a:cubicBezTo>
                  <a:cubicBezTo>
                    <a:pt x="45" y="64"/>
                    <a:pt x="47" y="62"/>
                    <a:pt x="52" y="63"/>
                  </a:cubicBezTo>
                  <a:cubicBezTo>
                    <a:pt x="56" y="65"/>
                    <a:pt x="60" y="70"/>
                    <a:pt x="67" y="67"/>
                  </a:cubicBezTo>
                  <a:cubicBezTo>
                    <a:pt x="68" y="66"/>
                    <a:pt x="69" y="64"/>
                    <a:pt x="71" y="63"/>
                  </a:cubicBezTo>
                  <a:cubicBezTo>
                    <a:pt x="74" y="62"/>
                    <a:pt x="77" y="64"/>
                    <a:pt x="80" y="62"/>
                  </a:cubicBezTo>
                  <a:cubicBezTo>
                    <a:pt x="82" y="61"/>
                    <a:pt x="82" y="58"/>
                    <a:pt x="83" y="56"/>
                  </a:cubicBezTo>
                  <a:cubicBezTo>
                    <a:pt x="84" y="54"/>
                    <a:pt x="86" y="52"/>
                    <a:pt x="86" y="49"/>
                  </a:cubicBezTo>
                  <a:cubicBezTo>
                    <a:pt x="87" y="46"/>
                    <a:pt x="85" y="44"/>
                    <a:pt x="85" y="42"/>
                  </a:cubicBezTo>
                  <a:cubicBezTo>
                    <a:pt x="84" y="40"/>
                    <a:pt x="84" y="39"/>
                    <a:pt x="84" y="37"/>
                  </a:cubicBezTo>
                  <a:cubicBezTo>
                    <a:pt x="82" y="33"/>
                    <a:pt x="80" y="31"/>
                    <a:pt x="80" y="25"/>
                  </a:cubicBezTo>
                  <a:cubicBezTo>
                    <a:pt x="79" y="24"/>
                    <a:pt x="80" y="23"/>
                    <a:pt x="81" y="23"/>
                  </a:cubicBezTo>
                  <a:cubicBezTo>
                    <a:pt x="86" y="22"/>
                    <a:pt x="91" y="21"/>
                    <a:pt x="97" y="21"/>
                  </a:cubicBezTo>
                  <a:cubicBezTo>
                    <a:pt x="99" y="19"/>
                    <a:pt x="102" y="17"/>
                    <a:pt x="104" y="15"/>
                  </a:cubicBezTo>
                  <a:cubicBezTo>
                    <a:pt x="105" y="13"/>
                    <a:pt x="105" y="10"/>
                    <a:pt x="106" y="9"/>
                  </a:cubicBezTo>
                  <a:cubicBezTo>
                    <a:pt x="106" y="5"/>
                    <a:pt x="104" y="4"/>
                    <a:pt x="103" y="2"/>
                  </a:cubicBezTo>
                  <a:cubicBezTo>
                    <a:pt x="96" y="2"/>
                    <a:pt x="93" y="0"/>
                    <a:pt x="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0"/>
            <p:cNvSpPr/>
            <p:nvPr userDrawn="1"/>
          </p:nvSpPr>
          <p:spPr bwMode="auto">
            <a:xfrm>
              <a:off x="3400376" y="624310"/>
              <a:ext cx="557213" cy="593725"/>
            </a:xfrm>
            <a:custGeom>
              <a:avLst/>
              <a:gdLst>
                <a:gd name="T0" fmla="*/ 143 w 148"/>
                <a:gd name="T1" fmla="*/ 58 h 157"/>
                <a:gd name="T2" fmla="*/ 146 w 148"/>
                <a:gd name="T3" fmla="*/ 53 h 157"/>
                <a:gd name="T4" fmla="*/ 145 w 148"/>
                <a:gd name="T5" fmla="*/ 47 h 157"/>
                <a:gd name="T6" fmla="*/ 119 w 148"/>
                <a:gd name="T7" fmla="*/ 62 h 157"/>
                <a:gd name="T8" fmla="*/ 106 w 148"/>
                <a:gd name="T9" fmla="*/ 70 h 157"/>
                <a:gd name="T10" fmla="*/ 106 w 148"/>
                <a:gd name="T11" fmla="*/ 70 h 157"/>
                <a:gd name="T12" fmla="*/ 105 w 148"/>
                <a:gd name="T13" fmla="*/ 40 h 157"/>
                <a:gd name="T14" fmla="*/ 105 w 148"/>
                <a:gd name="T15" fmla="*/ 29 h 157"/>
                <a:gd name="T16" fmla="*/ 107 w 148"/>
                <a:gd name="T17" fmla="*/ 26 h 157"/>
                <a:gd name="T18" fmla="*/ 106 w 148"/>
                <a:gd name="T19" fmla="*/ 14 h 157"/>
                <a:gd name="T20" fmla="*/ 96 w 148"/>
                <a:gd name="T21" fmla="*/ 7 h 157"/>
                <a:gd name="T22" fmla="*/ 90 w 148"/>
                <a:gd name="T23" fmla="*/ 2 h 157"/>
                <a:gd name="T24" fmla="*/ 79 w 148"/>
                <a:gd name="T25" fmla="*/ 0 h 157"/>
                <a:gd name="T26" fmla="*/ 75 w 148"/>
                <a:gd name="T27" fmla="*/ 2 h 157"/>
                <a:gd name="T28" fmla="*/ 84 w 148"/>
                <a:gd name="T29" fmla="*/ 33 h 157"/>
                <a:gd name="T30" fmla="*/ 85 w 148"/>
                <a:gd name="T31" fmla="*/ 66 h 157"/>
                <a:gd name="T32" fmla="*/ 82 w 148"/>
                <a:gd name="T33" fmla="*/ 84 h 157"/>
                <a:gd name="T34" fmla="*/ 63 w 148"/>
                <a:gd name="T35" fmla="*/ 93 h 157"/>
                <a:gd name="T36" fmla="*/ 53 w 148"/>
                <a:gd name="T37" fmla="*/ 97 h 157"/>
                <a:gd name="T38" fmla="*/ 42 w 148"/>
                <a:gd name="T39" fmla="*/ 100 h 157"/>
                <a:gd name="T40" fmla="*/ 24 w 148"/>
                <a:gd name="T41" fmla="*/ 110 h 157"/>
                <a:gd name="T42" fmla="*/ 19 w 148"/>
                <a:gd name="T43" fmla="*/ 111 h 157"/>
                <a:gd name="T44" fmla="*/ 12 w 148"/>
                <a:gd name="T45" fmla="*/ 114 h 157"/>
                <a:gd name="T46" fmla="*/ 9 w 148"/>
                <a:gd name="T47" fmla="*/ 114 h 157"/>
                <a:gd name="T48" fmla="*/ 4 w 148"/>
                <a:gd name="T49" fmla="*/ 108 h 157"/>
                <a:gd name="T50" fmla="*/ 2 w 148"/>
                <a:gd name="T51" fmla="*/ 107 h 157"/>
                <a:gd name="T52" fmla="*/ 1 w 148"/>
                <a:gd name="T53" fmla="*/ 109 h 157"/>
                <a:gd name="T54" fmla="*/ 6 w 148"/>
                <a:gd name="T55" fmla="*/ 134 h 157"/>
                <a:gd name="T56" fmla="*/ 36 w 148"/>
                <a:gd name="T57" fmla="*/ 125 h 157"/>
                <a:gd name="T58" fmla="*/ 47 w 148"/>
                <a:gd name="T59" fmla="*/ 119 h 157"/>
                <a:gd name="T60" fmla="*/ 55 w 148"/>
                <a:gd name="T61" fmla="*/ 112 h 157"/>
                <a:gd name="T62" fmla="*/ 59 w 148"/>
                <a:gd name="T63" fmla="*/ 111 h 157"/>
                <a:gd name="T64" fmla="*/ 78 w 148"/>
                <a:gd name="T65" fmla="*/ 105 h 157"/>
                <a:gd name="T66" fmla="*/ 57 w 148"/>
                <a:gd name="T67" fmla="*/ 140 h 157"/>
                <a:gd name="T68" fmla="*/ 52 w 148"/>
                <a:gd name="T69" fmla="*/ 142 h 157"/>
                <a:gd name="T70" fmla="*/ 47 w 148"/>
                <a:gd name="T71" fmla="*/ 145 h 157"/>
                <a:gd name="T72" fmla="*/ 44 w 148"/>
                <a:gd name="T73" fmla="*/ 145 h 157"/>
                <a:gd name="T74" fmla="*/ 37 w 148"/>
                <a:gd name="T75" fmla="*/ 149 h 157"/>
                <a:gd name="T76" fmla="*/ 33 w 148"/>
                <a:gd name="T77" fmla="*/ 156 h 157"/>
                <a:gd name="T78" fmla="*/ 33 w 148"/>
                <a:gd name="T79" fmla="*/ 157 h 157"/>
                <a:gd name="T80" fmla="*/ 83 w 148"/>
                <a:gd name="T81" fmla="*/ 136 h 157"/>
                <a:gd name="T82" fmla="*/ 97 w 148"/>
                <a:gd name="T83" fmla="*/ 123 h 157"/>
                <a:gd name="T84" fmla="*/ 103 w 148"/>
                <a:gd name="T85" fmla="*/ 99 h 157"/>
                <a:gd name="T86" fmla="*/ 105 w 148"/>
                <a:gd name="T87" fmla="*/ 89 h 157"/>
                <a:gd name="T88" fmla="*/ 115 w 148"/>
                <a:gd name="T89" fmla="*/ 82 h 157"/>
                <a:gd name="T90" fmla="*/ 121 w 148"/>
                <a:gd name="T91" fmla="*/ 76 h 157"/>
                <a:gd name="T92" fmla="*/ 135 w 148"/>
                <a:gd name="T93" fmla="*/ 66 h 157"/>
                <a:gd name="T94" fmla="*/ 143 w 148"/>
                <a:gd name="T95" fmla="*/ 5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" h="157">
                  <a:moveTo>
                    <a:pt x="143" y="58"/>
                  </a:moveTo>
                  <a:cubicBezTo>
                    <a:pt x="144" y="56"/>
                    <a:pt x="144" y="54"/>
                    <a:pt x="146" y="53"/>
                  </a:cubicBezTo>
                  <a:cubicBezTo>
                    <a:pt x="148" y="52"/>
                    <a:pt x="146" y="47"/>
                    <a:pt x="145" y="47"/>
                  </a:cubicBezTo>
                  <a:cubicBezTo>
                    <a:pt x="129" y="43"/>
                    <a:pt x="127" y="55"/>
                    <a:pt x="119" y="62"/>
                  </a:cubicBezTo>
                  <a:cubicBezTo>
                    <a:pt x="115" y="65"/>
                    <a:pt x="110" y="67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4" y="61"/>
                    <a:pt x="105" y="50"/>
                    <a:pt x="105" y="40"/>
                  </a:cubicBezTo>
                  <a:cubicBezTo>
                    <a:pt x="105" y="36"/>
                    <a:pt x="105" y="32"/>
                    <a:pt x="105" y="29"/>
                  </a:cubicBezTo>
                  <a:cubicBezTo>
                    <a:pt x="105" y="28"/>
                    <a:pt x="107" y="27"/>
                    <a:pt x="107" y="26"/>
                  </a:cubicBezTo>
                  <a:cubicBezTo>
                    <a:pt x="109" y="23"/>
                    <a:pt x="108" y="17"/>
                    <a:pt x="106" y="14"/>
                  </a:cubicBezTo>
                  <a:cubicBezTo>
                    <a:pt x="104" y="10"/>
                    <a:pt x="99" y="9"/>
                    <a:pt x="96" y="7"/>
                  </a:cubicBezTo>
                  <a:cubicBezTo>
                    <a:pt x="94" y="5"/>
                    <a:pt x="92" y="3"/>
                    <a:pt x="90" y="2"/>
                  </a:cubicBezTo>
                  <a:cubicBezTo>
                    <a:pt x="86" y="1"/>
                    <a:pt x="82" y="2"/>
                    <a:pt x="79" y="0"/>
                  </a:cubicBezTo>
                  <a:cubicBezTo>
                    <a:pt x="77" y="0"/>
                    <a:pt x="77" y="1"/>
                    <a:pt x="75" y="2"/>
                  </a:cubicBezTo>
                  <a:cubicBezTo>
                    <a:pt x="72" y="12"/>
                    <a:pt x="81" y="26"/>
                    <a:pt x="84" y="33"/>
                  </a:cubicBezTo>
                  <a:cubicBezTo>
                    <a:pt x="86" y="39"/>
                    <a:pt x="86" y="59"/>
                    <a:pt x="85" y="66"/>
                  </a:cubicBezTo>
                  <a:cubicBezTo>
                    <a:pt x="83" y="72"/>
                    <a:pt x="85" y="80"/>
                    <a:pt x="82" y="84"/>
                  </a:cubicBezTo>
                  <a:cubicBezTo>
                    <a:pt x="81" y="86"/>
                    <a:pt x="66" y="91"/>
                    <a:pt x="63" y="93"/>
                  </a:cubicBezTo>
                  <a:cubicBezTo>
                    <a:pt x="60" y="94"/>
                    <a:pt x="56" y="96"/>
                    <a:pt x="53" y="97"/>
                  </a:cubicBezTo>
                  <a:cubicBezTo>
                    <a:pt x="49" y="98"/>
                    <a:pt x="45" y="98"/>
                    <a:pt x="42" y="100"/>
                  </a:cubicBezTo>
                  <a:cubicBezTo>
                    <a:pt x="37" y="103"/>
                    <a:pt x="30" y="109"/>
                    <a:pt x="24" y="110"/>
                  </a:cubicBezTo>
                  <a:cubicBezTo>
                    <a:pt x="23" y="111"/>
                    <a:pt x="21" y="111"/>
                    <a:pt x="19" y="111"/>
                  </a:cubicBezTo>
                  <a:cubicBezTo>
                    <a:pt x="17" y="112"/>
                    <a:pt x="14" y="113"/>
                    <a:pt x="12" y="114"/>
                  </a:cubicBezTo>
                  <a:cubicBezTo>
                    <a:pt x="11" y="114"/>
                    <a:pt x="9" y="114"/>
                    <a:pt x="9" y="114"/>
                  </a:cubicBezTo>
                  <a:cubicBezTo>
                    <a:pt x="7" y="112"/>
                    <a:pt x="5" y="110"/>
                    <a:pt x="4" y="108"/>
                  </a:cubicBezTo>
                  <a:cubicBezTo>
                    <a:pt x="3" y="107"/>
                    <a:pt x="2" y="107"/>
                    <a:pt x="2" y="107"/>
                  </a:cubicBezTo>
                  <a:cubicBezTo>
                    <a:pt x="2" y="107"/>
                    <a:pt x="1" y="108"/>
                    <a:pt x="1" y="109"/>
                  </a:cubicBezTo>
                  <a:cubicBezTo>
                    <a:pt x="1" y="122"/>
                    <a:pt x="0" y="125"/>
                    <a:pt x="6" y="134"/>
                  </a:cubicBezTo>
                  <a:cubicBezTo>
                    <a:pt x="19" y="137"/>
                    <a:pt x="28" y="131"/>
                    <a:pt x="36" y="125"/>
                  </a:cubicBezTo>
                  <a:cubicBezTo>
                    <a:pt x="40" y="123"/>
                    <a:pt x="43" y="121"/>
                    <a:pt x="47" y="119"/>
                  </a:cubicBezTo>
                  <a:cubicBezTo>
                    <a:pt x="50" y="117"/>
                    <a:pt x="52" y="113"/>
                    <a:pt x="55" y="112"/>
                  </a:cubicBezTo>
                  <a:cubicBezTo>
                    <a:pt x="56" y="111"/>
                    <a:pt x="58" y="111"/>
                    <a:pt x="59" y="111"/>
                  </a:cubicBezTo>
                  <a:cubicBezTo>
                    <a:pt x="65" y="109"/>
                    <a:pt x="70" y="105"/>
                    <a:pt x="78" y="105"/>
                  </a:cubicBezTo>
                  <a:cubicBezTo>
                    <a:pt x="78" y="119"/>
                    <a:pt x="66" y="134"/>
                    <a:pt x="57" y="140"/>
                  </a:cubicBezTo>
                  <a:cubicBezTo>
                    <a:pt x="55" y="141"/>
                    <a:pt x="54" y="142"/>
                    <a:pt x="52" y="142"/>
                  </a:cubicBezTo>
                  <a:cubicBezTo>
                    <a:pt x="51" y="143"/>
                    <a:pt x="49" y="144"/>
                    <a:pt x="47" y="145"/>
                  </a:cubicBezTo>
                  <a:cubicBezTo>
                    <a:pt x="46" y="145"/>
                    <a:pt x="45" y="145"/>
                    <a:pt x="44" y="145"/>
                  </a:cubicBezTo>
                  <a:cubicBezTo>
                    <a:pt x="42" y="146"/>
                    <a:pt x="39" y="148"/>
                    <a:pt x="37" y="149"/>
                  </a:cubicBezTo>
                  <a:cubicBezTo>
                    <a:pt x="34" y="152"/>
                    <a:pt x="34" y="154"/>
                    <a:pt x="33" y="156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56" y="157"/>
                    <a:pt x="70" y="147"/>
                    <a:pt x="83" y="136"/>
                  </a:cubicBezTo>
                  <a:cubicBezTo>
                    <a:pt x="88" y="132"/>
                    <a:pt x="94" y="129"/>
                    <a:pt x="97" y="123"/>
                  </a:cubicBezTo>
                  <a:cubicBezTo>
                    <a:pt x="100" y="115"/>
                    <a:pt x="101" y="106"/>
                    <a:pt x="103" y="99"/>
                  </a:cubicBezTo>
                  <a:cubicBezTo>
                    <a:pt x="104" y="96"/>
                    <a:pt x="104" y="93"/>
                    <a:pt x="105" y="89"/>
                  </a:cubicBezTo>
                  <a:cubicBezTo>
                    <a:pt x="106" y="87"/>
                    <a:pt x="112" y="84"/>
                    <a:pt x="115" y="82"/>
                  </a:cubicBezTo>
                  <a:cubicBezTo>
                    <a:pt x="117" y="80"/>
                    <a:pt x="119" y="78"/>
                    <a:pt x="121" y="76"/>
                  </a:cubicBezTo>
                  <a:cubicBezTo>
                    <a:pt x="126" y="72"/>
                    <a:pt x="131" y="69"/>
                    <a:pt x="135" y="66"/>
                  </a:cubicBezTo>
                  <a:cubicBezTo>
                    <a:pt x="138" y="64"/>
                    <a:pt x="142" y="61"/>
                    <a:pt x="143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1"/>
            <p:cNvSpPr/>
            <p:nvPr userDrawn="1"/>
          </p:nvSpPr>
          <p:spPr bwMode="auto">
            <a:xfrm>
              <a:off x="3886151" y="1062460"/>
              <a:ext cx="120650" cy="152400"/>
            </a:xfrm>
            <a:custGeom>
              <a:avLst/>
              <a:gdLst>
                <a:gd name="T0" fmla="*/ 15 w 32"/>
                <a:gd name="T1" fmla="*/ 8 h 40"/>
                <a:gd name="T2" fmla="*/ 1 w 32"/>
                <a:gd name="T3" fmla="*/ 0 h 40"/>
                <a:gd name="T4" fmla="*/ 0 w 32"/>
                <a:gd name="T5" fmla="*/ 1 h 40"/>
                <a:gd name="T6" fmla="*/ 4 w 32"/>
                <a:gd name="T7" fmla="*/ 20 h 40"/>
                <a:gd name="T8" fmla="*/ 5 w 32"/>
                <a:gd name="T9" fmla="*/ 24 h 40"/>
                <a:gd name="T10" fmla="*/ 7 w 32"/>
                <a:gd name="T11" fmla="*/ 34 h 40"/>
                <a:gd name="T12" fmla="*/ 19 w 32"/>
                <a:gd name="T13" fmla="*/ 38 h 40"/>
                <a:gd name="T14" fmla="*/ 32 w 32"/>
                <a:gd name="T15" fmla="*/ 29 h 40"/>
                <a:gd name="T16" fmla="*/ 15 w 32"/>
                <a:gd name="T17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40">
                  <a:moveTo>
                    <a:pt x="15" y="8"/>
                  </a:moveTo>
                  <a:cubicBezTo>
                    <a:pt x="11" y="5"/>
                    <a:pt x="9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1"/>
                    <a:pt x="1" y="12"/>
                    <a:pt x="4" y="20"/>
                  </a:cubicBezTo>
                  <a:cubicBezTo>
                    <a:pt x="4" y="21"/>
                    <a:pt x="4" y="22"/>
                    <a:pt x="5" y="24"/>
                  </a:cubicBezTo>
                  <a:cubicBezTo>
                    <a:pt x="6" y="26"/>
                    <a:pt x="10" y="30"/>
                    <a:pt x="7" y="34"/>
                  </a:cubicBezTo>
                  <a:cubicBezTo>
                    <a:pt x="8" y="38"/>
                    <a:pt x="14" y="40"/>
                    <a:pt x="19" y="38"/>
                  </a:cubicBezTo>
                  <a:cubicBezTo>
                    <a:pt x="24" y="37"/>
                    <a:pt x="29" y="33"/>
                    <a:pt x="32" y="29"/>
                  </a:cubicBezTo>
                  <a:cubicBezTo>
                    <a:pt x="32" y="18"/>
                    <a:pt x="22" y="13"/>
                    <a:pt x="15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2"/>
            <p:cNvSpPr/>
            <p:nvPr userDrawn="1"/>
          </p:nvSpPr>
          <p:spPr bwMode="auto">
            <a:xfrm>
              <a:off x="2990801" y="517947"/>
              <a:ext cx="176213" cy="182563"/>
            </a:xfrm>
            <a:custGeom>
              <a:avLst/>
              <a:gdLst>
                <a:gd name="T0" fmla="*/ 6 w 47"/>
                <a:gd name="T1" fmla="*/ 16 h 48"/>
                <a:gd name="T2" fmla="*/ 8 w 47"/>
                <a:gd name="T3" fmla="*/ 18 h 48"/>
                <a:gd name="T4" fmla="*/ 12 w 47"/>
                <a:gd name="T5" fmla="*/ 27 h 48"/>
                <a:gd name="T6" fmla="*/ 10 w 47"/>
                <a:gd name="T7" fmla="*/ 44 h 48"/>
                <a:gd name="T8" fmla="*/ 12 w 47"/>
                <a:gd name="T9" fmla="*/ 48 h 48"/>
                <a:gd name="T10" fmla="*/ 28 w 47"/>
                <a:gd name="T11" fmla="*/ 37 h 48"/>
                <a:gd name="T12" fmla="*/ 46 w 47"/>
                <a:gd name="T13" fmla="*/ 22 h 48"/>
                <a:gd name="T14" fmla="*/ 43 w 47"/>
                <a:gd name="T15" fmla="*/ 18 h 48"/>
                <a:gd name="T16" fmla="*/ 32 w 47"/>
                <a:gd name="T17" fmla="*/ 10 h 48"/>
                <a:gd name="T18" fmla="*/ 26 w 47"/>
                <a:gd name="T19" fmla="*/ 8 h 48"/>
                <a:gd name="T20" fmla="*/ 5 w 47"/>
                <a:gd name="T21" fmla="*/ 0 h 48"/>
                <a:gd name="T22" fmla="*/ 5 w 47"/>
                <a:gd name="T23" fmla="*/ 11 h 48"/>
                <a:gd name="T24" fmla="*/ 6 w 47"/>
                <a:gd name="T25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48">
                  <a:moveTo>
                    <a:pt x="6" y="16"/>
                  </a:moveTo>
                  <a:cubicBezTo>
                    <a:pt x="7" y="17"/>
                    <a:pt x="7" y="17"/>
                    <a:pt x="8" y="18"/>
                  </a:cubicBezTo>
                  <a:cubicBezTo>
                    <a:pt x="9" y="20"/>
                    <a:pt x="11" y="24"/>
                    <a:pt x="12" y="27"/>
                  </a:cubicBezTo>
                  <a:cubicBezTo>
                    <a:pt x="14" y="32"/>
                    <a:pt x="14" y="41"/>
                    <a:pt x="10" y="44"/>
                  </a:cubicBezTo>
                  <a:cubicBezTo>
                    <a:pt x="10" y="44"/>
                    <a:pt x="10" y="48"/>
                    <a:pt x="12" y="48"/>
                  </a:cubicBezTo>
                  <a:cubicBezTo>
                    <a:pt x="19" y="48"/>
                    <a:pt x="26" y="43"/>
                    <a:pt x="28" y="37"/>
                  </a:cubicBezTo>
                  <a:cubicBezTo>
                    <a:pt x="40" y="38"/>
                    <a:pt x="47" y="34"/>
                    <a:pt x="46" y="22"/>
                  </a:cubicBezTo>
                  <a:cubicBezTo>
                    <a:pt x="45" y="21"/>
                    <a:pt x="45" y="19"/>
                    <a:pt x="43" y="18"/>
                  </a:cubicBezTo>
                  <a:cubicBezTo>
                    <a:pt x="40" y="15"/>
                    <a:pt x="36" y="12"/>
                    <a:pt x="32" y="10"/>
                  </a:cubicBezTo>
                  <a:cubicBezTo>
                    <a:pt x="30" y="9"/>
                    <a:pt x="28" y="9"/>
                    <a:pt x="26" y="8"/>
                  </a:cubicBezTo>
                  <a:cubicBezTo>
                    <a:pt x="20" y="4"/>
                    <a:pt x="15" y="0"/>
                    <a:pt x="5" y="0"/>
                  </a:cubicBezTo>
                  <a:cubicBezTo>
                    <a:pt x="0" y="6"/>
                    <a:pt x="3" y="6"/>
                    <a:pt x="5" y="11"/>
                  </a:cubicBezTo>
                  <a:cubicBezTo>
                    <a:pt x="5" y="13"/>
                    <a:pt x="6" y="15"/>
                    <a:pt x="6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3"/>
            <p:cNvSpPr/>
            <p:nvPr userDrawn="1"/>
          </p:nvSpPr>
          <p:spPr bwMode="auto">
            <a:xfrm>
              <a:off x="2900314" y="722735"/>
              <a:ext cx="304800" cy="161925"/>
            </a:xfrm>
            <a:custGeom>
              <a:avLst/>
              <a:gdLst>
                <a:gd name="T0" fmla="*/ 20 w 81"/>
                <a:gd name="T1" fmla="*/ 42 h 43"/>
                <a:gd name="T2" fmla="*/ 34 w 81"/>
                <a:gd name="T3" fmla="*/ 41 h 43"/>
                <a:gd name="T4" fmla="*/ 55 w 81"/>
                <a:gd name="T5" fmla="*/ 21 h 43"/>
                <a:gd name="T6" fmla="*/ 69 w 81"/>
                <a:gd name="T7" fmla="*/ 11 h 43"/>
                <a:gd name="T8" fmla="*/ 75 w 81"/>
                <a:gd name="T9" fmla="*/ 10 h 43"/>
                <a:gd name="T10" fmla="*/ 81 w 81"/>
                <a:gd name="T11" fmla="*/ 4 h 43"/>
                <a:gd name="T12" fmla="*/ 79 w 81"/>
                <a:gd name="T13" fmla="*/ 0 h 43"/>
                <a:gd name="T14" fmla="*/ 74 w 81"/>
                <a:gd name="T15" fmla="*/ 0 h 43"/>
                <a:gd name="T16" fmla="*/ 65 w 81"/>
                <a:gd name="T17" fmla="*/ 1 h 43"/>
                <a:gd name="T18" fmla="*/ 50 w 81"/>
                <a:gd name="T19" fmla="*/ 7 h 43"/>
                <a:gd name="T20" fmla="*/ 46 w 81"/>
                <a:gd name="T21" fmla="*/ 7 h 43"/>
                <a:gd name="T22" fmla="*/ 2 w 81"/>
                <a:gd name="T23" fmla="*/ 25 h 43"/>
                <a:gd name="T24" fmla="*/ 2 w 81"/>
                <a:gd name="T25" fmla="*/ 32 h 43"/>
                <a:gd name="T26" fmla="*/ 20 w 81"/>
                <a:gd name="T27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43">
                  <a:moveTo>
                    <a:pt x="20" y="42"/>
                  </a:moveTo>
                  <a:cubicBezTo>
                    <a:pt x="24" y="43"/>
                    <a:pt x="31" y="42"/>
                    <a:pt x="34" y="41"/>
                  </a:cubicBezTo>
                  <a:cubicBezTo>
                    <a:pt x="41" y="38"/>
                    <a:pt x="49" y="25"/>
                    <a:pt x="55" y="21"/>
                  </a:cubicBezTo>
                  <a:cubicBezTo>
                    <a:pt x="60" y="18"/>
                    <a:pt x="64" y="13"/>
                    <a:pt x="69" y="11"/>
                  </a:cubicBezTo>
                  <a:cubicBezTo>
                    <a:pt x="71" y="11"/>
                    <a:pt x="73" y="10"/>
                    <a:pt x="75" y="10"/>
                  </a:cubicBezTo>
                  <a:cubicBezTo>
                    <a:pt x="77" y="8"/>
                    <a:pt x="79" y="6"/>
                    <a:pt x="81" y="4"/>
                  </a:cubicBezTo>
                  <a:cubicBezTo>
                    <a:pt x="81" y="1"/>
                    <a:pt x="80" y="0"/>
                    <a:pt x="79" y="0"/>
                  </a:cubicBezTo>
                  <a:cubicBezTo>
                    <a:pt x="77" y="0"/>
                    <a:pt x="76" y="0"/>
                    <a:pt x="74" y="0"/>
                  </a:cubicBezTo>
                  <a:cubicBezTo>
                    <a:pt x="71" y="1"/>
                    <a:pt x="67" y="1"/>
                    <a:pt x="65" y="1"/>
                  </a:cubicBezTo>
                  <a:cubicBezTo>
                    <a:pt x="60" y="3"/>
                    <a:pt x="54" y="5"/>
                    <a:pt x="50" y="7"/>
                  </a:cubicBezTo>
                  <a:cubicBezTo>
                    <a:pt x="48" y="7"/>
                    <a:pt x="47" y="7"/>
                    <a:pt x="46" y="7"/>
                  </a:cubicBezTo>
                  <a:cubicBezTo>
                    <a:pt x="31" y="12"/>
                    <a:pt x="16" y="19"/>
                    <a:pt x="2" y="25"/>
                  </a:cubicBezTo>
                  <a:cubicBezTo>
                    <a:pt x="2" y="27"/>
                    <a:pt x="0" y="30"/>
                    <a:pt x="2" y="32"/>
                  </a:cubicBezTo>
                  <a:cubicBezTo>
                    <a:pt x="3" y="37"/>
                    <a:pt x="15" y="41"/>
                    <a:pt x="20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4"/>
            <p:cNvSpPr/>
            <p:nvPr userDrawn="1"/>
          </p:nvSpPr>
          <p:spPr bwMode="auto">
            <a:xfrm>
              <a:off x="2798714" y="892597"/>
              <a:ext cx="395288" cy="439738"/>
            </a:xfrm>
            <a:custGeom>
              <a:avLst/>
              <a:gdLst>
                <a:gd name="T0" fmla="*/ 76 w 105"/>
                <a:gd name="T1" fmla="*/ 37 h 116"/>
                <a:gd name="T2" fmla="*/ 78 w 105"/>
                <a:gd name="T3" fmla="*/ 32 h 116"/>
                <a:gd name="T4" fmla="*/ 88 w 105"/>
                <a:gd name="T5" fmla="*/ 23 h 116"/>
                <a:gd name="T6" fmla="*/ 92 w 105"/>
                <a:gd name="T7" fmla="*/ 19 h 116"/>
                <a:gd name="T8" fmla="*/ 105 w 105"/>
                <a:gd name="T9" fmla="*/ 8 h 116"/>
                <a:gd name="T10" fmla="*/ 81 w 105"/>
                <a:gd name="T11" fmla="*/ 1 h 116"/>
                <a:gd name="T12" fmla="*/ 71 w 105"/>
                <a:gd name="T13" fmla="*/ 8 h 116"/>
                <a:gd name="T14" fmla="*/ 57 w 105"/>
                <a:gd name="T15" fmla="*/ 16 h 116"/>
                <a:gd name="T16" fmla="*/ 33 w 105"/>
                <a:gd name="T17" fmla="*/ 20 h 116"/>
                <a:gd name="T18" fmla="*/ 28 w 105"/>
                <a:gd name="T19" fmla="*/ 19 h 116"/>
                <a:gd name="T20" fmla="*/ 26 w 105"/>
                <a:gd name="T21" fmla="*/ 30 h 116"/>
                <a:gd name="T22" fmla="*/ 27 w 105"/>
                <a:gd name="T23" fmla="*/ 63 h 116"/>
                <a:gd name="T24" fmla="*/ 33 w 105"/>
                <a:gd name="T25" fmla="*/ 74 h 116"/>
                <a:gd name="T26" fmla="*/ 47 w 105"/>
                <a:gd name="T27" fmla="*/ 56 h 116"/>
                <a:gd name="T28" fmla="*/ 47 w 105"/>
                <a:gd name="T29" fmla="*/ 53 h 116"/>
                <a:gd name="T30" fmla="*/ 47 w 105"/>
                <a:gd name="T31" fmla="*/ 43 h 116"/>
                <a:gd name="T32" fmla="*/ 57 w 105"/>
                <a:gd name="T33" fmla="*/ 42 h 116"/>
                <a:gd name="T34" fmla="*/ 56 w 105"/>
                <a:gd name="T35" fmla="*/ 60 h 116"/>
                <a:gd name="T36" fmla="*/ 30 w 105"/>
                <a:gd name="T37" fmla="*/ 81 h 116"/>
                <a:gd name="T38" fmla="*/ 20 w 105"/>
                <a:gd name="T39" fmla="*/ 86 h 116"/>
                <a:gd name="T40" fmla="*/ 12 w 105"/>
                <a:gd name="T41" fmla="*/ 91 h 116"/>
                <a:gd name="T42" fmla="*/ 1 w 105"/>
                <a:gd name="T43" fmla="*/ 92 h 116"/>
                <a:gd name="T44" fmla="*/ 35 w 105"/>
                <a:gd name="T45" fmla="*/ 95 h 116"/>
                <a:gd name="T46" fmla="*/ 43 w 105"/>
                <a:gd name="T47" fmla="*/ 85 h 116"/>
                <a:gd name="T48" fmla="*/ 50 w 105"/>
                <a:gd name="T49" fmla="*/ 79 h 116"/>
                <a:gd name="T50" fmla="*/ 56 w 105"/>
                <a:gd name="T51" fmla="*/ 77 h 116"/>
                <a:gd name="T52" fmla="*/ 56 w 105"/>
                <a:gd name="T53" fmla="*/ 92 h 116"/>
                <a:gd name="T54" fmla="*/ 49 w 105"/>
                <a:gd name="T55" fmla="*/ 96 h 116"/>
                <a:gd name="T56" fmla="*/ 58 w 105"/>
                <a:gd name="T57" fmla="*/ 103 h 116"/>
                <a:gd name="T58" fmla="*/ 61 w 105"/>
                <a:gd name="T59" fmla="*/ 111 h 116"/>
                <a:gd name="T60" fmla="*/ 71 w 105"/>
                <a:gd name="T61" fmla="*/ 115 h 116"/>
                <a:gd name="T62" fmla="*/ 67 w 105"/>
                <a:gd name="T63" fmla="*/ 78 h 116"/>
                <a:gd name="T64" fmla="*/ 72 w 105"/>
                <a:gd name="T65" fmla="*/ 57 h 116"/>
                <a:gd name="T66" fmla="*/ 93 w 105"/>
                <a:gd name="T67" fmla="*/ 4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" h="116">
                  <a:moveTo>
                    <a:pt x="91" y="36"/>
                  </a:moveTo>
                  <a:cubicBezTo>
                    <a:pt x="86" y="36"/>
                    <a:pt x="81" y="35"/>
                    <a:pt x="76" y="37"/>
                  </a:cubicBezTo>
                  <a:cubicBezTo>
                    <a:pt x="74" y="38"/>
                    <a:pt x="73" y="39"/>
                    <a:pt x="71" y="40"/>
                  </a:cubicBezTo>
                  <a:cubicBezTo>
                    <a:pt x="71" y="37"/>
                    <a:pt x="77" y="34"/>
                    <a:pt x="78" y="32"/>
                  </a:cubicBezTo>
                  <a:cubicBezTo>
                    <a:pt x="80" y="30"/>
                    <a:pt x="81" y="28"/>
                    <a:pt x="83" y="26"/>
                  </a:cubicBezTo>
                  <a:cubicBezTo>
                    <a:pt x="85" y="25"/>
                    <a:pt x="87" y="24"/>
                    <a:pt x="88" y="23"/>
                  </a:cubicBezTo>
                  <a:cubicBezTo>
                    <a:pt x="89" y="22"/>
                    <a:pt x="89" y="20"/>
                    <a:pt x="90" y="19"/>
                  </a:cubicBezTo>
                  <a:cubicBezTo>
                    <a:pt x="91" y="19"/>
                    <a:pt x="92" y="19"/>
                    <a:pt x="92" y="19"/>
                  </a:cubicBezTo>
                  <a:cubicBezTo>
                    <a:pt x="94" y="18"/>
                    <a:pt x="94" y="16"/>
                    <a:pt x="95" y="15"/>
                  </a:cubicBezTo>
                  <a:cubicBezTo>
                    <a:pt x="99" y="12"/>
                    <a:pt x="102" y="12"/>
                    <a:pt x="105" y="8"/>
                  </a:cubicBezTo>
                  <a:cubicBezTo>
                    <a:pt x="105" y="7"/>
                    <a:pt x="104" y="5"/>
                    <a:pt x="103" y="4"/>
                  </a:cubicBezTo>
                  <a:cubicBezTo>
                    <a:pt x="100" y="2"/>
                    <a:pt x="86" y="0"/>
                    <a:pt x="81" y="1"/>
                  </a:cubicBezTo>
                  <a:cubicBezTo>
                    <a:pt x="79" y="2"/>
                    <a:pt x="75" y="4"/>
                    <a:pt x="73" y="5"/>
                  </a:cubicBezTo>
                  <a:cubicBezTo>
                    <a:pt x="72" y="6"/>
                    <a:pt x="71" y="7"/>
                    <a:pt x="71" y="8"/>
                  </a:cubicBezTo>
                  <a:cubicBezTo>
                    <a:pt x="68" y="9"/>
                    <a:pt x="66" y="9"/>
                    <a:pt x="64" y="9"/>
                  </a:cubicBezTo>
                  <a:cubicBezTo>
                    <a:pt x="61" y="11"/>
                    <a:pt x="59" y="14"/>
                    <a:pt x="57" y="16"/>
                  </a:cubicBezTo>
                  <a:cubicBezTo>
                    <a:pt x="51" y="20"/>
                    <a:pt x="46" y="23"/>
                    <a:pt x="40" y="26"/>
                  </a:cubicBezTo>
                  <a:cubicBezTo>
                    <a:pt x="38" y="27"/>
                    <a:pt x="35" y="21"/>
                    <a:pt x="33" y="20"/>
                  </a:cubicBezTo>
                  <a:cubicBezTo>
                    <a:pt x="32" y="19"/>
                    <a:pt x="30" y="19"/>
                    <a:pt x="29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6" y="20"/>
                  </a:cubicBezTo>
                  <a:cubicBezTo>
                    <a:pt x="26" y="23"/>
                    <a:pt x="27" y="27"/>
                    <a:pt x="26" y="30"/>
                  </a:cubicBezTo>
                  <a:cubicBezTo>
                    <a:pt x="25" y="37"/>
                    <a:pt x="22" y="50"/>
                    <a:pt x="24" y="59"/>
                  </a:cubicBezTo>
                  <a:cubicBezTo>
                    <a:pt x="25" y="60"/>
                    <a:pt x="26" y="62"/>
                    <a:pt x="27" y="63"/>
                  </a:cubicBezTo>
                  <a:cubicBezTo>
                    <a:pt x="28" y="65"/>
                    <a:pt x="27" y="66"/>
                    <a:pt x="28" y="68"/>
                  </a:cubicBezTo>
                  <a:cubicBezTo>
                    <a:pt x="29" y="70"/>
                    <a:pt x="32" y="71"/>
                    <a:pt x="33" y="74"/>
                  </a:cubicBezTo>
                  <a:cubicBezTo>
                    <a:pt x="37" y="73"/>
                    <a:pt x="44" y="61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5"/>
                    <a:pt x="47" y="54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0"/>
                    <a:pt x="47" y="46"/>
                    <a:pt x="47" y="43"/>
                  </a:cubicBezTo>
                  <a:cubicBezTo>
                    <a:pt x="49" y="42"/>
                    <a:pt x="52" y="42"/>
                    <a:pt x="53" y="41"/>
                  </a:cubicBezTo>
                  <a:cubicBezTo>
                    <a:pt x="55" y="41"/>
                    <a:pt x="56" y="41"/>
                    <a:pt x="57" y="42"/>
                  </a:cubicBezTo>
                  <a:cubicBezTo>
                    <a:pt x="57" y="43"/>
                    <a:pt x="52" y="55"/>
                    <a:pt x="51" y="56"/>
                  </a:cubicBezTo>
                  <a:cubicBezTo>
                    <a:pt x="52" y="59"/>
                    <a:pt x="54" y="60"/>
                    <a:pt x="56" y="60"/>
                  </a:cubicBezTo>
                  <a:cubicBezTo>
                    <a:pt x="55" y="66"/>
                    <a:pt x="49" y="68"/>
                    <a:pt x="45" y="70"/>
                  </a:cubicBezTo>
                  <a:cubicBezTo>
                    <a:pt x="40" y="74"/>
                    <a:pt x="35" y="77"/>
                    <a:pt x="30" y="81"/>
                  </a:cubicBezTo>
                  <a:cubicBezTo>
                    <a:pt x="28" y="82"/>
                    <a:pt x="26" y="82"/>
                    <a:pt x="24" y="83"/>
                  </a:cubicBezTo>
                  <a:cubicBezTo>
                    <a:pt x="23" y="84"/>
                    <a:pt x="22" y="86"/>
                    <a:pt x="20" y="86"/>
                  </a:cubicBezTo>
                  <a:cubicBezTo>
                    <a:pt x="18" y="87"/>
                    <a:pt x="16" y="88"/>
                    <a:pt x="14" y="89"/>
                  </a:cubicBezTo>
                  <a:cubicBezTo>
                    <a:pt x="13" y="90"/>
                    <a:pt x="13" y="91"/>
                    <a:pt x="12" y="91"/>
                  </a:cubicBezTo>
                  <a:cubicBezTo>
                    <a:pt x="10" y="92"/>
                    <a:pt x="8" y="90"/>
                    <a:pt x="7" y="90"/>
                  </a:cubicBezTo>
                  <a:cubicBezTo>
                    <a:pt x="4" y="90"/>
                    <a:pt x="3" y="91"/>
                    <a:pt x="1" y="92"/>
                  </a:cubicBezTo>
                  <a:cubicBezTo>
                    <a:pt x="0" y="103"/>
                    <a:pt x="5" y="114"/>
                    <a:pt x="17" y="114"/>
                  </a:cubicBezTo>
                  <a:cubicBezTo>
                    <a:pt x="23" y="107"/>
                    <a:pt x="29" y="102"/>
                    <a:pt x="35" y="95"/>
                  </a:cubicBezTo>
                  <a:cubicBezTo>
                    <a:pt x="37" y="93"/>
                    <a:pt x="39" y="92"/>
                    <a:pt x="40" y="90"/>
                  </a:cubicBezTo>
                  <a:cubicBezTo>
                    <a:pt x="42" y="88"/>
                    <a:pt x="42" y="87"/>
                    <a:pt x="43" y="85"/>
                  </a:cubicBezTo>
                  <a:cubicBezTo>
                    <a:pt x="44" y="84"/>
                    <a:pt x="45" y="85"/>
                    <a:pt x="46" y="84"/>
                  </a:cubicBezTo>
                  <a:cubicBezTo>
                    <a:pt x="47" y="82"/>
                    <a:pt x="49" y="81"/>
                    <a:pt x="50" y="79"/>
                  </a:cubicBezTo>
                  <a:cubicBezTo>
                    <a:pt x="52" y="78"/>
                    <a:pt x="53" y="78"/>
                    <a:pt x="54" y="76"/>
                  </a:cubicBezTo>
                  <a:cubicBezTo>
                    <a:pt x="55" y="76"/>
                    <a:pt x="55" y="76"/>
                    <a:pt x="56" y="77"/>
                  </a:cubicBezTo>
                  <a:cubicBezTo>
                    <a:pt x="57" y="78"/>
                    <a:pt x="57" y="81"/>
                    <a:pt x="58" y="82"/>
                  </a:cubicBezTo>
                  <a:cubicBezTo>
                    <a:pt x="58" y="86"/>
                    <a:pt x="58" y="91"/>
                    <a:pt x="56" y="92"/>
                  </a:cubicBezTo>
                  <a:cubicBezTo>
                    <a:pt x="54" y="92"/>
                    <a:pt x="53" y="93"/>
                    <a:pt x="52" y="93"/>
                  </a:cubicBezTo>
                  <a:cubicBezTo>
                    <a:pt x="51" y="94"/>
                    <a:pt x="50" y="95"/>
                    <a:pt x="49" y="96"/>
                  </a:cubicBezTo>
                  <a:cubicBezTo>
                    <a:pt x="49" y="97"/>
                    <a:pt x="49" y="98"/>
                    <a:pt x="49" y="99"/>
                  </a:cubicBezTo>
                  <a:cubicBezTo>
                    <a:pt x="49" y="100"/>
                    <a:pt x="57" y="102"/>
                    <a:pt x="58" y="103"/>
                  </a:cubicBezTo>
                  <a:cubicBezTo>
                    <a:pt x="59" y="103"/>
                    <a:pt x="61" y="106"/>
                    <a:pt x="61" y="107"/>
                  </a:cubicBezTo>
                  <a:cubicBezTo>
                    <a:pt x="61" y="108"/>
                    <a:pt x="61" y="109"/>
                    <a:pt x="61" y="111"/>
                  </a:cubicBezTo>
                  <a:cubicBezTo>
                    <a:pt x="62" y="112"/>
                    <a:pt x="64" y="113"/>
                    <a:pt x="65" y="115"/>
                  </a:cubicBezTo>
                  <a:cubicBezTo>
                    <a:pt x="66" y="115"/>
                    <a:pt x="69" y="116"/>
                    <a:pt x="71" y="115"/>
                  </a:cubicBezTo>
                  <a:cubicBezTo>
                    <a:pt x="71" y="115"/>
                    <a:pt x="71" y="114"/>
                    <a:pt x="72" y="114"/>
                  </a:cubicBezTo>
                  <a:cubicBezTo>
                    <a:pt x="72" y="101"/>
                    <a:pt x="71" y="89"/>
                    <a:pt x="67" y="78"/>
                  </a:cubicBezTo>
                  <a:cubicBezTo>
                    <a:pt x="66" y="75"/>
                    <a:pt x="61" y="69"/>
                    <a:pt x="64" y="64"/>
                  </a:cubicBezTo>
                  <a:cubicBezTo>
                    <a:pt x="64" y="57"/>
                    <a:pt x="68" y="59"/>
                    <a:pt x="72" y="57"/>
                  </a:cubicBezTo>
                  <a:cubicBezTo>
                    <a:pt x="78" y="54"/>
                    <a:pt x="83" y="51"/>
                    <a:pt x="89" y="47"/>
                  </a:cubicBezTo>
                  <a:cubicBezTo>
                    <a:pt x="90" y="45"/>
                    <a:pt x="91" y="43"/>
                    <a:pt x="93" y="41"/>
                  </a:cubicBezTo>
                  <a:cubicBezTo>
                    <a:pt x="93" y="39"/>
                    <a:pt x="92" y="38"/>
                    <a:pt x="91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5"/>
            <p:cNvSpPr/>
            <p:nvPr userDrawn="1"/>
          </p:nvSpPr>
          <p:spPr bwMode="auto">
            <a:xfrm>
              <a:off x="3138439" y="1097385"/>
              <a:ext cx="119063" cy="147638"/>
            </a:xfrm>
            <a:custGeom>
              <a:avLst/>
              <a:gdLst>
                <a:gd name="T0" fmla="*/ 27 w 32"/>
                <a:gd name="T1" fmla="*/ 12 h 39"/>
                <a:gd name="T2" fmla="*/ 6 w 32"/>
                <a:gd name="T3" fmla="*/ 0 h 39"/>
                <a:gd name="T4" fmla="*/ 2 w 32"/>
                <a:gd name="T5" fmla="*/ 0 h 39"/>
                <a:gd name="T6" fmla="*/ 5 w 32"/>
                <a:gd name="T7" fmla="*/ 23 h 39"/>
                <a:gd name="T8" fmla="*/ 8 w 32"/>
                <a:gd name="T9" fmla="*/ 27 h 39"/>
                <a:gd name="T10" fmla="*/ 17 w 32"/>
                <a:gd name="T11" fmla="*/ 36 h 39"/>
                <a:gd name="T12" fmla="*/ 30 w 32"/>
                <a:gd name="T13" fmla="*/ 31 h 39"/>
                <a:gd name="T14" fmla="*/ 31 w 32"/>
                <a:gd name="T15" fmla="*/ 18 h 39"/>
                <a:gd name="T16" fmla="*/ 27 w 32"/>
                <a:gd name="T17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9">
                  <a:moveTo>
                    <a:pt x="27" y="12"/>
                  </a:moveTo>
                  <a:cubicBezTo>
                    <a:pt x="22" y="5"/>
                    <a:pt x="17" y="0"/>
                    <a:pt x="6" y="0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0" y="9"/>
                    <a:pt x="0" y="17"/>
                    <a:pt x="5" y="23"/>
                  </a:cubicBezTo>
                  <a:cubicBezTo>
                    <a:pt x="6" y="25"/>
                    <a:pt x="7" y="26"/>
                    <a:pt x="8" y="27"/>
                  </a:cubicBezTo>
                  <a:cubicBezTo>
                    <a:pt x="11" y="30"/>
                    <a:pt x="12" y="34"/>
                    <a:pt x="17" y="36"/>
                  </a:cubicBezTo>
                  <a:cubicBezTo>
                    <a:pt x="22" y="39"/>
                    <a:pt x="27" y="33"/>
                    <a:pt x="30" y="31"/>
                  </a:cubicBezTo>
                  <a:cubicBezTo>
                    <a:pt x="30" y="29"/>
                    <a:pt x="32" y="21"/>
                    <a:pt x="31" y="18"/>
                  </a:cubicBezTo>
                  <a:cubicBezTo>
                    <a:pt x="31" y="15"/>
                    <a:pt x="28" y="14"/>
                    <a:pt x="27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15"/>
    </mc:Choice>
    <mc:Fallback xmlns="">
      <p:transition spd="slow" advTm="1811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915406" y="3890952"/>
            <a:ext cx="2340139" cy="496824"/>
          </a:xfrm>
        </p:spPr>
        <p:txBody>
          <a:bodyPr/>
          <a:lstStyle/>
          <a:p>
            <a:r>
              <a:rPr lang="en-US" altLang="zh-CN" dirty="0"/>
              <a:t>PART  TWO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>
                <a:latin typeface="+mn-ea"/>
                <a:ea typeface="+mn-ea"/>
              </a:rPr>
              <a:t>Our Approach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"/>
    </mc:Choice>
    <mc:Fallback xmlns="">
      <p:transition spd="slow" advTm="80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3863752" y="1781774"/>
            <a:ext cx="2232248" cy="503237"/>
          </a:xfrm>
        </p:spPr>
        <p:txBody>
          <a:bodyPr/>
          <a:lstStyle/>
          <a:p>
            <a:r>
              <a:rPr lang="en-US" altLang="zh-CN" sz="2800" b="0" dirty="0">
                <a:solidFill>
                  <a:srgbClr val="000000"/>
                </a:solidFill>
              </a:rPr>
              <a:t> 	  01</a:t>
            </a:r>
            <a:endParaRPr lang="zh-CN" altLang="en-US" sz="2800" b="0" dirty="0">
              <a:solidFill>
                <a:srgbClr val="00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863752" y="2571513"/>
            <a:ext cx="2232248" cy="503237"/>
          </a:xfrm>
        </p:spPr>
        <p:txBody>
          <a:bodyPr/>
          <a:lstStyle/>
          <a:p>
            <a:r>
              <a:rPr lang="en-US" altLang="zh-CN" sz="2800" b="0" dirty="0">
                <a:solidFill>
                  <a:srgbClr val="000000"/>
                </a:solidFill>
              </a:rPr>
              <a:t>            02</a:t>
            </a:r>
            <a:endParaRPr lang="zh-CN" altLang="en-US" sz="2800" b="0" dirty="0">
              <a:solidFill>
                <a:srgbClr val="0000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3863752" y="3336115"/>
            <a:ext cx="2232248" cy="503237"/>
          </a:xfrm>
        </p:spPr>
        <p:txBody>
          <a:bodyPr/>
          <a:lstStyle/>
          <a:p>
            <a:r>
              <a:rPr lang="en-US" altLang="zh-CN" sz="2800" b="0" dirty="0">
                <a:solidFill>
                  <a:srgbClr val="000000"/>
                </a:solidFill>
              </a:rPr>
              <a:t>            03</a:t>
            </a:r>
            <a:endParaRPr lang="zh-CN" altLang="en-US" sz="2800" b="0" dirty="0">
              <a:solidFill>
                <a:srgbClr val="000000"/>
              </a:solidFill>
            </a:endParaRPr>
          </a:p>
          <a:p>
            <a:endParaRPr lang="zh-CN" altLang="en-US" sz="2800" b="0" dirty="0">
              <a:solidFill>
                <a:srgbClr val="000000"/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</p:nvPr>
        </p:nvSpPr>
        <p:spPr>
          <a:xfrm>
            <a:off x="3863752" y="4100717"/>
            <a:ext cx="2232248" cy="503237"/>
          </a:xfrm>
        </p:spPr>
        <p:txBody>
          <a:bodyPr/>
          <a:lstStyle/>
          <a:p>
            <a:r>
              <a:rPr lang="en-US" altLang="zh-CN" sz="2800" b="0" dirty="0">
                <a:solidFill>
                  <a:srgbClr val="000000"/>
                </a:solidFill>
              </a:rPr>
              <a:t>            04</a:t>
            </a:r>
            <a:endParaRPr lang="zh-CN" altLang="en-US" sz="2800" b="0" dirty="0">
              <a:solidFill>
                <a:srgbClr val="000000"/>
              </a:solidFill>
            </a:endParaRPr>
          </a:p>
          <a:p>
            <a:endParaRPr lang="zh-CN" altLang="en-US" sz="2800" b="0" dirty="0">
              <a:solidFill>
                <a:srgbClr val="000000"/>
              </a:solidFill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7"/>
          </p:nvPr>
        </p:nvSpPr>
        <p:spPr>
          <a:xfrm>
            <a:off x="5879976" y="1749592"/>
            <a:ext cx="3528392" cy="503237"/>
          </a:xfrm>
        </p:spPr>
        <p:txBody>
          <a:bodyPr/>
          <a:lstStyle/>
          <a:p>
            <a:r>
              <a:rPr lang="en-US" altLang="zh-CN" sz="2800" b="0" dirty="0">
                <a:solidFill>
                  <a:srgbClr val="000000"/>
                </a:solidFill>
              </a:rPr>
              <a:t>Rationale</a:t>
            </a:r>
            <a:endParaRPr lang="zh-CN" altLang="en-US" sz="2800" b="0" dirty="0">
              <a:solidFill>
                <a:srgbClr val="000000"/>
              </a:solidFill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8"/>
          </p:nvPr>
        </p:nvSpPr>
        <p:spPr>
          <a:xfrm>
            <a:off x="5879976" y="2549547"/>
            <a:ext cx="4428629" cy="503237"/>
          </a:xfrm>
        </p:spPr>
        <p:txBody>
          <a:bodyPr/>
          <a:lstStyle/>
          <a:p>
            <a:r>
              <a:rPr lang="en-US" altLang="zh-CN" sz="2800" b="0" dirty="0">
                <a:solidFill>
                  <a:srgbClr val="000000"/>
                </a:solidFill>
              </a:rPr>
              <a:t>Static Version</a:t>
            </a:r>
            <a:endParaRPr lang="zh-CN" altLang="en-US" sz="2800" b="0" dirty="0">
              <a:solidFill>
                <a:srgbClr val="000000"/>
              </a:solidFill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9"/>
          </p:nvPr>
        </p:nvSpPr>
        <p:spPr>
          <a:xfrm>
            <a:off x="5879977" y="3307267"/>
            <a:ext cx="4249242" cy="503237"/>
          </a:xfrm>
        </p:spPr>
        <p:txBody>
          <a:bodyPr/>
          <a:lstStyle/>
          <a:p>
            <a:r>
              <a:rPr kumimoji="1" lang="en-US" altLang="zh-CN" sz="2800" b="0" dirty="0">
                <a:solidFill>
                  <a:srgbClr val="000000"/>
                </a:solidFill>
              </a:rPr>
              <a:t>Dynamic Version</a:t>
            </a:r>
            <a:endParaRPr lang="zh-CN" altLang="en-US" sz="2800" b="0" dirty="0">
              <a:solidFill>
                <a:srgbClr val="000000"/>
              </a:solidFill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20"/>
          </p:nvPr>
        </p:nvSpPr>
        <p:spPr>
          <a:xfrm>
            <a:off x="5879976" y="4079691"/>
            <a:ext cx="4428629" cy="503237"/>
          </a:xfrm>
        </p:spPr>
        <p:txBody>
          <a:bodyPr/>
          <a:lstStyle/>
          <a:p>
            <a:r>
              <a:rPr lang="en-US" altLang="zh-CN" sz="2800" b="0" dirty="0">
                <a:solidFill>
                  <a:srgbClr val="000000"/>
                </a:solidFill>
              </a:rPr>
              <a:t>Case Study</a:t>
            </a:r>
            <a:endParaRPr lang="zh-CN" altLang="en-US" sz="2800" b="0" dirty="0">
              <a:solidFill>
                <a:srgbClr val="000000"/>
              </a:solidFill>
            </a:endParaRPr>
          </a:p>
        </p:txBody>
      </p:sp>
      <p:sp>
        <p:nvSpPr>
          <p:cNvPr id="15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9336" y="2239310"/>
            <a:ext cx="3071664" cy="1571194"/>
          </a:xfrm>
        </p:spPr>
        <p:txBody>
          <a:bodyPr/>
          <a:lstStyle/>
          <a:p>
            <a:r>
              <a:rPr lang="en-US" altLang="zh-CN" sz="4000" dirty="0">
                <a:solidFill>
                  <a:schemeClr val="bg1"/>
                </a:solidFill>
              </a:rPr>
              <a:t>SA Counter</a:t>
            </a:r>
          </a:p>
          <a:p>
            <a:r>
              <a:rPr lang="en-US" altLang="zh-CN" sz="4000" dirty="0">
                <a:solidFill>
                  <a:schemeClr val="bg1"/>
                </a:solidFill>
              </a:rPr>
              <a:t>Technique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2"/>
    </mc:Choice>
    <mc:Fallback xmlns="">
      <p:transition spd="slow" advTm="835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437591" y="348250"/>
            <a:ext cx="9914993" cy="496824"/>
          </a:xfrm>
        </p:spPr>
        <p:txBody>
          <a:bodyPr/>
          <a:lstStyle/>
          <a:p>
            <a:r>
              <a:rPr lang="en-US" altLang="zh-CN" dirty="0"/>
              <a:t>SA (Self-Adaptive) Counter (Rationale)</a:t>
            </a:r>
            <a:endParaRPr lang="zh-CN" altLang="en-US" dirty="0"/>
          </a:p>
        </p:txBody>
      </p:sp>
      <p:sp>
        <p:nvSpPr>
          <p:cNvPr id="17412" name="文本框 13"/>
          <p:cNvSpPr txBox="1"/>
          <p:nvPr/>
        </p:nvSpPr>
        <p:spPr>
          <a:xfrm>
            <a:off x="180449" y="1080900"/>
            <a:ext cx="12000656" cy="169277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3200" dirty="0">
                <a:solidFill>
                  <a:schemeClr val="tx2"/>
                </a:solidFill>
                <a:ea typeface="+mn-lt"/>
                <a:cs typeface="+mn-lt"/>
              </a:rPr>
              <a:t>Goal: use small counters to </a:t>
            </a:r>
            <a:r>
              <a:rPr lang="en-US" altLang="zh-CN" sz="3200" dirty="0" smtClean="0">
                <a:solidFill>
                  <a:schemeClr val="tx2"/>
                </a:solidFill>
                <a:ea typeface="+mn-lt"/>
                <a:cs typeface="+mn-lt"/>
              </a:rPr>
              <a:t>record the size of both elephant flows and mice flows.</a:t>
            </a:r>
            <a:endParaRPr lang="zh-CN" altLang="en-US" sz="3200" dirty="0"/>
          </a:p>
          <a:p>
            <a:pPr algn="ctr">
              <a:buFont typeface="Arial" panose="020B0604020202020204" pitchFamily="34" charset="0"/>
            </a:pPr>
            <a:endParaRPr lang="en-US" altLang="zh-CN" sz="4000" dirty="0">
              <a:solidFill>
                <a:schemeClr val="tx2"/>
              </a:solidFill>
              <a:ea typeface="+mn-lt"/>
              <a:cs typeface="+mn-lt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="" xmlns:a16="http://schemas.microsoft.com/office/drawing/2014/main" id="{7753BC65-8AC4-4B6E-A751-6BC5A388AE93}"/>
              </a:ext>
            </a:extLst>
          </p:cNvPr>
          <p:cNvSpPr txBox="1"/>
          <p:nvPr/>
        </p:nvSpPr>
        <p:spPr>
          <a:xfrm>
            <a:off x="438898" y="3284984"/>
            <a:ext cx="3876992" cy="468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文本框 13">
            <a:extLst>
              <a:ext uri="{FF2B5EF4-FFF2-40B4-BE49-F238E27FC236}">
                <a16:creationId xmlns="" xmlns:a16="http://schemas.microsoft.com/office/drawing/2014/main" id="{E0D8961C-36F5-4475-8E04-1C0409C49E86}"/>
              </a:ext>
            </a:extLst>
          </p:cNvPr>
          <p:cNvSpPr txBox="1"/>
          <p:nvPr/>
        </p:nvSpPr>
        <p:spPr>
          <a:xfrm>
            <a:off x="30358" y="2080675"/>
            <a:ext cx="12000656" cy="16312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3600" dirty="0">
                <a:solidFill>
                  <a:schemeClr val="tx2"/>
                </a:solidFill>
                <a:ea typeface="+mn-lt"/>
                <a:cs typeface="+mn-lt"/>
              </a:rPr>
              <a:t>  </a:t>
            </a:r>
            <a:r>
              <a:rPr lang="en-US" altLang="zh-CN" sz="3200" dirty="0">
                <a:solidFill>
                  <a:schemeClr val="tx2"/>
                </a:solidFill>
                <a:ea typeface="+mn-lt"/>
                <a:cs typeface="+mn-lt"/>
              </a:rPr>
              <a:t>Key idea</a:t>
            </a:r>
            <a:r>
              <a:rPr lang="zh-CN" altLang="en-US" sz="3200" dirty="0">
                <a:solidFill>
                  <a:schemeClr val="tx2"/>
                </a:solidFill>
                <a:ea typeface="+mn-lt"/>
                <a:cs typeface="+mn-lt"/>
              </a:rPr>
              <a:t>：</a:t>
            </a:r>
            <a:r>
              <a:rPr lang="en-US" altLang="zh-CN" sz="3200" dirty="0"/>
              <a:t>when a counter is going to overflow, for each insertion, instead of always increasing it, we increase it with a predefined probability.</a:t>
            </a:r>
            <a:endParaRPr lang="zh-CN" altLang="en-US" sz="3200" dirty="0"/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1EDB600C-2457-4249-87CC-ED5E1BAB97F3}"/>
              </a:ext>
            </a:extLst>
          </p:cNvPr>
          <p:cNvGrpSpPr/>
          <p:nvPr/>
        </p:nvGrpSpPr>
        <p:grpSpPr>
          <a:xfrm>
            <a:off x="2022738" y="5335272"/>
            <a:ext cx="2650581" cy="783188"/>
            <a:chOff x="2022738" y="5335272"/>
            <a:chExt cx="2650581" cy="783188"/>
          </a:xfrm>
        </p:grpSpPr>
        <p:sp>
          <p:nvSpPr>
            <p:cNvPr id="16" name="文本框 125">
              <a:extLst>
                <a:ext uri="{FF2B5EF4-FFF2-40B4-BE49-F238E27FC236}">
                  <a16:creationId xmlns="" xmlns:a16="http://schemas.microsoft.com/office/drawing/2014/main" id="{C76D3BC2-84DC-4676-8A32-AA219D601FD5}"/>
                </a:ext>
              </a:extLst>
            </p:cNvPr>
            <p:cNvSpPr txBox="1"/>
            <p:nvPr/>
          </p:nvSpPr>
          <p:spPr>
            <a:xfrm>
              <a:off x="2515356" y="5361499"/>
              <a:ext cx="215796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400" i="1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inserting </a:t>
              </a:r>
              <a:r>
                <a:rPr lang="en-US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(</a:t>
              </a:r>
              <a:r>
                <a:rPr lang="en-US" altLang="zh-CN" sz="2400" i="1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e</a:t>
              </a:r>
              <a:r>
                <a:rPr lang="en-US" altLang="zh-CN" sz="2400" i="1" baseline="-250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4 </a:t>
              </a:r>
              <a:r>
                <a:rPr lang="en-US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, 2)</a:t>
              </a:r>
              <a:endPara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箭头: 下 16">
              <a:extLst>
                <a:ext uri="{FF2B5EF4-FFF2-40B4-BE49-F238E27FC236}">
                  <a16:creationId xmlns="" xmlns:a16="http://schemas.microsoft.com/office/drawing/2014/main" id="{45B88F11-FF07-4BC6-AEDC-C65D640667D7}"/>
                </a:ext>
              </a:extLst>
            </p:cNvPr>
            <p:cNvSpPr/>
            <p:nvPr/>
          </p:nvSpPr>
          <p:spPr>
            <a:xfrm>
              <a:off x="2022738" y="5335272"/>
              <a:ext cx="360040" cy="783188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4D0E506F-61C9-4958-BF2D-A108ED8CBF2E}"/>
              </a:ext>
            </a:extLst>
          </p:cNvPr>
          <p:cNvGrpSpPr/>
          <p:nvPr/>
        </p:nvGrpSpPr>
        <p:grpSpPr>
          <a:xfrm>
            <a:off x="404579" y="6238686"/>
            <a:ext cx="3876992" cy="512566"/>
            <a:chOff x="380817" y="5804201"/>
            <a:chExt cx="3876992" cy="512566"/>
          </a:xfrm>
        </p:grpSpPr>
        <p:grpSp>
          <p:nvGrpSpPr>
            <p:cNvPr id="23" name="组合 22">
              <a:extLst>
                <a:ext uri="{FF2B5EF4-FFF2-40B4-BE49-F238E27FC236}">
                  <a16:creationId xmlns="" xmlns:a16="http://schemas.microsoft.com/office/drawing/2014/main" id="{972AE18B-A796-40E9-A300-DCCBA1F7DF48}"/>
                </a:ext>
              </a:extLst>
            </p:cNvPr>
            <p:cNvGrpSpPr/>
            <p:nvPr/>
          </p:nvGrpSpPr>
          <p:grpSpPr>
            <a:xfrm>
              <a:off x="380817" y="5805264"/>
              <a:ext cx="1453872" cy="511503"/>
              <a:chOff x="623392" y="3854664"/>
              <a:chExt cx="1453872" cy="511503"/>
            </a:xfrm>
            <a:solidFill>
              <a:schemeClr val="bg2">
                <a:lumMod val="50000"/>
              </a:schemeClr>
            </a:solidFill>
          </p:grpSpPr>
          <p:sp>
            <p:nvSpPr>
              <p:cNvPr id="30" name="矩形 29">
                <a:extLst>
                  <a:ext uri="{FF2B5EF4-FFF2-40B4-BE49-F238E27FC236}">
                    <a16:creationId xmlns="" xmlns:a16="http://schemas.microsoft.com/office/drawing/2014/main" id="{2A7E116B-395F-45C7-873B-8508736520DE}"/>
                  </a:ext>
                </a:extLst>
              </p:cNvPr>
              <p:cNvSpPr/>
              <p:nvPr/>
            </p:nvSpPr>
            <p:spPr>
              <a:xfrm>
                <a:off x="623392" y="3854664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</a:rPr>
                  <a:t>0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="" xmlns:a16="http://schemas.microsoft.com/office/drawing/2014/main" id="{9B714167-03E6-42E9-867A-8D8A0E44B7FC}"/>
                  </a:ext>
                </a:extLst>
              </p:cNvPr>
              <p:cNvSpPr/>
              <p:nvPr/>
            </p:nvSpPr>
            <p:spPr>
              <a:xfrm>
                <a:off x="1108016" y="3854664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</a:rPr>
                  <a:t>0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="" xmlns:a16="http://schemas.microsoft.com/office/drawing/2014/main" id="{BDE1A5FF-3580-44BC-B218-0C04E363CF66}"/>
                  </a:ext>
                </a:extLst>
              </p:cNvPr>
              <p:cNvSpPr/>
              <p:nvPr/>
            </p:nvSpPr>
            <p:spPr>
              <a:xfrm>
                <a:off x="1592640" y="3855727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</a:rPr>
                  <a:t>0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="" xmlns:a16="http://schemas.microsoft.com/office/drawing/2014/main" id="{CEAC9D4C-77D0-4A9F-BD9F-C4702288C061}"/>
                </a:ext>
              </a:extLst>
            </p:cNvPr>
            <p:cNvGrpSpPr/>
            <p:nvPr/>
          </p:nvGrpSpPr>
          <p:grpSpPr>
            <a:xfrm>
              <a:off x="1834689" y="5804201"/>
              <a:ext cx="2423120" cy="511503"/>
              <a:chOff x="1834689" y="3844056"/>
              <a:chExt cx="2423120" cy="511503"/>
            </a:xfrm>
            <a:solidFill>
              <a:schemeClr val="bg2">
                <a:lumMod val="75000"/>
              </a:schemeClr>
            </a:solidFill>
          </p:grpSpPr>
          <p:sp>
            <p:nvSpPr>
              <p:cNvPr id="25" name="矩形 24">
                <a:extLst>
                  <a:ext uri="{FF2B5EF4-FFF2-40B4-BE49-F238E27FC236}">
                    <a16:creationId xmlns="" xmlns:a16="http://schemas.microsoft.com/office/drawing/2014/main" id="{D75F51B9-C718-4CA6-A924-F3FAAF48C526}"/>
                  </a:ext>
                </a:extLst>
              </p:cNvPr>
              <p:cNvSpPr/>
              <p:nvPr/>
            </p:nvSpPr>
            <p:spPr>
              <a:xfrm>
                <a:off x="1834689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0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="" xmlns:a16="http://schemas.microsoft.com/office/drawing/2014/main" id="{2D25E2AF-EAC9-4832-8462-28EF34EBAE50}"/>
                  </a:ext>
                </a:extLst>
              </p:cNvPr>
              <p:cNvSpPr/>
              <p:nvPr/>
            </p:nvSpPr>
            <p:spPr>
              <a:xfrm>
                <a:off x="2319313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0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="" xmlns:a16="http://schemas.microsoft.com/office/drawing/2014/main" id="{AF55393F-8298-47F7-A93B-1F228BCC2A82}"/>
                  </a:ext>
                </a:extLst>
              </p:cNvPr>
              <p:cNvSpPr/>
              <p:nvPr/>
            </p:nvSpPr>
            <p:spPr>
              <a:xfrm>
                <a:off x="2803937" y="3845119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="" xmlns:a16="http://schemas.microsoft.com/office/drawing/2014/main" id="{282D515E-7951-4E44-B77D-14FB8EB2618E}"/>
                  </a:ext>
                </a:extLst>
              </p:cNvPr>
              <p:cNvSpPr/>
              <p:nvPr/>
            </p:nvSpPr>
            <p:spPr>
              <a:xfrm>
                <a:off x="3288561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FF0000"/>
                    </a:solidFill>
                  </a:rPr>
                  <a:t>1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="" xmlns:a16="http://schemas.microsoft.com/office/drawing/2014/main" id="{75E46D0E-BB96-483A-9D0D-208BAC0D35AC}"/>
                  </a:ext>
                </a:extLst>
              </p:cNvPr>
              <p:cNvSpPr/>
              <p:nvPr/>
            </p:nvSpPr>
            <p:spPr>
              <a:xfrm>
                <a:off x="3773185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2783D2B2-443C-44FC-8A92-7CD4125B4221}"/>
              </a:ext>
            </a:extLst>
          </p:cNvPr>
          <p:cNvGrpSpPr/>
          <p:nvPr/>
        </p:nvGrpSpPr>
        <p:grpSpPr>
          <a:xfrm>
            <a:off x="438898" y="4178176"/>
            <a:ext cx="4172158" cy="1056557"/>
            <a:chOff x="438898" y="4178176"/>
            <a:chExt cx="4172158" cy="1056557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2ED3CA12-E36A-4DCE-B131-1AE36C28CEB5}"/>
                </a:ext>
              </a:extLst>
            </p:cNvPr>
            <p:cNvGrpSpPr/>
            <p:nvPr/>
          </p:nvGrpSpPr>
          <p:grpSpPr>
            <a:xfrm>
              <a:off x="438898" y="4722167"/>
              <a:ext cx="3876992" cy="512566"/>
              <a:chOff x="380817" y="3844056"/>
              <a:chExt cx="3876992" cy="512566"/>
            </a:xfrm>
          </p:grpSpPr>
          <p:grpSp>
            <p:nvGrpSpPr>
              <p:cNvPr id="33" name="组合 32">
                <a:extLst>
                  <a:ext uri="{FF2B5EF4-FFF2-40B4-BE49-F238E27FC236}">
                    <a16:creationId xmlns="" xmlns:a16="http://schemas.microsoft.com/office/drawing/2014/main" id="{2B53E5B1-29D7-4B69-A880-E89462DA5A27}"/>
                  </a:ext>
                </a:extLst>
              </p:cNvPr>
              <p:cNvGrpSpPr/>
              <p:nvPr/>
            </p:nvGrpSpPr>
            <p:grpSpPr>
              <a:xfrm>
                <a:off x="380817" y="3845119"/>
                <a:ext cx="1453872" cy="511503"/>
                <a:chOff x="623392" y="3854664"/>
                <a:chExt cx="1453872" cy="511503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40" name="矩形 39">
                  <a:extLst>
                    <a:ext uri="{FF2B5EF4-FFF2-40B4-BE49-F238E27FC236}">
                      <a16:creationId xmlns="" xmlns:a16="http://schemas.microsoft.com/office/drawing/2014/main" id="{F7205A96-D464-4DE7-AB7C-80E26BB24E64}"/>
                    </a:ext>
                  </a:extLst>
                </p:cNvPr>
                <p:cNvSpPr/>
                <p:nvPr/>
              </p:nvSpPr>
              <p:spPr>
                <a:xfrm>
                  <a:off x="623392" y="3854664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矩形 40">
                  <a:extLst>
                    <a:ext uri="{FF2B5EF4-FFF2-40B4-BE49-F238E27FC236}">
                      <a16:creationId xmlns="" xmlns:a16="http://schemas.microsoft.com/office/drawing/2014/main" id="{9BCBE1EC-F45F-4F2D-A1BD-BD6408C9A287}"/>
                    </a:ext>
                  </a:extLst>
                </p:cNvPr>
                <p:cNvSpPr/>
                <p:nvPr/>
              </p:nvSpPr>
              <p:spPr>
                <a:xfrm>
                  <a:off x="1108016" y="3854664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矩形 41">
                  <a:extLst>
                    <a:ext uri="{FF2B5EF4-FFF2-40B4-BE49-F238E27FC236}">
                      <a16:creationId xmlns="" xmlns:a16="http://schemas.microsoft.com/office/drawing/2014/main" id="{8FD69CDB-F7C0-4AB8-AF4B-48D3B428DE06}"/>
                    </a:ext>
                  </a:extLst>
                </p:cNvPr>
                <p:cNvSpPr/>
                <p:nvPr/>
              </p:nvSpPr>
              <p:spPr>
                <a:xfrm>
                  <a:off x="1592640" y="3855727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组合 33">
                <a:extLst>
                  <a:ext uri="{FF2B5EF4-FFF2-40B4-BE49-F238E27FC236}">
                    <a16:creationId xmlns="" xmlns:a16="http://schemas.microsoft.com/office/drawing/2014/main" id="{C798F55E-4EA0-4C1A-920A-8C87270EA5A8}"/>
                  </a:ext>
                </a:extLst>
              </p:cNvPr>
              <p:cNvGrpSpPr/>
              <p:nvPr/>
            </p:nvGrpSpPr>
            <p:grpSpPr>
              <a:xfrm>
                <a:off x="1834689" y="3844056"/>
                <a:ext cx="2423120" cy="511503"/>
                <a:chOff x="1834689" y="3844056"/>
                <a:chExt cx="2423120" cy="511503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35" name="矩形 34">
                  <a:extLst>
                    <a:ext uri="{FF2B5EF4-FFF2-40B4-BE49-F238E27FC236}">
                      <a16:creationId xmlns="" xmlns:a16="http://schemas.microsoft.com/office/drawing/2014/main" id="{DD0617BB-C46F-4F7C-9DB4-589B91B6463C}"/>
                    </a:ext>
                  </a:extLst>
                </p:cNvPr>
                <p:cNvSpPr/>
                <p:nvPr/>
              </p:nvSpPr>
              <p:spPr>
                <a:xfrm>
                  <a:off x="1834689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矩形 35">
                  <a:extLst>
                    <a:ext uri="{FF2B5EF4-FFF2-40B4-BE49-F238E27FC236}">
                      <a16:creationId xmlns="" xmlns:a16="http://schemas.microsoft.com/office/drawing/2014/main" id="{0B2F7DCC-AEB8-4CF4-B4ED-3021025C1C93}"/>
                    </a:ext>
                  </a:extLst>
                </p:cNvPr>
                <p:cNvSpPr/>
                <p:nvPr/>
              </p:nvSpPr>
              <p:spPr>
                <a:xfrm>
                  <a:off x="2319313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矩形 36">
                  <a:extLst>
                    <a:ext uri="{FF2B5EF4-FFF2-40B4-BE49-F238E27FC236}">
                      <a16:creationId xmlns="" xmlns:a16="http://schemas.microsoft.com/office/drawing/2014/main" id="{9B3F3BEA-6248-4E82-ABC4-AFEDF7335561}"/>
                    </a:ext>
                  </a:extLst>
                </p:cNvPr>
                <p:cNvSpPr/>
                <p:nvPr/>
              </p:nvSpPr>
              <p:spPr>
                <a:xfrm>
                  <a:off x="2803937" y="3845119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1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矩形 37">
                  <a:extLst>
                    <a:ext uri="{FF2B5EF4-FFF2-40B4-BE49-F238E27FC236}">
                      <a16:creationId xmlns="" xmlns:a16="http://schemas.microsoft.com/office/drawing/2014/main" id="{E8DAB796-C990-45C3-831D-C640CBBCF152}"/>
                    </a:ext>
                  </a:extLst>
                </p:cNvPr>
                <p:cNvSpPr/>
                <p:nvPr/>
              </p:nvSpPr>
              <p:spPr>
                <a:xfrm>
                  <a:off x="3288561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矩形 38">
                  <a:extLst>
                    <a:ext uri="{FF2B5EF4-FFF2-40B4-BE49-F238E27FC236}">
                      <a16:creationId xmlns="" xmlns:a16="http://schemas.microsoft.com/office/drawing/2014/main" id="{06505367-A182-4665-8DD5-920C0809CD30}"/>
                    </a:ext>
                  </a:extLst>
                </p:cNvPr>
                <p:cNvSpPr/>
                <p:nvPr/>
              </p:nvSpPr>
              <p:spPr>
                <a:xfrm>
                  <a:off x="3773185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1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5203447E-6556-4B1A-AAD5-AE8DCF7B5D7D}"/>
                </a:ext>
              </a:extLst>
            </p:cNvPr>
            <p:cNvSpPr txBox="1"/>
            <p:nvPr/>
          </p:nvSpPr>
          <p:spPr>
            <a:xfrm>
              <a:off x="508046" y="4178176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Sign part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1F141C24-B53D-45C0-90A1-200060F80D52}"/>
                </a:ext>
              </a:extLst>
            </p:cNvPr>
            <p:cNvSpPr txBox="1"/>
            <p:nvPr/>
          </p:nvSpPr>
          <p:spPr>
            <a:xfrm>
              <a:off x="2202758" y="4206350"/>
              <a:ext cx="24082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Counting part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2A60C045-65C4-4632-B517-B73D75E0E7D1}"/>
              </a:ext>
            </a:extLst>
          </p:cNvPr>
          <p:cNvSpPr txBox="1"/>
          <p:nvPr/>
        </p:nvSpPr>
        <p:spPr>
          <a:xfrm>
            <a:off x="210338" y="427579"/>
            <a:ext cx="3876992" cy="468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45BE6B52-45E3-45D4-90FD-F4519D76D79E}"/>
              </a:ext>
            </a:extLst>
          </p:cNvPr>
          <p:cNvSpPr txBox="1"/>
          <p:nvPr/>
        </p:nvSpPr>
        <p:spPr>
          <a:xfrm>
            <a:off x="765271" y="3746408"/>
            <a:ext cx="3329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insertion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="" xmlns:a16="http://schemas.microsoft.com/office/drawing/2014/main" id="{F9877DAC-8706-4D75-9558-E3004D50F06A}"/>
                  </a:ext>
                </a:extLst>
              </p:cNvPr>
              <p:cNvSpPr txBox="1"/>
              <p:nvPr/>
            </p:nvSpPr>
            <p:spPr>
              <a:xfrm>
                <a:off x="6165181" y="3657665"/>
                <a:ext cx="5441078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Insertion with a probability </a:t>
                </a:r>
                <a:r>
                  <a:rPr lang="en-US" altLang="zh-C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like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zh-CN" alt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F9877DAC-8706-4D75-9558-E3004D50F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181" y="3657665"/>
                <a:ext cx="5441078" cy="700705"/>
              </a:xfrm>
              <a:prstGeom prst="rect">
                <a:avLst/>
              </a:prstGeom>
              <a:blipFill>
                <a:blip r:embed="rId4"/>
                <a:stretch>
                  <a:fillRect l="-2240" b="-10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组合 72">
            <a:extLst>
              <a:ext uri="{FF2B5EF4-FFF2-40B4-BE49-F238E27FC236}">
                <a16:creationId xmlns="" xmlns:a16="http://schemas.microsoft.com/office/drawing/2014/main" id="{F23C9DF2-4B77-4531-94CE-3437D2DB95B2}"/>
              </a:ext>
            </a:extLst>
          </p:cNvPr>
          <p:cNvGrpSpPr/>
          <p:nvPr/>
        </p:nvGrpSpPr>
        <p:grpSpPr>
          <a:xfrm>
            <a:off x="8258551" y="5335272"/>
            <a:ext cx="2650581" cy="783188"/>
            <a:chOff x="8258551" y="5335272"/>
            <a:chExt cx="2650581" cy="783188"/>
          </a:xfrm>
        </p:grpSpPr>
        <p:sp>
          <p:nvSpPr>
            <p:cNvPr id="46" name="文本框 125">
              <a:extLst>
                <a:ext uri="{FF2B5EF4-FFF2-40B4-BE49-F238E27FC236}">
                  <a16:creationId xmlns="" xmlns:a16="http://schemas.microsoft.com/office/drawing/2014/main" id="{A4BB554D-A3DD-4B99-AC63-DE25A753B43C}"/>
                </a:ext>
              </a:extLst>
            </p:cNvPr>
            <p:cNvSpPr txBox="1"/>
            <p:nvPr/>
          </p:nvSpPr>
          <p:spPr>
            <a:xfrm>
              <a:off x="8751169" y="5387084"/>
              <a:ext cx="215796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400" i="1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inserting </a:t>
              </a:r>
              <a:r>
                <a:rPr lang="en-US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(</a:t>
              </a:r>
              <a:r>
                <a:rPr lang="en-US" altLang="zh-CN" sz="2400" i="1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e</a:t>
              </a:r>
              <a:r>
                <a:rPr lang="en-US" altLang="zh-CN" sz="2400" i="1" baseline="-250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4 </a:t>
              </a:r>
              <a:r>
                <a:rPr lang="en-US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, 5)</a:t>
              </a:r>
              <a:endPara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7" name="箭头: 下 46">
              <a:extLst>
                <a:ext uri="{FF2B5EF4-FFF2-40B4-BE49-F238E27FC236}">
                  <a16:creationId xmlns="" xmlns:a16="http://schemas.microsoft.com/office/drawing/2014/main" id="{1B8A47E1-77FE-444C-907B-C72CB74CA614}"/>
                </a:ext>
              </a:extLst>
            </p:cNvPr>
            <p:cNvSpPr/>
            <p:nvPr/>
          </p:nvSpPr>
          <p:spPr>
            <a:xfrm>
              <a:off x="8258551" y="5335272"/>
              <a:ext cx="360040" cy="783188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439CFE04-26B4-4A5D-82BE-380C34756060}"/>
              </a:ext>
            </a:extLst>
          </p:cNvPr>
          <p:cNvGrpSpPr/>
          <p:nvPr/>
        </p:nvGrpSpPr>
        <p:grpSpPr>
          <a:xfrm>
            <a:off x="6922407" y="6236560"/>
            <a:ext cx="3895766" cy="512566"/>
            <a:chOff x="380817" y="5804201"/>
            <a:chExt cx="3895766" cy="512566"/>
          </a:xfrm>
        </p:grpSpPr>
        <p:grpSp>
          <p:nvGrpSpPr>
            <p:cNvPr id="51" name="组合 50">
              <a:extLst>
                <a:ext uri="{FF2B5EF4-FFF2-40B4-BE49-F238E27FC236}">
                  <a16:creationId xmlns="" xmlns:a16="http://schemas.microsoft.com/office/drawing/2014/main" id="{518E7F31-9638-49BA-98D6-78111CD96FEE}"/>
                </a:ext>
              </a:extLst>
            </p:cNvPr>
            <p:cNvGrpSpPr/>
            <p:nvPr/>
          </p:nvGrpSpPr>
          <p:grpSpPr>
            <a:xfrm>
              <a:off x="380817" y="5805264"/>
              <a:ext cx="1453872" cy="511503"/>
              <a:chOff x="623392" y="3854664"/>
              <a:chExt cx="1453872" cy="511503"/>
            </a:xfrm>
            <a:solidFill>
              <a:schemeClr val="bg2">
                <a:lumMod val="50000"/>
              </a:schemeClr>
            </a:solidFill>
          </p:grpSpPr>
          <p:sp>
            <p:nvSpPr>
              <p:cNvPr id="58" name="矩形 57">
                <a:extLst>
                  <a:ext uri="{FF2B5EF4-FFF2-40B4-BE49-F238E27FC236}">
                    <a16:creationId xmlns="" xmlns:a16="http://schemas.microsoft.com/office/drawing/2014/main" id="{DDFF8EE9-0412-49E6-A1D3-FF72B4E67A5B}"/>
                  </a:ext>
                </a:extLst>
              </p:cNvPr>
              <p:cNvSpPr/>
              <p:nvPr/>
            </p:nvSpPr>
            <p:spPr>
              <a:xfrm>
                <a:off x="623392" y="3854664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</a:rPr>
                  <a:t>1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="" xmlns:a16="http://schemas.microsoft.com/office/drawing/2014/main" id="{57D53A37-854D-4B79-B179-B88B0FABF15B}"/>
                  </a:ext>
                </a:extLst>
              </p:cNvPr>
              <p:cNvSpPr/>
              <p:nvPr/>
            </p:nvSpPr>
            <p:spPr>
              <a:xfrm>
                <a:off x="1108016" y="3854664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</a:rPr>
                  <a:t>0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="" xmlns:a16="http://schemas.microsoft.com/office/drawing/2014/main" id="{75304B3B-EFCE-47FD-8682-AAAB1D52FE41}"/>
                  </a:ext>
                </a:extLst>
              </p:cNvPr>
              <p:cNvSpPr/>
              <p:nvPr/>
            </p:nvSpPr>
            <p:spPr>
              <a:xfrm>
                <a:off x="1592640" y="3855727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</a:rPr>
                  <a:t>0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="" xmlns:a16="http://schemas.microsoft.com/office/drawing/2014/main" id="{BD1DAC8B-C1A8-47DE-99FC-2A6BFB197AA2}"/>
                </a:ext>
              </a:extLst>
            </p:cNvPr>
            <p:cNvGrpSpPr/>
            <p:nvPr/>
          </p:nvGrpSpPr>
          <p:grpSpPr>
            <a:xfrm>
              <a:off x="1834689" y="5804201"/>
              <a:ext cx="2441894" cy="511503"/>
              <a:chOff x="1834689" y="3844056"/>
              <a:chExt cx="2441894" cy="511503"/>
            </a:xfrm>
            <a:solidFill>
              <a:schemeClr val="bg2">
                <a:lumMod val="75000"/>
              </a:schemeClr>
            </a:solidFill>
          </p:grpSpPr>
          <p:sp>
            <p:nvSpPr>
              <p:cNvPr id="53" name="矩形 52">
                <a:extLst>
                  <a:ext uri="{FF2B5EF4-FFF2-40B4-BE49-F238E27FC236}">
                    <a16:creationId xmlns="" xmlns:a16="http://schemas.microsoft.com/office/drawing/2014/main" id="{58C8ADA5-CCA5-4231-BBCC-C2FE1BB5778B}"/>
                  </a:ext>
                </a:extLst>
              </p:cNvPr>
              <p:cNvSpPr/>
              <p:nvPr/>
            </p:nvSpPr>
            <p:spPr>
              <a:xfrm>
                <a:off x="1834689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0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="" xmlns:a16="http://schemas.microsoft.com/office/drawing/2014/main" id="{012B9A72-CED7-431F-B15C-B672886C9CD8}"/>
                  </a:ext>
                </a:extLst>
              </p:cNvPr>
              <p:cNvSpPr/>
              <p:nvPr/>
            </p:nvSpPr>
            <p:spPr>
              <a:xfrm>
                <a:off x="2319313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0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="" xmlns:a16="http://schemas.microsoft.com/office/drawing/2014/main" id="{2938A508-EA20-4C14-BF2E-A24F2919EE44}"/>
                  </a:ext>
                </a:extLst>
              </p:cNvPr>
              <p:cNvSpPr/>
              <p:nvPr/>
            </p:nvSpPr>
            <p:spPr>
              <a:xfrm>
                <a:off x="2803937" y="3845119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0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="" xmlns:a16="http://schemas.microsoft.com/office/drawing/2014/main" id="{EA58AA89-BADD-446F-8654-F31E47D7B3A8}"/>
                  </a:ext>
                </a:extLst>
              </p:cNvPr>
              <p:cNvSpPr/>
              <p:nvPr/>
            </p:nvSpPr>
            <p:spPr>
              <a:xfrm>
                <a:off x="3288561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FF0000"/>
                    </a:solidFill>
                  </a:rPr>
                  <a:t>1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="" xmlns:a16="http://schemas.microsoft.com/office/drawing/2014/main" id="{9DF405AA-3368-4EBF-9825-0B1790ABB9CF}"/>
                  </a:ext>
                </a:extLst>
              </p:cNvPr>
              <p:cNvSpPr/>
              <p:nvPr/>
            </p:nvSpPr>
            <p:spPr>
              <a:xfrm>
                <a:off x="3773185" y="3844056"/>
                <a:ext cx="503398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FF0000"/>
                    </a:solidFill>
                  </a:rPr>
                  <a:t>1/0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0CB1C1EF-58BC-4889-BB60-BE373AD76177}"/>
              </a:ext>
            </a:extLst>
          </p:cNvPr>
          <p:cNvGrpSpPr/>
          <p:nvPr/>
        </p:nvGrpSpPr>
        <p:grpSpPr>
          <a:xfrm>
            <a:off x="6904481" y="4216295"/>
            <a:ext cx="4356090" cy="1011568"/>
            <a:chOff x="6904481" y="4216295"/>
            <a:chExt cx="4356090" cy="1011568"/>
          </a:xfrm>
        </p:grpSpPr>
        <p:grpSp>
          <p:nvGrpSpPr>
            <p:cNvPr id="45" name="组合 44">
              <a:extLst>
                <a:ext uri="{FF2B5EF4-FFF2-40B4-BE49-F238E27FC236}">
                  <a16:creationId xmlns="" xmlns:a16="http://schemas.microsoft.com/office/drawing/2014/main" id="{CC9D4744-D30D-45DD-920C-F1867FA82F71}"/>
                </a:ext>
              </a:extLst>
            </p:cNvPr>
            <p:cNvGrpSpPr/>
            <p:nvPr/>
          </p:nvGrpSpPr>
          <p:grpSpPr>
            <a:xfrm>
              <a:off x="6941181" y="4715297"/>
              <a:ext cx="3876992" cy="512566"/>
              <a:chOff x="380817" y="3844056"/>
              <a:chExt cx="3876992" cy="512566"/>
            </a:xfrm>
          </p:grpSpPr>
          <p:grpSp>
            <p:nvGrpSpPr>
              <p:cNvPr id="61" name="组合 60">
                <a:extLst>
                  <a:ext uri="{FF2B5EF4-FFF2-40B4-BE49-F238E27FC236}">
                    <a16:creationId xmlns="" xmlns:a16="http://schemas.microsoft.com/office/drawing/2014/main" id="{96EBAD5D-782C-4E77-A8E5-5E1064FD4362}"/>
                  </a:ext>
                </a:extLst>
              </p:cNvPr>
              <p:cNvGrpSpPr/>
              <p:nvPr/>
            </p:nvGrpSpPr>
            <p:grpSpPr>
              <a:xfrm>
                <a:off x="380817" y="3845119"/>
                <a:ext cx="1453872" cy="511503"/>
                <a:chOff x="623392" y="3854664"/>
                <a:chExt cx="1453872" cy="511503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69" name="矩形 68">
                  <a:extLst>
                    <a:ext uri="{FF2B5EF4-FFF2-40B4-BE49-F238E27FC236}">
                      <a16:creationId xmlns="" xmlns:a16="http://schemas.microsoft.com/office/drawing/2014/main" id="{95F706E4-11CB-43A0-ABCE-2A7C6DCB313D}"/>
                    </a:ext>
                  </a:extLst>
                </p:cNvPr>
                <p:cNvSpPr/>
                <p:nvPr/>
              </p:nvSpPr>
              <p:spPr>
                <a:xfrm>
                  <a:off x="623392" y="3854664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1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矩形 70">
                  <a:extLst>
                    <a:ext uri="{FF2B5EF4-FFF2-40B4-BE49-F238E27FC236}">
                      <a16:creationId xmlns="" xmlns:a16="http://schemas.microsoft.com/office/drawing/2014/main" id="{B269426D-55AE-4A10-9299-AEDCADC85CFD}"/>
                    </a:ext>
                  </a:extLst>
                </p:cNvPr>
                <p:cNvSpPr/>
                <p:nvPr/>
              </p:nvSpPr>
              <p:spPr>
                <a:xfrm>
                  <a:off x="1108016" y="3854664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" name="矩形 71">
                  <a:extLst>
                    <a:ext uri="{FF2B5EF4-FFF2-40B4-BE49-F238E27FC236}">
                      <a16:creationId xmlns="" xmlns:a16="http://schemas.microsoft.com/office/drawing/2014/main" id="{2883A702-E073-4954-8EDF-456FFA5CE3EF}"/>
                    </a:ext>
                  </a:extLst>
                </p:cNvPr>
                <p:cNvSpPr/>
                <p:nvPr/>
              </p:nvSpPr>
              <p:spPr>
                <a:xfrm>
                  <a:off x="1592640" y="3855727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2" name="组合 61">
                <a:extLst>
                  <a:ext uri="{FF2B5EF4-FFF2-40B4-BE49-F238E27FC236}">
                    <a16:creationId xmlns="" xmlns:a16="http://schemas.microsoft.com/office/drawing/2014/main" id="{B3FE7686-0BFF-43B6-8EF0-D14D2CB45EDD}"/>
                  </a:ext>
                </a:extLst>
              </p:cNvPr>
              <p:cNvGrpSpPr/>
              <p:nvPr/>
            </p:nvGrpSpPr>
            <p:grpSpPr>
              <a:xfrm>
                <a:off x="1834689" y="3844056"/>
                <a:ext cx="2423120" cy="511503"/>
                <a:chOff x="1834689" y="3844056"/>
                <a:chExt cx="2423120" cy="511503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63" name="矩形 62">
                  <a:extLst>
                    <a:ext uri="{FF2B5EF4-FFF2-40B4-BE49-F238E27FC236}">
                      <a16:creationId xmlns="" xmlns:a16="http://schemas.microsoft.com/office/drawing/2014/main" id="{D2795968-FAAE-4BB9-8115-ABE5F59B3EF3}"/>
                    </a:ext>
                  </a:extLst>
                </p:cNvPr>
                <p:cNvSpPr/>
                <p:nvPr/>
              </p:nvSpPr>
              <p:spPr>
                <a:xfrm>
                  <a:off x="1834689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矩形 63">
                  <a:extLst>
                    <a:ext uri="{FF2B5EF4-FFF2-40B4-BE49-F238E27FC236}">
                      <a16:creationId xmlns="" xmlns:a16="http://schemas.microsoft.com/office/drawing/2014/main" id="{D2C4ECE2-315F-4C54-8466-790BDA3D9FCF}"/>
                    </a:ext>
                  </a:extLst>
                </p:cNvPr>
                <p:cNvSpPr/>
                <p:nvPr/>
              </p:nvSpPr>
              <p:spPr>
                <a:xfrm>
                  <a:off x="2319313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矩形 65">
                  <a:extLst>
                    <a:ext uri="{FF2B5EF4-FFF2-40B4-BE49-F238E27FC236}">
                      <a16:creationId xmlns="" xmlns:a16="http://schemas.microsoft.com/office/drawing/2014/main" id="{B2772747-20B4-40A2-BB9B-0CE81D1CC2E5}"/>
                    </a:ext>
                  </a:extLst>
                </p:cNvPr>
                <p:cNvSpPr/>
                <p:nvPr/>
              </p:nvSpPr>
              <p:spPr>
                <a:xfrm>
                  <a:off x="2803937" y="3845119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矩形 66">
                  <a:extLst>
                    <a:ext uri="{FF2B5EF4-FFF2-40B4-BE49-F238E27FC236}">
                      <a16:creationId xmlns="" xmlns:a16="http://schemas.microsoft.com/office/drawing/2014/main" id="{8E3E3D95-BB80-4FEF-BD19-300B3CDB5096}"/>
                    </a:ext>
                  </a:extLst>
                </p:cNvPr>
                <p:cNvSpPr/>
                <p:nvPr/>
              </p:nvSpPr>
              <p:spPr>
                <a:xfrm>
                  <a:off x="3288561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矩形 67">
                  <a:extLst>
                    <a:ext uri="{FF2B5EF4-FFF2-40B4-BE49-F238E27FC236}">
                      <a16:creationId xmlns="" xmlns:a16="http://schemas.microsoft.com/office/drawing/2014/main" id="{01B6B87D-A1C3-4464-840C-C8514F96C5CD}"/>
                    </a:ext>
                  </a:extLst>
                </p:cNvPr>
                <p:cNvSpPr/>
                <p:nvPr/>
              </p:nvSpPr>
              <p:spPr>
                <a:xfrm>
                  <a:off x="3773185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1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9" name="文本框 48">
              <a:extLst>
                <a:ext uri="{FF2B5EF4-FFF2-40B4-BE49-F238E27FC236}">
                  <a16:creationId xmlns="" xmlns:a16="http://schemas.microsoft.com/office/drawing/2014/main" id="{C344FDBB-B5E4-4B55-B9A4-BBF74D8FDF05}"/>
                </a:ext>
              </a:extLst>
            </p:cNvPr>
            <p:cNvSpPr txBox="1"/>
            <p:nvPr/>
          </p:nvSpPr>
          <p:spPr>
            <a:xfrm>
              <a:off x="6904481" y="4216295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Sign part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="" xmlns:a16="http://schemas.microsoft.com/office/drawing/2014/main" id="{4C97A60E-C772-4422-8DBF-FCA8A0F8D4DF}"/>
                </a:ext>
              </a:extLst>
            </p:cNvPr>
            <p:cNvSpPr txBox="1"/>
            <p:nvPr/>
          </p:nvSpPr>
          <p:spPr>
            <a:xfrm>
              <a:off x="8852273" y="4234963"/>
              <a:ext cx="24082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Counting part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6427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45"/>
    </mc:Choice>
    <mc:Fallback xmlns="">
      <p:transition spd="slow" advTm="15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3" grpId="0"/>
      <p:bldP spid="2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437591" y="348250"/>
            <a:ext cx="9914993" cy="496824"/>
          </a:xfrm>
        </p:spPr>
        <p:txBody>
          <a:bodyPr/>
          <a:lstStyle/>
          <a:p>
            <a:r>
              <a:rPr lang="en-US" altLang="zh-CN" dirty="0"/>
              <a:t>Static </a:t>
            </a:r>
            <a:r>
              <a:rPr lang="en-US" altLang="zh-CN" dirty="0" smtClean="0"/>
              <a:t>Version -- </a:t>
            </a:r>
            <a:r>
              <a:rPr lang="en-US" altLang="zh-CN" dirty="0" smtClean="0">
                <a:solidFill>
                  <a:srgbClr val="00FA00"/>
                </a:solidFill>
              </a:rPr>
              <a:t>insertion</a:t>
            </a:r>
            <a:endParaRPr lang="zh-CN" altLang="en-US" dirty="0">
              <a:solidFill>
                <a:srgbClr val="00FA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="" xmlns:a16="http://schemas.microsoft.com/office/drawing/2014/main" id="{5E24510F-B8B1-4753-B62F-81E0E422FA03}"/>
                  </a:ext>
                </a:extLst>
              </p:cNvPr>
              <p:cNvSpPr txBox="1"/>
              <p:nvPr/>
            </p:nvSpPr>
            <p:spPr>
              <a:xfrm>
                <a:off x="6021127" y="2860910"/>
                <a:ext cx="5441078" cy="2482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Insertion</a:t>
                </a:r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Increase the counting part by 1 with a predefined probability </a:t>
                </a:r>
                <a:r>
                  <a:rPr lang="en-US" altLang="zh-C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If counting part overflows, sign part +1, counting part is set to 0.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5E24510F-B8B1-4753-B62F-81E0E422F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127" y="2860910"/>
                <a:ext cx="5441078" cy="2482924"/>
              </a:xfrm>
              <a:prstGeom prst="rect">
                <a:avLst/>
              </a:prstGeom>
              <a:blipFill>
                <a:blip r:embed="rId3"/>
                <a:stretch>
                  <a:fillRect l="-2354" t="-2451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本框 131">
                <a:extLst>
                  <a:ext uri="{FF2B5EF4-FFF2-40B4-BE49-F238E27FC236}">
                    <a16:creationId xmlns="" xmlns:a16="http://schemas.microsoft.com/office/drawing/2014/main" id="{A8E32E4F-B387-4F47-8B46-6050BA7D24E0}"/>
                  </a:ext>
                </a:extLst>
              </p:cNvPr>
              <p:cNvSpPr txBox="1"/>
              <p:nvPr/>
            </p:nvSpPr>
            <p:spPr>
              <a:xfrm>
                <a:off x="166664" y="1153385"/>
                <a:ext cx="12025336" cy="759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… </m:t>
                    </m:r>
                    <m:r>
                      <a:rPr lang="zh-CN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−1]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expansion array to determine the predefined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zh-CN" alt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A8E32E4F-B387-4F47-8B46-6050BA7D2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64" y="1153385"/>
                <a:ext cx="12025336" cy="759375"/>
              </a:xfrm>
              <a:prstGeom prst="rect">
                <a:avLst/>
              </a:prstGeom>
              <a:blipFill>
                <a:blip r:embed="rId4"/>
                <a:stretch>
                  <a:fillRect b="-1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组合 97">
            <a:extLst>
              <a:ext uri="{FF2B5EF4-FFF2-40B4-BE49-F238E27FC236}">
                <a16:creationId xmlns="" xmlns:a16="http://schemas.microsoft.com/office/drawing/2014/main" id="{EF76A908-D2D4-43FD-80DC-072A0900C506}"/>
              </a:ext>
            </a:extLst>
          </p:cNvPr>
          <p:cNvGrpSpPr/>
          <p:nvPr/>
        </p:nvGrpSpPr>
        <p:grpSpPr>
          <a:xfrm>
            <a:off x="1309089" y="2787095"/>
            <a:ext cx="3876992" cy="512566"/>
            <a:chOff x="380817" y="3844056"/>
            <a:chExt cx="3876992" cy="512566"/>
          </a:xfrm>
        </p:grpSpPr>
        <p:grpSp>
          <p:nvGrpSpPr>
            <p:cNvPr id="114" name="组合 113">
              <a:extLst>
                <a:ext uri="{FF2B5EF4-FFF2-40B4-BE49-F238E27FC236}">
                  <a16:creationId xmlns="" xmlns:a16="http://schemas.microsoft.com/office/drawing/2014/main" id="{B7BF3BF0-F163-4483-8E1C-89D6A172C04B}"/>
                </a:ext>
              </a:extLst>
            </p:cNvPr>
            <p:cNvGrpSpPr/>
            <p:nvPr/>
          </p:nvGrpSpPr>
          <p:grpSpPr>
            <a:xfrm>
              <a:off x="380817" y="3845119"/>
              <a:ext cx="1453872" cy="511503"/>
              <a:chOff x="623392" y="3854664"/>
              <a:chExt cx="1453872" cy="511503"/>
            </a:xfrm>
            <a:solidFill>
              <a:schemeClr val="bg2">
                <a:lumMod val="50000"/>
              </a:schemeClr>
            </a:solidFill>
          </p:grpSpPr>
          <p:sp>
            <p:nvSpPr>
              <p:cNvPr id="121" name="矩形 120">
                <a:extLst>
                  <a:ext uri="{FF2B5EF4-FFF2-40B4-BE49-F238E27FC236}">
                    <a16:creationId xmlns="" xmlns:a16="http://schemas.microsoft.com/office/drawing/2014/main" id="{DC91110F-92C5-4086-B80E-FEEDE75CFCAD}"/>
                  </a:ext>
                </a:extLst>
              </p:cNvPr>
              <p:cNvSpPr/>
              <p:nvPr/>
            </p:nvSpPr>
            <p:spPr>
              <a:xfrm>
                <a:off x="623392" y="3854664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</a:rPr>
                  <a:t>0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矩形 121">
                <a:extLst>
                  <a:ext uri="{FF2B5EF4-FFF2-40B4-BE49-F238E27FC236}">
                    <a16:creationId xmlns="" xmlns:a16="http://schemas.microsoft.com/office/drawing/2014/main" id="{E05A49BA-1F1F-44A4-B88B-176FC819638C}"/>
                  </a:ext>
                </a:extLst>
              </p:cNvPr>
              <p:cNvSpPr/>
              <p:nvPr/>
            </p:nvSpPr>
            <p:spPr>
              <a:xfrm>
                <a:off x="1108016" y="3854664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</a:rPr>
                  <a:t>1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矩形 122">
                <a:extLst>
                  <a:ext uri="{FF2B5EF4-FFF2-40B4-BE49-F238E27FC236}">
                    <a16:creationId xmlns="" xmlns:a16="http://schemas.microsoft.com/office/drawing/2014/main" id="{482CCF0E-DDFC-47E9-889F-422986D9CCDB}"/>
                  </a:ext>
                </a:extLst>
              </p:cNvPr>
              <p:cNvSpPr/>
              <p:nvPr/>
            </p:nvSpPr>
            <p:spPr>
              <a:xfrm>
                <a:off x="1592640" y="3855727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</a:rPr>
                  <a:t>0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5" name="组合 114">
              <a:extLst>
                <a:ext uri="{FF2B5EF4-FFF2-40B4-BE49-F238E27FC236}">
                  <a16:creationId xmlns="" xmlns:a16="http://schemas.microsoft.com/office/drawing/2014/main" id="{FB36C06B-C13C-40F1-BF32-6D459813CEED}"/>
                </a:ext>
              </a:extLst>
            </p:cNvPr>
            <p:cNvGrpSpPr/>
            <p:nvPr/>
          </p:nvGrpSpPr>
          <p:grpSpPr>
            <a:xfrm>
              <a:off x="1834689" y="3844056"/>
              <a:ext cx="2423120" cy="511503"/>
              <a:chOff x="1834689" y="3844056"/>
              <a:chExt cx="2423120" cy="511503"/>
            </a:xfrm>
            <a:solidFill>
              <a:schemeClr val="bg2">
                <a:lumMod val="75000"/>
              </a:schemeClr>
            </a:solidFill>
          </p:grpSpPr>
          <p:sp>
            <p:nvSpPr>
              <p:cNvPr id="116" name="矩形 115">
                <a:extLst>
                  <a:ext uri="{FF2B5EF4-FFF2-40B4-BE49-F238E27FC236}">
                    <a16:creationId xmlns="" xmlns:a16="http://schemas.microsoft.com/office/drawing/2014/main" id="{39D53DEE-D586-45BB-8301-B942076DE26C}"/>
                  </a:ext>
                </a:extLst>
              </p:cNvPr>
              <p:cNvSpPr/>
              <p:nvPr/>
            </p:nvSpPr>
            <p:spPr>
              <a:xfrm>
                <a:off x="1834689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矩形 116">
                <a:extLst>
                  <a:ext uri="{FF2B5EF4-FFF2-40B4-BE49-F238E27FC236}">
                    <a16:creationId xmlns="" xmlns:a16="http://schemas.microsoft.com/office/drawing/2014/main" id="{2B441604-3308-45A3-8C94-B36B1E2645CD}"/>
                  </a:ext>
                </a:extLst>
              </p:cNvPr>
              <p:cNvSpPr/>
              <p:nvPr/>
            </p:nvSpPr>
            <p:spPr>
              <a:xfrm>
                <a:off x="2319313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矩形 117">
                <a:extLst>
                  <a:ext uri="{FF2B5EF4-FFF2-40B4-BE49-F238E27FC236}">
                    <a16:creationId xmlns="" xmlns:a16="http://schemas.microsoft.com/office/drawing/2014/main" id="{46916729-2DBE-47A2-AFF6-8FC4A5C9CAF4}"/>
                  </a:ext>
                </a:extLst>
              </p:cNvPr>
              <p:cNvSpPr/>
              <p:nvPr/>
            </p:nvSpPr>
            <p:spPr>
              <a:xfrm>
                <a:off x="2803937" y="3845119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矩形 118">
                <a:extLst>
                  <a:ext uri="{FF2B5EF4-FFF2-40B4-BE49-F238E27FC236}">
                    <a16:creationId xmlns="" xmlns:a16="http://schemas.microsoft.com/office/drawing/2014/main" id="{6212491E-A755-4CC3-9CF8-3538D5223ADE}"/>
                  </a:ext>
                </a:extLst>
              </p:cNvPr>
              <p:cNvSpPr/>
              <p:nvPr/>
            </p:nvSpPr>
            <p:spPr>
              <a:xfrm>
                <a:off x="3288561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矩形 119">
                <a:extLst>
                  <a:ext uri="{FF2B5EF4-FFF2-40B4-BE49-F238E27FC236}">
                    <a16:creationId xmlns="" xmlns:a16="http://schemas.microsoft.com/office/drawing/2014/main" id="{315CCE99-01AE-4FBC-9D72-EB15B283AD7B}"/>
                  </a:ext>
                </a:extLst>
              </p:cNvPr>
              <p:cNvSpPr/>
              <p:nvPr/>
            </p:nvSpPr>
            <p:spPr>
              <a:xfrm>
                <a:off x="3773185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" name="文本框 101">
            <a:extLst>
              <a:ext uri="{FF2B5EF4-FFF2-40B4-BE49-F238E27FC236}">
                <a16:creationId xmlns="" xmlns:a16="http://schemas.microsoft.com/office/drawing/2014/main" id="{40B83396-92C5-4850-9C89-80604E1E889B}"/>
              </a:ext>
            </a:extLst>
          </p:cNvPr>
          <p:cNvSpPr txBox="1"/>
          <p:nvPr/>
        </p:nvSpPr>
        <p:spPr>
          <a:xfrm>
            <a:off x="1172428" y="208620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2051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part: 2</a:t>
            </a:r>
            <a:endParaRPr lang="zh-CN" altLang="en-US" sz="2400" dirty="0">
              <a:solidFill>
                <a:srgbClr val="2051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="" xmlns:a16="http://schemas.microsoft.com/office/drawing/2014/main" id="{10A19CDE-1E8E-4D32-94DE-6AF54E3E698D}"/>
              </a:ext>
            </a:extLst>
          </p:cNvPr>
          <p:cNvSpPr txBox="1"/>
          <p:nvPr/>
        </p:nvSpPr>
        <p:spPr>
          <a:xfrm>
            <a:off x="2851272" y="2089599"/>
            <a:ext cx="2408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2051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Counting part: 31</a:t>
            </a:r>
            <a:endParaRPr lang="zh-CN" altLang="en-US" sz="2400" dirty="0">
              <a:solidFill>
                <a:srgbClr val="2051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="" xmlns:a16="http://schemas.microsoft.com/office/drawing/2014/main" id="{CE3B62AC-BFDC-4A48-B3A9-420E60DF7E0F}"/>
                  </a:ext>
                </a:extLst>
              </p:cNvPr>
              <p:cNvSpPr/>
              <p:nvPr/>
            </p:nvSpPr>
            <p:spPr>
              <a:xfrm>
                <a:off x="6324" y="2745374"/>
                <a:ext cx="12490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2]</m:t>
                    </m:r>
                  </m:oMath>
                </a14:m>
                <a:r>
                  <a:rPr lang="en-US" altLang="zh-CN" sz="2800" dirty="0"/>
                  <a:t>=4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E3B62AC-BFDC-4A48-B3A9-420E60DF7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" y="2745374"/>
                <a:ext cx="1249060" cy="523220"/>
              </a:xfrm>
              <a:prstGeom prst="rect">
                <a:avLst/>
              </a:prstGeom>
              <a:blipFill>
                <a:blip r:embed="rId5"/>
                <a:stretch>
                  <a:fillRect t="-11628" r="-8780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文本框 125">
            <a:extLst>
              <a:ext uri="{FF2B5EF4-FFF2-40B4-BE49-F238E27FC236}">
                <a16:creationId xmlns="" xmlns:a16="http://schemas.microsoft.com/office/drawing/2014/main" id="{D631E3DF-94FC-45CB-AA49-85E58C19642D}"/>
              </a:ext>
            </a:extLst>
          </p:cNvPr>
          <p:cNvSpPr txBox="1"/>
          <p:nvPr/>
        </p:nvSpPr>
        <p:spPr>
          <a:xfrm>
            <a:off x="3403129" y="3447178"/>
            <a:ext cx="2157963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inserting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e</a:t>
            </a:r>
            <a:r>
              <a:rPr lang="en-US" altLang="zh-CN" sz="2400" i="1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2)</a:t>
            </a:r>
            <a:endParaRPr lang="zh-C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箭头: 下 99">
            <a:extLst>
              <a:ext uri="{FF2B5EF4-FFF2-40B4-BE49-F238E27FC236}">
                <a16:creationId xmlns="" xmlns:a16="http://schemas.microsoft.com/office/drawing/2014/main" id="{26382F5F-5C1D-4427-A907-4BF9A435BDB1}"/>
              </a:ext>
            </a:extLst>
          </p:cNvPr>
          <p:cNvSpPr/>
          <p:nvPr/>
        </p:nvSpPr>
        <p:spPr>
          <a:xfrm>
            <a:off x="2910511" y="3389702"/>
            <a:ext cx="360040" cy="780940"/>
          </a:xfrm>
          <a:prstGeom prst="downArrow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D9616BF1-B023-4CEC-B0C1-320147C9E54E}"/>
              </a:ext>
            </a:extLst>
          </p:cNvPr>
          <p:cNvGrpSpPr/>
          <p:nvPr/>
        </p:nvGrpSpPr>
        <p:grpSpPr>
          <a:xfrm>
            <a:off x="29485" y="4262809"/>
            <a:ext cx="5156596" cy="523220"/>
            <a:chOff x="29485" y="4262809"/>
            <a:chExt cx="5156596" cy="523220"/>
          </a:xfrm>
        </p:grpSpPr>
        <p:grpSp>
          <p:nvGrpSpPr>
            <p:cNvPr id="101" name="组合 100">
              <a:extLst>
                <a:ext uri="{FF2B5EF4-FFF2-40B4-BE49-F238E27FC236}">
                  <a16:creationId xmlns="" xmlns:a16="http://schemas.microsoft.com/office/drawing/2014/main" id="{BCE6E2D1-61D5-4EE9-97C2-7D42C2C7089B}"/>
                </a:ext>
              </a:extLst>
            </p:cNvPr>
            <p:cNvGrpSpPr/>
            <p:nvPr/>
          </p:nvGrpSpPr>
          <p:grpSpPr>
            <a:xfrm>
              <a:off x="1290315" y="4262809"/>
              <a:ext cx="3895766" cy="512566"/>
              <a:chOff x="380817" y="5804201"/>
              <a:chExt cx="3895766" cy="512566"/>
            </a:xfrm>
          </p:grpSpPr>
          <p:grpSp>
            <p:nvGrpSpPr>
              <p:cNvPr id="104" name="组合 103">
                <a:extLst>
                  <a:ext uri="{FF2B5EF4-FFF2-40B4-BE49-F238E27FC236}">
                    <a16:creationId xmlns="" xmlns:a16="http://schemas.microsoft.com/office/drawing/2014/main" id="{D62961AB-AC08-4076-869A-5DA7CE7CE768}"/>
                  </a:ext>
                </a:extLst>
              </p:cNvPr>
              <p:cNvGrpSpPr/>
              <p:nvPr/>
            </p:nvGrpSpPr>
            <p:grpSpPr>
              <a:xfrm>
                <a:off x="380817" y="5805264"/>
                <a:ext cx="1453872" cy="511503"/>
                <a:chOff x="623392" y="3854664"/>
                <a:chExt cx="1453872" cy="511503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111" name="矩形 110">
                  <a:extLst>
                    <a:ext uri="{FF2B5EF4-FFF2-40B4-BE49-F238E27FC236}">
                      <a16:creationId xmlns="" xmlns:a16="http://schemas.microsoft.com/office/drawing/2014/main" id="{A2C19BD4-5056-4239-8142-22580BBC88A1}"/>
                    </a:ext>
                  </a:extLst>
                </p:cNvPr>
                <p:cNvSpPr/>
                <p:nvPr/>
              </p:nvSpPr>
              <p:spPr>
                <a:xfrm>
                  <a:off x="623392" y="3854664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矩形 111">
                  <a:extLst>
                    <a:ext uri="{FF2B5EF4-FFF2-40B4-BE49-F238E27FC236}">
                      <a16:creationId xmlns="" xmlns:a16="http://schemas.microsoft.com/office/drawing/2014/main" id="{82C58967-5148-4E7F-BF74-D46A025B6700}"/>
                    </a:ext>
                  </a:extLst>
                </p:cNvPr>
                <p:cNvSpPr/>
                <p:nvPr/>
              </p:nvSpPr>
              <p:spPr>
                <a:xfrm>
                  <a:off x="1108016" y="3854664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1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" name="矩形 112">
                  <a:extLst>
                    <a:ext uri="{FF2B5EF4-FFF2-40B4-BE49-F238E27FC236}">
                      <a16:creationId xmlns="" xmlns:a16="http://schemas.microsoft.com/office/drawing/2014/main" id="{A314F300-F76A-48A9-B950-E81CBF093CDF}"/>
                    </a:ext>
                  </a:extLst>
                </p:cNvPr>
                <p:cNvSpPr/>
                <p:nvPr/>
              </p:nvSpPr>
              <p:spPr>
                <a:xfrm>
                  <a:off x="1592640" y="3855727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1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105" name="组合 104">
                <a:extLst>
                  <a:ext uri="{FF2B5EF4-FFF2-40B4-BE49-F238E27FC236}">
                    <a16:creationId xmlns="" xmlns:a16="http://schemas.microsoft.com/office/drawing/2014/main" id="{14747CEF-FAB4-45B6-BAF0-CF5DE2CA48BE}"/>
                  </a:ext>
                </a:extLst>
              </p:cNvPr>
              <p:cNvGrpSpPr/>
              <p:nvPr/>
            </p:nvGrpSpPr>
            <p:grpSpPr>
              <a:xfrm>
                <a:off x="1834689" y="5804201"/>
                <a:ext cx="2441894" cy="511503"/>
                <a:chOff x="1834689" y="3844056"/>
                <a:chExt cx="2441894" cy="511503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06" name="矩形 105">
                  <a:extLst>
                    <a:ext uri="{FF2B5EF4-FFF2-40B4-BE49-F238E27FC236}">
                      <a16:creationId xmlns="" xmlns:a16="http://schemas.microsoft.com/office/drawing/2014/main" id="{A2FE7141-55A2-4F6A-A392-A39CD2D2784D}"/>
                    </a:ext>
                  </a:extLst>
                </p:cNvPr>
                <p:cNvSpPr/>
                <p:nvPr/>
              </p:nvSpPr>
              <p:spPr>
                <a:xfrm>
                  <a:off x="1834689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07" name="矩形 106">
                  <a:extLst>
                    <a:ext uri="{FF2B5EF4-FFF2-40B4-BE49-F238E27FC236}">
                      <a16:creationId xmlns="" xmlns:a16="http://schemas.microsoft.com/office/drawing/2014/main" id="{2C31053E-3AEC-4638-8EE4-C4833ACAEC0C}"/>
                    </a:ext>
                  </a:extLst>
                </p:cNvPr>
                <p:cNvSpPr/>
                <p:nvPr/>
              </p:nvSpPr>
              <p:spPr>
                <a:xfrm>
                  <a:off x="2319313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08" name="矩形 107">
                  <a:extLst>
                    <a:ext uri="{FF2B5EF4-FFF2-40B4-BE49-F238E27FC236}">
                      <a16:creationId xmlns="" xmlns:a16="http://schemas.microsoft.com/office/drawing/2014/main" id="{DE5CE9F9-98DC-4F88-8164-C330537E6591}"/>
                    </a:ext>
                  </a:extLst>
                </p:cNvPr>
                <p:cNvSpPr/>
                <p:nvPr/>
              </p:nvSpPr>
              <p:spPr>
                <a:xfrm>
                  <a:off x="2803937" y="3845119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09" name="矩形 108">
                  <a:extLst>
                    <a:ext uri="{FF2B5EF4-FFF2-40B4-BE49-F238E27FC236}">
                      <a16:creationId xmlns="" xmlns:a16="http://schemas.microsoft.com/office/drawing/2014/main" id="{0905D8CD-CEB6-4659-BE63-0CDF5EC6943D}"/>
                    </a:ext>
                  </a:extLst>
                </p:cNvPr>
                <p:cNvSpPr/>
                <p:nvPr/>
              </p:nvSpPr>
              <p:spPr>
                <a:xfrm>
                  <a:off x="3288561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10" name="矩形 109">
                  <a:extLst>
                    <a:ext uri="{FF2B5EF4-FFF2-40B4-BE49-F238E27FC236}">
                      <a16:creationId xmlns="" xmlns:a16="http://schemas.microsoft.com/office/drawing/2014/main" id="{87214380-B973-4518-B01A-A76110463E79}"/>
                    </a:ext>
                  </a:extLst>
                </p:cNvPr>
                <p:cNvSpPr/>
                <p:nvPr/>
              </p:nvSpPr>
              <p:spPr>
                <a:xfrm>
                  <a:off x="3773185" y="3844056"/>
                  <a:ext cx="503398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矩形 129">
                  <a:extLst>
                    <a:ext uri="{FF2B5EF4-FFF2-40B4-BE49-F238E27FC236}">
                      <a16:creationId xmlns="" xmlns:a16="http://schemas.microsoft.com/office/drawing/2014/main" id="{1A5FAF82-0F84-42BF-8DA3-72D7C21CB31F}"/>
                    </a:ext>
                  </a:extLst>
                </p:cNvPr>
                <p:cNvSpPr/>
                <p:nvPr/>
              </p:nvSpPr>
              <p:spPr>
                <a:xfrm>
                  <a:off x="29485" y="4262809"/>
                  <a:ext cx="124906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zh-CN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3]</m:t>
                      </m:r>
                    </m:oMath>
                  </a14:m>
                  <a:r>
                    <a:rPr lang="en-US" altLang="zh-CN" sz="2800" dirty="0"/>
                    <a:t>=8</a:t>
                  </a:r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30" name="矩形 129">
                  <a:extLst>
                    <a:ext uri="{FF2B5EF4-FFF2-40B4-BE49-F238E27FC236}">
                      <a16:creationId xmlns:a16="http://schemas.microsoft.com/office/drawing/2014/main" id="{1A5FAF82-0F84-42BF-8DA3-72D7C21CB3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85" y="4262809"/>
                  <a:ext cx="1249060" cy="523220"/>
                </a:xfrm>
                <a:prstGeom prst="rect">
                  <a:avLst/>
                </a:prstGeom>
                <a:blipFill>
                  <a:blip r:embed="rId6"/>
                  <a:stretch>
                    <a:fillRect t="-11628" r="-8293" b="-313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文本框 125">
            <a:extLst>
              <a:ext uri="{FF2B5EF4-FFF2-40B4-BE49-F238E27FC236}">
                <a16:creationId xmlns="" xmlns:a16="http://schemas.microsoft.com/office/drawing/2014/main" id="{A0FC7B6E-DDC5-454B-A7D2-54F3588121A7}"/>
              </a:ext>
            </a:extLst>
          </p:cNvPr>
          <p:cNvSpPr txBox="1"/>
          <p:nvPr/>
        </p:nvSpPr>
        <p:spPr>
          <a:xfrm>
            <a:off x="3492274" y="5095307"/>
            <a:ext cx="2157963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inserting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e</a:t>
            </a:r>
            <a:r>
              <a:rPr lang="en-US" altLang="zh-CN" sz="2400" i="1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7)</a:t>
            </a:r>
            <a:endParaRPr lang="zh-C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箭头: 下 63">
            <a:extLst>
              <a:ext uri="{FF2B5EF4-FFF2-40B4-BE49-F238E27FC236}">
                <a16:creationId xmlns="" xmlns:a16="http://schemas.microsoft.com/office/drawing/2014/main" id="{C6F3F219-8F5D-4551-9CEC-3C6D63D08FF3}"/>
              </a:ext>
            </a:extLst>
          </p:cNvPr>
          <p:cNvSpPr/>
          <p:nvPr/>
        </p:nvSpPr>
        <p:spPr>
          <a:xfrm>
            <a:off x="2851272" y="4955457"/>
            <a:ext cx="360040" cy="780940"/>
          </a:xfrm>
          <a:prstGeom prst="downArrow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81D1892B-C17D-4E97-905D-691AEDD3B8B1}"/>
              </a:ext>
            </a:extLst>
          </p:cNvPr>
          <p:cNvGrpSpPr/>
          <p:nvPr/>
        </p:nvGrpSpPr>
        <p:grpSpPr>
          <a:xfrm>
            <a:off x="41255" y="5728227"/>
            <a:ext cx="5145096" cy="617837"/>
            <a:chOff x="41255" y="5728227"/>
            <a:chExt cx="5145096" cy="617837"/>
          </a:xfrm>
        </p:grpSpPr>
        <p:grpSp>
          <p:nvGrpSpPr>
            <p:cNvPr id="66" name="组合 65">
              <a:extLst>
                <a:ext uri="{FF2B5EF4-FFF2-40B4-BE49-F238E27FC236}">
                  <a16:creationId xmlns="" xmlns:a16="http://schemas.microsoft.com/office/drawing/2014/main" id="{1674F976-E5C9-45CD-8EE2-1BD77EC3A4A9}"/>
                </a:ext>
              </a:extLst>
            </p:cNvPr>
            <p:cNvGrpSpPr/>
            <p:nvPr/>
          </p:nvGrpSpPr>
          <p:grpSpPr>
            <a:xfrm>
              <a:off x="1290585" y="5833498"/>
              <a:ext cx="3895766" cy="512566"/>
              <a:chOff x="380817" y="5804201"/>
              <a:chExt cx="3895766" cy="512566"/>
            </a:xfrm>
          </p:grpSpPr>
          <p:grpSp>
            <p:nvGrpSpPr>
              <p:cNvPr id="67" name="组合 66">
                <a:extLst>
                  <a:ext uri="{FF2B5EF4-FFF2-40B4-BE49-F238E27FC236}">
                    <a16:creationId xmlns="" xmlns:a16="http://schemas.microsoft.com/office/drawing/2014/main" id="{B960DE9A-73BD-4AB3-BAE1-437EE8AEA972}"/>
                  </a:ext>
                </a:extLst>
              </p:cNvPr>
              <p:cNvGrpSpPr/>
              <p:nvPr/>
            </p:nvGrpSpPr>
            <p:grpSpPr>
              <a:xfrm>
                <a:off x="380817" y="5805264"/>
                <a:ext cx="1453872" cy="511503"/>
                <a:chOff x="623392" y="3854664"/>
                <a:chExt cx="1453872" cy="511503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126" name="矩形 125">
                  <a:extLst>
                    <a:ext uri="{FF2B5EF4-FFF2-40B4-BE49-F238E27FC236}">
                      <a16:creationId xmlns="" xmlns:a16="http://schemas.microsoft.com/office/drawing/2014/main" id="{15C18C4E-871F-4BDB-AB7D-72D0762D7C48}"/>
                    </a:ext>
                  </a:extLst>
                </p:cNvPr>
                <p:cNvSpPr/>
                <p:nvPr/>
              </p:nvSpPr>
              <p:spPr>
                <a:xfrm>
                  <a:off x="623392" y="3854664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7" name="矩形 126">
                  <a:extLst>
                    <a:ext uri="{FF2B5EF4-FFF2-40B4-BE49-F238E27FC236}">
                      <a16:creationId xmlns="" xmlns:a16="http://schemas.microsoft.com/office/drawing/2014/main" id="{A3AEF54C-A2CF-492A-8288-CAB0DCE82883}"/>
                    </a:ext>
                  </a:extLst>
                </p:cNvPr>
                <p:cNvSpPr/>
                <p:nvPr/>
              </p:nvSpPr>
              <p:spPr>
                <a:xfrm>
                  <a:off x="1108016" y="3854664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1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9" name="矩形 128">
                  <a:extLst>
                    <a:ext uri="{FF2B5EF4-FFF2-40B4-BE49-F238E27FC236}">
                      <a16:creationId xmlns="" xmlns:a16="http://schemas.microsoft.com/office/drawing/2014/main" id="{7B75AA60-0A3C-4D84-924E-4CA5D564FCEE}"/>
                    </a:ext>
                  </a:extLst>
                </p:cNvPr>
                <p:cNvSpPr/>
                <p:nvPr/>
              </p:nvSpPr>
              <p:spPr>
                <a:xfrm>
                  <a:off x="1592640" y="3855727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1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4" name="组合 73">
                <a:extLst>
                  <a:ext uri="{FF2B5EF4-FFF2-40B4-BE49-F238E27FC236}">
                    <a16:creationId xmlns="" xmlns:a16="http://schemas.microsoft.com/office/drawing/2014/main" id="{191457CE-C7CF-404B-AF5C-E1F0864B650A}"/>
                  </a:ext>
                </a:extLst>
              </p:cNvPr>
              <p:cNvGrpSpPr/>
              <p:nvPr/>
            </p:nvGrpSpPr>
            <p:grpSpPr>
              <a:xfrm>
                <a:off x="1834689" y="5804201"/>
                <a:ext cx="2441894" cy="511503"/>
                <a:chOff x="1834689" y="3844056"/>
                <a:chExt cx="2441894" cy="511503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75" name="矩形 74">
                  <a:extLst>
                    <a:ext uri="{FF2B5EF4-FFF2-40B4-BE49-F238E27FC236}">
                      <a16:creationId xmlns="" xmlns:a16="http://schemas.microsoft.com/office/drawing/2014/main" id="{78021626-4EF0-4936-83D9-F017F4AD07D0}"/>
                    </a:ext>
                  </a:extLst>
                </p:cNvPr>
                <p:cNvSpPr/>
                <p:nvPr/>
              </p:nvSpPr>
              <p:spPr>
                <a:xfrm>
                  <a:off x="1834689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矩形 77">
                  <a:extLst>
                    <a:ext uri="{FF2B5EF4-FFF2-40B4-BE49-F238E27FC236}">
                      <a16:creationId xmlns="" xmlns:a16="http://schemas.microsoft.com/office/drawing/2014/main" id="{CD9DBC99-5D8C-4A05-A41B-CD12FD668413}"/>
                    </a:ext>
                  </a:extLst>
                </p:cNvPr>
                <p:cNvSpPr/>
                <p:nvPr/>
              </p:nvSpPr>
              <p:spPr>
                <a:xfrm>
                  <a:off x="2319313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矩形 78">
                  <a:extLst>
                    <a:ext uri="{FF2B5EF4-FFF2-40B4-BE49-F238E27FC236}">
                      <a16:creationId xmlns="" xmlns:a16="http://schemas.microsoft.com/office/drawing/2014/main" id="{0129C528-FB55-4318-8226-F055897AC29A}"/>
                    </a:ext>
                  </a:extLst>
                </p:cNvPr>
                <p:cNvSpPr/>
                <p:nvPr/>
              </p:nvSpPr>
              <p:spPr>
                <a:xfrm>
                  <a:off x="2803937" y="3845119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" name="矩形 93">
                  <a:extLst>
                    <a:ext uri="{FF2B5EF4-FFF2-40B4-BE49-F238E27FC236}">
                      <a16:creationId xmlns="" xmlns:a16="http://schemas.microsoft.com/office/drawing/2014/main" id="{98AA22E7-B1A8-4A51-BD6F-FE1EAABD0C64}"/>
                    </a:ext>
                  </a:extLst>
                </p:cNvPr>
                <p:cNvSpPr/>
                <p:nvPr/>
              </p:nvSpPr>
              <p:spPr>
                <a:xfrm>
                  <a:off x="3288561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" name="矩形 96">
                  <a:extLst>
                    <a:ext uri="{FF2B5EF4-FFF2-40B4-BE49-F238E27FC236}">
                      <a16:creationId xmlns="" xmlns:a16="http://schemas.microsoft.com/office/drawing/2014/main" id="{1081CB67-F48D-4D85-A975-F914559E86C3}"/>
                    </a:ext>
                  </a:extLst>
                </p:cNvPr>
                <p:cNvSpPr/>
                <p:nvPr/>
              </p:nvSpPr>
              <p:spPr>
                <a:xfrm>
                  <a:off x="3773185" y="3844056"/>
                  <a:ext cx="503398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1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矩形 130">
                  <a:extLst>
                    <a:ext uri="{FF2B5EF4-FFF2-40B4-BE49-F238E27FC236}">
                      <a16:creationId xmlns="" xmlns:a16="http://schemas.microsoft.com/office/drawing/2014/main" id="{AB3D12D9-BB84-4971-B4DF-71C453A3491A}"/>
                    </a:ext>
                  </a:extLst>
                </p:cNvPr>
                <p:cNvSpPr/>
                <p:nvPr/>
              </p:nvSpPr>
              <p:spPr>
                <a:xfrm>
                  <a:off x="41255" y="5728227"/>
                  <a:ext cx="124906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zh-CN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3]</m:t>
                      </m:r>
                    </m:oMath>
                  </a14:m>
                  <a:r>
                    <a:rPr lang="en-US" altLang="zh-CN" sz="2800" dirty="0"/>
                    <a:t>=8</a:t>
                  </a:r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31" name="矩形 130">
                  <a:extLst>
                    <a:ext uri="{FF2B5EF4-FFF2-40B4-BE49-F238E27FC236}">
                      <a16:creationId xmlns:a16="http://schemas.microsoft.com/office/drawing/2014/main" id="{AB3D12D9-BB84-4971-B4DF-71C453A349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55" y="5728227"/>
                  <a:ext cx="1249060" cy="523220"/>
                </a:xfrm>
                <a:prstGeom prst="rect">
                  <a:avLst/>
                </a:prstGeom>
                <a:blipFill>
                  <a:blip r:embed="rId7"/>
                  <a:stretch>
                    <a:fillRect t="-12941" r="-8293" b="-3294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9000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 animBg="1"/>
      <p:bldP spid="63" grpId="0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437591" y="348250"/>
            <a:ext cx="9914993" cy="496824"/>
          </a:xfrm>
        </p:spPr>
        <p:txBody>
          <a:bodyPr/>
          <a:lstStyle/>
          <a:p>
            <a:r>
              <a:rPr lang="en-US" altLang="zh-CN" dirty="0"/>
              <a:t>Static Version -- </a:t>
            </a:r>
            <a:r>
              <a:rPr lang="en-US" altLang="zh-CN" dirty="0" smtClean="0">
                <a:solidFill>
                  <a:srgbClr val="00FA00"/>
                </a:solidFill>
              </a:rPr>
              <a:t>deletion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="" xmlns:a16="http://schemas.microsoft.com/office/drawing/2014/main" id="{8B18B11F-B007-47EA-910D-977F738A8280}"/>
                  </a:ext>
                </a:extLst>
              </p:cNvPr>
              <p:cNvSpPr txBox="1"/>
              <p:nvPr/>
            </p:nvSpPr>
            <p:spPr>
              <a:xfrm>
                <a:off x="6021127" y="2860910"/>
                <a:ext cx="5441078" cy="3344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Deletion</a:t>
                </a:r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Decrease the counting part by 1 with a predefined probability </a:t>
                </a:r>
                <a:r>
                  <a:rPr lang="en-US" altLang="zh-C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If counting part underflows, sign part -1, the bit of counting part is set to all 1.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8B18B11F-B007-47EA-910D-977F738A8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127" y="2860910"/>
                <a:ext cx="5441078" cy="3344698"/>
              </a:xfrm>
              <a:prstGeom prst="rect">
                <a:avLst/>
              </a:prstGeom>
              <a:blipFill>
                <a:blip r:embed="rId7"/>
                <a:stretch>
                  <a:fillRect l="-2354" t="-1821" r="-24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="" xmlns:a16="http://schemas.microsoft.com/office/drawing/2014/main" id="{B6DC7F25-4688-4049-B13E-E0C7B89DCEB0}"/>
                  </a:ext>
                </a:extLst>
              </p:cNvPr>
              <p:cNvSpPr txBox="1"/>
              <p:nvPr/>
            </p:nvSpPr>
            <p:spPr>
              <a:xfrm>
                <a:off x="166664" y="1153385"/>
                <a:ext cx="12025336" cy="759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… </m:t>
                    </m:r>
                    <m:r>
                      <a:rPr lang="zh-CN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−1]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expansion array to determine the predefined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zh-CN" alt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B6DC7F25-4688-4049-B13E-E0C7B89DC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64" y="1153385"/>
                <a:ext cx="12025336" cy="759375"/>
              </a:xfrm>
              <a:prstGeom prst="rect">
                <a:avLst/>
              </a:prstGeom>
              <a:blipFill>
                <a:blip r:embed="rId8"/>
                <a:stretch>
                  <a:fillRect b="-1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3" name="组合 162">
            <a:extLst>
              <a:ext uri="{FF2B5EF4-FFF2-40B4-BE49-F238E27FC236}">
                <a16:creationId xmlns="" xmlns:a16="http://schemas.microsoft.com/office/drawing/2014/main" id="{5FD487F9-0AE9-47FC-B94A-A7554A559712}"/>
              </a:ext>
            </a:extLst>
          </p:cNvPr>
          <p:cNvGrpSpPr/>
          <p:nvPr/>
        </p:nvGrpSpPr>
        <p:grpSpPr>
          <a:xfrm>
            <a:off x="1309089" y="2787095"/>
            <a:ext cx="3876992" cy="512566"/>
            <a:chOff x="380817" y="3844056"/>
            <a:chExt cx="3876992" cy="512566"/>
          </a:xfrm>
        </p:grpSpPr>
        <p:grpSp>
          <p:nvGrpSpPr>
            <p:cNvPr id="200" name="组合 199">
              <a:extLst>
                <a:ext uri="{FF2B5EF4-FFF2-40B4-BE49-F238E27FC236}">
                  <a16:creationId xmlns="" xmlns:a16="http://schemas.microsoft.com/office/drawing/2014/main" id="{A9DDDF22-CBA2-426C-9468-E8EE7DA9AA74}"/>
                </a:ext>
              </a:extLst>
            </p:cNvPr>
            <p:cNvGrpSpPr/>
            <p:nvPr/>
          </p:nvGrpSpPr>
          <p:grpSpPr>
            <a:xfrm>
              <a:off x="380817" y="3845119"/>
              <a:ext cx="1453872" cy="511503"/>
              <a:chOff x="623392" y="3854664"/>
              <a:chExt cx="1453872" cy="511503"/>
            </a:xfrm>
            <a:solidFill>
              <a:schemeClr val="bg2">
                <a:lumMod val="50000"/>
              </a:schemeClr>
            </a:solidFill>
          </p:grpSpPr>
          <p:sp>
            <p:nvSpPr>
              <p:cNvPr id="207" name="矩形 206">
                <a:extLst>
                  <a:ext uri="{FF2B5EF4-FFF2-40B4-BE49-F238E27FC236}">
                    <a16:creationId xmlns="" xmlns:a16="http://schemas.microsoft.com/office/drawing/2014/main" id="{C7B4A412-3EF6-492B-956D-9C33A591F605}"/>
                  </a:ext>
                </a:extLst>
              </p:cNvPr>
              <p:cNvSpPr/>
              <p:nvPr/>
            </p:nvSpPr>
            <p:spPr>
              <a:xfrm>
                <a:off x="623392" y="3854664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</a:rPr>
                  <a:t>0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8" name="矩形 207">
                <a:extLst>
                  <a:ext uri="{FF2B5EF4-FFF2-40B4-BE49-F238E27FC236}">
                    <a16:creationId xmlns="" xmlns:a16="http://schemas.microsoft.com/office/drawing/2014/main" id="{84D2A47C-0346-4178-A85A-7C8C48EE62C5}"/>
                  </a:ext>
                </a:extLst>
              </p:cNvPr>
              <p:cNvSpPr/>
              <p:nvPr/>
            </p:nvSpPr>
            <p:spPr>
              <a:xfrm>
                <a:off x="1108016" y="3854664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</a:rPr>
                  <a:t>1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9" name="矩形 208">
                <a:extLst>
                  <a:ext uri="{FF2B5EF4-FFF2-40B4-BE49-F238E27FC236}">
                    <a16:creationId xmlns="" xmlns:a16="http://schemas.microsoft.com/office/drawing/2014/main" id="{0A574BCA-314A-4B0E-8F47-92970AF8D208}"/>
                  </a:ext>
                </a:extLst>
              </p:cNvPr>
              <p:cNvSpPr/>
              <p:nvPr/>
            </p:nvSpPr>
            <p:spPr>
              <a:xfrm>
                <a:off x="1592640" y="3855727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</a:rPr>
                  <a:t>1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1" name="组合 200">
              <a:extLst>
                <a:ext uri="{FF2B5EF4-FFF2-40B4-BE49-F238E27FC236}">
                  <a16:creationId xmlns="" xmlns:a16="http://schemas.microsoft.com/office/drawing/2014/main" id="{5F8F4C3A-EAD0-4803-8C49-DB26DC8CFAE5}"/>
                </a:ext>
              </a:extLst>
            </p:cNvPr>
            <p:cNvGrpSpPr/>
            <p:nvPr/>
          </p:nvGrpSpPr>
          <p:grpSpPr>
            <a:xfrm>
              <a:off x="1834689" y="3844056"/>
              <a:ext cx="2423120" cy="511503"/>
              <a:chOff x="1834689" y="3844056"/>
              <a:chExt cx="2423120" cy="511503"/>
            </a:xfrm>
            <a:solidFill>
              <a:schemeClr val="bg2">
                <a:lumMod val="75000"/>
              </a:schemeClr>
            </a:solidFill>
          </p:grpSpPr>
          <p:sp>
            <p:nvSpPr>
              <p:cNvPr id="202" name="矩形 201">
                <a:extLst>
                  <a:ext uri="{FF2B5EF4-FFF2-40B4-BE49-F238E27FC236}">
                    <a16:creationId xmlns="" xmlns:a16="http://schemas.microsoft.com/office/drawing/2014/main" id="{DE12849E-5A3B-423F-B598-A48CE829FECA}"/>
                  </a:ext>
                </a:extLst>
              </p:cNvPr>
              <p:cNvSpPr/>
              <p:nvPr/>
            </p:nvSpPr>
            <p:spPr>
              <a:xfrm>
                <a:off x="1834689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0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矩形 202">
                <a:extLst>
                  <a:ext uri="{FF2B5EF4-FFF2-40B4-BE49-F238E27FC236}">
                    <a16:creationId xmlns="" xmlns:a16="http://schemas.microsoft.com/office/drawing/2014/main" id="{8C5B3E15-94B4-48B2-871C-7FC1E315B0FD}"/>
                  </a:ext>
                </a:extLst>
              </p:cNvPr>
              <p:cNvSpPr/>
              <p:nvPr/>
            </p:nvSpPr>
            <p:spPr>
              <a:xfrm>
                <a:off x="2319313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0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矩形 203">
                <a:extLst>
                  <a:ext uri="{FF2B5EF4-FFF2-40B4-BE49-F238E27FC236}">
                    <a16:creationId xmlns="" xmlns:a16="http://schemas.microsoft.com/office/drawing/2014/main" id="{33455593-A272-4B66-8A18-FF642795F103}"/>
                  </a:ext>
                </a:extLst>
              </p:cNvPr>
              <p:cNvSpPr/>
              <p:nvPr/>
            </p:nvSpPr>
            <p:spPr>
              <a:xfrm>
                <a:off x="2803937" y="3845119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0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矩形 204">
                <a:extLst>
                  <a:ext uri="{FF2B5EF4-FFF2-40B4-BE49-F238E27FC236}">
                    <a16:creationId xmlns="" xmlns:a16="http://schemas.microsoft.com/office/drawing/2014/main" id="{33125CD4-F69D-4B7E-94CF-20B9F8E757C9}"/>
                  </a:ext>
                </a:extLst>
              </p:cNvPr>
              <p:cNvSpPr/>
              <p:nvPr/>
            </p:nvSpPr>
            <p:spPr>
              <a:xfrm>
                <a:off x="3288561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0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矩形 205">
                <a:extLst>
                  <a:ext uri="{FF2B5EF4-FFF2-40B4-BE49-F238E27FC236}">
                    <a16:creationId xmlns="" xmlns:a16="http://schemas.microsoft.com/office/drawing/2014/main" id="{96E8A0EC-89A5-49F0-97CC-301045E16159}"/>
                  </a:ext>
                </a:extLst>
              </p:cNvPr>
              <p:cNvSpPr/>
              <p:nvPr/>
            </p:nvSpPr>
            <p:spPr>
              <a:xfrm>
                <a:off x="3773185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4" name="文本框 163">
            <a:extLst>
              <a:ext uri="{FF2B5EF4-FFF2-40B4-BE49-F238E27FC236}">
                <a16:creationId xmlns="" xmlns:a16="http://schemas.microsoft.com/office/drawing/2014/main" id="{A5D0C99B-7590-425E-A7C5-0FC5F9378F98}"/>
              </a:ext>
            </a:extLst>
          </p:cNvPr>
          <p:cNvSpPr txBox="1"/>
          <p:nvPr/>
        </p:nvSpPr>
        <p:spPr>
          <a:xfrm>
            <a:off x="1172428" y="208620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2051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part: 3</a:t>
            </a:r>
            <a:endParaRPr lang="zh-CN" altLang="en-US" sz="2400" dirty="0">
              <a:solidFill>
                <a:srgbClr val="2051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文本框 164">
            <a:extLst>
              <a:ext uri="{FF2B5EF4-FFF2-40B4-BE49-F238E27FC236}">
                <a16:creationId xmlns="" xmlns:a16="http://schemas.microsoft.com/office/drawing/2014/main" id="{587664B7-BFAE-4B0B-BDB0-533AFAEBDC20}"/>
              </a:ext>
            </a:extLst>
          </p:cNvPr>
          <p:cNvSpPr txBox="1"/>
          <p:nvPr/>
        </p:nvSpPr>
        <p:spPr>
          <a:xfrm>
            <a:off x="2851272" y="2089599"/>
            <a:ext cx="2408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2051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Counting part: 31</a:t>
            </a:r>
            <a:endParaRPr lang="zh-CN" altLang="en-US" sz="2400" dirty="0">
              <a:solidFill>
                <a:srgbClr val="2051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矩形 165">
                <a:extLst>
                  <a:ext uri="{FF2B5EF4-FFF2-40B4-BE49-F238E27FC236}">
                    <a16:creationId xmlns="" xmlns:a16="http://schemas.microsoft.com/office/drawing/2014/main" id="{ACF649FC-5296-4B07-BE51-8090141DCD19}"/>
                  </a:ext>
                </a:extLst>
              </p:cNvPr>
              <p:cNvSpPr/>
              <p:nvPr/>
            </p:nvSpPr>
            <p:spPr>
              <a:xfrm>
                <a:off x="6324" y="2745374"/>
                <a:ext cx="12490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3]</m:t>
                    </m:r>
                  </m:oMath>
                </a14:m>
                <a:r>
                  <a:rPr lang="en-US" altLang="zh-CN" sz="2800" dirty="0"/>
                  <a:t>=8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66" name="矩形 165">
                <a:extLst>
                  <a:ext uri="{FF2B5EF4-FFF2-40B4-BE49-F238E27FC236}">
                    <a16:creationId xmlns:a16="http://schemas.microsoft.com/office/drawing/2014/main" id="{ACF649FC-5296-4B07-BE51-8090141DC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" y="2745374"/>
                <a:ext cx="1249060" cy="523220"/>
              </a:xfrm>
              <a:prstGeom prst="rect">
                <a:avLst/>
              </a:prstGeom>
              <a:blipFill>
                <a:blip r:embed="rId9"/>
                <a:stretch>
                  <a:fillRect t="-11628" r="-8780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文本框 125">
            <a:extLst>
              <a:ext uri="{FF2B5EF4-FFF2-40B4-BE49-F238E27FC236}">
                <a16:creationId xmlns="" xmlns:a16="http://schemas.microsoft.com/office/drawing/2014/main" id="{C9F6BF00-75A0-499F-B949-1D299F12D66B}"/>
              </a:ext>
            </a:extLst>
          </p:cNvPr>
          <p:cNvSpPr txBox="1"/>
          <p:nvPr/>
        </p:nvSpPr>
        <p:spPr>
          <a:xfrm>
            <a:off x="3403129" y="3447178"/>
            <a:ext cx="2053767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deleting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e</a:t>
            </a:r>
            <a:r>
              <a:rPr lang="en-US" altLang="zh-CN" sz="2400" i="1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7)</a:t>
            </a:r>
            <a:endParaRPr lang="zh-C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箭头: 下 168">
            <a:extLst>
              <a:ext uri="{FF2B5EF4-FFF2-40B4-BE49-F238E27FC236}">
                <a16:creationId xmlns="" xmlns:a16="http://schemas.microsoft.com/office/drawing/2014/main" id="{C2090A44-F3CD-4593-980A-4EE0EE8CE9A7}"/>
              </a:ext>
            </a:extLst>
          </p:cNvPr>
          <p:cNvSpPr/>
          <p:nvPr/>
        </p:nvSpPr>
        <p:spPr>
          <a:xfrm>
            <a:off x="2910511" y="3389702"/>
            <a:ext cx="360040" cy="780940"/>
          </a:xfrm>
          <a:prstGeom prst="downArrow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70" name="组合 169">
            <a:extLst>
              <a:ext uri="{FF2B5EF4-FFF2-40B4-BE49-F238E27FC236}">
                <a16:creationId xmlns="" xmlns:a16="http://schemas.microsoft.com/office/drawing/2014/main" id="{F67AAD23-227C-4EAF-A250-FD94C7443944}"/>
              </a:ext>
            </a:extLst>
          </p:cNvPr>
          <p:cNvGrpSpPr/>
          <p:nvPr/>
        </p:nvGrpSpPr>
        <p:grpSpPr>
          <a:xfrm>
            <a:off x="29485" y="4262809"/>
            <a:ext cx="5156596" cy="523220"/>
            <a:chOff x="29485" y="4262809"/>
            <a:chExt cx="5156596" cy="523220"/>
          </a:xfrm>
        </p:grpSpPr>
        <p:grpSp>
          <p:nvGrpSpPr>
            <p:cNvPr id="187" name="组合 186">
              <a:extLst>
                <a:ext uri="{FF2B5EF4-FFF2-40B4-BE49-F238E27FC236}">
                  <a16:creationId xmlns="" xmlns:a16="http://schemas.microsoft.com/office/drawing/2014/main" id="{92753D34-092A-456A-97CF-5A9D16E2EC09}"/>
                </a:ext>
              </a:extLst>
            </p:cNvPr>
            <p:cNvGrpSpPr/>
            <p:nvPr/>
          </p:nvGrpSpPr>
          <p:grpSpPr>
            <a:xfrm>
              <a:off x="1290315" y="4262809"/>
              <a:ext cx="3895766" cy="512566"/>
              <a:chOff x="380817" y="5804201"/>
              <a:chExt cx="3895766" cy="512566"/>
            </a:xfrm>
          </p:grpSpPr>
          <p:grpSp>
            <p:nvGrpSpPr>
              <p:cNvPr id="190" name="组合 189">
                <a:extLst>
                  <a:ext uri="{FF2B5EF4-FFF2-40B4-BE49-F238E27FC236}">
                    <a16:creationId xmlns="" xmlns:a16="http://schemas.microsoft.com/office/drawing/2014/main" id="{F0D8D108-39C7-434D-B4C8-7BD5E02F4F90}"/>
                  </a:ext>
                </a:extLst>
              </p:cNvPr>
              <p:cNvGrpSpPr/>
              <p:nvPr/>
            </p:nvGrpSpPr>
            <p:grpSpPr>
              <a:xfrm>
                <a:off x="380817" y="5805264"/>
                <a:ext cx="1453872" cy="511503"/>
                <a:chOff x="623392" y="3854664"/>
                <a:chExt cx="1453872" cy="511503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197" name="矩形 196">
                  <a:extLst>
                    <a:ext uri="{FF2B5EF4-FFF2-40B4-BE49-F238E27FC236}">
                      <a16:creationId xmlns="" xmlns:a16="http://schemas.microsoft.com/office/drawing/2014/main" id="{A877FB44-540A-4C0F-A63D-E63998823CDC}"/>
                    </a:ext>
                  </a:extLst>
                </p:cNvPr>
                <p:cNvSpPr/>
                <p:nvPr/>
              </p:nvSpPr>
              <p:spPr>
                <a:xfrm>
                  <a:off x="623392" y="3854664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" name="矩形 197">
                  <a:extLst>
                    <a:ext uri="{FF2B5EF4-FFF2-40B4-BE49-F238E27FC236}">
                      <a16:creationId xmlns="" xmlns:a16="http://schemas.microsoft.com/office/drawing/2014/main" id="{897C1B9F-8D25-40D7-9CAB-C1C637081B0B}"/>
                    </a:ext>
                  </a:extLst>
                </p:cNvPr>
                <p:cNvSpPr/>
                <p:nvPr/>
              </p:nvSpPr>
              <p:spPr>
                <a:xfrm>
                  <a:off x="1108016" y="3854664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1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9" name="矩形 198">
                  <a:extLst>
                    <a:ext uri="{FF2B5EF4-FFF2-40B4-BE49-F238E27FC236}">
                      <a16:creationId xmlns="" xmlns:a16="http://schemas.microsoft.com/office/drawing/2014/main" id="{C61EAC7C-855E-4846-B96A-6F40ABEEC3D0}"/>
                    </a:ext>
                  </a:extLst>
                </p:cNvPr>
                <p:cNvSpPr/>
                <p:nvPr/>
              </p:nvSpPr>
              <p:spPr>
                <a:xfrm>
                  <a:off x="1592640" y="3855727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1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91" name="组合 190">
                <a:extLst>
                  <a:ext uri="{FF2B5EF4-FFF2-40B4-BE49-F238E27FC236}">
                    <a16:creationId xmlns="" xmlns:a16="http://schemas.microsoft.com/office/drawing/2014/main" id="{584D8B8B-291B-4800-9FD7-F333E5B64815}"/>
                  </a:ext>
                </a:extLst>
              </p:cNvPr>
              <p:cNvGrpSpPr/>
              <p:nvPr/>
            </p:nvGrpSpPr>
            <p:grpSpPr>
              <a:xfrm>
                <a:off x="1834689" y="5804201"/>
                <a:ext cx="2441894" cy="511503"/>
                <a:chOff x="1834689" y="3844056"/>
                <a:chExt cx="2441894" cy="511503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92" name="矩形 191">
                  <a:extLst>
                    <a:ext uri="{FF2B5EF4-FFF2-40B4-BE49-F238E27FC236}">
                      <a16:creationId xmlns="" xmlns:a16="http://schemas.microsoft.com/office/drawing/2014/main" id="{853FA947-A241-46C2-AF3F-F8DB90C81438}"/>
                    </a:ext>
                  </a:extLst>
                </p:cNvPr>
                <p:cNvSpPr/>
                <p:nvPr/>
              </p:nvSpPr>
              <p:spPr>
                <a:xfrm>
                  <a:off x="1834689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3" name="矩形 192">
                  <a:extLst>
                    <a:ext uri="{FF2B5EF4-FFF2-40B4-BE49-F238E27FC236}">
                      <a16:creationId xmlns="" xmlns:a16="http://schemas.microsoft.com/office/drawing/2014/main" id="{8C629767-2551-48A2-AB34-5D1B6319D67A}"/>
                    </a:ext>
                  </a:extLst>
                </p:cNvPr>
                <p:cNvSpPr/>
                <p:nvPr/>
              </p:nvSpPr>
              <p:spPr>
                <a:xfrm>
                  <a:off x="2319313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4" name="矩形 193">
                  <a:extLst>
                    <a:ext uri="{FF2B5EF4-FFF2-40B4-BE49-F238E27FC236}">
                      <a16:creationId xmlns="" xmlns:a16="http://schemas.microsoft.com/office/drawing/2014/main" id="{6C2875CC-466A-4FAD-B43F-7A7CFF0DC33E}"/>
                    </a:ext>
                  </a:extLst>
                </p:cNvPr>
                <p:cNvSpPr/>
                <p:nvPr/>
              </p:nvSpPr>
              <p:spPr>
                <a:xfrm>
                  <a:off x="2803937" y="3845119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" name="矩形 194">
                  <a:extLst>
                    <a:ext uri="{FF2B5EF4-FFF2-40B4-BE49-F238E27FC236}">
                      <a16:creationId xmlns="" xmlns:a16="http://schemas.microsoft.com/office/drawing/2014/main" id="{8B8B3EB2-FFA8-4402-A79E-8D4344BEA6E7}"/>
                    </a:ext>
                  </a:extLst>
                </p:cNvPr>
                <p:cNvSpPr/>
                <p:nvPr/>
              </p:nvSpPr>
              <p:spPr>
                <a:xfrm>
                  <a:off x="3288561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6" name="矩形 195">
                  <a:extLst>
                    <a:ext uri="{FF2B5EF4-FFF2-40B4-BE49-F238E27FC236}">
                      <a16:creationId xmlns="" xmlns:a16="http://schemas.microsoft.com/office/drawing/2014/main" id="{37D8414C-2D74-4A8D-B268-42DD7835B86C}"/>
                    </a:ext>
                  </a:extLst>
                </p:cNvPr>
                <p:cNvSpPr/>
                <p:nvPr/>
              </p:nvSpPr>
              <p:spPr>
                <a:xfrm>
                  <a:off x="3773185" y="3844056"/>
                  <a:ext cx="503398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矩形 187">
                  <a:extLst>
                    <a:ext uri="{FF2B5EF4-FFF2-40B4-BE49-F238E27FC236}">
                      <a16:creationId xmlns="" xmlns:a16="http://schemas.microsoft.com/office/drawing/2014/main" id="{82025A3D-942B-4188-9C0C-90212E9AF17E}"/>
                    </a:ext>
                  </a:extLst>
                </p:cNvPr>
                <p:cNvSpPr/>
                <p:nvPr/>
              </p:nvSpPr>
              <p:spPr>
                <a:xfrm>
                  <a:off x="29485" y="4262809"/>
                  <a:ext cx="124906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zh-CN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3]</m:t>
                      </m:r>
                    </m:oMath>
                  </a14:m>
                  <a:r>
                    <a:rPr lang="en-US" altLang="zh-CN" sz="2800" dirty="0"/>
                    <a:t>=8</a:t>
                  </a:r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88" name="矩形 187">
                  <a:extLst>
                    <a:ext uri="{FF2B5EF4-FFF2-40B4-BE49-F238E27FC236}">
                      <a16:creationId xmlns:a16="http://schemas.microsoft.com/office/drawing/2014/main" id="{82025A3D-942B-4188-9C0C-90212E9AF1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85" y="4262809"/>
                  <a:ext cx="1249060" cy="523220"/>
                </a:xfrm>
                <a:prstGeom prst="rect">
                  <a:avLst/>
                </a:prstGeom>
                <a:blipFill>
                  <a:blip r:embed="rId10"/>
                  <a:stretch>
                    <a:fillRect t="-11628" r="-8293" b="-313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1" name="文本框 125">
            <a:extLst>
              <a:ext uri="{FF2B5EF4-FFF2-40B4-BE49-F238E27FC236}">
                <a16:creationId xmlns="" xmlns:a16="http://schemas.microsoft.com/office/drawing/2014/main" id="{83831CA2-813A-492C-AE45-A235B90B742D}"/>
              </a:ext>
            </a:extLst>
          </p:cNvPr>
          <p:cNvSpPr txBox="1"/>
          <p:nvPr/>
        </p:nvSpPr>
        <p:spPr>
          <a:xfrm>
            <a:off x="3492274" y="5095307"/>
            <a:ext cx="2053767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deleting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e</a:t>
            </a:r>
            <a:r>
              <a:rPr lang="en-US" altLang="zh-CN" sz="2400" i="1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2)</a:t>
            </a:r>
            <a:endParaRPr lang="zh-C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箭头: 下 171">
            <a:extLst>
              <a:ext uri="{FF2B5EF4-FFF2-40B4-BE49-F238E27FC236}">
                <a16:creationId xmlns="" xmlns:a16="http://schemas.microsoft.com/office/drawing/2014/main" id="{8E664AB7-4AE0-45F0-80CA-7B0EC814DF69}"/>
              </a:ext>
            </a:extLst>
          </p:cNvPr>
          <p:cNvSpPr/>
          <p:nvPr/>
        </p:nvSpPr>
        <p:spPr>
          <a:xfrm>
            <a:off x="2851272" y="4955457"/>
            <a:ext cx="360040" cy="780940"/>
          </a:xfrm>
          <a:prstGeom prst="downArrow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73" name="组合 172">
            <a:extLst>
              <a:ext uri="{FF2B5EF4-FFF2-40B4-BE49-F238E27FC236}">
                <a16:creationId xmlns="" xmlns:a16="http://schemas.microsoft.com/office/drawing/2014/main" id="{E15DDD11-F57F-4F8C-99A6-59B2134A7E41}"/>
              </a:ext>
            </a:extLst>
          </p:cNvPr>
          <p:cNvGrpSpPr/>
          <p:nvPr/>
        </p:nvGrpSpPr>
        <p:grpSpPr>
          <a:xfrm>
            <a:off x="41255" y="5728227"/>
            <a:ext cx="5145096" cy="617837"/>
            <a:chOff x="41255" y="5728227"/>
            <a:chExt cx="5145096" cy="617837"/>
          </a:xfrm>
        </p:grpSpPr>
        <p:grpSp>
          <p:nvGrpSpPr>
            <p:cNvPr id="174" name="组合 173">
              <a:extLst>
                <a:ext uri="{FF2B5EF4-FFF2-40B4-BE49-F238E27FC236}">
                  <a16:creationId xmlns="" xmlns:a16="http://schemas.microsoft.com/office/drawing/2014/main" id="{94F3AD17-4601-4455-B130-E4F0E1EA5E8E}"/>
                </a:ext>
              </a:extLst>
            </p:cNvPr>
            <p:cNvGrpSpPr/>
            <p:nvPr/>
          </p:nvGrpSpPr>
          <p:grpSpPr>
            <a:xfrm>
              <a:off x="1290585" y="5833498"/>
              <a:ext cx="3895766" cy="512566"/>
              <a:chOff x="380817" y="5804201"/>
              <a:chExt cx="3895766" cy="512566"/>
            </a:xfrm>
          </p:grpSpPr>
          <p:grpSp>
            <p:nvGrpSpPr>
              <p:cNvPr id="177" name="组合 176">
                <a:extLst>
                  <a:ext uri="{FF2B5EF4-FFF2-40B4-BE49-F238E27FC236}">
                    <a16:creationId xmlns="" xmlns:a16="http://schemas.microsoft.com/office/drawing/2014/main" id="{79355090-BF13-4EB8-9838-0941954306AD}"/>
                  </a:ext>
                </a:extLst>
              </p:cNvPr>
              <p:cNvGrpSpPr/>
              <p:nvPr/>
            </p:nvGrpSpPr>
            <p:grpSpPr>
              <a:xfrm>
                <a:off x="380817" y="5805264"/>
                <a:ext cx="1453872" cy="511503"/>
                <a:chOff x="623392" y="3854664"/>
                <a:chExt cx="1453872" cy="511503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184" name="矩形 183">
                  <a:extLst>
                    <a:ext uri="{FF2B5EF4-FFF2-40B4-BE49-F238E27FC236}">
                      <a16:creationId xmlns="" xmlns:a16="http://schemas.microsoft.com/office/drawing/2014/main" id="{D4A0E8AC-8F6F-48F1-9AC3-C91AD886B5B9}"/>
                    </a:ext>
                  </a:extLst>
                </p:cNvPr>
                <p:cNvSpPr/>
                <p:nvPr/>
              </p:nvSpPr>
              <p:spPr>
                <a:xfrm>
                  <a:off x="623392" y="3854664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" name="矩形 184">
                  <a:extLst>
                    <a:ext uri="{FF2B5EF4-FFF2-40B4-BE49-F238E27FC236}">
                      <a16:creationId xmlns="" xmlns:a16="http://schemas.microsoft.com/office/drawing/2014/main" id="{B7958C8E-3F3F-46CE-BE72-58A2D8F781CE}"/>
                    </a:ext>
                  </a:extLst>
                </p:cNvPr>
                <p:cNvSpPr/>
                <p:nvPr/>
              </p:nvSpPr>
              <p:spPr>
                <a:xfrm>
                  <a:off x="1108016" y="3854664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1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6" name="矩形 185">
                  <a:extLst>
                    <a:ext uri="{FF2B5EF4-FFF2-40B4-BE49-F238E27FC236}">
                      <a16:creationId xmlns="" xmlns:a16="http://schemas.microsoft.com/office/drawing/2014/main" id="{EF898607-D42E-4193-826C-936DD66220FC}"/>
                    </a:ext>
                  </a:extLst>
                </p:cNvPr>
                <p:cNvSpPr/>
                <p:nvPr/>
              </p:nvSpPr>
              <p:spPr>
                <a:xfrm>
                  <a:off x="1592640" y="3855727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178" name="组合 177">
                <a:extLst>
                  <a:ext uri="{FF2B5EF4-FFF2-40B4-BE49-F238E27FC236}">
                    <a16:creationId xmlns="" xmlns:a16="http://schemas.microsoft.com/office/drawing/2014/main" id="{DC1820E3-BEA0-4C58-A4AA-3C1A6BD79C19}"/>
                  </a:ext>
                </a:extLst>
              </p:cNvPr>
              <p:cNvGrpSpPr/>
              <p:nvPr/>
            </p:nvGrpSpPr>
            <p:grpSpPr>
              <a:xfrm>
                <a:off x="1834689" y="5804201"/>
                <a:ext cx="2441894" cy="511503"/>
                <a:chOff x="1834689" y="3844056"/>
                <a:chExt cx="2441894" cy="511503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79" name="矩形 178">
                  <a:extLst>
                    <a:ext uri="{FF2B5EF4-FFF2-40B4-BE49-F238E27FC236}">
                      <a16:creationId xmlns="" xmlns:a16="http://schemas.microsoft.com/office/drawing/2014/main" id="{816232F8-3A6E-403F-AC90-D86FA2173CB9}"/>
                    </a:ext>
                  </a:extLst>
                </p:cNvPr>
                <p:cNvSpPr/>
                <p:nvPr/>
              </p:nvSpPr>
              <p:spPr>
                <a:xfrm>
                  <a:off x="1834689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1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80" name="矩形 179">
                  <a:extLst>
                    <a:ext uri="{FF2B5EF4-FFF2-40B4-BE49-F238E27FC236}">
                      <a16:creationId xmlns="" xmlns:a16="http://schemas.microsoft.com/office/drawing/2014/main" id="{ECFE45F5-9D97-498F-B6C5-60C92F4CB6C5}"/>
                    </a:ext>
                  </a:extLst>
                </p:cNvPr>
                <p:cNvSpPr/>
                <p:nvPr/>
              </p:nvSpPr>
              <p:spPr>
                <a:xfrm>
                  <a:off x="2319313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1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81" name="矩形 180">
                  <a:extLst>
                    <a:ext uri="{FF2B5EF4-FFF2-40B4-BE49-F238E27FC236}">
                      <a16:creationId xmlns="" xmlns:a16="http://schemas.microsoft.com/office/drawing/2014/main" id="{CEB1539A-9E38-4C73-AFDF-271648B8C796}"/>
                    </a:ext>
                  </a:extLst>
                </p:cNvPr>
                <p:cNvSpPr/>
                <p:nvPr/>
              </p:nvSpPr>
              <p:spPr>
                <a:xfrm>
                  <a:off x="2803937" y="3845119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1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82" name="矩形 181">
                  <a:extLst>
                    <a:ext uri="{FF2B5EF4-FFF2-40B4-BE49-F238E27FC236}">
                      <a16:creationId xmlns="" xmlns:a16="http://schemas.microsoft.com/office/drawing/2014/main" id="{5015FD34-F96A-4D48-9331-F68D1FDC21E2}"/>
                    </a:ext>
                  </a:extLst>
                </p:cNvPr>
                <p:cNvSpPr/>
                <p:nvPr/>
              </p:nvSpPr>
              <p:spPr>
                <a:xfrm>
                  <a:off x="3288561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1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83" name="矩形 182">
                  <a:extLst>
                    <a:ext uri="{FF2B5EF4-FFF2-40B4-BE49-F238E27FC236}">
                      <a16:creationId xmlns="" xmlns:a16="http://schemas.microsoft.com/office/drawing/2014/main" id="{05A02284-E8C7-416A-882A-50EEEF3A9B98}"/>
                    </a:ext>
                  </a:extLst>
                </p:cNvPr>
                <p:cNvSpPr/>
                <p:nvPr/>
              </p:nvSpPr>
              <p:spPr>
                <a:xfrm>
                  <a:off x="3773185" y="3844056"/>
                  <a:ext cx="503398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1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矩形 174">
                  <a:extLst>
                    <a:ext uri="{FF2B5EF4-FFF2-40B4-BE49-F238E27FC236}">
                      <a16:creationId xmlns="" xmlns:a16="http://schemas.microsoft.com/office/drawing/2014/main" id="{30D73C58-B614-4B6A-8399-68342A3AEA3B}"/>
                    </a:ext>
                  </a:extLst>
                </p:cNvPr>
                <p:cNvSpPr/>
                <p:nvPr/>
              </p:nvSpPr>
              <p:spPr>
                <a:xfrm>
                  <a:off x="41255" y="5728227"/>
                  <a:ext cx="124906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zh-CN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2]</m:t>
                      </m:r>
                    </m:oMath>
                  </a14:m>
                  <a:r>
                    <a:rPr lang="en-US" altLang="zh-CN" sz="2800" dirty="0"/>
                    <a:t>=4</a:t>
                  </a:r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75" name="矩形 174">
                  <a:extLst>
                    <a:ext uri="{FF2B5EF4-FFF2-40B4-BE49-F238E27FC236}">
                      <a16:creationId xmlns:a16="http://schemas.microsoft.com/office/drawing/2014/main" id="{30D73C58-B614-4B6A-8399-68342A3AEA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55" y="5728227"/>
                  <a:ext cx="1249060" cy="523220"/>
                </a:xfrm>
                <a:prstGeom prst="rect">
                  <a:avLst/>
                </a:prstGeom>
                <a:blipFill>
                  <a:blip r:embed="rId11"/>
                  <a:stretch>
                    <a:fillRect t="-12941" r="-8293" b="-3294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6867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169" grpId="0" animBg="1"/>
      <p:bldP spid="171" grpId="0"/>
      <p:bldP spid="1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437591" y="348250"/>
            <a:ext cx="9914993" cy="496824"/>
          </a:xfrm>
        </p:spPr>
        <p:txBody>
          <a:bodyPr/>
          <a:lstStyle/>
          <a:p>
            <a:r>
              <a:rPr lang="en-US" altLang="zh-CN" dirty="0"/>
              <a:t>Static Version  -- </a:t>
            </a:r>
            <a:r>
              <a:rPr lang="en-US" altLang="zh-CN" dirty="0" smtClean="0">
                <a:solidFill>
                  <a:srgbClr val="00FA00"/>
                </a:solidFill>
              </a:rPr>
              <a:t>query</a:t>
            </a:r>
            <a:endParaRPr lang="zh-CN" altLang="en-US" dirty="0">
              <a:solidFill>
                <a:srgbClr val="00FA00"/>
              </a:solidFill>
            </a:endParaRP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="" xmlns:a16="http://schemas.microsoft.com/office/drawing/2014/main" id="{65E6EADD-582C-4A8A-9EDE-31A501313CAE}"/>
                  </a:ext>
                </a:extLst>
              </p:cNvPr>
              <p:cNvSpPr txBox="1"/>
              <p:nvPr/>
            </p:nvSpPr>
            <p:spPr>
              <a:xfrm>
                <a:off x="5744194" y="1855837"/>
                <a:ext cx="6113927" cy="309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Query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𝑠𝑡𝑎𝑔𝑒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=0,</m:t>
                      </m:r>
                    </m:oMath>
                  </m:oMathPara>
                </a14:m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𝑠𝑡𝑎𝑔𝑒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nary>
                        <m:naryPr>
                          <m:chr m:val="∑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zh-CN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m:oMathPara>
                </a14:m>
                <a:endPara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zh-CN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𝑠𝑡𝑎𝑔𝑒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zh-CN" alt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65E6EADD-582C-4A8A-9EDE-31A501313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194" y="1855837"/>
                <a:ext cx="6113927" cy="3091167"/>
              </a:xfrm>
              <a:prstGeom prst="rect">
                <a:avLst/>
              </a:prstGeom>
              <a:blipFill>
                <a:blip r:embed="rId3"/>
                <a:stretch>
                  <a:fillRect l="-1994" t="-1969" b="-45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="" xmlns:a16="http://schemas.microsoft.com/office/drawing/2014/main" id="{D2EEDFB5-5B9F-4CBA-92F1-6C7ED07B7B8B}"/>
                  </a:ext>
                </a:extLst>
              </p:cNvPr>
              <p:cNvSpPr txBox="1"/>
              <p:nvPr/>
            </p:nvSpPr>
            <p:spPr>
              <a:xfrm>
                <a:off x="5757758" y="5326139"/>
                <a:ext cx="544107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number of digits of sign part</a:t>
                </a:r>
                <a:endParaRPr lang="en-US" altLang="zh-CN" sz="28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value of counting part</a:t>
                </a:r>
                <a:endPara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value of sign part</a:t>
                </a:r>
                <a:endParaRPr lang="zh-CN" alt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2EEDFB5-5B9F-4CBA-92F1-6C7ED07B7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758" y="5326139"/>
                <a:ext cx="5441078" cy="1384995"/>
              </a:xfrm>
              <a:prstGeom prst="rect">
                <a:avLst/>
              </a:prstGeom>
              <a:blipFill>
                <a:blip r:embed="rId4"/>
                <a:stretch>
                  <a:fillRect t="-4846" b="-114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="" xmlns:a16="http://schemas.microsoft.com/office/drawing/2014/main" id="{6A06B28E-087E-4FD5-90DF-0C588758F956}"/>
                  </a:ext>
                </a:extLst>
              </p:cNvPr>
              <p:cNvSpPr txBox="1"/>
              <p:nvPr/>
            </p:nvSpPr>
            <p:spPr>
              <a:xfrm>
                <a:off x="166664" y="1153385"/>
                <a:ext cx="12025336" cy="759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… </m:t>
                    </m:r>
                    <m:r>
                      <a:rPr lang="zh-CN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−1]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expansion array to determine the predefined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zh-CN" alt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6A06B28E-087E-4FD5-90DF-0C588758F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64" y="1153385"/>
                <a:ext cx="12025336" cy="759375"/>
              </a:xfrm>
              <a:prstGeom prst="rect">
                <a:avLst/>
              </a:prstGeom>
              <a:blipFill>
                <a:blip r:embed="rId5"/>
                <a:stretch>
                  <a:fillRect b="-1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6" name="组合 195">
            <a:extLst>
              <a:ext uri="{FF2B5EF4-FFF2-40B4-BE49-F238E27FC236}">
                <a16:creationId xmlns="" xmlns:a16="http://schemas.microsoft.com/office/drawing/2014/main" id="{9C8817CC-1862-407B-AF2E-FA6C24717DC9}"/>
              </a:ext>
            </a:extLst>
          </p:cNvPr>
          <p:cNvGrpSpPr/>
          <p:nvPr/>
        </p:nvGrpSpPr>
        <p:grpSpPr>
          <a:xfrm>
            <a:off x="1309089" y="2787095"/>
            <a:ext cx="3876992" cy="512566"/>
            <a:chOff x="380817" y="3844056"/>
            <a:chExt cx="3876992" cy="512566"/>
          </a:xfrm>
        </p:grpSpPr>
        <p:grpSp>
          <p:nvGrpSpPr>
            <p:cNvPr id="233" name="组合 232">
              <a:extLst>
                <a:ext uri="{FF2B5EF4-FFF2-40B4-BE49-F238E27FC236}">
                  <a16:creationId xmlns="" xmlns:a16="http://schemas.microsoft.com/office/drawing/2014/main" id="{7C5BD507-3DD6-4A49-8583-181DF24184D9}"/>
                </a:ext>
              </a:extLst>
            </p:cNvPr>
            <p:cNvGrpSpPr/>
            <p:nvPr/>
          </p:nvGrpSpPr>
          <p:grpSpPr>
            <a:xfrm>
              <a:off x="380817" y="3845119"/>
              <a:ext cx="1453872" cy="511503"/>
              <a:chOff x="623392" y="3854664"/>
              <a:chExt cx="1453872" cy="511503"/>
            </a:xfrm>
            <a:solidFill>
              <a:schemeClr val="bg2">
                <a:lumMod val="50000"/>
              </a:schemeClr>
            </a:solidFill>
          </p:grpSpPr>
          <p:sp>
            <p:nvSpPr>
              <p:cNvPr id="240" name="矩形 239">
                <a:extLst>
                  <a:ext uri="{FF2B5EF4-FFF2-40B4-BE49-F238E27FC236}">
                    <a16:creationId xmlns="" xmlns:a16="http://schemas.microsoft.com/office/drawing/2014/main" id="{EA0BF223-9C7D-4486-B29C-95680975BB6F}"/>
                  </a:ext>
                </a:extLst>
              </p:cNvPr>
              <p:cNvSpPr/>
              <p:nvPr/>
            </p:nvSpPr>
            <p:spPr>
              <a:xfrm>
                <a:off x="623392" y="3854664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</a:rPr>
                  <a:t>0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1" name="矩形 240">
                <a:extLst>
                  <a:ext uri="{FF2B5EF4-FFF2-40B4-BE49-F238E27FC236}">
                    <a16:creationId xmlns="" xmlns:a16="http://schemas.microsoft.com/office/drawing/2014/main" id="{8AEF5CB0-F823-4E20-A895-CA86CC95EF9E}"/>
                  </a:ext>
                </a:extLst>
              </p:cNvPr>
              <p:cNvSpPr/>
              <p:nvPr/>
            </p:nvSpPr>
            <p:spPr>
              <a:xfrm>
                <a:off x="1108016" y="3854664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</a:rPr>
                  <a:t>1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2" name="矩形 241">
                <a:extLst>
                  <a:ext uri="{FF2B5EF4-FFF2-40B4-BE49-F238E27FC236}">
                    <a16:creationId xmlns="" xmlns:a16="http://schemas.microsoft.com/office/drawing/2014/main" id="{4F2EC4EA-D5E6-47EC-B03B-B6D92C401414}"/>
                  </a:ext>
                </a:extLst>
              </p:cNvPr>
              <p:cNvSpPr/>
              <p:nvPr/>
            </p:nvSpPr>
            <p:spPr>
              <a:xfrm>
                <a:off x="1592640" y="3855727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</a:rPr>
                  <a:t>0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4" name="组合 233">
              <a:extLst>
                <a:ext uri="{FF2B5EF4-FFF2-40B4-BE49-F238E27FC236}">
                  <a16:creationId xmlns="" xmlns:a16="http://schemas.microsoft.com/office/drawing/2014/main" id="{060D58B8-55D7-4BBE-A9D0-F42FA7AA8629}"/>
                </a:ext>
              </a:extLst>
            </p:cNvPr>
            <p:cNvGrpSpPr/>
            <p:nvPr/>
          </p:nvGrpSpPr>
          <p:grpSpPr>
            <a:xfrm>
              <a:off x="1834689" y="3844056"/>
              <a:ext cx="2423120" cy="511503"/>
              <a:chOff x="1834689" y="3844056"/>
              <a:chExt cx="2423120" cy="511503"/>
            </a:xfrm>
            <a:solidFill>
              <a:schemeClr val="bg2">
                <a:lumMod val="75000"/>
              </a:schemeClr>
            </a:solidFill>
          </p:grpSpPr>
          <p:sp>
            <p:nvSpPr>
              <p:cNvPr id="235" name="矩形 234">
                <a:extLst>
                  <a:ext uri="{FF2B5EF4-FFF2-40B4-BE49-F238E27FC236}">
                    <a16:creationId xmlns="" xmlns:a16="http://schemas.microsoft.com/office/drawing/2014/main" id="{162D1254-5078-43BB-8E3B-0D36BB5095D0}"/>
                  </a:ext>
                </a:extLst>
              </p:cNvPr>
              <p:cNvSpPr/>
              <p:nvPr/>
            </p:nvSpPr>
            <p:spPr>
              <a:xfrm>
                <a:off x="1834689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矩形 235">
                <a:extLst>
                  <a:ext uri="{FF2B5EF4-FFF2-40B4-BE49-F238E27FC236}">
                    <a16:creationId xmlns="" xmlns:a16="http://schemas.microsoft.com/office/drawing/2014/main" id="{E4DA927B-DECC-48CE-8BD8-63FA7EC8501E}"/>
                  </a:ext>
                </a:extLst>
              </p:cNvPr>
              <p:cNvSpPr/>
              <p:nvPr/>
            </p:nvSpPr>
            <p:spPr>
              <a:xfrm>
                <a:off x="2319313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矩形 236">
                <a:extLst>
                  <a:ext uri="{FF2B5EF4-FFF2-40B4-BE49-F238E27FC236}">
                    <a16:creationId xmlns="" xmlns:a16="http://schemas.microsoft.com/office/drawing/2014/main" id="{632027CA-A287-4176-A0F2-0B365D5614D7}"/>
                  </a:ext>
                </a:extLst>
              </p:cNvPr>
              <p:cNvSpPr/>
              <p:nvPr/>
            </p:nvSpPr>
            <p:spPr>
              <a:xfrm>
                <a:off x="2803937" y="3845119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矩形 237">
                <a:extLst>
                  <a:ext uri="{FF2B5EF4-FFF2-40B4-BE49-F238E27FC236}">
                    <a16:creationId xmlns="" xmlns:a16="http://schemas.microsoft.com/office/drawing/2014/main" id="{9910756C-5707-4110-86D9-3883F7EFC2A0}"/>
                  </a:ext>
                </a:extLst>
              </p:cNvPr>
              <p:cNvSpPr/>
              <p:nvPr/>
            </p:nvSpPr>
            <p:spPr>
              <a:xfrm>
                <a:off x="3288561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矩形 238">
                <a:extLst>
                  <a:ext uri="{FF2B5EF4-FFF2-40B4-BE49-F238E27FC236}">
                    <a16:creationId xmlns="" xmlns:a16="http://schemas.microsoft.com/office/drawing/2014/main" id="{834F947E-C795-4C1F-B1F4-3B388374375D}"/>
                  </a:ext>
                </a:extLst>
              </p:cNvPr>
              <p:cNvSpPr/>
              <p:nvPr/>
            </p:nvSpPr>
            <p:spPr>
              <a:xfrm>
                <a:off x="3773185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7" name="文本框 196">
            <a:extLst>
              <a:ext uri="{FF2B5EF4-FFF2-40B4-BE49-F238E27FC236}">
                <a16:creationId xmlns="" xmlns:a16="http://schemas.microsoft.com/office/drawing/2014/main" id="{180C22DB-5926-4203-AD26-EAA47AEE4108}"/>
              </a:ext>
            </a:extLst>
          </p:cNvPr>
          <p:cNvSpPr txBox="1"/>
          <p:nvPr/>
        </p:nvSpPr>
        <p:spPr>
          <a:xfrm>
            <a:off x="1172428" y="208620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2051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part: 2</a:t>
            </a:r>
            <a:endParaRPr lang="zh-CN" altLang="en-US" sz="2400" dirty="0">
              <a:solidFill>
                <a:srgbClr val="2051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文本框 197">
            <a:extLst>
              <a:ext uri="{FF2B5EF4-FFF2-40B4-BE49-F238E27FC236}">
                <a16:creationId xmlns="" xmlns:a16="http://schemas.microsoft.com/office/drawing/2014/main" id="{C2D18668-2CA4-4F3B-A996-4989DE284AEF}"/>
              </a:ext>
            </a:extLst>
          </p:cNvPr>
          <p:cNvSpPr txBox="1"/>
          <p:nvPr/>
        </p:nvSpPr>
        <p:spPr>
          <a:xfrm>
            <a:off x="2851272" y="2089599"/>
            <a:ext cx="2408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2051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Counting part: 31</a:t>
            </a:r>
            <a:endParaRPr lang="zh-CN" altLang="en-US" sz="2400" dirty="0">
              <a:solidFill>
                <a:srgbClr val="2051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矩形 198">
                <a:extLst>
                  <a:ext uri="{FF2B5EF4-FFF2-40B4-BE49-F238E27FC236}">
                    <a16:creationId xmlns="" xmlns:a16="http://schemas.microsoft.com/office/drawing/2014/main" id="{D4E25235-A744-4E6B-B41E-A32A23F86F25}"/>
                  </a:ext>
                </a:extLst>
              </p:cNvPr>
              <p:cNvSpPr/>
              <p:nvPr/>
            </p:nvSpPr>
            <p:spPr>
              <a:xfrm>
                <a:off x="6324" y="2745374"/>
                <a:ext cx="12490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2]</m:t>
                    </m:r>
                  </m:oMath>
                </a14:m>
                <a:r>
                  <a:rPr lang="en-US" altLang="zh-CN" sz="2800" dirty="0"/>
                  <a:t>=4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99" name="矩形 198">
                <a:extLst>
                  <a:ext uri="{FF2B5EF4-FFF2-40B4-BE49-F238E27FC236}">
                    <a16:creationId xmlns:a16="http://schemas.microsoft.com/office/drawing/2014/main" id="{D4E25235-A744-4E6B-B41E-A32A23F86F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" y="2745374"/>
                <a:ext cx="1249060" cy="523220"/>
              </a:xfrm>
              <a:prstGeom prst="rect">
                <a:avLst/>
              </a:prstGeom>
              <a:blipFill>
                <a:blip r:embed="rId6"/>
                <a:stretch>
                  <a:fillRect t="-11628" r="-8780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0" name="矩形 199">
            <a:extLst>
              <a:ext uri="{FF2B5EF4-FFF2-40B4-BE49-F238E27FC236}">
                <a16:creationId xmlns="" xmlns:a16="http://schemas.microsoft.com/office/drawing/2014/main" id="{F1203638-65E1-430D-A78A-A703316B9683}"/>
              </a:ext>
            </a:extLst>
          </p:cNvPr>
          <p:cNvSpPr/>
          <p:nvPr/>
        </p:nvSpPr>
        <p:spPr>
          <a:xfrm>
            <a:off x="29484" y="3355254"/>
            <a:ext cx="2020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>
                <a:solidFill>
                  <a:srgbClr val="20517C"/>
                </a:solidFill>
              </a:rPr>
              <a:t>Value=476</a:t>
            </a:r>
            <a:endParaRPr lang="zh-CN" altLang="en-US" sz="2800" dirty="0">
              <a:solidFill>
                <a:srgbClr val="20517C"/>
              </a:solidFill>
            </a:endParaRPr>
          </a:p>
        </p:txBody>
      </p:sp>
      <p:sp>
        <p:nvSpPr>
          <p:cNvPr id="201" name="文本框 125">
            <a:extLst>
              <a:ext uri="{FF2B5EF4-FFF2-40B4-BE49-F238E27FC236}">
                <a16:creationId xmlns="" xmlns:a16="http://schemas.microsoft.com/office/drawing/2014/main" id="{2ED3F2D0-5621-44B0-9334-94011854670E}"/>
              </a:ext>
            </a:extLst>
          </p:cNvPr>
          <p:cNvSpPr txBox="1"/>
          <p:nvPr/>
        </p:nvSpPr>
        <p:spPr>
          <a:xfrm>
            <a:off x="3403129" y="3447178"/>
            <a:ext cx="2157963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inserting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e</a:t>
            </a:r>
            <a:r>
              <a:rPr lang="en-US" altLang="zh-CN" sz="2400" i="1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1)</a:t>
            </a:r>
            <a:endParaRPr lang="zh-C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箭头: 下 201">
            <a:extLst>
              <a:ext uri="{FF2B5EF4-FFF2-40B4-BE49-F238E27FC236}">
                <a16:creationId xmlns="" xmlns:a16="http://schemas.microsoft.com/office/drawing/2014/main" id="{EE35019E-D3E6-4300-AA47-B1BA271A9363}"/>
              </a:ext>
            </a:extLst>
          </p:cNvPr>
          <p:cNvSpPr/>
          <p:nvPr/>
        </p:nvSpPr>
        <p:spPr>
          <a:xfrm>
            <a:off x="2910511" y="3389702"/>
            <a:ext cx="360040" cy="780940"/>
          </a:xfrm>
          <a:prstGeom prst="downArrow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03" name="组合 202">
            <a:extLst>
              <a:ext uri="{FF2B5EF4-FFF2-40B4-BE49-F238E27FC236}">
                <a16:creationId xmlns="" xmlns:a16="http://schemas.microsoft.com/office/drawing/2014/main" id="{0FF9C254-4854-48AB-A095-60F771AD28A7}"/>
              </a:ext>
            </a:extLst>
          </p:cNvPr>
          <p:cNvGrpSpPr/>
          <p:nvPr/>
        </p:nvGrpSpPr>
        <p:grpSpPr>
          <a:xfrm>
            <a:off x="-12241" y="4262809"/>
            <a:ext cx="5198322" cy="1065349"/>
            <a:chOff x="-12241" y="4262809"/>
            <a:chExt cx="5198322" cy="1065349"/>
          </a:xfrm>
        </p:grpSpPr>
        <p:grpSp>
          <p:nvGrpSpPr>
            <p:cNvPr id="220" name="组合 219">
              <a:extLst>
                <a:ext uri="{FF2B5EF4-FFF2-40B4-BE49-F238E27FC236}">
                  <a16:creationId xmlns="" xmlns:a16="http://schemas.microsoft.com/office/drawing/2014/main" id="{216EB866-9C5C-43FC-A0FC-E788E820AACC}"/>
                </a:ext>
              </a:extLst>
            </p:cNvPr>
            <p:cNvGrpSpPr/>
            <p:nvPr/>
          </p:nvGrpSpPr>
          <p:grpSpPr>
            <a:xfrm>
              <a:off x="1290315" y="4262809"/>
              <a:ext cx="3895766" cy="512566"/>
              <a:chOff x="380817" y="5804201"/>
              <a:chExt cx="3895766" cy="512566"/>
            </a:xfrm>
          </p:grpSpPr>
          <p:grpSp>
            <p:nvGrpSpPr>
              <p:cNvPr id="223" name="组合 222">
                <a:extLst>
                  <a:ext uri="{FF2B5EF4-FFF2-40B4-BE49-F238E27FC236}">
                    <a16:creationId xmlns="" xmlns:a16="http://schemas.microsoft.com/office/drawing/2014/main" id="{392A1EC6-62AC-425A-BBF2-734D94BE5545}"/>
                  </a:ext>
                </a:extLst>
              </p:cNvPr>
              <p:cNvGrpSpPr/>
              <p:nvPr/>
            </p:nvGrpSpPr>
            <p:grpSpPr>
              <a:xfrm>
                <a:off x="380817" y="5805264"/>
                <a:ext cx="1453872" cy="511503"/>
                <a:chOff x="623392" y="3854664"/>
                <a:chExt cx="1453872" cy="511503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230" name="矩形 229">
                  <a:extLst>
                    <a:ext uri="{FF2B5EF4-FFF2-40B4-BE49-F238E27FC236}">
                      <a16:creationId xmlns="" xmlns:a16="http://schemas.microsoft.com/office/drawing/2014/main" id="{E77C8503-4B47-4C7D-9498-63398277B9CC}"/>
                    </a:ext>
                  </a:extLst>
                </p:cNvPr>
                <p:cNvSpPr/>
                <p:nvPr/>
              </p:nvSpPr>
              <p:spPr>
                <a:xfrm>
                  <a:off x="623392" y="3854664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1" name="矩形 230">
                  <a:extLst>
                    <a:ext uri="{FF2B5EF4-FFF2-40B4-BE49-F238E27FC236}">
                      <a16:creationId xmlns="" xmlns:a16="http://schemas.microsoft.com/office/drawing/2014/main" id="{69832F3E-A42C-4A69-9987-AC78D388E248}"/>
                    </a:ext>
                  </a:extLst>
                </p:cNvPr>
                <p:cNvSpPr/>
                <p:nvPr/>
              </p:nvSpPr>
              <p:spPr>
                <a:xfrm>
                  <a:off x="1108016" y="3854664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1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2" name="矩形 231">
                  <a:extLst>
                    <a:ext uri="{FF2B5EF4-FFF2-40B4-BE49-F238E27FC236}">
                      <a16:creationId xmlns="" xmlns:a16="http://schemas.microsoft.com/office/drawing/2014/main" id="{512DCFDF-8294-419D-9A07-608AF7E8AFC7}"/>
                    </a:ext>
                  </a:extLst>
                </p:cNvPr>
                <p:cNvSpPr/>
                <p:nvPr/>
              </p:nvSpPr>
              <p:spPr>
                <a:xfrm>
                  <a:off x="1592640" y="3855727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1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224" name="组合 223">
                <a:extLst>
                  <a:ext uri="{FF2B5EF4-FFF2-40B4-BE49-F238E27FC236}">
                    <a16:creationId xmlns="" xmlns:a16="http://schemas.microsoft.com/office/drawing/2014/main" id="{22FD730F-20EC-40F7-B001-DCA5EFC57177}"/>
                  </a:ext>
                </a:extLst>
              </p:cNvPr>
              <p:cNvGrpSpPr/>
              <p:nvPr/>
            </p:nvGrpSpPr>
            <p:grpSpPr>
              <a:xfrm>
                <a:off x="1834689" y="5804201"/>
                <a:ext cx="2441894" cy="511503"/>
                <a:chOff x="1834689" y="3844056"/>
                <a:chExt cx="2441894" cy="511503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25" name="矩形 224">
                  <a:extLst>
                    <a:ext uri="{FF2B5EF4-FFF2-40B4-BE49-F238E27FC236}">
                      <a16:creationId xmlns="" xmlns:a16="http://schemas.microsoft.com/office/drawing/2014/main" id="{7D0A1379-04FA-4B95-A1AE-B1A598B171FE}"/>
                    </a:ext>
                  </a:extLst>
                </p:cNvPr>
                <p:cNvSpPr/>
                <p:nvPr/>
              </p:nvSpPr>
              <p:spPr>
                <a:xfrm>
                  <a:off x="1834689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26" name="矩形 225">
                  <a:extLst>
                    <a:ext uri="{FF2B5EF4-FFF2-40B4-BE49-F238E27FC236}">
                      <a16:creationId xmlns="" xmlns:a16="http://schemas.microsoft.com/office/drawing/2014/main" id="{CB771C36-A639-4705-B2EB-7457EC58B2E8}"/>
                    </a:ext>
                  </a:extLst>
                </p:cNvPr>
                <p:cNvSpPr/>
                <p:nvPr/>
              </p:nvSpPr>
              <p:spPr>
                <a:xfrm>
                  <a:off x="2319313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27" name="矩形 226">
                  <a:extLst>
                    <a:ext uri="{FF2B5EF4-FFF2-40B4-BE49-F238E27FC236}">
                      <a16:creationId xmlns="" xmlns:a16="http://schemas.microsoft.com/office/drawing/2014/main" id="{8E15408D-8DC5-4CAD-B34F-D91922736F18}"/>
                    </a:ext>
                  </a:extLst>
                </p:cNvPr>
                <p:cNvSpPr/>
                <p:nvPr/>
              </p:nvSpPr>
              <p:spPr>
                <a:xfrm>
                  <a:off x="2803937" y="3845119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28" name="矩形 227">
                  <a:extLst>
                    <a:ext uri="{FF2B5EF4-FFF2-40B4-BE49-F238E27FC236}">
                      <a16:creationId xmlns="" xmlns:a16="http://schemas.microsoft.com/office/drawing/2014/main" id="{6346F717-D29F-481D-A592-4377B679B0E6}"/>
                    </a:ext>
                  </a:extLst>
                </p:cNvPr>
                <p:cNvSpPr/>
                <p:nvPr/>
              </p:nvSpPr>
              <p:spPr>
                <a:xfrm>
                  <a:off x="3288561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29" name="矩形 228">
                  <a:extLst>
                    <a:ext uri="{FF2B5EF4-FFF2-40B4-BE49-F238E27FC236}">
                      <a16:creationId xmlns="" xmlns:a16="http://schemas.microsoft.com/office/drawing/2014/main" id="{A54EB777-FB98-4FCD-8B16-0AF00FAE5746}"/>
                    </a:ext>
                  </a:extLst>
                </p:cNvPr>
                <p:cNvSpPr/>
                <p:nvPr/>
              </p:nvSpPr>
              <p:spPr>
                <a:xfrm>
                  <a:off x="3773185" y="3844056"/>
                  <a:ext cx="503398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矩形 220">
                  <a:extLst>
                    <a:ext uri="{FF2B5EF4-FFF2-40B4-BE49-F238E27FC236}">
                      <a16:creationId xmlns="" xmlns:a16="http://schemas.microsoft.com/office/drawing/2014/main" id="{EA6C8530-791D-4855-83F8-8E34C0B93156}"/>
                    </a:ext>
                  </a:extLst>
                </p:cNvPr>
                <p:cNvSpPr/>
                <p:nvPr/>
              </p:nvSpPr>
              <p:spPr>
                <a:xfrm>
                  <a:off x="29485" y="4262809"/>
                  <a:ext cx="124906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zh-CN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3]</m:t>
                      </m:r>
                    </m:oMath>
                  </a14:m>
                  <a:r>
                    <a:rPr lang="en-US" altLang="zh-CN" sz="2800" dirty="0"/>
                    <a:t>=8</a:t>
                  </a:r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221" name="矩形 220">
                  <a:extLst>
                    <a:ext uri="{FF2B5EF4-FFF2-40B4-BE49-F238E27FC236}">
                      <a16:creationId xmlns:a16="http://schemas.microsoft.com/office/drawing/2014/main" id="{EA6C8530-791D-4855-83F8-8E34C0B931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85" y="4262809"/>
                  <a:ext cx="1249060" cy="523220"/>
                </a:xfrm>
                <a:prstGeom prst="rect">
                  <a:avLst/>
                </a:prstGeom>
                <a:blipFill>
                  <a:blip r:embed="rId7"/>
                  <a:stretch>
                    <a:fillRect t="-11628" r="-8293" b="-313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2" name="矩形 221">
              <a:extLst>
                <a:ext uri="{FF2B5EF4-FFF2-40B4-BE49-F238E27FC236}">
                  <a16:creationId xmlns="" xmlns:a16="http://schemas.microsoft.com/office/drawing/2014/main" id="{B22B5BB0-B15F-4731-BB2B-CC7E5CB159D7}"/>
                </a:ext>
              </a:extLst>
            </p:cNvPr>
            <p:cNvSpPr/>
            <p:nvPr/>
          </p:nvSpPr>
          <p:spPr>
            <a:xfrm>
              <a:off x="-12241" y="4804938"/>
              <a:ext cx="202010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dirty="0">
                  <a:solidFill>
                    <a:srgbClr val="20517C"/>
                  </a:solidFill>
                </a:rPr>
                <a:t>Value=480</a:t>
              </a:r>
              <a:endParaRPr lang="zh-CN" altLang="en-US" sz="2800" dirty="0">
                <a:solidFill>
                  <a:srgbClr val="20517C"/>
                </a:solidFill>
              </a:endParaRPr>
            </a:p>
          </p:txBody>
        </p:sp>
      </p:grpSp>
      <p:sp>
        <p:nvSpPr>
          <p:cNvPr id="204" name="文本框 125">
            <a:extLst>
              <a:ext uri="{FF2B5EF4-FFF2-40B4-BE49-F238E27FC236}">
                <a16:creationId xmlns="" xmlns:a16="http://schemas.microsoft.com/office/drawing/2014/main" id="{D4FE7D3C-A620-430B-8BDD-7FEF2CD7451D}"/>
              </a:ext>
            </a:extLst>
          </p:cNvPr>
          <p:cNvSpPr txBox="1"/>
          <p:nvPr/>
        </p:nvSpPr>
        <p:spPr>
          <a:xfrm>
            <a:off x="3492274" y="5095307"/>
            <a:ext cx="2157963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inserting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e</a:t>
            </a:r>
            <a:r>
              <a:rPr lang="en-US" altLang="zh-CN" sz="2400" i="1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7)</a:t>
            </a:r>
            <a:endParaRPr lang="zh-C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箭头: 下 204">
            <a:extLst>
              <a:ext uri="{FF2B5EF4-FFF2-40B4-BE49-F238E27FC236}">
                <a16:creationId xmlns="" xmlns:a16="http://schemas.microsoft.com/office/drawing/2014/main" id="{7198C294-1FCE-477B-B49F-2B64EC4C1D32}"/>
              </a:ext>
            </a:extLst>
          </p:cNvPr>
          <p:cNvSpPr/>
          <p:nvPr/>
        </p:nvSpPr>
        <p:spPr>
          <a:xfrm>
            <a:off x="2851272" y="4955457"/>
            <a:ext cx="360040" cy="780940"/>
          </a:xfrm>
          <a:prstGeom prst="downArrow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06" name="组合 205">
            <a:extLst>
              <a:ext uri="{FF2B5EF4-FFF2-40B4-BE49-F238E27FC236}">
                <a16:creationId xmlns="" xmlns:a16="http://schemas.microsoft.com/office/drawing/2014/main" id="{96C0A31B-C89B-4327-8595-E718D0F89395}"/>
              </a:ext>
            </a:extLst>
          </p:cNvPr>
          <p:cNvGrpSpPr/>
          <p:nvPr/>
        </p:nvGrpSpPr>
        <p:grpSpPr>
          <a:xfrm>
            <a:off x="15920" y="5728227"/>
            <a:ext cx="5170431" cy="1112447"/>
            <a:chOff x="15920" y="5728227"/>
            <a:chExt cx="5170431" cy="1112447"/>
          </a:xfrm>
        </p:grpSpPr>
        <p:grpSp>
          <p:nvGrpSpPr>
            <p:cNvPr id="207" name="组合 206">
              <a:extLst>
                <a:ext uri="{FF2B5EF4-FFF2-40B4-BE49-F238E27FC236}">
                  <a16:creationId xmlns="" xmlns:a16="http://schemas.microsoft.com/office/drawing/2014/main" id="{A054B023-1125-4410-8C0B-F7C267596B0E}"/>
                </a:ext>
              </a:extLst>
            </p:cNvPr>
            <p:cNvGrpSpPr/>
            <p:nvPr/>
          </p:nvGrpSpPr>
          <p:grpSpPr>
            <a:xfrm>
              <a:off x="1290585" y="5833498"/>
              <a:ext cx="3895766" cy="512566"/>
              <a:chOff x="380817" y="5804201"/>
              <a:chExt cx="3895766" cy="512566"/>
            </a:xfrm>
          </p:grpSpPr>
          <p:grpSp>
            <p:nvGrpSpPr>
              <p:cNvPr id="210" name="组合 209">
                <a:extLst>
                  <a:ext uri="{FF2B5EF4-FFF2-40B4-BE49-F238E27FC236}">
                    <a16:creationId xmlns="" xmlns:a16="http://schemas.microsoft.com/office/drawing/2014/main" id="{F8ECC349-C0A2-4C90-A588-B43A31845FB0}"/>
                  </a:ext>
                </a:extLst>
              </p:cNvPr>
              <p:cNvGrpSpPr/>
              <p:nvPr/>
            </p:nvGrpSpPr>
            <p:grpSpPr>
              <a:xfrm>
                <a:off x="380817" y="5805264"/>
                <a:ext cx="1453872" cy="511503"/>
                <a:chOff x="623392" y="3854664"/>
                <a:chExt cx="1453872" cy="511503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217" name="矩形 216">
                  <a:extLst>
                    <a:ext uri="{FF2B5EF4-FFF2-40B4-BE49-F238E27FC236}">
                      <a16:creationId xmlns="" xmlns:a16="http://schemas.microsoft.com/office/drawing/2014/main" id="{DBFB4B2E-AAE5-46A8-99D9-575F065421C0}"/>
                    </a:ext>
                  </a:extLst>
                </p:cNvPr>
                <p:cNvSpPr/>
                <p:nvPr/>
              </p:nvSpPr>
              <p:spPr>
                <a:xfrm>
                  <a:off x="623392" y="3854664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" name="矩形 217">
                  <a:extLst>
                    <a:ext uri="{FF2B5EF4-FFF2-40B4-BE49-F238E27FC236}">
                      <a16:creationId xmlns="" xmlns:a16="http://schemas.microsoft.com/office/drawing/2014/main" id="{2157E21F-E162-45E4-9026-AAF2F4DDE870}"/>
                    </a:ext>
                  </a:extLst>
                </p:cNvPr>
                <p:cNvSpPr/>
                <p:nvPr/>
              </p:nvSpPr>
              <p:spPr>
                <a:xfrm>
                  <a:off x="1108016" y="3854664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1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9" name="矩形 218">
                  <a:extLst>
                    <a:ext uri="{FF2B5EF4-FFF2-40B4-BE49-F238E27FC236}">
                      <a16:creationId xmlns="" xmlns:a16="http://schemas.microsoft.com/office/drawing/2014/main" id="{D817353F-4D96-4DF0-89E1-D15BA54FA87E}"/>
                    </a:ext>
                  </a:extLst>
                </p:cNvPr>
                <p:cNvSpPr/>
                <p:nvPr/>
              </p:nvSpPr>
              <p:spPr>
                <a:xfrm>
                  <a:off x="1592640" y="3855727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1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11" name="组合 210">
                <a:extLst>
                  <a:ext uri="{FF2B5EF4-FFF2-40B4-BE49-F238E27FC236}">
                    <a16:creationId xmlns="" xmlns:a16="http://schemas.microsoft.com/office/drawing/2014/main" id="{EDC5D421-C728-42D3-9155-1EC02D0544A5}"/>
                  </a:ext>
                </a:extLst>
              </p:cNvPr>
              <p:cNvGrpSpPr/>
              <p:nvPr/>
            </p:nvGrpSpPr>
            <p:grpSpPr>
              <a:xfrm>
                <a:off x="1834689" y="5804201"/>
                <a:ext cx="2441894" cy="511503"/>
                <a:chOff x="1834689" y="3844056"/>
                <a:chExt cx="2441894" cy="511503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12" name="矩形 211">
                  <a:extLst>
                    <a:ext uri="{FF2B5EF4-FFF2-40B4-BE49-F238E27FC236}">
                      <a16:creationId xmlns="" xmlns:a16="http://schemas.microsoft.com/office/drawing/2014/main" id="{2AAC9E39-C6CC-4C81-9A68-177F98D447DB}"/>
                    </a:ext>
                  </a:extLst>
                </p:cNvPr>
                <p:cNvSpPr/>
                <p:nvPr/>
              </p:nvSpPr>
              <p:spPr>
                <a:xfrm>
                  <a:off x="1834689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3" name="矩形 212">
                  <a:extLst>
                    <a:ext uri="{FF2B5EF4-FFF2-40B4-BE49-F238E27FC236}">
                      <a16:creationId xmlns="" xmlns:a16="http://schemas.microsoft.com/office/drawing/2014/main" id="{94754758-6366-4314-8D2A-1E6C04D60508}"/>
                    </a:ext>
                  </a:extLst>
                </p:cNvPr>
                <p:cNvSpPr/>
                <p:nvPr/>
              </p:nvSpPr>
              <p:spPr>
                <a:xfrm>
                  <a:off x="2319313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" name="矩形 213">
                  <a:extLst>
                    <a:ext uri="{FF2B5EF4-FFF2-40B4-BE49-F238E27FC236}">
                      <a16:creationId xmlns="" xmlns:a16="http://schemas.microsoft.com/office/drawing/2014/main" id="{66814B8A-0EA0-41CA-80F0-AF8D1848DD7B}"/>
                    </a:ext>
                  </a:extLst>
                </p:cNvPr>
                <p:cNvSpPr/>
                <p:nvPr/>
              </p:nvSpPr>
              <p:spPr>
                <a:xfrm>
                  <a:off x="2803937" y="3845119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" name="矩形 214">
                  <a:extLst>
                    <a:ext uri="{FF2B5EF4-FFF2-40B4-BE49-F238E27FC236}">
                      <a16:creationId xmlns="" xmlns:a16="http://schemas.microsoft.com/office/drawing/2014/main" id="{8608D830-4161-4998-BFB0-3261A4791D4B}"/>
                    </a:ext>
                  </a:extLst>
                </p:cNvPr>
                <p:cNvSpPr/>
                <p:nvPr/>
              </p:nvSpPr>
              <p:spPr>
                <a:xfrm>
                  <a:off x="3288561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" name="矩形 215">
                  <a:extLst>
                    <a:ext uri="{FF2B5EF4-FFF2-40B4-BE49-F238E27FC236}">
                      <a16:creationId xmlns="" xmlns:a16="http://schemas.microsoft.com/office/drawing/2014/main" id="{609FE98B-AE06-4E02-BB30-A770226CAA29}"/>
                    </a:ext>
                  </a:extLst>
                </p:cNvPr>
                <p:cNvSpPr/>
                <p:nvPr/>
              </p:nvSpPr>
              <p:spPr>
                <a:xfrm>
                  <a:off x="3773185" y="3844056"/>
                  <a:ext cx="503398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1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矩形 207">
                  <a:extLst>
                    <a:ext uri="{FF2B5EF4-FFF2-40B4-BE49-F238E27FC236}">
                      <a16:creationId xmlns="" xmlns:a16="http://schemas.microsoft.com/office/drawing/2014/main" id="{41B0C0FE-B1C9-474A-BCD6-CC09CDAFD98E}"/>
                    </a:ext>
                  </a:extLst>
                </p:cNvPr>
                <p:cNvSpPr/>
                <p:nvPr/>
              </p:nvSpPr>
              <p:spPr>
                <a:xfrm>
                  <a:off x="41255" y="5728227"/>
                  <a:ext cx="124906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zh-CN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3]</m:t>
                      </m:r>
                    </m:oMath>
                  </a14:m>
                  <a:r>
                    <a:rPr lang="en-US" altLang="zh-CN" sz="2800" dirty="0"/>
                    <a:t>=8</a:t>
                  </a:r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208" name="矩形 207">
                  <a:extLst>
                    <a:ext uri="{FF2B5EF4-FFF2-40B4-BE49-F238E27FC236}">
                      <a16:creationId xmlns:a16="http://schemas.microsoft.com/office/drawing/2014/main" id="{41B0C0FE-B1C9-474A-BCD6-CC09CDAFD9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55" y="5728227"/>
                  <a:ext cx="1249060" cy="523220"/>
                </a:xfrm>
                <a:prstGeom prst="rect">
                  <a:avLst/>
                </a:prstGeom>
                <a:blipFill>
                  <a:blip r:embed="rId8"/>
                  <a:stretch>
                    <a:fillRect t="-12941" r="-8293" b="-3294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9" name="矩形 208">
              <a:extLst>
                <a:ext uri="{FF2B5EF4-FFF2-40B4-BE49-F238E27FC236}">
                  <a16:creationId xmlns="" xmlns:a16="http://schemas.microsoft.com/office/drawing/2014/main" id="{5B2F43AE-9852-4294-AAF3-226246CFD22E}"/>
                </a:ext>
              </a:extLst>
            </p:cNvPr>
            <p:cNvSpPr/>
            <p:nvPr/>
          </p:nvSpPr>
          <p:spPr>
            <a:xfrm>
              <a:off x="15920" y="6317454"/>
              <a:ext cx="202010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dirty="0">
                  <a:solidFill>
                    <a:srgbClr val="20517C"/>
                  </a:solidFill>
                </a:rPr>
                <a:t>Value=488</a:t>
              </a:r>
              <a:endParaRPr lang="zh-CN" altLang="en-US" sz="2800" dirty="0">
                <a:solidFill>
                  <a:srgbClr val="20517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3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437591" y="348250"/>
            <a:ext cx="9914993" cy="496824"/>
          </a:xfrm>
        </p:spPr>
        <p:txBody>
          <a:bodyPr/>
          <a:lstStyle/>
          <a:p>
            <a:r>
              <a:rPr lang="en-US" altLang="zh-CN" dirty="0"/>
              <a:t>Dynamic Version</a:t>
            </a:r>
            <a:endParaRPr lang="zh-CN" altLang="en-US" dirty="0"/>
          </a:p>
        </p:txBody>
      </p:sp>
      <p:sp>
        <p:nvSpPr>
          <p:cNvPr id="17412" name="文本框 13"/>
          <p:cNvSpPr txBox="1"/>
          <p:nvPr/>
        </p:nvSpPr>
        <p:spPr>
          <a:xfrm>
            <a:off x="95672" y="1340769"/>
            <a:ext cx="12000656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2800" dirty="0">
                <a:solidFill>
                  <a:schemeClr val="tx2"/>
                </a:solidFill>
                <a:ea typeface="+mn-lt"/>
                <a:cs typeface="+mn-lt"/>
              </a:rPr>
              <a:t>Problem in static version:</a:t>
            </a:r>
            <a:r>
              <a:rPr lang="zh-CN" altLang="en-US" sz="28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altLang="zh-CN" sz="2800" dirty="0">
                <a:solidFill>
                  <a:schemeClr val="tx2"/>
                </a:solidFill>
                <a:ea typeface="+mn-lt"/>
                <a:cs typeface="+mn-lt"/>
              </a:rPr>
              <a:t>space taken by sign part is fixed and not easily adjustable for the size of mice flows.</a:t>
            </a:r>
            <a:endParaRPr lang="en-US" altLang="zh-CN" sz="4000" dirty="0">
              <a:solidFill>
                <a:schemeClr val="tx2"/>
              </a:solidFill>
              <a:ea typeface="+mn-lt"/>
              <a:cs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="" xmlns:a16="http://schemas.microsoft.com/office/drawing/2014/main" id="{BA425874-A680-43E7-A640-98C71B80C33B}"/>
              </a:ext>
            </a:extLst>
          </p:cNvPr>
          <p:cNvSpPr txBox="1"/>
          <p:nvPr/>
        </p:nvSpPr>
        <p:spPr>
          <a:xfrm>
            <a:off x="180273" y="2912821"/>
            <a:ext cx="11179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Dynamic version: introduce a split bit and dynamically adjust the length of </a:t>
            </a:r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counting part, 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thus Self Adaptive.</a:t>
            </a:r>
            <a:endParaRPr lang="zh-CN" altLang="en-US" sz="2800" i="1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9B60A811-9780-486D-9A44-C58B534113E3}"/>
              </a:ext>
            </a:extLst>
          </p:cNvPr>
          <p:cNvGrpSpPr/>
          <p:nvPr/>
        </p:nvGrpSpPr>
        <p:grpSpPr>
          <a:xfrm>
            <a:off x="7392144" y="4293096"/>
            <a:ext cx="4100723" cy="1786755"/>
            <a:chOff x="6819813" y="3198167"/>
            <a:chExt cx="4100723" cy="1786755"/>
          </a:xfrm>
        </p:grpSpPr>
        <p:grpSp>
          <p:nvGrpSpPr>
            <p:cNvPr id="114" name="组合 113">
              <a:extLst>
                <a:ext uri="{FF2B5EF4-FFF2-40B4-BE49-F238E27FC236}">
                  <a16:creationId xmlns="" xmlns:a16="http://schemas.microsoft.com/office/drawing/2014/main" id="{B7BF3BF0-F163-4483-8E1C-89D6A172C04B}"/>
                </a:ext>
              </a:extLst>
            </p:cNvPr>
            <p:cNvGrpSpPr/>
            <p:nvPr/>
          </p:nvGrpSpPr>
          <p:grpSpPr>
            <a:xfrm>
              <a:off x="6888088" y="4522365"/>
              <a:ext cx="1453872" cy="462557"/>
              <a:chOff x="623392" y="3854664"/>
              <a:chExt cx="1453872" cy="511503"/>
            </a:xfrm>
            <a:solidFill>
              <a:schemeClr val="bg2">
                <a:lumMod val="75000"/>
              </a:schemeClr>
            </a:solidFill>
          </p:grpSpPr>
          <p:sp>
            <p:nvSpPr>
              <p:cNvPr id="121" name="矩形 120">
                <a:extLst>
                  <a:ext uri="{FF2B5EF4-FFF2-40B4-BE49-F238E27FC236}">
                    <a16:creationId xmlns="" xmlns:a16="http://schemas.microsoft.com/office/drawing/2014/main" id="{DC91110F-92C5-4086-B80E-FEEDE75CFCAD}"/>
                  </a:ext>
                </a:extLst>
              </p:cNvPr>
              <p:cNvSpPr/>
              <p:nvPr/>
            </p:nvSpPr>
            <p:spPr>
              <a:xfrm>
                <a:off x="623392" y="3854664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矩形 121">
                <a:extLst>
                  <a:ext uri="{FF2B5EF4-FFF2-40B4-BE49-F238E27FC236}">
                    <a16:creationId xmlns="" xmlns:a16="http://schemas.microsoft.com/office/drawing/2014/main" id="{E05A49BA-1F1F-44A4-B88B-176FC819638C}"/>
                  </a:ext>
                </a:extLst>
              </p:cNvPr>
              <p:cNvSpPr/>
              <p:nvPr/>
            </p:nvSpPr>
            <p:spPr>
              <a:xfrm>
                <a:off x="1108016" y="3854664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…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矩形 122">
                <a:extLst>
                  <a:ext uri="{FF2B5EF4-FFF2-40B4-BE49-F238E27FC236}">
                    <a16:creationId xmlns="" xmlns:a16="http://schemas.microsoft.com/office/drawing/2014/main" id="{482CCF0E-DDFC-47E9-889F-422986D9CCDB}"/>
                  </a:ext>
                </a:extLst>
              </p:cNvPr>
              <p:cNvSpPr/>
              <p:nvPr/>
            </p:nvSpPr>
            <p:spPr>
              <a:xfrm>
                <a:off x="1592640" y="3855727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6" name="矩形 115">
              <a:extLst>
                <a:ext uri="{FF2B5EF4-FFF2-40B4-BE49-F238E27FC236}">
                  <a16:creationId xmlns="" xmlns:a16="http://schemas.microsoft.com/office/drawing/2014/main" id="{39D53DEE-D586-45BB-8301-B942076DE26C}"/>
                </a:ext>
              </a:extLst>
            </p:cNvPr>
            <p:cNvSpPr/>
            <p:nvPr/>
          </p:nvSpPr>
          <p:spPr>
            <a:xfrm>
              <a:off x="8341960" y="4521200"/>
              <a:ext cx="484624" cy="46159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000000"/>
                  </a:solidFill>
                </a:rPr>
                <a:t>0</a:t>
              </a:r>
              <a:endParaRPr lang="zh-CN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17" name="矩形 116">
              <a:extLst>
                <a:ext uri="{FF2B5EF4-FFF2-40B4-BE49-F238E27FC236}">
                  <a16:creationId xmlns="" xmlns:a16="http://schemas.microsoft.com/office/drawing/2014/main" id="{2B441604-3308-45A3-8C94-B36B1E2645CD}"/>
                </a:ext>
              </a:extLst>
            </p:cNvPr>
            <p:cNvSpPr/>
            <p:nvPr/>
          </p:nvSpPr>
          <p:spPr>
            <a:xfrm>
              <a:off x="8826584" y="4521200"/>
              <a:ext cx="581784" cy="46159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000000"/>
                  </a:solidFill>
                </a:rPr>
                <a:t>1/0</a:t>
              </a:r>
              <a:endParaRPr lang="zh-CN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18" name="矩形 117">
              <a:extLst>
                <a:ext uri="{FF2B5EF4-FFF2-40B4-BE49-F238E27FC236}">
                  <a16:creationId xmlns="" xmlns:a16="http://schemas.microsoft.com/office/drawing/2014/main" id="{46916729-2DBE-47A2-AFF6-8FC4A5C9CAF4}"/>
                </a:ext>
              </a:extLst>
            </p:cNvPr>
            <p:cNvSpPr/>
            <p:nvPr/>
          </p:nvSpPr>
          <p:spPr>
            <a:xfrm>
              <a:off x="9408368" y="4522263"/>
              <a:ext cx="387464" cy="46159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000000"/>
                  </a:solidFill>
                </a:rPr>
                <a:t>…</a:t>
              </a:r>
              <a:endParaRPr lang="zh-CN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="" xmlns:a16="http://schemas.microsoft.com/office/drawing/2014/main" id="{6212491E-A755-4CC3-9CF8-3538D5223ADE}"/>
                </a:ext>
              </a:extLst>
            </p:cNvPr>
            <p:cNvSpPr/>
            <p:nvPr/>
          </p:nvSpPr>
          <p:spPr>
            <a:xfrm>
              <a:off x="9795832" y="4521200"/>
              <a:ext cx="387464" cy="46159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000000"/>
                  </a:solidFill>
                </a:rPr>
                <a:t>…</a:t>
              </a:r>
              <a:endParaRPr lang="zh-CN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20" name="矩形 119">
              <a:extLst>
                <a:ext uri="{FF2B5EF4-FFF2-40B4-BE49-F238E27FC236}">
                  <a16:creationId xmlns="" xmlns:a16="http://schemas.microsoft.com/office/drawing/2014/main" id="{315CCE99-01AE-4FBC-9D72-EB15B283AD7B}"/>
                </a:ext>
              </a:extLst>
            </p:cNvPr>
            <p:cNvSpPr/>
            <p:nvPr/>
          </p:nvSpPr>
          <p:spPr>
            <a:xfrm>
              <a:off x="10183296" y="4521200"/>
              <a:ext cx="581784" cy="46159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000000"/>
                  </a:solidFill>
                </a:rPr>
                <a:t>1/0</a:t>
              </a:r>
              <a:endParaRPr lang="zh-CN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="" xmlns:a16="http://schemas.microsoft.com/office/drawing/2014/main" id="{40B83396-92C5-4850-9C89-80604E1E889B}"/>
                </a:ext>
              </a:extLst>
            </p:cNvPr>
            <p:cNvSpPr txBox="1"/>
            <p:nvPr/>
          </p:nvSpPr>
          <p:spPr>
            <a:xfrm>
              <a:off x="6819813" y="3878588"/>
              <a:ext cx="1292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Sign part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文本框 102">
              <a:extLst>
                <a:ext uri="{FF2B5EF4-FFF2-40B4-BE49-F238E27FC236}">
                  <a16:creationId xmlns="" xmlns:a16="http://schemas.microsoft.com/office/drawing/2014/main" id="{10A19CDE-1E8E-4D32-94DE-6AF54E3E698D}"/>
                </a:ext>
              </a:extLst>
            </p:cNvPr>
            <p:cNvSpPr txBox="1"/>
            <p:nvPr/>
          </p:nvSpPr>
          <p:spPr>
            <a:xfrm>
              <a:off x="8944286" y="3878588"/>
              <a:ext cx="19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Counting part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="" xmlns:a16="http://schemas.microsoft.com/office/drawing/2014/main" id="{DA8EEAA6-9703-4697-B4BD-4730D4F31872}"/>
                </a:ext>
              </a:extLst>
            </p:cNvPr>
            <p:cNvSpPr txBox="1"/>
            <p:nvPr/>
          </p:nvSpPr>
          <p:spPr>
            <a:xfrm>
              <a:off x="8464130" y="3198167"/>
              <a:ext cx="1592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Split bit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直接箭头连接符 7">
              <a:extLst>
                <a:ext uri="{FF2B5EF4-FFF2-40B4-BE49-F238E27FC236}">
                  <a16:creationId xmlns="" xmlns:a16="http://schemas.microsoft.com/office/drawing/2014/main" id="{374D9D0D-0021-46A9-B5A9-E99A876BC6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0682" y="3777612"/>
              <a:ext cx="288032" cy="633264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文本框 73">
            <a:extLst>
              <a:ext uri="{FF2B5EF4-FFF2-40B4-BE49-F238E27FC236}">
                <a16:creationId xmlns="" xmlns:a16="http://schemas.microsoft.com/office/drawing/2014/main" id="{2FC0A4D0-99A3-4015-87AA-19BDD29FA6E5}"/>
              </a:ext>
            </a:extLst>
          </p:cNvPr>
          <p:cNvSpPr txBox="1"/>
          <p:nvPr/>
        </p:nvSpPr>
        <p:spPr>
          <a:xfrm>
            <a:off x="180273" y="4872541"/>
            <a:ext cx="6530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Split bit: the leftmost zero </a:t>
            </a:r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bit, 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use it to divide sign part and </a:t>
            </a:r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counting part</a:t>
            </a:r>
            <a:endParaRPr lang="zh-CN" altLang="en-US" sz="2800" i="1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6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437591" y="348250"/>
            <a:ext cx="9914993" cy="496824"/>
          </a:xfrm>
        </p:spPr>
        <p:txBody>
          <a:bodyPr/>
          <a:lstStyle/>
          <a:p>
            <a:r>
              <a:rPr lang="en-US" altLang="zh-CN" dirty="0"/>
              <a:t>Dynamic Version -- </a:t>
            </a:r>
            <a:r>
              <a:rPr lang="en-US" altLang="zh-CN" dirty="0">
                <a:solidFill>
                  <a:srgbClr val="00FA00"/>
                </a:solidFill>
              </a:rPr>
              <a:t>insertion</a:t>
            </a:r>
            <a:endParaRPr lang="zh-CN" altLang="en-US" dirty="0">
              <a:solidFill>
                <a:srgbClr val="00FA00"/>
              </a:solidFill>
            </a:endParaRP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="" xmlns:a16="http://schemas.microsoft.com/office/drawing/2014/main" id="{55500BBC-62B7-4864-B004-4D8EF6B75EEB}"/>
                  </a:ext>
                </a:extLst>
              </p:cNvPr>
              <p:cNvSpPr txBox="1"/>
              <p:nvPr/>
            </p:nvSpPr>
            <p:spPr>
              <a:xfrm>
                <a:off x="5739053" y="5184990"/>
                <a:ext cx="6408712" cy="1190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… </m:t>
                    </m:r>
                    <m:r>
                      <a:rPr lang="zh-CN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−1]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expansion array to determine the predefined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zh-CN" alt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5500BBC-62B7-4864-B004-4D8EF6B75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053" y="5184990"/>
                <a:ext cx="6408712" cy="1190262"/>
              </a:xfrm>
              <a:prstGeom prst="rect">
                <a:avLst/>
              </a:prstGeom>
              <a:blipFill>
                <a:blip r:embed="rId3"/>
                <a:stretch>
                  <a:fillRect l="-1901" t="-5641" b="-10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6460A718-2345-424A-81AF-8A2A7A4BA61A}"/>
              </a:ext>
            </a:extLst>
          </p:cNvPr>
          <p:cNvGrpSpPr/>
          <p:nvPr/>
        </p:nvGrpSpPr>
        <p:grpSpPr>
          <a:xfrm>
            <a:off x="1558847" y="1308446"/>
            <a:ext cx="3876992" cy="512566"/>
            <a:chOff x="380817" y="3844056"/>
            <a:chExt cx="3876992" cy="512566"/>
          </a:xfrm>
        </p:grpSpPr>
        <p:grpSp>
          <p:nvGrpSpPr>
            <p:cNvPr id="56" name="组合 55">
              <a:extLst>
                <a:ext uri="{FF2B5EF4-FFF2-40B4-BE49-F238E27FC236}">
                  <a16:creationId xmlns="" xmlns:a16="http://schemas.microsoft.com/office/drawing/2014/main" id="{C7640EAF-DCA4-4D4F-8E06-B1962D3E69A5}"/>
                </a:ext>
              </a:extLst>
            </p:cNvPr>
            <p:cNvGrpSpPr/>
            <p:nvPr/>
          </p:nvGrpSpPr>
          <p:grpSpPr>
            <a:xfrm>
              <a:off x="380817" y="3845119"/>
              <a:ext cx="1453872" cy="511503"/>
              <a:chOff x="623392" y="3854664"/>
              <a:chExt cx="1453872" cy="511503"/>
            </a:xfrm>
            <a:solidFill>
              <a:schemeClr val="bg2">
                <a:lumMod val="50000"/>
              </a:schemeClr>
            </a:solidFill>
          </p:grpSpPr>
          <p:sp>
            <p:nvSpPr>
              <p:cNvPr id="65" name="矩形 64">
                <a:extLst>
                  <a:ext uri="{FF2B5EF4-FFF2-40B4-BE49-F238E27FC236}">
                    <a16:creationId xmlns="" xmlns:a16="http://schemas.microsoft.com/office/drawing/2014/main" id="{EA08EE12-5302-45DB-B532-A2FC6955D9EC}"/>
                  </a:ext>
                </a:extLst>
              </p:cNvPr>
              <p:cNvSpPr/>
              <p:nvPr/>
            </p:nvSpPr>
            <p:spPr>
              <a:xfrm>
                <a:off x="623392" y="3854664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</a:rPr>
                  <a:t>0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="" xmlns:a16="http://schemas.microsoft.com/office/drawing/2014/main" id="{C5999EAA-3D23-4A55-A56F-E2A7E7C5A283}"/>
                  </a:ext>
                </a:extLst>
              </p:cNvPr>
              <p:cNvSpPr/>
              <p:nvPr/>
            </p:nvSpPr>
            <p:spPr>
              <a:xfrm>
                <a:off x="1108016" y="3854664"/>
                <a:ext cx="484624" cy="510440"/>
              </a:xfrm>
              <a:prstGeom prst="rect">
                <a:avLst/>
              </a:prstGeom>
              <a:solidFill>
                <a:srgbClr val="BFBFB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="" xmlns:a16="http://schemas.microsoft.com/office/drawing/2014/main" id="{6069D491-4167-49C4-8266-F0BA93EF4C52}"/>
                  </a:ext>
                </a:extLst>
              </p:cNvPr>
              <p:cNvSpPr/>
              <p:nvPr/>
            </p:nvSpPr>
            <p:spPr>
              <a:xfrm>
                <a:off x="1592640" y="3855727"/>
                <a:ext cx="484624" cy="510440"/>
              </a:xfrm>
              <a:prstGeom prst="rect">
                <a:avLst/>
              </a:prstGeom>
              <a:solidFill>
                <a:srgbClr val="BFBFB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="" xmlns:a16="http://schemas.microsoft.com/office/drawing/2014/main" id="{7BF74A7C-9D6C-43D5-961D-6E2339A050BE}"/>
                </a:ext>
              </a:extLst>
            </p:cNvPr>
            <p:cNvGrpSpPr/>
            <p:nvPr/>
          </p:nvGrpSpPr>
          <p:grpSpPr>
            <a:xfrm>
              <a:off x="1834689" y="3844056"/>
              <a:ext cx="2423120" cy="511503"/>
              <a:chOff x="1834689" y="3844056"/>
              <a:chExt cx="2423120" cy="511503"/>
            </a:xfrm>
            <a:solidFill>
              <a:schemeClr val="bg2">
                <a:lumMod val="75000"/>
              </a:schemeClr>
            </a:solidFill>
          </p:grpSpPr>
          <p:sp>
            <p:nvSpPr>
              <p:cNvPr id="58" name="矩形 57">
                <a:extLst>
                  <a:ext uri="{FF2B5EF4-FFF2-40B4-BE49-F238E27FC236}">
                    <a16:creationId xmlns="" xmlns:a16="http://schemas.microsoft.com/office/drawing/2014/main" id="{B47CD3C8-3E43-489D-9D8A-22A4B76729F3}"/>
                  </a:ext>
                </a:extLst>
              </p:cNvPr>
              <p:cNvSpPr/>
              <p:nvPr/>
            </p:nvSpPr>
            <p:spPr>
              <a:xfrm>
                <a:off x="1834689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="" xmlns:a16="http://schemas.microsoft.com/office/drawing/2014/main" id="{25E444B2-3C81-43EB-BF5D-566C108359E1}"/>
                  </a:ext>
                </a:extLst>
              </p:cNvPr>
              <p:cNvSpPr/>
              <p:nvPr/>
            </p:nvSpPr>
            <p:spPr>
              <a:xfrm>
                <a:off x="2319313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="" xmlns:a16="http://schemas.microsoft.com/office/drawing/2014/main" id="{C97BCF62-F15F-4A1A-A80E-B9068ABF09D5}"/>
                  </a:ext>
                </a:extLst>
              </p:cNvPr>
              <p:cNvSpPr/>
              <p:nvPr/>
            </p:nvSpPr>
            <p:spPr>
              <a:xfrm>
                <a:off x="2803937" y="3845119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="" xmlns:a16="http://schemas.microsoft.com/office/drawing/2014/main" id="{497EAD2E-501A-4F69-B153-EF71125AC2DB}"/>
                  </a:ext>
                </a:extLst>
              </p:cNvPr>
              <p:cNvSpPr/>
              <p:nvPr/>
            </p:nvSpPr>
            <p:spPr>
              <a:xfrm>
                <a:off x="3288561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="" xmlns:a16="http://schemas.microsoft.com/office/drawing/2014/main" id="{88DF12B1-32B2-42A3-B2C1-6038892C963E}"/>
                  </a:ext>
                </a:extLst>
              </p:cNvPr>
              <p:cNvSpPr/>
              <p:nvPr/>
            </p:nvSpPr>
            <p:spPr>
              <a:xfrm>
                <a:off x="3773185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8" name="文本框 125">
            <a:extLst>
              <a:ext uri="{FF2B5EF4-FFF2-40B4-BE49-F238E27FC236}">
                <a16:creationId xmlns="" xmlns:a16="http://schemas.microsoft.com/office/drawing/2014/main" id="{0ADF75A3-32AF-48D5-8C35-5938BD744FF7}"/>
              </a:ext>
            </a:extLst>
          </p:cNvPr>
          <p:cNvSpPr txBox="1"/>
          <p:nvPr/>
        </p:nvSpPr>
        <p:spPr>
          <a:xfrm>
            <a:off x="3487881" y="1939166"/>
            <a:ext cx="2157963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inserting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e</a:t>
            </a:r>
            <a:r>
              <a:rPr lang="en-US" altLang="zh-CN" sz="2400" i="1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1)</a:t>
            </a:r>
            <a:endParaRPr lang="zh-C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箭头: 下 28">
            <a:extLst>
              <a:ext uri="{FF2B5EF4-FFF2-40B4-BE49-F238E27FC236}">
                <a16:creationId xmlns="" xmlns:a16="http://schemas.microsoft.com/office/drawing/2014/main" id="{38F484F6-15EA-436B-98FC-E63F0169D73E}"/>
              </a:ext>
            </a:extLst>
          </p:cNvPr>
          <p:cNvSpPr/>
          <p:nvPr/>
        </p:nvSpPr>
        <p:spPr>
          <a:xfrm>
            <a:off x="3012719" y="1919662"/>
            <a:ext cx="360040" cy="780940"/>
          </a:xfrm>
          <a:prstGeom prst="downArrow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D64F3E52-9398-42C9-97C1-5E1AF654E321}"/>
              </a:ext>
            </a:extLst>
          </p:cNvPr>
          <p:cNvGrpSpPr/>
          <p:nvPr/>
        </p:nvGrpSpPr>
        <p:grpSpPr>
          <a:xfrm>
            <a:off x="3009881" y="3388016"/>
            <a:ext cx="1260626" cy="837170"/>
            <a:chOff x="3009881" y="3388016"/>
            <a:chExt cx="1260626" cy="837170"/>
          </a:xfrm>
        </p:grpSpPr>
        <p:sp>
          <p:nvSpPr>
            <p:cNvPr id="33" name="文本框 125">
              <a:extLst>
                <a:ext uri="{FF2B5EF4-FFF2-40B4-BE49-F238E27FC236}">
                  <a16:creationId xmlns="" xmlns:a16="http://schemas.microsoft.com/office/drawing/2014/main" id="{A50859E4-2C41-4E4D-B346-001990DA4D68}"/>
                </a:ext>
              </a:extLst>
            </p:cNvPr>
            <p:cNvSpPr txBox="1"/>
            <p:nvPr/>
          </p:nvSpPr>
          <p:spPr>
            <a:xfrm>
              <a:off x="3537614" y="3388016"/>
              <a:ext cx="73289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400" i="1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……</a:t>
              </a:r>
              <a:endPara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箭头: 下 33">
              <a:extLst>
                <a:ext uri="{FF2B5EF4-FFF2-40B4-BE49-F238E27FC236}">
                  <a16:creationId xmlns="" xmlns:a16="http://schemas.microsoft.com/office/drawing/2014/main" id="{62F1A65C-4A1F-47EE-BC81-9DF8AE8493EE}"/>
                </a:ext>
              </a:extLst>
            </p:cNvPr>
            <p:cNvSpPr/>
            <p:nvPr/>
          </p:nvSpPr>
          <p:spPr>
            <a:xfrm>
              <a:off x="3009881" y="3444246"/>
              <a:ext cx="360040" cy="780940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CEE46249-6EF3-4DDC-B326-B1A666F03201}"/>
              </a:ext>
            </a:extLst>
          </p:cNvPr>
          <p:cNvGrpSpPr/>
          <p:nvPr/>
        </p:nvGrpSpPr>
        <p:grpSpPr>
          <a:xfrm>
            <a:off x="1556588" y="4359119"/>
            <a:ext cx="3895766" cy="512566"/>
            <a:chOff x="380817" y="5804201"/>
            <a:chExt cx="3895766" cy="512566"/>
          </a:xfrm>
          <a:solidFill>
            <a:srgbClr val="BFBFBF"/>
          </a:solidFill>
        </p:grpSpPr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D4D2148A-3DA5-48AD-AA21-0443485AD7C5}"/>
                </a:ext>
              </a:extLst>
            </p:cNvPr>
            <p:cNvGrpSpPr/>
            <p:nvPr/>
          </p:nvGrpSpPr>
          <p:grpSpPr>
            <a:xfrm>
              <a:off x="380817" y="5805264"/>
              <a:ext cx="1453872" cy="511503"/>
              <a:chOff x="623392" y="3854664"/>
              <a:chExt cx="1453872" cy="511503"/>
            </a:xfrm>
            <a:grpFill/>
          </p:grpSpPr>
          <p:sp>
            <p:nvSpPr>
              <p:cNvPr id="43" name="矩形 42">
                <a:extLst>
                  <a:ext uri="{FF2B5EF4-FFF2-40B4-BE49-F238E27FC236}">
                    <a16:creationId xmlns="" xmlns:a16="http://schemas.microsoft.com/office/drawing/2014/main" id="{3CC2B44B-24B6-41C8-8E63-3C388C6FF59E}"/>
                  </a:ext>
                </a:extLst>
              </p:cNvPr>
              <p:cNvSpPr/>
              <p:nvPr/>
            </p:nvSpPr>
            <p:spPr>
              <a:xfrm>
                <a:off x="623392" y="3854664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="" xmlns:a16="http://schemas.microsoft.com/office/drawing/2014/main" id="{FCA0D3B0-A24E-46E8-A695-E237BE379720}"/>
                  </a:ext>
                </a:extLst>
              </p:cNvPr>
              <p:cNvSpPr/>
              <p:nvPr/>
            </p:nvSpPr>
            <p:spPr>
              <a:xfrm>
                <a:off x="1108016" y="3854664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="" xmlns:a16="http://schemas.microsoft.com/office/drawing/2014/main" id="{182FD732-FED2-4C98-98C6-93E452C4017E}"/>
                  </a:ext>
                </a:extLst>
              </p:cNvPr>
              <p:cNvSpPr/>
              <p:nvPr/>
            </p:nvSpPr>
            <p:spPr>
              <a:xfrm>
                <a:off x="1592640" y="3855727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="" xmlns:a16="http://schemas.microsoft.com/office/drawing/2014/main" id="{3E297201-CA4F-44FB-8DDC-3C01066CAF76}"/>
                </a:ext>
              </a:extLst>
            </p:cNvPr>
            <p:cNvGrpSpPr/>
            <p:nvPr/>
          </p:nvGrpSpPr>
          <p:grpSpPr>
            <a:xfrm>
              <a:off x="1834689" y="5804201"/>
              <a:ext cx="2441894" cy="511503"/>
              <a:chOff x="1834689" y="3844056"/>
              <a:chExt cx="2441894" cy="511503"/>
            </a:xfrm>
            <a:grpFill/>
          </p:grpSpPr>
          <p:sp>
            <p:nvSpPr>
              <p:cNvPr id="38" name="矩形 37">
                <a:extLst>
                  <a:ext uri="{FF2B5EF4-FFF2-40B4-BE49-F238E27FC236}">
                    <a16:creationId xmlns="" xmlns:a16="http://schemas.microsoft.com/office/drawing/2014/main" id="{290DA3E4-DDDF-4B3A-88A5-28477A52C65E}"/>
                  </a:ext>
                </a:extLst>
              </p:cNvPr>
              <p:cNvSpPr/>
              <p:nvPr/>
            </p:nvSpPr>
            <p:spPr>
              <a:xfrm>
                <a:off x="1834689" y="3844056"/>
                <a:ext cx="484624" cy="510440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</a:rPr>
                  <a:t>0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="" xmlns:a16="http://schemas.microsoft.com/office/drawing/2014/main" id="{4FD45DE5-7A53-4E31-AF33-F5D5392BDE94}"/>
                  </a:ext>
                </a:extLst>
              </p:cNvPr>
              <p:cNvSpPr/>
              <p:nvPr/>
            </p:nvSpPr>
            <p:spPr>
              <a:xfrm>
                <a:off x="2319313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="" xmlns:a16="http://schemas.microsoft.com/office/drawing/2014/main" id="{CB2E6B71-C73F-486D-8D3E-21D0C1367B04}"/>
                  </a:ext>
                </a:extLst>
              </p:cNvPr>
              <p:cNvSpPr/>
              <p:nvPr/>
            </p:nvSpPr>
            <p:spPr>
              <a:xfrm>
                <a:off x="2803937" y="3845119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="" xmlns:a16="http://schemas.microsoft.com/office/drawing/2014/main" id="{796C206C-1930-41E2-96E6-606C7372DBB8}"/>
                  </a:ext>
                </a:extLst>
              </p:cNvPr>
              <p:cNvSpPr/>
              <p:nvPr/>
            </p:nvSpPr>
            <p:spPr>
              <a:xfrm>
                <a:off x="3288561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="" xmlns:a16="http://schemas.microsoft.com/office/drawing/2014/main" id="{F8AE79E3-1D3B-4C35-8567-D0DCF60515CC}"/>
                  </a:ext>
                </a:extLst>
              </p:cNvPr>
              <p:cNvSpPr/>
              <p:nvPr/>
            </p:nvSpPr>
            <p:spPr>
              <a:xfrm>
                <a:off x="3773185" y="3844056"/>
                <a:ext cx="503398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9B834B5-4D73-4B47-A6F8-3173D128696E}"/>
                  </a:ext>
                </a:extLst>
              </p:cNvPr>
              <p:cNvSpPr/>
              <p:nvPr/>
            </p:nvSpPr>
            <p:spPr>
              <a:xfrm>
                <a:off x="188531" y="1238723"/>
                <a:ext cx="12490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0]</m:t>
                    </m:r>
                  </m:oMath>
                </a14:m>
                <a:r>
                  <a:rPr lang="en-US" altLang="zh-CN" sz="2800" dirty="0"/>
                  <a:t>=1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09B834B5-4D73-4B47-A6F8-3173D1286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31" y="1238723"/>
                <a:ext cx="1249060" cy="523220"/>
              </a:xfrm>
              <a:prstGeom prst="rect">
                <a:avLst/>
              </a:prstGeom>
              <a:blipFill>
                <a:blip r:embed="rId4"/>
                <a:stretch>
                  <a:fillRect t="-11628" r="-8293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="" xmlns:a16="http://schemas.microsoft.com/office/drawing/2014/main" id="{14787B62-DC7B-4392-B840-E2598BF9FC08}"/>
                  </a:ext>
                </a:extLst>
              </p:cNvPr>
              <p:cNvSpPr/>
              <p:nvPr/>
            </p:nvSpPr>
            <p:spPr>
              <a:xfrm>
                <a:off x="125355" y="4271345"/>
                <a:ext cx="12490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3]</m:t>
                    </m:r>
                  </m:oMath>
                </a14:m>
                <a:r>
                  <a:rPr lang="en-US" altLang="zh-CN" sz="2800" dirty="0"/>
                  <a:t>=8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14787B62-DC7B-4392-B840-E2598BF9F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5" y="4271345"/>
                <a:ext cx="1249060" cy="523220"/>
              </a:xfrm>
              <a:prstGeom prst="rect">
                <a:avLst/>
              </a:prstGeom>
              <a:blipFill>
                <a:blip r:embed="rId6"/>
                <a:stretch>
                  <a:fillRect t="-12791" r="-8824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箭头: 下 80">
            <a:extLst>
              <a:ext uri="{FF2B5EF4-FFF2-40B4-BE49-F238E27FC236}">
                <a16:creationId xmlns="" xmlns:a16="http://schemas.microsoft.com/office/drawing/2014/main" id="{17835EFE-48B4-487F-AAEE-07CE87BE60BA}"/>
              </a:ext>
            </a:extLst>
          </p:cNvPr>
          <p:cNvSpPr/>
          <p:nvPr/>
        </p:nvSpPr>
        <p:spPr>
          <a:xfrm>
            <a:off x="3009881" y="4992509"/>
            <a:ext cx="360040" cy="780940"/>
          </a:xfrm>
          <a:prstGeom prst="downArrow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2" name="文本框 125">
            <a:extLst>
              <a:ext uri="{FF2B5EF4-FFF2-40B4-BE49-F238E27FC236}">
                <a16:creationId xmlns="" xmlns:a16="http://schemas.microsoft.com/office/drawing/2014/main" id="{80B907AF-18E1-4F64-8666-DC430131C327}"/>
              </a:ext>
            </a:extLst>
          </p:cNvPr>
          <p:cNvSpPr txBox="1"/>
          <p:nvPr/>
        </p:nvSpPr>
        <p:spPr>
          <a:xfrm>
            <a:off x="3494909" y="5019230"/>
            <a:ext cx="2157963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inserting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e</a:t>
            </a:r>
            <a:r>
              <a:rPr lang="en-US" altLang="zh-CN" sz="2400" i="1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7)</a:t>
            </a:r>
            <a:endParaRPr lang="zh-C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="" xmlns:a16="http://schemas.microsoft.com/office/drawing/2014/main" id="{D159DFA7-B1A0-4B7A-B454-AFBD2046FCBB}"/>
                  </a:ext>
                </a:extLst>
              </p:cNvPr>
              <p:cNvSpPr/>
              <p:nvPr/>
            </p:nvSpPr>
            <p:spPr>
              <a:xfrm>
                <a:off x="5760966" y="1294698"/>
                <a:ext cx="6255198" cy="3344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2800" b="1" dirty="0">
                    <a:solidFill>
                      <a:srgbClr val="20517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Insertion</a:t>
                </a:r>
                <a:endParaRPr lang="en-US" altLang="zh-CN" sz="2800" dirty="0">
                  <a:solidFill>
                    <a:srgbClr val="20517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altLang="zh-CN" sz="2800" dirty="0">
                    <a:solidFill>
                      <a:srgbClr val="20517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Increase the counting part by 1 with a predefined probability </a:t>
                </a:r>
                <a:r>
                  <a:rPr lang="en-US" altLang="zh-CN" sz="2800" i="1" dirty="0">
                    <a:solidFill>
                      <a:srgbClr val="20517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rgbClr val="20517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rgbClr val="20517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sz="2800" i="1">
                            <a:solidFill>
                              <a:srgbClr val="20517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altLang="zh-CN" sz="2800" i="1">
                            <a:solidFill>
                              <a:srgbClr val="20517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altLang="zh-CN" sz="2800" i="1">
                            <a:solidFill>
                              <a:srgbClr val="20517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800" i="1">
                            <a:solidFill>
                              <a:srgbClr val="20517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US" altLang="zh-CN" sz="2800" i="1" dirty="0">
                  <a:solidFill>
                    <a:srgbClr val="20517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800" dirty="0">
                    <a:solidFill>
                      <a:srgbClr val="20517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If counting part overflows, </a:t>
                </a:r>
              </a:p>
              <a:p>
                <a:r>
                  <a:rPr lang="en-US" altLang="zh-CN" sz="2800" dirty="0">
                    <a:solidFill>
                      <a:srgbClr val="20517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 counting part to 0, short it by 1 bit,</a:t>
                </a:r>
                <a:endParaRPr lang="en-US" altLang="zh-CN" sz="2800" i="1" dirty="0">
                  <a:solidFill>
                    <a:srgbClr val="20517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altLang="zh-CN" sz="2800" dirty="0">
                    <a:solidFill>
                      <a:srgbClr val="20517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move split bit right by 1 bit, </a:t>
                </a:r>
                <a:endParaRPr lang="en-US" altLang="zh-CN" sz="2800" i="1" dirty="0">
                  <a:solidFill>
                    <a:srgbClr val="20517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altLang="zh-CN" sz="2800" dirty="0">
                    <a:solidFill>
                      <a:srgbClr val="20517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lengthen sign part by 1 bit.</a:t>
                </a:r>
                <a:endParaRPr lang="zh-CN" altLang="en-US" sz="2800" dirty="0">
                  <a:solidFill>
                    <a:srgbClr val="20517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159DFA7-B1A0-4B7A-B454-AFBD2046F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966" y="1294698"/>
                <a:ext cx="6255198" cy="3344698"/>
              </a:xfrm>
              <a:prstGeom prst="rect">
                <a:avLst/>
              </a:prstGeom>
              <a:blipFill>
                <a:blip r:embed="rId7"/>
                <a:stretch>
                  <a:fillRect l="-1949" t="-1821" b="-41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="" xmlns:a16="http://schemas.microsoft.com/office/drawing/2014/main" id="{7D7CF44D-CDEA-4EBA-A0E9-922557307485}"/>
                  </a:ext>
                </a:extLst>
              </p:cNvPr>
              <p:cNvSpPr/>
              <p:nvPr/>
            </p:nvSpPr>
            <p:spPr>
              <a:xfrm>
                <a:off x="136738" y="2749250"/>
                <a:ext cx="12490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1]</m:t>
                    </m:r>
                  </m:oMath>
                </a14:m>
                <a:r>
                  <a:rPr lang="en-US" altLang="zh-CN" sz="2800" dirty="0"/>
                  <a:t>=2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7D7CF44D-CDEA-4EBA-A0E9-9225573074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8" y="2749250"/>
                <a:ext cx="1249060" cy="523220"/>
              </a:xfrm>
              <a:prstGeom prst="rect">
                <a:avLst/>
              </a:prstGeom>
              <a:blipFill>
                <a:blip r:embed="rId8"/>
                <a:stretch>
                  <a:fillRect t="-12791" r="-8780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矩形 79">
                <a:extLst>
                  <a:ext uri="{FF2B5EF4-FFF2-40B4-BE49-F238E27FC236}">
                    <a16:creationId xmlns="" xmlns:a16="http://schemas.microsoft.com/office/drawing/2014/main" id="{EF1B9DFE-E246-4C42-83A7-FC834D906BBB}"/>
                  </a:ext>
                </a:extLst>
              </p:cNvPr>
              <p:cNvSpPr/>
              <p:nvPr/>
            </p:nvSpPr>
            <p:spPr>
              <a:xfrm>
                <a:off x="37352" y="5773449"/>
                <a:ext cx="144783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4]</m:t>
                    </m:r>
                  </m:oMath>
                </a14:m>
                <a:r>
                  <a:rPr lang="en-US" altLang="zh-CN" sz="2800" dirty="0"/>
                  <a:t>=16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EF1B9DFE-E246-4C42-83A7-FC834D906B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2" y="5773449"/>
                <a:ext cx="1447832" cy="523220"/>
              </a:xfrm>
              <a:prstGeom prst="rect">
                <a:avLst/>
              </a:prstGeom>
              <a:blipFill>
                <a:blip r:embed="rId9"/>
                <a:stretch>
                  <a:fillRect t="-11628" r="-7143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E2DA31E-3C91-42AE-8E89-8E0D363F82CF}"/>
              </a:ext>
            </a:extLst>
          </p:cNvPr>
          <p:cNvGrpSpPr/>
          <p:nvPr/>
        </p:nvGrpSpPr>
        <p:grpSpPr>
          <a:xfrm>
            <a:off x="1556413" y="2834428"/>
            <a:ext cx="3895766" cy="514259"/>
            <a:chOff x="1556413" y="2834428"/>
            <a:chExt cx="3895766" cy="514259"/>
          </a:xfrm>
        </p:grpSpPr>
        <p:grpSp>
          <p:nvGrpSpPr>
            <p:cNvPr id="30" name="组合 29">
              <a:extLst>
                <a:ext uri="{FF2B5EF4-FFF2-40B4-BE49-F238E27FC236}">
                  <a16:creationId xmlns="" xmlns:a16="http://schemas.microsoft.com/office/drawing/2014/main" id="{6D95A746-077C-4893-BFC1-1EF2B235F5BA}"/>
                </a:ext>
              </a:extLst>
            </p:cNvPr>
            <p:cNvGrpSpPr/>
            <p:nvPr/>
          </p:nvGrpSpPr>
          <p:grpSpPr>
            <a:xfrm>
              <a:off x="2525661" y="2836121"/>
              <a:ext cx="2926518" cy="512566"/>
              <a:chOff x="1350065" y="5804201"/>
              <a:chExt cx="2926518" cy="512566"/>
            </a:xfrm>
          </p:grpSpPr>
          <p:sp>
            <p:nvSpPr>
              <p:cNvPr id="55" name="矩形 54">
                <a:extLst>
                  <a:ext uri="{FF2B5EF4-FFF2-40B4-BE49-F238E27FC236}">
                    <a16:creationId xmlns="" xmlns:a16="http://schemas.microsoft.com/office/drawing/2014/main" id="{32D78B9A-3B6A-40B6-89E1-C1188C74FFF3}"/>
                  </a:ext>
                </a:extLst>
              </p:cNvPr>
              <p:cNvSpPr/>
              <p:nvPr/>
            </p:nvSpPr>
            <p:spPr>
              <a:xfrm>
                <a:off x="1350065" y="5806327"/>
                <a:ext cx="484624" cy="510440"/>
              </a:xfrm>
              <a:prstGeom prst="rect">
                <a:avLst/>
              </a:prstGeom>
              <a:solidFill>
                <a:srgbClr val="BFBFB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C00000"/>
                    </a:solidFill>
                  </a:rPr>
                  <a:t>0</a:t>
                </a:r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47" name="组合 46">
                <a:extLst>
                  <a:ext uri="{FF2B5EF4-FFF2-40B4-BE49-F238E27FC236}">
                    <a16:creationId xmlns="" xmlns:a16="http://schemas.microsoft.com/office/drawing/2014/main" id="{667D1B66-7E54-4B34-8956-2FB7E586A5DA}"/>
                  </a:ext>
                </a:extLst>
              </p:cNvPr>
              <p:cNvGrpSpPr/>
              <p:nvPr/>
            </p:nvGrpSpPr>
            <p:grpSpPr>
              <a:xfrm>
                <a:off x="1834689" y="5804201"/>
                <a:ext cx="2441894" cy="511503"/>
                <a:chOff x="1834689" y="3844056"/>
                <a:chExt cx="2441894" cy="511503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48" name="矩形 47">
                  <a:extLst>
                    <a:ext uri="{FF2B5EF4-FFF2-40B4-BE49-F238E27FC236}">
                      <a16:creationId xmlns="" xmlns:a16="http://schemas.microsoft.com/office/drawing/2014/main" id="{FBD9F7AD-9465-4BE8-ABFE-39BDFEAD1753}"/>
                    </a:ext>
                  </a:extLst>
                </p:cNvPr>
                <p:cNvSpPr/>
                <p:nvPr/>
              </p:nvSpPr>
              <p:spPr>
                <a:xfrm>
                  <a:off x="1834689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49" name="矩形 48">
                  <a:extLst>
                    <a:ext uri="{FF2B5EF4-FFF2-40B4-BE49-F238E27FC236}">
                      <a16:creationId xmlns="" xmlns:a16="http://schemas.microsoft.com/office/drawing/2014/main" id="{79E23B28-50BE-4DE1-B47B-A659AFC536DC}"/>
                    </a:ext>
                  </a:extLst>
                </p:cNvPr>
                <p:cNvSpPr/>
                <p:nvPr/>
              </p:nvSpPr>
              <p:spPr>
                <a:xfrm>
                  <a:off x="2319313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0" name="矩形 49">
                  <a:extLst>
                    <a:ext uri="{FF2B5EF4-FFF2-40B4-BE49-F238E27FC236}">
                      <a16:creationId xmlns="" xmlns:a16="http://schemas.microsoft.com/office/drawing/2014/main" id="{75BA67C5-28DF-46B8-BE98-D737CC91D420}"/>
                    </a:ext>
                  </a:extLst>
                </p:cNvPr>
                <p:cNvSpPr/>
                <p:nvPr/>
              </p:nvSpPr>
              <p:spPr>
                <a:xfrm>
                  <a:off x="2803937" y="3845119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1" name="矩形 50">
                  <a:extLst>
                    <a:ext uri="{FF2B5EF4-FFF2-40B4-BE49-F238E27FC236}">
                      <a16:creationId xmlns="" xmlns:a16="http://schemas.microsoft.com/office/drawing/2014/main" id="{4EE24517-04D7-45FC-A1B5-35FFD36A1131}"/>
                    </a:ext>
                  </a:extLst>
                </p:cNvPr>
                <p:cNvSpPr/>
                <p:nvPr/>
              </p:nvSpPr>
              <p:spPr>
                <a:xfrm>
                  <a:off x="3288561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2" name="矩形 51">
                  <a:extLst>
                    <a:ext uri="{FF2B5EF4-FFF2-40B4-BE49-F238E27FC236}">
                      <a16:creationId xmlns="" xmlns:a16="http://schemas.microsoft.com/office/drawing/2014/main" id="{67F516CF-3248-4181-AA20-A5A086823DAF}"/>
                    </a:ext>
                  </a:extLst>
                </p:cNvPr>
                <p:cNvSpPr/>
                <p:nvPr/>
              </p:nvSpPr>
              <p:spPr>
                <a:xfrm>
                  <a:off x="3773185" y="3844056"/>
                  <a:ext cx="503398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64" name="矩形 63">
              <a:extLst>
                <a:ext uri="{FF2B5EF4-FFF2-40B4-BE49-F238E27FC236}">
                  <a16:creationId xmlns="" xmlns:a16="http://schemas.microsoft.com/office/drawing/2014/main" id="{859EBE59-68AA-48BD-9A44-CB7213CFEE70}"/>
                </a:ext>
              </a:extLst>
            </p:cNvPr>
            <p:cNvSpPr/>
            <p:nvPr/>
          </p:nvSpPr>
          <p:spPr>
            <a:xfrm>
              <a:off x="1556413" y="2834428"/>
              <a:ext cx="484624" cy="51044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0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9" name="矩形 88">
              <a:extLst>
                <a:ext uri="{FF2B5EF4-FFF2-40B4-BE49-F238E27FC236}">
                  <a16:creationId xmlns="" xmlns:a16="http://schemas.microsoft.com/office/drawing/2014/main" id="{53BBB36E-15BF-4C99-88B3-7100FD2E496E}"/>
                </a:ext>
              </a:extLst>
            </p:cNvPr>
            <p:cNvSpPr/>
            <p:nvPr/>
          </p:nvSpPr>
          <p:spPr>
            <a:xfrm>
              <a:off x="2041037" y="2837104"/>
              <a:ext cx="484624" cy="510440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C00000"/>
                  </a:solidFill>
                </a:rPr>
                <a:t>0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88" name="矩形 87">
            <a:extLst>
              <a:ext uri="{FF2B5EF4-FFF2-40B4-BE49-F238E27FC236}">
                <a16:creationId xmlns="" xmlns:a16="http://schemas.microsoft.com/office/drawing/2014/main" id="{C9637C56-E8A5-4A14-9356-CFCCBB5A1F66}"/>
              </a:ext>
            </a:extLst>
          </p:cNvPr>
          <p:cNvSpPr/>
          <p:nvPr/>
        </p:nvSpPr>
        <p:spPr>
          <a:xfrm>
            <a:off x="2046051" y="2841343"/>
            <a:ext cx="506671" cy="503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" name="箭头: 右 7">
            <a:extLst>
              <a:ext uri="{FF2B5EF4-FFF2-40B4-BE49-F238E27FC236}">
                <a16:creationId xmlns="" xmlns:a16="http://schemas.microsoft.com/office/drawing/2014/main" id="{441C001F-4C7A-4F9A-86C3-CA9B7622BDCE}"/>
              </a:ext>
            </a:extLst>
          </p:cNvPr>
          <p:cNvSpPr/>
          <p:nvPr/>
        </p:nvSpPr>
        <p:spPr>
          <a:xfrm>
            <a:off x="1914037" y="3052692"/>
            <a:ext cx="281512" cy="83495"/>
          </a:xfrm>
          <a:prstGeom prst="rightArrow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4" name="矩形 83">
            <a:extLst>
              <a:ext uri="{FF2B5EF4-FFF2-40B4-BE49-F238E27FC236}">
                <a16:creationId xmlns="" xmlns:a16="http://schemas.microsoft.com/office/drawing/2014/main" id="{603FFD88-CF46-4152-83F2-A9CF255898B1}"/>
              </a:ext>
            </a:extLst>
          </p:cNvPr>
          <p:cNvSpPr/>
          <p:nvPr/>
        </p:nvSpPr>
        <p:spPr>
          <a:xfrm>
            <a:off x="1565800" y="2838321"/>
            <a:ext cx="484624" cy="510440"/>
          </a:xfrm>
          <a:prstGeom prst="rect">
            <a:avLst/>
          </a:prstGeom>
          <a:solidFill>
            <a:srgbClr val="BFBFB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1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4D45F030-A506-4E8D-BE07-DCC893D938DE}"/>
              </a:ext>
            </a:extLst>
          </p:cNvPr>
          <p:cNvGrpSpPr/>
          <p:nvPr/>
        </p:nvGrpSpPr>
        <p:grpSpPr>
          <a:xfrm>
            <a:off x="1556413" y="5850092"/>
            <a:ext cx="3895766" cy="514506"/>
            <a:chOff x="1556413" y="5850092"/>
            <a:chExt cx="3895766" cy="514506"/>
          </a:xfrm>
        </p:grpSpPr>
        <p:sp>
          <p:nvSpPr>
            <p:cNvPr id="77" name="矩形 76">
              <a:extLst>
                <a:ext uri="{FF2B5EF4-FFF2-40B4-BE49-F238E27FC236}">
                  <a16:creationId xmlns="" xmlns:a16="http://schemas.microsoft.com/office/drawing/2014/main" id="{A00551A5-9A7A-466C-AEBD-12151BA3A5D7}"/>
                </a:ext>
              </a:extLst>
            </p:cNvPr>
            <p:cNvSpPr/>
            <p:nvPr/>
          </p:nvSpPr>
          <p:spPr>
            <a:xfrm>
              <a:off x="1556413" y="5853095"/>
              <a:ext cx="484624" cy="510440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1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="" xmlns:a16="http://schemas.microsoft.com/office/drawing/2014/main" id="{EB8B798F-7BA0-47B7-A66E-7C9FA44924FF}"/>
                </a:ext>
              </a:extLst>
            </p:cNvPr>
            <p:cNvSpPr/>
            <p:nvPr/>
          </p:nvSpPr>
          <p:spPr>
            <a:xfrm>
              <a:off x="2041037" y="5853095"/>
              <a:ext cx="484624" cy="510440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1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矩形 78">
              <a:extLst>
                <a:ext uri="{FF2B5EF4-FFF2-40B4-BE49-F238E27FC236}">
                  <a16:creationId xmlns="" xmlns:a16="http://schemas.microsoft.com/office/drawing/2014/main" id="{C42C7684-F32F-4E43-9EBF-089F6B5707BA}"/>
                </a:ext>
              </a:extLst>
            </p:cNvPr>
            <p:cNvSpPr/>
            <p:nvPr/>
          </p:nvSpPr>
          <p:spPr>
            <a:xfrm>
              <a:off x="2525661" y="5854158"/>
              <a:ext cx="484624" cy="510440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1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矩形 72">
              <a:extLst>
                <a:ext uri="{FF2B5EF4-FFF2-40B4-BE49-F238E27FC236}">
                  <a16:creationId xmlns="" xmlns:a16="http://schemas.microsoft.com/office/drawing/2014/main" id="{AD8339E6-6380-4D2A-B001-98864E26C767}"/>
                </a:ext>
              </a:extLst>
            </p:cNvPr>
            <p:cNvSpPr/>
            <p:nvPr/>
          </p:nvSpPr>
          <p:spPr>
            <a:xfrm>
              <a:off x="3979533" y="5853095"/>
              <a:ext cx="484624" cy="5104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C00000"/>
                  </a:solidFill>
                </a:rPr>
                <a:t>0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75" name="矩形 74">
              <a:extLst>
                <a:ext uri="{FF2B5EF4-FFF2-40B4-BE49-F238E27FC236}">
                  <a16:creationId xmlns="" xmlns:a16="http://schemas.microsoft.com/office/drawing/2014/main" id="{C521CA3B-5F5D-4982-BF69-B0614086CE4B}"/>
                </a:ext>
              </a:extLst>
            </p:cNvPr>
            <p:cNvSpPr/>
            <p:nvPr/>
          </p:nvSpPr>
          <p:spPr>
            <a:xfrm>
              <a:off x="4464157" y="5852032"/>
              <a:ext cx="484624" cy="5104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C00000"/>
                  </a:solidFill>
                </a:rPr>
                <a:t>0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76" name="矩形 75">
              <a:extLst>
                <a:ext uri="{FF2B5EF4-FFF2-40B4-BE49-F238E27FC236}">
                  <a16:creationId xmlns="" xmlns:a16="http://schemas.microsoft.com/office/drawing/2014/main" id="{83224711-8782-43FD-8E53-D5826656DC72}"/>
                </a:ext>
              </a:extLst>
            </p:cNvPr>
            <p:cNvSpPr/>
            <p:nvPr/>
          </p:nvSpPr>
          <p:spPr>
            <a:xfrm>
              <a:off x="4948781" y="5852032"/>
              <a:ext cx="503398" cy="5104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C00000"/>
                  </a:solidFill>
                </a:rPr>
                <a:t>0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91" name="矩形 90">
              <a:extLst>
                <a:ext uri="{FF2B5EF4-FFF2-40B4-BE49-F238E27FC236}">
                  <a16:creationId xmlns="" xmlns:a16="http://schemas.microsoft.com/office/drawing/2014/main" id="{EE4672A7-6A38-4CE1-AF2D-CFB71A3F4903}"/>
                </a:ext>
              </a:extLst>
            </p:cNvPr>
            <p:cNvSpPr/>
            <p:nvPr/>
          </p:nvSpPr>
          <p:spPr>
            <a:xfrm>
              <a:off x="3474352" y="5850092"/>
              <a:ext cx="503398" cy="5104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C00000"/>
                  </a:solidFill>
                </a:rPr>
                <a:t>0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="" xmlns:a16="http://schemas.microsoft.com/office/drawing/2014/main" id="{73A30E0E-9760-4DB3-BCA6-0F1D99E5EFCE}"/>
                </a:ext>
              </a:extLst>
            </p:cNvPr>
            <p:cNvSpPr/>
            <p:nvPr/>
          </p:nvSpPr>
          <p:spPr>
            <a:xfrm>
              <a:off x="3004932" y="5850092"/>
              <a:ext cx="479588" cy="510440"/>
            </a:xfrm>
            <a:prstGeom prst="rect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0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B0F5225B-FA23-430F-9CAA-7F57B2CF96CD}"/>
              </a:ext>
            </a:extLst>
          </p:cNvPr>
          <p:cNvGrpSpPr/>
          <p:nvPr/>
        </p:nvGrpSpPr>
        <p:grpSpPr>
          <a:xfrm>
            <a:off x="3406827" y="5847089"/>
            <a:ext cx="572556" cy="510440"/>
            <a:chOff x="3406827" y="5847089"/>
            <a:chExt cx="572556" cy="510440"/>
          </a:xfrm>
        </p:grpSpPr>
        <p:sp>
          <p:nvSpPr>
            <p:cNvPr id="72" name="矩形 71">
              <a:extLst>
                <a:ext uri="{FF2B5EF4-FFF2-40B4-BE49-F238E27FC236}">
                  <a16:creationId xmlns="" xmlns:a16="http://schemas.microsoft.com/office/drawing/2014/main" id="{9C701BB4-4D26-4531-9FBE-E86397A8D643}"/>
                </a:ext>
              </a:extLst>
            </p:cNvPr>
            <p:cNvSpPr/>
            <p:nvPr/>
          </p:nvSpPr>
          <p:spPr>
            <a:xfrm>
              <a:off x="3499795" y="5847089"/>
              <a:ext cx="479588" cy="510440"/>
            </a:xfrm>
            <a:prstGeom prst="rect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0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箭头: 右 15">
              <a:extLst>
                <a:ext uri="{FF2B5EF4-FFF2-40B4-BE49-F238E27FC236}">
                  <a16:creationId xmlns="" xmlns:a16="http://schemas.microsoft.com/office/drawing/2014/main" id="{40C4068E-1372-47A7-B8C6-2CC4D7534C2E}"/>
                </a:ext>
              </a:extLst>
            </p:cNvPr>
            <p:cNvSpPr/>
            <p:nvPr/>
          </p:nvSpPr>
          <p:spPr>
            <a:xfrm>
              <a:off x="3406827" y="6102309"/>
              <a:ext cx="182538" cy="59992"/>
            </a:xfrm>
            <a:prstGeom prst="rightArrow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1" name="矩形 70">
            <a:extLst>
              <a:ext uri="{FF2B5EF4-FFF2-40B4-BE49-F238E27FC236}">
                <a16:creationId xmlns="" xmlns:a16="http://schemas.microsoft.com/office/drawing/2014/main" id="{DE6926B0-8263-408F-AD52-4CAFD1348F3C}"/>
              </a:ext>
            </a:extLst>
          </p:cNvPr>
          <p:cNvSpPr/>
          <p:nvPr/>
        </p:nvSpPr>
        <p:spPr>
          <a:xfrm>
            <a:off x="3009283" y="5855221"/>
            <a:ext cx="484624" cy="510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1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0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81" grpId="0" animBg="1"/>
      <p:bldP spid="82" grpId="0"/>
      <p:bldP spid="88" grpId="0" animBg="1"/>
      <p:bldP spid="8" grpId="0" animBg="1"/>
      <p:bldP spid="84" grpId="0" animBg="1"/>
      <p:bldP spid="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437591" y="348250"/>
            <a:ext cx="9914993" cy="496824"/>
          </a:xfrm>
        </p:spPr>
        <p:txBody>
          <a:bodyPr/>
          <a:lstStyle/>
          <a:p>
            <a:r>
              <a:rPr lang="en-US" altLang="zh-CN" dirty="0"/>
              <a:t>Dynamic Version -- </a:t>
            </a:r>
            <a:r>
              <a:rPr lang="en-US" altLang="zh-CN" dirty="0" smtClean="0">
                <a:solidFill>
                  <a:srgbClr val="00FA00"/>
                </a:solidFill>
              </a:rPr>
              <a:t>deletion</a:t>
            </a:r>
            <a:endParaRPr lang="zh-CN" altLang="en-US" dirty="0">
              <a:solidFill>
                <a:srgbClr val="00FA00"/>
              </a:solidFill>
            </a:endParaRP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="" xmlns:a16="http://schemas.microsoft.com/office/drawing/2014/main" id="{55500BBC-62B7-4864-B004-4D8EF6B75EEB}"/>
                  </a:ext>
                </a:extLst>
              </p:cNvPr>
              <p:cNvSpPr txBox="1"/>
              <p:nvPr/>
            </p:nvSpPr>
            <p:spPr>
              <a:xfrm>
                <a:off x="5764550" y="5236164"/>
                <a:ext cx="6408712" cy="1190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… </m:t>
                    </m:r>
                    <m:r>
                      <a:rPr lang="zh-CN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−1]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expansion array to determine the predefined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zh-CN" alt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5500BBC-62B7-4864-B004-4D8EF6B75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550" y="5236164"/>
                <a:ext cx="6408712" cy="1190262"/>
              </a:xfrm>
              <a:prstGeom prst="rect">
                <a:avLst/>
              </a:prstGeom>
              <a:blipFill>
                <a:blip r:embed="rId3"/>
                <a:stretch>
                  <a:fillRect l="-1998" t="-5641" b="-10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125">
            <a:extLst>
              <a:ext uri="{FF2B5EF4-FFF2-40B4-BE49-F238E27FC236}">
                <a16:creationId xmlns="" xmlns:a16="http://schemas.microsoft.com/office/drawing/2014/main" id="{0ADF75A3-32AF-48D5-8C35-5938BD744FF7}"/>
              </a:ext>
            </a:extLst>
          </p:cNvPr>
          <p:cNvSpPr txBox="1"/>
          <p:nvPr/>
        </p:nvSpPr>
        <p:spPr>
          <a:xfrm>
            <a:off x="3487881" y="1939166"/>
            <a:ext cx="2053767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deleting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e</a:t>
            </a:r>
            <a:r>
              <a:rPr lang="en-US" altLang="zh-CN" sz="2400" i="1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7)</a:t>
            </a:r>
            <a:endParaRPr lang="zh-C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箭头: 下 28">
            <a:extLst>
              <a:ext uri="{FF2B5EF4-FFF2-40B4-BE49-F238E27FC236}">
                <a16:creationId xmlns="" xmlns:a16="http://schemas.microsoft.com/office/drawing/2014/main" id="{38F484F6-15EA-436B-98FC-E63F0169D73E}"/>
              </a:ext>
            </a:extLst>
          </p:cNvPr>
          <p:cNvSpPr/>
          <p:nvPr/>
        </p:nvSpPr>
        <p:spPr>
          <a:xfrm>
            <a:off x="3012719" y="1919662"/>
            <a:ext cx="360040" cy="780940"/>
          </a:xfrm>
          <a:prstGeom prst="downArrow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文本框 125">
            <a:extLst>
              <a:ext uri="{FF2B5EF4-FFF2-40B4-BE49-F238E27FC236}">
                <a16:creationId xmlns="" xmlns:a16="http://schemas.microsoft.com/office/drawing/2014/main" id="{A50859E4-2C41-4E4D-B346-001990DA4D68}"/>
              </a:ext>
            </a:extLst>
          </p:cNvPr>
          <p:cNvSpPr txBox="1"/>
          <p:nvPr/>
        </p:nvSpPr>
        <p:spPr>
          <a:xfrm>
            <a:off x="3537614" y="3388016"/>
            <a:ext cx="732893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……</a:t>
            </a:r>
            <a:endParaRPr lang="zh-C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箭头: 下 33">
            <a:extLst>
              <a:ext uri="{FF2B5EF4-FFF2-40B4-BE49-F238E27FC236}">
                <a16:creationId xmlns="" xmlns:a16="http://schemas.microsoft.com/office/drawing/2014/main" id="{62F1A65C-4A1F-47EE-BC81-9DF8AE8493EE}"/>
              </a:ext>
            </a:extLst>
          </p:cNvPr>
          <p:cNvSpPr/>
          <p:nvPr/>
        </p:nvSpPr>
        <p:spPr>
          <a:xfrm>
            <a:off x="3009881" y="3444246"/>
            <a:ext cx="360040" cy="780940"/>
          </a:xfrm>
          <a:prstGeom prst="downArrow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9B834B5-4D73-4B47-A6F8-3173D128696E}"/>
                  </a:ext>
                </a:extLst>
              </p:cNvPr>
              <p:cNvSpPr/>
              <p:nvPr/>
            </p:nvSpPr>
            <p:spPr>
              <a:xfrm>
                <a:off x="115679" y="1239327"/>
                <a:ext cx="144783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4]</m:t>
                    </m:r>
                  </m:oMath>
                </a14:m>
                <a:r>
                  <a:rPr lang="en-US" altLang="zh-CN" sz="2800" dirty="0"/>
                  <a:t>=16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09B834B5-4D73-4B47-A6F8-3173D1286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79" y="1239327"/>
                <a:ext cx="1447832" cy="523220"/>
              </a:xfrm>
              <a:prstGeom prst="rect">
                <a:avLst/>
              </a:prstGeom>
              <a:blipFill>
                <a:blip r:embed="rId4"/>
                <a:stretch>
                  <a:fillRect t="-11628" r="-7173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="" xmlns:a16="http://schemas.microsoft.com/office/drawing/2014/main" id="{7D7CF44D-CDEA-4EBA-A0E9-922557307485}"/>
                  </a:ext>
                </a:extLst>
              </p:cNvPr>
              <p:cNvSpPr/>
              <p:nvPr/>
            </p:nvSpPr>
            <p:spPr>
              <a:xfrm>
                <a:off x="136738" y="2749250"/>
                <a:ext cx="12490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3]</m:t>
                    </m:r>
                  </m:oMath>
                </a14:m>
                <a:r>
                  <a:rPr lang="en-US" altLang="zh-CN" sz="2800" dirty="0"/>
                  <a:t>=8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7D7CF44D-CDEA-4EBA-A0E9-9225573074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8" y="2749250"/>
                <a:ext cx="1249060" cy="523220"/>
              </a:xfrm>
              <a:prstGeom prst="rect">
                <a:avLst/>
              </a:prstGeom>
              <a:blipFill>
                <a:blip r:embed="rId5"/>
                <a:stretch>
                  <a:fillRect t="-12791" r="-8780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="" xmlns:a16="http://schemas.microsoft.com/office/drawing/2014/main" id="{14787B62-DC7B-4392-B840-E2598BF9FC08}"/>
                  </a:ext>
                </a:extLst>
              </p:cNvPr>
              <p:cNvSpPr/>
              <p:nvPr/>
            </p:nvSpPr>
            <p:spPr>
              <a:xfrm>
                <a:off x="125355" y="4271345"/>
                <a:ext cx="12490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1]</m:t>
                    </m:r>
                  </m:oMath>
                </a14:m>
                <a:r>
                  <a:rPr lang="en-US" altLang="zh-CN" sz="2800" dirty="0"/>
                  <a:t>=2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14787B62-DC7B-4392-B840-E2598BF9F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5" y="4271345"/>
                <a:ext cx="1249060" cy="523220"/>
              </a:xfrm>
              <a:prstGeom prst="rect">
                <a:avLst/>
              </a:prstGeom>
              <a:blipFill>
                <a:blip r:embed="rId6"/>
                <a:stretch>
                  <a:fillRect t="-12791" r="-8824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箭头: 下 80">
            <a:extLst>
              <a:ext uri="{FF2B5EF4-FFF2-40B4-BE49-F238E27FC236}">
                <a16:creationId xmlns="" xmlns:a16="http://schemas.microsoft.com/office/drawing/2014/main" id="{17835EFE-48B4-487F-AAEE-07CE87BE60BA}"/>
              </a:ext>
            </a:extLst>
          </p:cNvPr>
          <p:cNvSpPr/>
          <p:nvPr/>
        </p:nvSpPr>
        <p:spPr>
          <a:xfrm>
            <a:off x="3009881" y="4992509"/>
            <a:ext cx="360040" cy="780940"/>
          </a:xfrm>
          <a:prstGeom prst="downArrow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2" name="文本框 125">
            <a:extLst>
              <a:ext uri="{FF2B5EF4-FFF2-40B4-BE49-F238E27FC236}">
                <a16:creationId xmlns="" xmlns:a16="http://schemas.microsoft.com/office/drawing/2014/main" id="{80B907AF-18E1-4F64-8666-DC430131C327}"/>
              </a:ext>
            </a:extLst>
          </p:cNvPr>
          <p:cNvSpPr txBox="1"/>
          <p:nvPr/>
        </p:nvSpPr>
        <p:spPr>
          <a:xfrm>
            <a:off x="3494909" y="5019230"/>
            <a:ext cx="2053767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deleting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e</a:t>
            </a:r>
            <a:r>
              <a:rPr lang="en-US" altLang="zh-CN" sz="2400" i="1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1)</a:t>
            </a:r>
            <a:endParaRPr lang="zh-C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矩形 79">
                <a:extLst>
                  <a:ext uri="{FF2B5EF4-FFF2-40B4-BE49-F238E27FC236}">
                    <a16:creationId xmlns="" xmlns:a16="http://schemas.microsoft.com/office/drawing/2014/main" id="{EF1B9DFE-E246-4C42-83A7-FC834D906BBB}"/>
                  </a:ext>
                </a:extLst>
              </p:cNvPr>
              <p:cNvSpPr/>
              <p:nvPr/>
            </p:nvSpPr>
            <p:spPr>
              <a:xfrm>
                <a:off x="37352" y="5773449"/>
                <a:ext cx="12490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0]</m:t>
                    </m:r>
                  </m:oMath>
                </a14:m>
                <a:r>
                  <a:rPr lang="en-US" altLang="zh-CN" sz="2800" dirty="0"/>
                  <a:t>=1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EF1B9DFE-E246-4C42-83A7-FC834D906B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2" y="5773449"/>
                <a:ext cx="1249060" cy="523220"/>
              </a:xfrm>
              <a:prstGeom prst="rect">
                <a:avLst/>
              </a:prstGeom>
              <a:blipFill>
                <a:blip r:embed="rId7"/>
                <a:stretch>
                  <a:fillRect t="-11628" r="-8780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组合 63">
            <a:extLst>
              <a:ext uri="{FF2B5EF4-FFF2-40B4-BE49-F238E27FC236}">
                <a16:creationId xmlns="" xmlns:a16="http://schemas.microsoft.com/office/drawing/2014/main" id="{22809C6A-E9DB-4369-8A19-CFD4402EDEEA}"/>
              </a:ext>
            </a:extLst>
          </p:cNvPr>
          <p:cNvGrpSpPr/>
          <p:nvPr/>
        </p:nvGrpSpPr>
        <p:grpSpPr>
          <a:xfrm>
            <a:off x="1539998" y="1268226"/>
            <a:ext cx="3895766" cy="512566"/>
            <a:chOff x="380817" y="5804201"/>
            <a:chExt cx="3895766" cy="512566"/>
          </a:xfrm>
        </p:grpSpPr>
        <p:grpSp>
          <p:nvGrpSpPr>
            <p:cNvPr id="74" name="组合 73">
              <a:extLst>
                <a:ext uri="{FF2B5EF4-FFF2-40B4-BE49-F238E27FC236}">
                  <a16:creationId xmlns="" xmlns:a16="http://schemas.microsoft.com/office/drawing/2014/main" id="{464E955C-96B1-449D-B008-E371E75728ED}"/>
                </a:ext>
              </a:extLst>
            </p:cNvPr>
            <p:cNvGrpSpPr/>
            <p:nvPr/>
          </p:nvGrpSpPr>
          <p:grpSpPr>
            <a:xfrm>
              <a:off x="380817" y="5805264"/>
              <a:ext cx="1453872" cy="511503"/>
              <a:chOff x="623392" y="3854664"/>
              <a:chExt cx="1453872" cy="511503"/>
            </a:xfrm>
            <a:solidFill>
              <a:schemeClr val="bg2">
                <a:lumMod val="50000"/>
              </a:schemeClr>
            </a:solidFill>
          </p:grpSpPr>
          <p:sp>
            <p:nvSpPr>
              <p:cNvPr id="91" name="矩形 90">
                <a:extLst>
                  <a:ext uri="{FF2B5EF4-FFF2-40B4-BE49-F238E27FC236}">
                    <a16:creationId xmlns="" xmlns:a16="http://schemas.microsoft.com/office/drawing/2014/main" id="{99D851E3-83A5-46D0-BAEF-37D90F087E5F}"/>
                  </a:ext>
                </a:extLst>
              </p:cNvPr>
              <p:cNvSpPr/>
              <p:nvPr/>
            </p:nvSpPr>
            <p:spPr>
              <a:xfrm>
                <a:off x="623392" y="3854664"/>
                <a:ext cx="484624" cy="510440"/>
              </a:xfrm>
              <a:prstGeom prst="rect">
                <a:avLst/>
              </a:prstGeom>
              <a:solidFill>
                <a:srgbClr val="BFBFB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</a:rPr>
                  <a:t>1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="" xmlns:a16="http://schemas.microsoft.com/office/drawing/2014/main" id="{5518352C-6F5B-46F5-A4F6-2DD45DF15609}"/>
                  </a:ext>
                </a:extLst>
              </p:cNvPr>
              <p:cNvSpPr/>
              <p:nvPr/>
            </p:nvSpPr>
            <p:spPr>
              <a:xfrm>
                <a:off x="1108016" y="3854664"/>
                <a:ext cx="484624" cy="510440"/>
              </a:xfrm>
              <a:prstGeom prst="rect">
                <a:avLst/>
              </a:prstGeom>
              <a:solidFill>
                <a:srgbClr val="BFBFB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</a:rPr>
                  <a:t>1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="" xmlns:a16="http://schemas.microsoft.com/office/drawing/2014/main" id="{2EBF53C9-A196-470A-883D-99CC7EC297D4}"/>
                  </a:ext>
                </a:extLst>
              </p:cNvPr>
              <p:cNvSpPr/>
              <p:nvPr/>
            </p:nvSpPr>
            <p:spPr>
              <a:xfrm>
                <a:off x="1592640" y="3855727"/>
                <a:ext cx="484624" cy="510440"/>
              </a:xfrm>
              <a:prstGeom prst="rect">
                <a:avLst/>
              </a:prstGeom>
              <a:solidFill>
                <a:srgbClr val="BFBFB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</a:rPr>
                  <a:t>1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4" name="组合 83">
              <a:extLst>
                <a:ext uri="{FF2B5EF4-FFF2-40B4-BE49-F238E27FC236}">
                  <a16:creationId xmlns="" xmlns:a16="http://schemas.microsoft.com/office/drawing/2014/main" id="{59789D68-8CD8-4F6B-8F65-8F26ABB37164}"/>
                </a:ext>
              </a:extLst>
            </p:cNvPr>
            <p:cNvGrpSpPr/>
            <p:nvPr/>
          </p:nvGrpSpPr>
          <p:grpSpPr>
            <a:xfrm>
              <a:off x="1834689" y="5804201"/>
              <a:ext cx="2441894" cy="511503"/>
              <a:chOff x="1834689" y="3844056"/>
              <a:chExt cx="2441894" cy="511503"/>
            </a:xfrm>
            <a:solidFill>
              <a:schemeClr val="bg2">
                <a:lumMod val="75000"/>
              </a:schemeClr>
            </a:solidFill>
          </p:grpSpPr>
          <p:sp>
            <p:nvSpPr>
              <p:cNvPr id="85" name="矩形 84">
                <a:extLst>
                  <a:ext uri="{FF2B5EF4-FFF2-40B4-BE49-F238E27FC236}">
                    <a16:creationId xmlns="" xmlns:a16="http://schemas.microsoft.com/office/drawing/2014/main" id="{35C8E63B-2ACB-4018-A5DA-BC59B4E7D3E6}"/>
                  </a:ext>
                </a:extLst>
              </p:cNvPr>
              <p:cNvSpPr/>
              <p:nvPr/>
            </p:nvSpPr>
            <p:spPr>
              <a:xfrm>
                <a:off x="1834689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="" xmlns:a16="http://schemas.microsoft.com/office/drawing/2014/main" id="{D5E6B9DA-FCAE-4406-B471-14843D904670}"/>
                  </a:ext>
                </a:extLst>
              </p:cNvPr>
              <p:cNvSpPr/>
              <p:nvPr/>
            </p:nvSpPr>
            <p:spPr>
              <a:xfrm>
                <a:off x="2319313" y="3844056"/>
                <a:ext cx="484624" cy="510440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</a:rPr>
                  <a:t>0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矩形 87">
                <a:extLst>
                  <a:ext uri="{FF2B5EF4-FFF2-40B4-BE49-F238E27FC236}">
                    <a16:creationId xmlns="" xmlns:a16="http://schemas.microsoft.com/office/drawing/2014/main" id="{0750E9B7-BE72-4519-ABB9-B0C6B0F18583}"/>
                  </a:ext>
                </a:extLst>
              </p:cNvPr>
              <p:cNvSpPr/>
              <p:nvPr/>
            </p:nvSpPr>
            <p:spPr>
              <a:xfrm>
                <a:off x="2803937" y="3845119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0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矩形 88">
                <a:extLst>
                  <a:ext uri="{FF2B5EF4-FFF2-40B4-BE49-F238E27FC236}">
                    <a16:creationId xmlns="" xmlns:a16="http://schemas.microsoft.com/office/drawing/2014/main" id="{5F70E33C-5B0B-4281-9D01-22B2AB50D210}"/>
                  </a:ext>
                </a:extLst>
              </p:cNvPr>
              <p:cNvSpPr/>
              <p:nvPr/>
            </p:nvSpPr>
            <p:spPr>
              <a:xfrm>
                <a:off x="3288561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0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="" xmlns:a16="http://schemas.microsoft.com/office/drawing/2014/main" id="{059539B5-4453-42DD-96F9-0F85E4AF8860}"/>
                  </a:ext>
                </a:extLst>
              </p:cNvPr>
              <p:cNvSpPr/>
              <p:nvPr/>
            </p:nvSpPr>
            <p:spPr>
              <a:xfrm>
                <a:off x="3773185" y="3844056"/>
                <a:ext cx="503398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0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6" name="组合 115">
            <a:extLst>
              <a:ext uri="{FF2B5EF4-FFF2-40B4-BE49-F238E27FC236}">
                <a16:creationId xmlns="" xmlns:a16="http://schemas.microsoft.com/office/drawing/2014/main" id="{9346DF19-C4DA-461B-AD5C-719A9D083164}"/>
              </a:ext>
            </a:extLst>
          </p:cNvPr>
          <p:cNvGrpSpPr/>
          <p:nvPr/>
        </p:nvGrpSpPr>
        <p:grpSpPr>
          <a:xfrm>
            <a:off x="1535805" y="4358179"/>
            <a:ext cx="3895766" cy="512566"/>
            <a:chOff x="380817" y="5804201"/>
            <a:chExt cx="3895766" cy="512566"/>
          </a:xfrm>
        </p:grpSpPr>
        <p:grpSp>
          <p:nvGrpSpPr>
            <p:cNvPr id="117" name="组合 116">
              <a:extLst>
                <a:ext uri="{FF2B5EF4-FFF2-40B4-BE49-F238E27FC236}">
                  <a16:creationId xmlns="" xmlns:a16="http://schemas.microsoft.com/office/drawing/2014/main" id="{8EE7088D-8752-45F2-9342-02E0131E4F17}"/>
                </a:ext>
              </a:extLst>
            </p:cNvPr>
            <p:cNvGrpSpPr/>
            <p:nvPr/>
          </p:nvGrpSpPr>
          <p:grpSpPr>
            <a:xfrm>
              <a:off x="380817" y="5805264"/>
              <a:ext cx="1453872" cy="511503"/>
              <a:chOff x="623392" y="3854664"/>
              <a:chExt cx="1453872" cy="511503"/>
            </a:xfrm>
            <a:solidFill>
              <a:schemeClr val="bg2">
                <a:lumMod val="50000"/>
              </a:schemeClr>
            </a:solidFill>
          </p:grpSpPr>
          <p:sp>
            <p:nvSpPr>
              <p:cNvPr id="124" name="矩形 123">
                <a:extLst>
                  <a:ext uri="{FF2B5EF4-FFF2-40B4-BE49-F238E27FC236}">
                    <a16:creationId xmlns="" xmlns:a16="http://schemas.microsoft.com/office/drawing/2014/main" id="{8CC04621-DFD9-498B-ABB5-B72F26D2F3AE}"/>
                  </a:ext>
                </a:extLst>
              </p:cNvPr>
              <p:cNvSpPr/>
              <p:nvPr/>
            </p:nvSpPr>
            <p:spPr>
              <a:xfrm>
                <a:off x="623392" y="3854664"/>
                <a:ext cx="484624" cy="510440"/>
              </a:xfrm>
              <a:prstGeom prst="rect">
                <a:avLst/>
              </a:prstGeom>
              <a:solidFill>
                <a:srgbClr val="BFBFB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矩形 124">
                <a:extLst>
                  <a:ext uri="{FF2B5EF4-FFF2-40B4-BE49-F238E27FC236}">
                    <a16:creationId xmlns="" xmlns:a16="http://schemas.microsoft.com/office/drawing/2014/main" id="{68EB79D2-BBD2-4F2D-AFC4-963587C76924}"/>
                  </a:ext>
                </a:extLst>
              </p:cNvPr>
              <p:cNvSpPr/>
              <p:nvPr/>
            </p:nvSpPr>
            <p:spPr>
              <a:xfrm>
                <a:off x="1108016" y="3854664"/>
                <a:ext cx="495748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</a:rPr>
                  <a:t>0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矩形 125">
                <a:extLst>
                  <a:ext uri="{FF2B5EF4-FFF2-40B4-BE49-F238E27FC236}">
                    <a16:creationId xmlns="" xmlns:a16="http://schemas.microsoft.com/office/drawing/2014/main" id="{AAC8DCAA-F8C0-4E84-906E-D3A4207E1485}"/>
                  </a:ext>
                </a:extLst>
              </p:cNvPr>
              <p:cNvSpPr/>
              <p:nvPr/>
            </p:nvSpPr>
            <p:spPr>
              <a:xfrm>
                <a:off x="1592640" y="3855727"/>
                <a:ext cx="484624" cy="510440"/>
              </a:xfrm>
              <a:prstGeom prst="rect">
                <a:avLst/>
              </a:prstGeom>
              <a:solidFill>
                <a:srgbClr val="BFBFB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0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8" name="组合 117">
              <a:extLst>
                <a:ext uri="{FF2B5EF4-FFF2-40B4-BE49-F238E27FC236}">
                  <a16:creationId xmlns="" xmlns:a16="http://schemas.microsoft.com/office/drawing/2014/main" id="{3057B672-2F92-4AE1-9E30-7FA51DAA654E}"/>
                </a:ext>
              </a:extLst>
            </p:cNvPr>
            <p:cNvGrpSpPr/>
            <p:nvPr/>
          </p:nvGrpSpPr>
          <p:grpSpPr>
            <a:xfrm>
              <a:off x="1834689" y="5804201"/>
              <a:ext cx="2441894" cy="511503"/>
              <a:chOff x="1834689" y="3844056"/>
              <a:chExt cx="2441894" cy="511503"/>
            </a:xfrm>
            <a:solidFill>
              <a:schemeClr val="bg2">
                <a:lumMod val="75000"/>
              </a:schemeClr>
            </a:solidFill>
          </p:grpSpPr>
          <p:sp>
            <p:nvSpPr>
              <p:cNvPr id="119" name="矩形 118">
                <a:extLst>
                  <a:ext uri="{FF2B5EF4-FFF2-40B4-BE49-F238E27FC236}">
                    <a16:creationId xmlns="" xmlns:a16="http://schemas.microsoft.com/office/drawing/2014/main" id="{12A83C42-32B5-4DAC-9D16-576B55F4DAF2}"/>
                  </a:ext>
                </a:extLst>
              </p:cNvPr>
              <p:cNvSpPr/>
              <p:nvPr/>
            </p:nvSpPr>
            <p:spPr>
              <a:xfrm>
                <a:off x="1834689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0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矩形 119">
                <a:extLst>
                  <a:ext uri="{FF2B5EF4-FFF2-40B4-BE49-F238E27FC236}">
                    <a16:creationId xmlns="" xmlns:a16="http://schemas.microsoft.com/office/drawing/2014/main" id="{DA9868D1-70A7-4970-9647-A3CC2DE27827}"/>
                  </a:ext>
                </a:extLst>
              </p:cNvPr>
              <p:cNvSpPr/>
              <p:nvPr/>
            </p:nvSpPr>
            <p:spPr>
              <a:xfrm>
                <a:off x="2319313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0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矩形 120">
                <a:extLst>
                  <a:ext uri="{FF2B5EF4-FFF2-40B4-BE49-F238E27FC236}">
                    <a16:creationId xmlns="" xmlns:a16="http://schemas.microsoft.com/office/drawing/2014/main" id="{D8968162-3134-4A1C-8886-096E2B5BCB68}"/>
                  </a:ext>
                </a:extLst>
              </p:cNvPr>
              <p:cNvSpPr/>
              <p:nvPr/>
            </p:nvSpPr>
            <p:spPr>
              <a:xfrm>
                <a:off x="2803937" y="3845119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0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矩形 121">
                <a:extLst>
                  <a:ext uri="{FF2B5EF4-FFF2-40B4-BE49-F238E27FC236}">
                    <a16:creationId xmlns="" xmlns:a16="http://schemas.microsoft.com/office/drawing/2014/main" id="{9168E6E9-2247-4FDC-863B-1EF5B4CB60BF}"/>
                  </a:ext>
                </a:extLst>
              </p:cNvPr>
              <p:cNvSpPr/>
              <p:nvPr/>
            </p:nvSpPr>
            <p:spPr>
              <a:xfrm>
                <a:off x="3288561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0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矩形 122">
                <a:extLst>
                  <a:ext uri="{FF2B5EF4-FFF2-40B4-BE49-F238E27FC236}">
                    <a16:creationId xmlns="" xmlns:a16="http://schemas.microsoft.com/office/drawing/2014/main" id="{3BAC4365-FB2C-42EC-B031-1DE19D84CB45}"/>
                  </a:ext>
                </a:extLst>
              </p:cNvPr>
              <p:cNvSpPr/>
              <p:nvPr/>
            </p:nvSpPr>
            <p:spPr>
              <a:xfrm>
                <a:off x="3773185" y="3844056"/>
                <a:ext cx="503398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0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矩形 138">
                <a:extLst>
                  <a:ext uri="{FF2B5EF4-FFF2-40B4-BE49-F238E27FC236}">
                    <a16:creationId xmlns="" xmlns:a16="http://schemas.microsoft.com/office/drawing/2014/main" id="{81F6D162-39A5-4B5C-B7F6-466039CB859E}"/>
                  </a:ext>
                </a:extLst>
              </p:cNvPr>
              <p:cNvSpPr/>
              <p:nvPr/>
            </p:nvSpPr>
            <p:spPr>
              <a:xfrm>
                <a:off x="5841307" y="1270704"/>
                <a:ext cx="6255198" cy="3344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2800" b="1" dirty="0">
                    <a:solidFill>
                      <a:srgbClr val="20517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Deletion</a:t>
                </a:r>
                <a:endParaRPr lang="en-US" altLang="zh-CN" sz="2800" dirty="0">
                  <a:solidFill>
                    <a:srgbClr val="20517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altLang="zh-CN" sz="2800" dirty="0">
                    <a:solidFill>
                      <a:srgbClr val="20517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decrease the counting part by 1 with a predefined probability </a:t>
                </a:r>
                <a:r>
                  <a:rPr lang="en-US" altLang="zh-CN" sz="2800" i="1" dirty="0">
                    <a:solidFill>
                      <a:srgbClr val="20517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rgbClr val="20517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rgbClr val="20517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sz="2800" i="1">
                            <a:solidFill>
                              <a:srgbClr val="20517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altLang="zh-CN" sz="2800" i="1">
                            <a:solidFill>
                              <a:srgbClr val="20517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altLang="zh-CN" sz="2800" i="1">
                            <a:solidFill>
                              <a:srgbClr val="20517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800" i="1">
                            <a:solidFill>
                              <a:srgbClr val="20517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US" altLang="zh-CN" sz="2800" i="1" dirty="0">
                  <a:solidFill>
                    <a:srgbClr val="20517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800" dirty="0">
                    <a:solidFill>
                      <a:srgbClr val="20517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If counting part downflows, </a:t>
                </a:r>
              </a:p>
              <a:p>
                <a:r>
                  <a:rPr lang="en-US" altLang="zh-CN" sz="2800" dirty="0">
                    <a:solidFill>
                      <a:srgbClr val="20517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 counting part to 1, lengthen it by 1 bit,</a:t>
                </a:r>
                <a:endParaRPr lang="en-US" altLang="zh-CN" sz="2800" i="1" dirty="0">
                  <a:solidFill>
                    <a:srgbClr val="20517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altLang="zh-CN" sz="2800" dirty="0">
                    <a:solidFill>
                      <a:srgbClr val="20517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move split bit left by 1 bit, </a:t>
                </a:r>
                <a:endParaRPr lang="en-US" altLang="zh-CN" sz="2800" i="1" dirty="0">
                  <a:solidFill>
                    <a:srgbClr val="20517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altLang="zh-CN" sz="2800" dirty="0">
                    <a:solidFill>
                      <a:srgbClr val="20517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short sign part by 1 bit.</a:t>
                </a:r>
                <a:endParaRPr lang="zh-CN" altLang="en-US" sz="2800" dirty="0">
                  <a:solidFill>
                    <a:srgbClr val="20517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9" name="矩形 138">
                <a:extLst>
                  <a:ext uri="{FF2B5EF4-FFF2-40B4-BE49-F238E27FC236}">
                    <a16:creationId xmlns:a16="http://schemas.microsoft.com/office/drawing/2014/main" id="{81F6D162-39A5-4B5C-B7F6-466039CB8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307" y="1270704"/>
                <a:ext cx="6255198" cy="3344698"/>
              </a:xfrm>
              <a:prstGeom prst="rect">
                <a:avLst/>
              </a:prstGeom>
              <a:blipFill>
                <a:blip r:embed="rId8"/>
                <a:stretch>
                  <a:fillRect l="-1949" t="-1821" b="-41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BD6CEE82-EBAD-4448-87EA-70AA25988D3A}"/>
              </a:ext>
            </a:extLst>
          </p:cNvPr>
          <p:cNvGrpSpPr/>
          <p:nvPr/>
        </p:nvGrpSpPr>
        <p:grpSpPr>
          <a:xfrm>
            <a:off x="1535805" y="2797777"/>
            <a:ext cx="3895766" cy="520883"/>
            <a:chOff x="1535805" y="2797777"/>
            <a:chExt cx="3895766" cy="520883"/>
          </a:xfrm>
        </p:grpSpPr>
        <p:grpSp>
          <p:nvGrpSpPr>
            <p:cNvPr id="128" name="组合 127">
              <a:extLst>
                <a:ext uri="{FF2B5EF4-FFF2-40B4-BE49-F238E27FC236}">
                  <a16:creationId xmlns="" xmlns:a16="http://schemas.microsoft.com/office/drawing/2014/main" id="{95849CD1-72B4-4AC6-B306-61447540EC9C}"/>
                </a:ext>
              </a:extLst>
            </p:cNvPr>
            <p:cNvGrpSpPr/>
            <p:nvPr/>
          </p:nvGrpSpPr>
          <p:grpSpPr>
            <a:xfrm>
              <a:off x="1535805" y="2806713"/>
              <a:ext cx="1453872" cy="511503"/>
              <a:chOff x="623392" y="3854664"/>
              <a:chExt cx="1453872" cy="511503"/>
            </a:xfrm>
            <a:solidFill>
              <a:srgbClr val="BFBFBF"/>
            </a:solidFill>
          </p:grpSpPr>
          <p:sp>
            <p:nvSpPr>
              <p:cNvPr id="135" name="矩形 134">
                <a:extLst>
                  <a:ext uri="{FF2B5EF4-FFF2-40B4-BE49-F238E27FC236}">
                    <a16:creationId xmlns="" xmlns:a16="http://schemas.microsoft.com/office/drawing/2014/main" id="{8DA85333-C4ED-4CE8-9AD5-533F2222664E}"/>
                  </a:ext>
                </a:extLst>
              </p:cNvPr>
              <p:cNvSpPr/>
              <p:nvPr/>
            </p:nvSpPr>
            <p:spPr>
              <a:xfrm>
                <a:off x="623392" y="3854664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矩形 135">
                <a:extLst>
                  <a:ext uri="{FF2B5EF4-FFF2-40B4-BE49-F238E27FC236}">
                    <a16:creationId xmlns="" xmlns:a16="http://schemas.microsoft.com/office/drawing/2014/main" id="{F2BE9FE4-BAFA-48C0-A55A-CFE6F06A9C82}"/>
                  </a:ext>
                </a:extLst>
              </p:cNvPr>
              <p:cNvSpPr/>
              <p:nvPr/>
            </p:nvSpPr>
            <p:spPr>
              <a:xfrm>
                <a:off x="1108016" y="3854664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矩形 136">
                <a:extLst>
                  <a:ext uri="{FF2B5EF4-FFF2-40B4-BE49-F238E27FC236}">
                    <a16:creationId xmlns="" xmlns:a16="http://schemas.microsoft.com/office/drawing/2014/main" id="{34D2C47E-73A7-4AC1-9BBA-6C6DB206D20A}"/>
                  </a:ext>
                </a:extLst>
              </p:cNvPr>
              <p:cNvSpPr/>
              <p:nvPr/>
            </p:nvSpPr>
            <p:spPr>
              <a:xfrm>
                <a:off x="1592640" y="3855727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2" name="矩形 131">
              <a:extLst>
                <a:ext uri="{FF2B5EF4-FFF2-40B4-BE49-F238E27FC236}">
                  <a16:creationId xmlns="" xmlns:a16="http://schemas.microsoft.com/office/drawing/2014/main" id="{ED8CF41C-E8E0-4732-818A-73482EAF7159}"/>
                </a:ext>
              </a:extLst>
            </p:cNvPr>
            <p:cNvSpPr/>
            <p:nvPr/>
          </p:nvSpPr>
          <p:spPr>
            <a:xfrm>
              <a:off x="3958925" y="2806713"/>
              <a:ext cx="484624" cy="510440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C00000"/>
                  </a:solidFill>
                </a:rPr>
                <a:t>1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33" name="矩形 132">
              <a:extLst>
                <a:ext uri="{FF2B5EF4-FFF2-40B4-BE49-F238E27FC236}">
                  <a16:creationId xmlns="" xmlns:a16="http://schemas.microsoft.com/office/drawing/2014/main" id="{526229BB-7B7F-4EEF-86A2-8A12904DDBCF}"/>
                </a:ext>
              </a:extLst>
            </p:cNvPr>
            <p:cNvSpPr/>
            <p:nvPr/>
          </p:nvSpPr>
          <p:spPr>
            <a:xfrm>
              <a:off x="4443549" y="2805650"/>
              <a:ext cx="484624" cy="510440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C00000"/>
                  </a:solidFill>
                </a:rPr>
                <a:t>1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34" name="矩形 133">
              <a:extLst>
                <a:ext uri="{FF2B5EF4-FFF2-40B4-BE49-F238E27FC236}">
                  <a16:creationId xmlns="" xmlns:a16="http://schemas.microsoft.com/office/drawing/2014/main" id="{28B88F90-4237-467D-B6E6-C643016953FB}"/>
                </a:ext>
              </a:extLst>
            </p:cNvPr>
            <p:cNvSpPr/>
            <p:nvPr/>
          </p:nvSpPr>
          <p:spPr>
            <a:xfrm>
              <a:off x="4928173" y="2805650"/>
              <a:ext cx="503398" cy="510440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C00000"/>
                  </a:solidFill>
                </a:rPr>
                <a:t>1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38" name="矩形 137">
              <a:extLst>
                <a:ext uri="{FF2B5EF4-FFF2-40B4-BE49-F238E27FC236}">
                  <a16:creationId xmlns="" xmlns:a16="http://schemas.microsoft.com/office/drawing/2014/main" id="{AAD84681-C219-42C7-8F06-B64A902997D0}"/>
                </a:ext>
              </a:extLst>
            </p:cNvPr>
            <p:cNvSpPr/>
            <p:nvPr/>
          </p:nvSpPr>
          <p:spPr>
            <a:xfrm>
              <a:off x="3474792" y="2797777"/>
              <a:ext cx="484624" cy="510440"/>
            </a:xfrm>
            <a:prstGeom prst="rect">
              <a:avLst/>
            </a:prstGeom>
            <a:solidFill>
              <a:srgbClr val="7F7F7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0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0" name="矩形 139">
              <a:extLst>
                <a:ext uri="{FF2B5EF4-FFF2-40B4-BE49-F238E27FC236}">
                  <a16:creationId xmlns="" xmlns:a16="http://schemas.microsoft.com/office/drawing/2014/main" id="{4130CFE7-ABDD-4D18-9A3F-0B44F97F98D2}"/>
                </a:ext>
              </a:extLst>
            </p:cNvPr>
            <p:cNvSpPr/>
            <p:nvPr/>
          </p:nvSpPr>
          <p:spPr>
            <a:xfrm>
              <a:off x="2989186" y="2808220"/>
              <a:ext cx="484624" cy="5104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000000"/>
                  </a:solidFill>
                </a:rPr>
                <a:t>1</a:t>
              </a:r>
              <a:endParaRPr lang="zh-CN" altLang="en-US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3A9DB8B1-D9CC-4C71-9453-A968DE02765F}"/>
              </a:ext>
            </a:extLst>
          </p:cNvPr>
          <p:cNvGrpSpPr/>
          <p:nvPr/>
        </p:nvGrpSpPr>
        <p:grpSpPr>
          <a:xfrm>
            <a:off x="2992444" y="2803630"/>
            <a:ext cx="556745" cy="504587"/>
            <a:chOff x="2992111" y="2795998"/>
            <a:chExt cx="593783" cy="522440"/>
          </a:xfrm>
        </p:grpSpPr>
        <p:sp>
          <p:nvSpPr>
            <p:cNvPr id="130" name="矩形 129">
              <a:extLst>
                <a:ext uri="{FF2B5EF4-FFF2-40B4-BE49-F238E27FC236}">
                  <a16:creationId xmlns="" xmlns:a16="http://schemas.microsoft.com/office/drawing/2014/main" id="{C48C56F0-B572-42F7-9D7B-E06C40652E7B}"/>
                </a:ext>
              </a:extLst>
            </p:cNvPr>
            <p:cNvSpPr/>
            <p:nvPr/>
          </p:nvSpPr>
          <p:spPr>
            <a:xfrm>
              <a:off x="2992111" y="2795998"/>
              <a:ext cx="526752" cy="522440"/>
            </a:xfrm>
            <a:prstGeom prst="rect">
              <a:avLst/>
            </a:prstGeom>
            <a:solidFill>
              <a:srgbClr val="7F7F7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0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箭头: 右 4">
              <a:extLst>
                <a:ext uri="{FF2B5EF4-FFF2-40B4-BE49-F238E27FC236}">
                  <a16:creationId xmlns="" xmlns:a16="http://schemas.microsoft.com/office/drawing/2014/main" id="{17F3D4CD-90B4-4C36-A9C0-5AA5197EEC42}"/>
                </a:ext>
              </a:extLst>
            </p:cNvPr>
            <p:cNvSpPr/>
            <p:nvPr/>
          </p:nvSpPr>
          <p:spPr>
            <a:xfrm flipH="1">
              <a:off x="3320966" y="3000691"/>
              <a:ext cx="264928" cy="151965"/>
            </a:xfrm>
            <a:prstGeom prst="rightArrow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31" name="矩形 130">
            <a:extLst>
              <a:ext uri="{FF2B5EF4-FFF2-40B4-BE49-F238E27FC236}">
                <a16:creationId xmlns="" xmlns:a16="http://schemas.microsoft.com/office/drawing/2014/main" id="{6C8BED63-FFA8-41F8-BED7-CE3FB576A667}"/>
              </a:ext>
            </a:extLst>
          </p:cNvPr>
          <p:cNvSpPr/>
          <p:nvPr/>
        </p:nvSpPr>
        <p:spPr>
          <a:xfrm>
            <a:off x="3465930" y="2797777"/>
            <a:ext cx="484624" cy="510440"/>
          </a:xfrm>
          <a:prstGeom prst="rect">
            <a:avLst/>
          </a:prstGeom>
          <a:solidFill>
            <a:srgbClr val="BFBFB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1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8791BB44-CEAB-4FE0-ADEA-7AF401DA2061}"/>
              </a:ext>
            </a:extLst>
          </p:cNvPr>
          <p:cNvGrpSpPr/>
          <p:nvPr/>
        </p:nvGrpSpPr>
        <p:grpSpPr>
          <a:xfrm>
            <a:off x="1560921" y="5825521"/>
            <a:ext cx="3891258" cy="519111"/>
            <a:chOff x="1560921" y="5825521"/>
            <a:chExt cx="3891258" cy="519111"/>
          </a:xfrm>
        </p:grpSpPr>
        <p:sp>
          <p:nvSpPr>
            <p:cNvPr id="115" name="矩形 114">
              <a:extLst>
                <a:ext uri="{FF2B5EF4-FFF2-40B4-BE49-F238E27FC236}">
                  <a16:creationId xmlns="" xmlns:a16="http://schemas.microsoft.com/office/drawing/2014/main" id="{FDE4E359-E4EE-4DB8-A76C-8C5C7F6FBBC9}"/>
                </a:ext>
              </a:extLst>
            </p:cNvPr>
            <p:cNvSpPr/>
            <p:nvPr/>
          </p:nvSpPr>
          <p:spPr>
            <a:xfrm>
              <a:off x="2544435" y="5834192"/>
              <a:ext cx="484624" cy="510440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C00000"/>
                  </a:solidFill>
                </a:rPr>
                <a:t>1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grpSp>
          <p:nvGrpSpPr>
            <p:cNvPr id="107" name="组合 106">
              <a:extLst>
                <a:ext uri="{FF2B5EF4-FFF2-40B4-BE49-F238E27FC236}">
                  <a16:creationId xmlns="" xmlns:a16="http://schemas.microsoft.com/office/drawing/2014/main" id="{2AF1B72B-C14B-4E68-B978-59F52912B47D}"/>
                </a:ext>
              </a:extLst>
            </p:cNvPr>
            <p:cNvGrpSpPr/>
            <p:nvPr/>
          </p:nvGrpSpPr>
          <p:grpSpPr>
            <a:xfrm>
              <a:off x="3029059" y="5832066"/>
              <a:ext cx="2423120" cy="511503"/>
              <a:chOff x="1834689" y="3844056"/>
              <a:chExt cx="2423120" cy="511503"/>
            </a:xfrm>
            <a:solidFill>
              <a:schemeClr val="bg2">
                <a:lumMod val="75000"/>
              </a:schemeClr>
            </a:solidFill>
          </p:grpSpPr>
          <p:sp>
            <p:nvSpPr>
              <p:cNvPr id="108" name="矩形 107">
                <a:extLst>
                  <a:ext uri="{FF2B5EF4-FFF2-40B4-BE49-F238E27FC236}">
                    <a16:creationId xmlns="" xmlns:a16="http://schemas.microsoft.com/office/drawing/2014/main" id="{50BAA8BE-FADA-4BD9-B335-A21E3A861795}"/>
                  </a:ext>
                </a:extLst>
              </p:cNvPr>
              <p:cNvSpPr/>
              <p:nvPr/>
            </p:nvSpPr>
            <p:spPr>
              <a:xfrm>
                <a:off x="1834689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C00000"/>
                    </a:solidFill>
                  </a:rPr>
                  <a:t>1</a:t>
                </a:r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9" name="矩形 108">
                <a:extLst>
                  <a:ext uri="{FF2B5EF4-FFF2-40B4-BE49-F238E27FC236}">
                    <a16:creationId xmlns="" xmlns:a16="http://schemas.microsoft.com/office/drawing/2014/main" id="{D3304C9B-5378-4371-B2D9-2270C67B4A34}"/>
                  </a:ext>
                </a:extLst>
              </p:cNvPr>
              <p:cNvSpPr/>
              <p:nvPr/>
            </p:nvSpPr>
            <p:spPr>
              <a:xfrm>
                <a:off x="2319313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C00000"/>
                    </a:solidFill>
                  </a:rPr>
                  <a:t>1</a:t>
                </a:r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0" name="矩形 109">
                <a:extLst>
                  <a:ext uri="{FF2B5EF4-FFF2-40B4-BE49-F238E27FC236}">
                    <a16:creationId xmlns="" xmlns:a16="http://schemas.microsoft.com/office/drawing/2014/main" id="{C350E8A9-B672-4B8B-B38E-3A57C3DD5E35}"/>
                  </a:ext>
                </a:extLst>
              </p:cNvPr>
              <p:cNvSpPr/>
              <p:nvPr/>
            </p:nvSpPr>
            <p:spPr>
              <a:xfrm>
                <a:off x="2803937" y="3845119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C00000"/>
                    </a:solidFill>
                  </a:rPr>
                  <a:t>1</a:t>
                </a:r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1" name="矩形 110">
                <a:extLst>
                  <a:ext uri="{FF2B5EF4-FFF2-40B4-BE49-F238E27FC236}">
                    <a16:creationId xmlns="" xmlns:a16="http://schemas.microsoft.com/office/drawing/2014/main" id="{FD9BAE27-8FB4-46B7-A33B-B7C2F25BFA2E}"/>
                  </a:ext>
                </a:extLst>
              </p:cNvPr>
              <p:cNvSpPr/>
              <p:nvPr/>
            </p:nvSpPr>
            <p:spPr>
              <a:xfrm>
                <a:off x="3288561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C00000"/>
                    </a:solidFill>
                  </a:rPr>
                  <a:t>1</a:t>
                </a:r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2" name="矩形 111">
                <a:extLst>
                  <a:ext uri="{FF2B5EF4-FFF2-40B4-BE49-F238E27FC236}">
                    <a16:creationId xmlns="" xmlns:a16="http://schemas.microsoft.com/office/drawing/2014/main" id="{C8C6CDFA-EBD2-4D6D-B0A0-F4DFA2475AB5}"/>
                  </a:ext>
                </a:extLst>
              </p:cNvPr>
              <p:cNvSpPr/>
              <p:nvPr/>
            </p:nvSpPr>
            <p:spPr>
              <a:xfrm>
                <a:off x="3773185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C00000"/>
                    </a:solidFill>
                  </a:rPr>
                  <a:t>1</a:t>
                </a:r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1" name="矩形 140">
              <a:extLst>
                <a:ext uri="{FF2B5EF4-FFF2-40B4-BE49-F238E27FC236}">
                  <a16:creationId xmlns="" xmlns:a16="http://schemas.microsoft.com/office/drawing/2014/main" id="{3BA5A059-030D-43D0-890D-1C990122DA26}"/>
                </a:ext>
              </a:extLst>
            </p:cNvPr>
            <p:cNvSpPr/>
            <p:nvPr/>
          </p:nvSpPr>
          <p:spPr>
            <a:xfrm>
              <a:off x="2044252" y="5825521"/>
              <a:ext cx="495748" cy="51044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0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2" name="矩形 141">
              <a:extLst>
                <a:ext uri="{FF2B5EF4-FFF2-40B4-BE49-F238E27FC236}">
                  <a16:creationId xmlns="" xmlns:a16="http://schemas.microsoft.com/office/drawing/2014/main" id="{24486ADC-A960-4BA8-9DEA-80EF16CD1AE9}"/>
                </a:ext>
              </a:extLst>
            </p:cNvPr>
            <p:cNvSpPr/>
            <p:nvPr/>
          </p:nvSpPr>
          <p:spPr>
            <a:xfrm>
              <a:off x="1560921" y="5825521"/>
              <a:ext cx="484624" cy="510440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000000"/>
                  </a:solidFill>
                </a:rPr>
                <a:t>1</a:t>
              </a:r>
              <a:endParaRPr lang="zh-CN" altLang="en-US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E7BCBC64-DE14-42AB-92EA-9CA45FC2EB24}"/>
              </a:ext>
            </a:extLst>
          </p:cNvPr>
          <p:cNvGrpSpPr/>
          <p:nvPr/>
        </p:nvGrpSpPr>
        <p:grpSpPr>
          <a:xfrm>
            <a:off x="1563855" y="5822292"/>
            <a:ext cx="657245" cy="510440"/>
            <a:chOff x="1563855" y="5822292"/>
            <a:chExt cx="657245" cy="510440"/>
          </a:xfrm>
        </p:grpSpPr>
        <p:sp>
          <p:nvSpPr>
            <p:cNvPr id="113" name="矩形 112">
              <a:extLst>
                <a:ext uri="{FF2B5EF4-FFF2-40B4-BE49-F238E27FC236}">
                  <a16:creationId xmlns="" xmlns:a16="http://schemas.microsoft.com/office/drawing/2014/main" id="{0D95297B-BFBA-4159-913C-16837FD2A2F8}"/>
                </a:ext>
              </a:extLst>
            </p:cNvPr>
            <p:cNvSpPr/>
            <p:nvPr/>
          </p:nvSpPr>
          <p:spPr>
            <a:xfrm>
              <a:off x="1563855" y="5822292"/>
              <a:ext cx="484624" cy="51044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0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箭头: 右 7">
              <a:extLst>
                <a:ext uri="{FF2B5EF4-FFF2-40B4-BE49-F238E27FC236}">
                  <a16:creationId xmlns="" xmlns:a16="http://schemas.microsoft.com/office/drawing/2014/main" id="{D9093365-57D2-4FD1-8B37-58849679CD8E}"/>
                </a:ext>
              </a:extLst>
            </p:cNvPr>
            <p:cNvSpPr/>
            <p:nvPr/>
          </p:nvSpPr>
          <p:spPr>
            <a:xfrm flipH="1">
              <a:off x="1875858" y="6035059"/>
              <a:ext cx="345242" cy="122633"/>
            </a:xfrm>
            <a:prstGeom prst="rightArrow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4" name="矩形 113">
            <a:extLst>
              <a:ext uri="{FF2B5EF4-FFF2-40B4-BE49-F238E27FC236}">
                <a16:creationId xmlns="" xmlns:a16="http://schemas.microsoft.com/office/drawing/2014/main" id="{741EEFFC-BBDE-4D19-9EC9-719986B62FB8}"/>
              </a:ext>
            </a:extLst>
          </p:cNvPr>
          <p:cNvSpPr/>
          <p:nvPr/>
        </p:nvSpPr>
        <p:spPr>
          <a:xfrm>
            <a:off x="2057594" y="5820132"/>
            <a:ext cx="484624" cy="510440"/>
          </a:xfrm>
          <a:prstGeom prst="rect">
            <a:avLst/>
          </a:prstGeom>
          <a:solidFill>
            <a:srgbClr val="BFBFB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1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8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3" grpId="0"/>
      <p:bldP spid="34" grpId="0" animBg="1"/>
      <p:bldP spid="25" grpId="0"/>
      <p:bldP spid="26" grpId="0"/>
      <p:bldP spid="81" grpId="0" animBg="1"/>
      <p:bldP spid="82" grpId="0"/>
      <p:bldP spid="80" grpId="0"/>
      <p:bldP spid="131" grpId="0" animBg="1"/>
      <p:bldP spid="1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437591" y="348250"/>
            <a:ext cx="9914993" cy="496824"/>
          </a:xfrm>
        </p:spPr>
        <p:txBody>
          <a:bodyPr/>
          <a:lstStyle/>
          <a:p>
            <a:r>
              <a:rPr lang="en-US" altLang="zh-CN" dirty="0"/>
              <a:t>Dynamic Version  -- </a:t>
            </a:r>
            <a:r>
              <a:rPr lang="en-US" altLang="zh-CN" dirty="0" smtClean="0">
                <a:solidFill>
                  <a:srgbClr val="00FA00"/>
                </a:solidFill>
              </a:rPr>
              <a:t>query</a:t>
            </a:r>
            <a:endParaRPr lang="zh-CN" altLang="en-US" dirty="0">
              <a:solidFill>
                <a:srgbClr val="00FA00"/>
              </a:solidFill>
            </a:endParaRP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="" xmlns:a16="http://schemas.microsoft.com/office/drawing/2014/main" id="{55500BBC-62B7-4864-B004-4D8EF6B75EEB}"/>
                  </a:ext>
                </a:extLst>
              </p:cNvPr>
              <p:cNvSpPr txBox="1"/>
              <p:nvPr/>
            </p:nvSpPr>
            <p:spPr>
              <a:xfrm>
                <a:off x="5725505" y="5198789"/>
                <a:ext cx="6408712" cy="1190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… </m:t>
                    </m:r>
                    <m:r>
                      <a:rPr lang="zh-CN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−1]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expansion array to determine the predefined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zh-CN" alt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5500BBC-62B7-4864-B004-4D8EF6B75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505" y="5198789"/>
                <a:ext cx="6408712" cy="1190262"/>
              </a:xfrm>
              <a:prstGeom prst="rect">
                <a:avLst/>
              </a:prstGeom>
              <a:blipFill>
                <a:blip r:embed="rId3"/>
                <a:stretch>
                  <a:fillRect l="-1901" t="-5641" b="-10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="" xmlns:a16="http://schemas.microsoft.com/office/drawing/2014/main" id="{E67FA8BE-6FB6-4F73-95ED-C4A24B907893}"/>
                  </a:ext>
                </a:extLst>
              </p:cNvPr>
              <p:cNvSpPr txBox="1"/>
              <p:nvPr/>
            </p:nvSpPr>
            <p:spPr>
              <a:xfrm>
                <a:off x="5725505" y="1171125"/>
                <a:ext cx="6458878" cy="3522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Query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𝑠𝑡𝑎𝑔𝑒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=0,</m:t>
                      </m:r>
                    </m:oMath>
                  </m:oMathPara>
                </a14:m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𝑠𝑡𝑎𝑔𝑒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zh-CN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     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m:oMathPara>
                </a14:m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zh-CN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𝑠𝑡𝑎𝑔𝑒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zh-CN" alt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67FA8BE-6FB6-4F73-95ED-C4A24B907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505" y="1171125"/>
                <a:ext cx="6458878" cy="3522054"/>
              </a:xfrm>
              <a:prstGeom prst="rect">
                <a:avLst/>
              </a:prstGeom>
              <a:blipFill>
                <a:blip r:embed="rId8"/>
                <a:stretch>
                  <a:fillRect l="-1887" t="-1730" b="-39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6" name="组合 215">
            <a:extLst>
              <a:ext uri="{FF2B5EF4-FFF2-40B4-BE49-F238E27FC236}">
                <a16:creationId xmlns="" xmlns:a16="http://schemas.microsoft.com/office/drawing/2014/main" id="{BA264834-1AB5-43C5-AB5F-0DD492136CD1}"/>
              </a:ext>
            </a:extLst>
          </p:cNvPr>
          <p:cNvGrpSpPr/>
          <p:nvPr/>
        </p:nvGrpSpPr>
        <p:grpSpPr>
          <a:xfrm>
            <a:off x="1558847" y="1308446"/>
            <a:ext cx="3876992" cy="512566"/>
            <a:chOff x="380817" y="3844056"/>
            <a:chExt cx="3876992" cy="512566"/>
          </a:xfrm>
        </p:grpSpPr>
        <p:grpSp>
          <p:nvGrpSpPr>
            <p:cNvPr id="217" name="组合 216">
              <a:extLst>
                <a:ext uri="{FF2B5EF4-FFF2-40B4-BE49-F238E27FC236}">
                  <a16:creationId xmlns="" xmlns:a16="http://schemas.microsoft.com/office/drawing/2014/main" id="{1ED93AB6-4E46-40C2-8ECC-5507A1A5B7F3}"/>
                </a:ext>
              </a:extLst>
            </p:cNvPr>
            <p:cNvGrpSpPr/>
            <p:nvPr/>
          </p:nvGrpSpPr>
          <p:grpSpPr>
            <a:xfrm>
              <a:off x="380817" y="3845119"/>
              <a:ext cx="1453872" cy="511503"/>
              <a:chOff x="623392" y="3854664"/>
              <a:chExt cx="1453872" cy="511503"/>
            </a:xfrm>
            <a:solidFill>
              <a:schemeClr val="bg2">
                <a:lumMod val="50000"/>
              </a:schemeClr>
            </a:solidFill>
          </p:grpSpPr>
          <p:sp>
            <p:nvSpPr>
              <p:cNvPr id="224" name="矩形 223">
                <a:extLst>
                  <a:ext uri="{FF2B5EF4-FFF2-40B4-BE49-F238E27FC236}">
                    <a16:creationId xmlns="" xmlns:a16="http://schemas.microsoft.com/office/drawing/2014/main" id="{AD72AF3A-C1C1-4CB4-80B5-2E6DB05C7A29}"/>
                  </a:ext>
                </a:extLst>
              </p:cNvPr>
              <p:cNvSpPr/>
              <p:nvPr/>
            </p:nvSpPr>
            <p:spPr>
              <a:xfrm>
                <a:off x="623392" y="3854664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</a:rPr>
                  <a:t>0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5" name="矩形 224">
                <a:extLst>
                  <a:ext uri="{FF2B5EF4-FFF2-40B4-BE49-F238E27FC236}">
                    <a16:creationId xmlns="" xmlns:a16="http://schemas.microsoft.com/office/drawing/2014/main" id="{306BB1F0-C5A5-4584-BB20-042253949E68}"/>
                  </a:ext>
                </a:extLst>
              </p:cNvPr>
              <p:cNvSpPr/>
              <p:nvPr/>
            </p:nvSpPr>
            <p:spPr>
              <a:xfrm>
                <a:off x="1108016" y="3854664"/>
                <a:ext cx="484624" cy="510440"/>
              </a:xfrm>
              <a:prstGeom prst="rect">
                <a:avLst/>
              </a:prstGeom>
              <a:solidFill>
                <a:srgbClr val="BFBFB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矩形 225">
                <a:extLst>
                  <a:ext uri="{FF2B5EF4-FFF2-40B4-BE49-F238E27FC236}">
                    <a16:creationId xmlns="" xmlns:a16="http://schemas.microsoft.com/office/drawing/2014/main" id="{C55B7261-B24E-440D-8AFA-9F3C12792BD9}"/>
                  </a:ext>
                </a:extLst>
              </p:cNvPr>
              <p:cNvSpPr/>
              <p:nvPr/>
            </p:nvSpPr>
            <p:spPr>
              <a:xfrm>
                <a:off x="1592640" y="3855727"/>
                <a:ext cx="484624" cy="510440"/>
              </a:xfrm>
              <a:prstGeom prst="rect">
                <a:avLst/>
              </a:prstGeom>
              <a:solidFill>
                <a:srgbClr val="BFBFB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8" name="组合 217">
              <a:extLst>
                <a:ext uri="{FF2B5EF4-FFF2-40B4-BE49-F238E27FC236}">
                  <a16:creationId xmlns="" xmlns:a16="http://schemas.microsoft.com/office/drawing/2014/main" id="{4DB1C594-B69C-44DA-B347-6985E07A5AB9}"/>
                </a:ext>
              </a:extLst>
            </p:cNvPr>
            <p:cNvGrpSpPr/>
            <p:nvPr/>
          </p:nvGrpSpPr>
          <p:grpSpPr>
            <a:xfrm>
              <a:off x="1834689" y="3844056"/>
              <a:ext cx="2423120" cy="511503"/>
              <a:chOff x="1834689" y="3844056"/>
              <a:chExt cx="2423120" cy="511503"/>
            </a:xfrm>
            <a:solidFill>
              <a:schemeClr val="bg2">
                <a:lumMod val="75000"/>
              </a:schemeClr>
            </a:solidFill>
          </p:grpSpPr>
          <p:sp>
            <p:nvSpPr>
              <p:cNvPr id="219" name="矩形 218">
                <a:extLst>
                  <a:ext uri="{FF2B5EF4-FFF2-40B4-BE49-F238E27FC236}">
                    <a16:creationId xmlns="" xmlns:a16="http://schemas.microsoft.com/office/drawing/2014/main" id="{00FF20E0-811A-40BC-ABD8-621509441CE7}"/>
                  </a:ext>
                </a:extLst>
              </p:cNvPr>
              <p:cNvSpPr/>
              <p:nvPr/>
            </p:nvSpPr>
            <p:spPr>
              <a:xfrm>
                <a:off x="1834689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矩形 219">
                <a:extLst>
                  <a:ext uri="{FF2B5EF4-FFF2-40B4-BE49-F238E27FC236}">
                    <a16:creationId xmlns="" xmlns:a16="http://schemas.microsoft.com/office/drawing/2014/main" id="{507D7F83-1DA4-4182-85AC-C795BC3523B6}"/>
                  </a:ext>
                </a:extLst>
              </p:cNvPr>
              <p:cNvSpPr/>
              <p:nvPr/>
            </p:nvSpPr>
            <p:spPr>
              <a:xfrm>
                <a:off x="2319313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矩形 220">
                <a:extLst>
                  <a:ext uri="{FF2B5EF4-FFF2-40B4-BE49-F238E27FC236}">
                    <a16:creationId xmlns="" xmlns:a16="http://schemas.microsoft.com/office/drawing/2014/main" id="{CFA07583-7D7B-48AC-BF8E-D0E1A9E9F0A5}"/>
                  </a:ext>
                </a:extLst>
              </p:cNvPr>
              <p:cNvSpPr/>
              <p:nvPr/>
            </p:nvSpPr>
            <p:spPr>
              <a:xfrm>
                <a:off x="2803937" y="3845119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矩形 221">
                <a:extLst>
                  <a:ext uri="{FF2B5EF4-FFF2-40B4-BE49-F238E27FC236}">
                    <a16:creationId xmlns="" xmlns:a16="http://schemas.microsoft.com/office/drawing/2014/main" id="{E80149FD-7832-4B0F-A703-579CF5EC2719}"/>
                  </a:ext>
                </a:extLst>
              </p:cNvPr>
              <p:cNvSpPr/>
              <p:nvPr/>
            </p:nvSpPr>
            <p:spPr>
              <a:xfrm>
                <a:off x="3288561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矩形 222">
                <a:extLst>
                  <a:ext uri="{FF2B5EF4-FFF2-40B4-BE49-F238E27FC236}">
                    <a16:creationId xmlns="" xmlns:a16="http://schemas.microsoft.com/office/drawing/2014/main" id="{A95A4EEA-AB6E-4E79-B590-665FC46738B3}"/>
                  </a:ext>
                </a:extLst>
              </p:cNvPr>
              <p:cNvSpPr/>
              <p:nvPr/>
            </p:nvSpPr>
            <p:spPr>
              <a:xfrm>
                <a:off x="3773185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27" name="文本框 125">
            <a:extLst>
              <a:ext uri="{FF2B5EF4-FFF2-40B4-BE49-F238E27FC236}">
                <a16:creationId xmlns="" xmlns:a16="http://schemas.microsoft.com/office/drawing/2014/main" id="{D62F8215-C7EC-45FC-A85A-63E173C3708C}"/>
              </a:ext>
            </a:extLst>
          </p:cNvPr>
          <p:cNvSpPr txBox="1"/>
          <p:nvPr/>
        </p:nvSpPr>
        <p:spPr>
          <a:xfrm>
            <a:off x="3487881" y="1939166"/>
            <a:ext cx="2157963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inserting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e</a:t>
            </a:r>
            <a:r>
              <a:rPr lang="en-US" altLang="zh-CN" sz="2400" i="1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1)</a:t>
            </a:r>
            <a:endParaRPr lang="zh-C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箭头: 下 227">
            <a:extLst>
              <a:ext uri="{FF2B5EF4-FFF2-40B4-BE49-F238E27FC236}">
                <a16:creationId xmlns="" xmlns:a16="http://schemas.microsoft.com/office/drawing/2014/main" id="{335EADD9-0E2D-4E2B-AD9F-40FFB8B2237C}"/>
              </a:ext>
            </a:extLst>
          </p:cNvPr>
          <p:cNvSpPr/>
          <p:nvPr/>
        </p:nvSpPr>
        <p:spPr>
          <a:xfrm>
            <a:off x="3012719" y="1919662"/>
            <a:ext cx="360040" cy="780940"/>
          </a:xfrm>
          <a:prstGeom prst="downArrow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29" name="组合 228">
            <a:extLst>
              <a:ext uri="{FF2B5EF4-FFF2-40B4-BE49-F238E27FC236}">
                <a16:creationId xmlns="" xmlns:a16="http://schemas.microsoft.com/office/drawing/2014/main" id="{621157FD-FCB8-4618-BED3-1DC89558EE78}"/>
              </a:ext>
            </a:extLst>
          </p:cNvPr>
          <p:cNvGrpSpPr/>
          <p:nvPr/>
        </p:nvGrpSpPr>
        <p:grpSpPr>
          <a:xfrm>
            <a:off x="3009881" y="3388016"/>
            <a:ext cx="1260626" cy="837170"/>
            <a:chOff x="3009881" y="3388016"/>
            <a:chExt cx="1260626" cy="837170"/>
          </a:xfrm>
        </p:grpSpPr>
        <p:sp>
          <p:nvSpPr>
            <p:cNvPr id="230" name="文本框 125">
              <a:extLst>
                <a:ext uri="{FF2B5EF4-FFF2-40B4-BE49-F238E27FC236}">
                  <a16:creationId xmlns="" xmlns:a16="http://schemas.microsoft.com/office/drawing/2014/main" id="{EBC4A9F6-9277-4548-A309-E5E36147EF95}"/>
                </a:ext>
              </a:extLst>
            </p:cNvPr>
            <p:cNvSpPr txBox="1"/>
            <p:nvPr/>
          </p:nvSpPr>
          <p:spPr>
            <a:xfrm>
              <a:off x="3537614" y="3388016"/>
              <a:ext cx="73289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400" i="1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……</a:t>
              </a:r>
              <a:endPara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1" name="箭头: 下 230">
              <a:extLst>
                <a:ext uri="{FF2B5EF4-FFF2-40B4-BE49-F238E27FC236}">
                  <a16:creationId xmlns="" xmlns:a16="http://schemas.microsoft.com/office/drawing/2014/main" id="{C3CE6D0D-5D98-48EE-91CF-CE049147BD13}"/>
                </a:ext>
              </a:extLst>
            </p:cNvPr>
            <p:cNvSpPr/>
            <p:nvPr/>
          </p:nvSpPr>
          <p:spPr>
            <a:xfrm>
              <a:off x="3009881" y="3444246"/>
              <a:ext cx="360040" cy="780940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32" name="组合 231">
            <a:extLst>
              <a:ext uri="{FF2B5EF4-FFF2-40B4-BE49-F238E27FC236}">
                <a16:creationId xmlns="" xmlns:a16="http://schemas.microsoft.com/office/drawing/2014/main" id="{4D8B3032-4D13-485C-B674-8E736B80BC06}"/>
              </a:ext>
            </a:extLst>
          </p:cNvPr>
          <p:cNvGrpSpPr/>
          <p:nvPr/>
        </p:nvGrpSpPr>
        <p:grpSpPr>
          <a:xfrm>
            <a:off x="1556588" y="4359119"/>
            <a:ext cx="3895766" cy="512566"/>
            <a:chOff x="380817" y="5804201"/>
            <a:chExt cx="3895766" cy="512566"/>
          </a:xfrm>
          <a:solidFill>
            <a:srgbClr val="BFBFBF"/>
          </a:solidFill>
        </p:grpSpPr>
        <p:grpSp>
          <p:nvGrpSpPr>
            <p:cNvPr id="233" name="组合 232">
              <a:extLst>
                <a:ext uri="{FF2B5EF4-FFF2-40B4-BE49-F238E27FC236}">
                  <a16:creationId xmlns="" xmlns:a16="http://schemas.microsoft.com/office/drawing/2014/main" id="{E27E0AEC-19B3-4904-BB1C-0C0BFE962F20}"/>
                </a:ext>
              </a:extLst>
            </p:cNvPr>
            <p:cNvGrpSpPr/>
            <p:nvPr/>
          </p:nvGrpSpPr>
          <p:grpSpPr>
            <a:xfrm>
              <a:off x="380817" y="5805264"/>
              <a:ext cx="1453872" cy="511503"/>
              <a:chOff x="623392" y="3854664"/>
              <a:chExt cx="1453872" cy="511503"/>
            </a:xfrm>
            <a:grpFill/>
          </p:grpSpPr>
          <p:sp>
            <p:nvSpPr>
              <p:cNvPr id="240" name="矩形 239">
                <a:extLst>
                  <a:ext uri="{FF2B5EF4-FFF2-40B4-BE49-F238E27FC236}">
                    <a16:creationId xmlns="" xmlns:a16="http://schemas.microsoft.com/office/drawing/2014/main" id="{10CD97D8-2F39-463D-923E-24D7F60B16C2}"/>
                  </a:ext>
                </a:extLst>
              </p:cNvPr>
              <p:cNvSpPr/>
              <p:nvPr/>
            </p:nvSpPr>
            <p:spPr>
              <a:xfrm>
                <a:off x="623392" y="3854664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矩形 240">
                <a:extLst>
                  <a:ext uri="{FF2B5EF4-FFF2-40B4-BE49-F238E27FC236}">
                    <a16:creationId xmlns="" xmlns:a16="http://schemas.microsoft.com/office/drawing/2014/main" id="{94BE0380-B293-4C00-AF71-E5FD5D4AD8BC}"/>
                  </a:ext>
                </a:extLst>
              </p:cNvPr>
              <p:cNvSpPr/>
              <p:nvPr/>
            </p:nvSpPr>
            <p:spPr>
              <a:xfrm>
                <a:off x="1108016" y="3854664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矩形 241">
                <a:extLst>
                  <a:ext uri="{FF2B5EF4-FFF2-40B4-BE49-F238E27FC236}">
                    <a16:creationId xmlns="" xmlns:a16="http://schemas.microsoft.com/office/drawing/2014/main" id="{31828BE8-B233-49FE-8BF2-C31E9CA47F70}"/>
                  </a:ext>
                </a:extLst>
              </p:cNvPr>
              <p:cNvSpPr/>
              <p:nvPr/>
            </p:nvSpPr>
            <p:spPr>
              <a:xfrm>
                <a:off x="1592640" y="3855727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4" name="组合 233">
              <a:extLst>
                <a:ext uri="{FF2B5EF4-FFF2-40B4-BE49-F238E27FC236}">
                  <a16:creationId xmlns="" xmlns:a16="http://schemas.microsoft.com/office/drawing/2014/main" id="{0FED5AB1-775C-4E0E-BA0E-4AD99A3DEA36}"/>
                </a:ext>
              </a:extLst>
            </p:cNvPr>
            <p:cNvGrpSpPr/>
            <p:nvPr/>
          </p:nvGrpSpPr>
          <p:grpSpPr>
            <a:xfrm>
              <a:off x="1834689" y="5804201"/>
              <a:ext cx="2441894" cy="511503"/>
              <a:chOff x="1834689" y="3844056"/>
              <a:chExt cx="2441894" cy="511503"/>
            </a:xfrm>
            <a:grpFill/>
          </p:grpSpPr>
          <p:sp>
            <p:nvSpPr>
              <p:cNvPr id="235" name="矩形 234">
                <a:extLst>
                  <a:ext uri="{FF2B5EF4-FFF2-40B4-BE49-F238E27FC236}">
                    <a16:creationId xmlns="" xmlns:a16="http://schemas.microsoft.com/office/drawing/2014/main" id="{592CDE98-3383-4D95-9497-73A97D4002AF}"/>
                  </a:ext>
                </a:extLst>
              </p:cNvPr>
              <p:cNvSpPr/>
              <p:nvPr/>
            </p:nvSpPr>
            <p:spPr>
              <a:xfrm>
                <a:off x="1834689" y="3844056"/>
                <a:ext cx="484624" cy="510440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</a:rPr>
                  <a:t>0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6" name="矩形 235">
                <a:extLst>
                  <a:ext uri="{FF2B5EF4-FFF2-40B4-BE49-F238E27FC236}">
                    <a16:creationId xmlns="" xmlns:a16="http://schemas.microsoft.com/office/drawing/2014/main" id="{B4A30FFF-6EE7-42F8-A52D-4CDDAE965721}"/>
                  </a:ext>
                </a:extLst>
              </p:cNvPr>
              <p:cNvSpPr/>
              <p:nvPr/>
            </p:nvSpPr>
            <p:spPr>
              <a:xfrm>
                <a:off x="2319313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矩形 236">
                <a:extLst>
                  <a:ext uri="{FF2B5EF4-FFF2-40B4-BE49-F238E27FC236}">
                    <a16:creationId xmlns="" xmlns:a16="http://schemas.microsoft.com/office/drawing/2014/main" id="{D5AE13E1-25D7-47FE-9B3D-EDCC3A944E85}"/>
                  </a:ext>
                </a:extLst>
              </p:cNvPr>
              <p:cNvSpPr/>
              <p:nvPr/>
            </p:nvSpPr>
            <p:spPr>
              <a:xfrm>
                <a:off x="2803937" y="3845119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矩形 237">
                <a:extLst>
                  <a:ext uri="{FF2B5EF4-FFF2-40B4-BE49-F238E27FC236}">
                    <a16:creationId xmlns="" xmlns:a16="http://schemas.microsoft.com/office/drawing/2014/main" id="{97985954-2C00-4D81-B5B2-EE9E14A04BA6}"/>
                  </a:ext>
                </a:extLst>
              </p:cNvPr>
              <p:cNvSpPr/>
              <p:nvPr/>
            </p:nvSpPr>
            <p:spPr>
              <a:xfrm>
                <a:off x="3288561" y="3844056"/>
                <a:ext cx="484624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矩形 238">
                <a:extLst>
                  <a:ext uri="{FF2B5EF4-FFF2-40B4-BE49-F238E27FC236}">
                    <a16:creationId xmlns="" xmlns:a16="http://schemas.microsoft.com/office/drawing/2014/main" id="{FDF9E968-03B5-48E9-B8F4-F0650D274D36}"/>
                  </a:ext>
                </a:extLst>
              </p:cNvPr>
              <p:cNvSpPr/>
              <p:nvPr/>
            </p:nvSpPr>
            <p:spPr>
              <a:xfrm>
                <a:off x="3773185" y="3844056"/>
                <a:ext cx="503398" cy="51044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矩形 242">
                <a:extLst>
                  <a:ext uri="{FF2B5EF4-FFF2-40B4-BE49-F238E27FC236}">
                    <a16:creationId xmlns="" xmlns:a16="http://schemas.microsoft.com/office/drawing/2014/main" id="{98D2C086-D89A-4FF7-A148-8480C03A583F}"/>
                  </a:ext>
                </a:extLst>
              </p:cNvPr>
              <p:cNvSpPr/>
              <p:nvPr/>
            </p:nvSpPr>
            <p:spPr>
              <a:xfrm>
                <a:off x="188531" y="1238723"/>
                <a:ext cx="12490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0]</m:t>
                    </m:r>
                  </m:oMath>
                </a14:m>
                <a:r>
                  <a:rPr lang="en-US" altLang="zh-CN" sz="2800" dirty="0"/>
                  <a:t>=1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43" name="矩形 242">
                <a:extLst>
                  <a:ext uri="{FF2B5EF4-FFF2-40B4-BE49-F238E27FC236}">
                    <a16:creationId xmlns:a16="http://schemas.microsoft.com/office/drawing/2014/main" id="{98D2C086-D89A-4FF7-A148-8480C03A5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31" y="1238723"/>
                <a:ext cx="1249060" cy="523220"/>
              </a:xfrm>
              <a:prstGeom prst="rect">
                <a:avLst/>
              </a:prstGeom>
              <a:blipFill>
                <a:blip r:embed="rId9"/>
                <a:stretch>
                  <a:fillRect t="-11628" r="-8293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矩形 243">
                <a:extLst>
                  <a:ext uri="{FF2B5EF4-FFF2-40B4-BE49-F238E27FC236}">
                    <a16:creationId xmlns="" xmlns:a16="http://schemas.microsoft.com/office/drawing/2014/main" id="{BA4BD8D6-6E41-49CE-AE03-A276B9397408}"/>
                  </a:ext>
                </a:extLst>
              </p:cNvPr>
              <p:cNvSpPr/>
              <p:nvPr/>
            </p:nvSpPr>
            <p:spPr>
              <a:xfrm>
                <a:off x="125355" y="4271345"/>
                <a:ext cx="12490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3]</m:t>
                    </m:r>
                  </m:oMath>
                </a14:m>
                <a:r>
                  <a:rPr lang="en-US" altLang="zh-CN" sz="2800" dirty="0"/>
                  <a:t>=8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44" name="矩形 243">
                <a:extLst>
                  <a:ext uri="{FF2B5EF4-FFF2-40B4-BE49-F238E27FC236}">
                    <a16:creationId xmlns:a16="http://schemas.microsoft.com/office/drawing/2014/main" id="{BA4BD8D6-6E41-49CE-AE03-A276B9397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5" y="4271345"/>
                <a:ext cx="1249060" cy="523220"/>
              </a:xfrm>
              <a:prstGeom prst="rect">
                <a:avLst/>
              </a:prstGeom>
              <a:blipFill>
                <a:blip r:embed="rId10"/>
                <a:stretch>
                  <a:fillRect t="-12791" r="-8824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" name="箭头: 下 244">
            <a:extLst>
              <a:ext uri="{FF2B5EF4-FFF2-40B4-BE49-F238E27FC236}">
                <a16:creationId xmlns="" xmlns:a16="http://schemas.microsoft.com/office/drawing/2014/main" id="{44AEA388-2478-4784-8D0C-7186C8B98E8B}"/>
              </a:ext>
            </a:extLst>
          </p:cNvPr>
          <p:cNvSpPr/>
          <p:nvPr/>
        </p:nvSpPr>
        <p:spPr>
          <a:xfrm>
            <a:off x="3009881" y="4992509"/>
            <a:ext cx="360040" cy="780940"/>
          </a:xfrm>
          <a:prstGeom prst="downArrow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6" name="文本框 125">
            <a:extLst>
              <a:ext uri="{FF2B5EF4-FFF2-40B4-BE49-F238E27FC236}">
                <a16:creationId xmlns="" xmlns:a16="http://schemas.microsoft.com/office/drawing/2014/main" id="{F8DA5594-BF30-47DC-AACB-F3C9891AFFB2}"/>
              </a:ext>
            </a:extLst>
          </p:cNvPr>
          <p:cNvSpPr txBox="1"/>
          <p:nvPr/>
        </p:nvSpPr>
        <p:spPr>
          <a:xfrm>
            <a:off x="3494909" y="5019230"/>
            <a:ext cx="2157963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inserting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e</a:t>
            </a:r>
            <a:r>
              <a:rPr lang="en-US" altLang="zh-CN" sz="2400" i="1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7)</a:t>
            </a:r>
            <a:endParaRPr lang="zh-C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矩形 246">
            <a:extLst>
              <a:ext uri="{FF2B5EF4-FFF2-40B4-BE49-F238E27FC236}">
                <a16:creationId xmlns="" xmlns:a16="http://schemas.microsoft.com/office/drawing/2014/main" id="{165F4175-946F-47E5-9AAE-26E701011CC0}"/>
              </a:ext>
            </a:extLst>
          </p:cNvPr>
          <p:cNvSpPr/>
          <p:nvPr/>
        </p:nvSpPr>
        <p:spPr>
          <a:xfrm>
            <a:off x="107553" y="1913785"/>
            <a:ext cx="2020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Value=127</a:t>
            </a:r>
            <a:endParaRPr lang="zh-CN" altLang="en-US" sz="2800" dirty="0"/>
          </a:p>
        </p:txBody>
      </p:sp>
      <p:grpSp>
        <p:nvGrpSpPr>
          <p:cNvPr id="248" name="组合 247">
            <a:extLst>
              <a:ext uri="{FF2B5EF4-FFF2-40B4-BE49-F238E27FC236}">
                <a16:creationId xmlns="" xmlns:a16="http://schemas.microsoft.com/office/drawing/2014/main" id="{3CCBCA3B-8596-4735-A830-250DD034A1E0}"/>
              </a:ext>
            </a:extLst>
          </p:cNvPr>
          <p:cNvGrpSpPr/>
          <p:nvPr/>
        </p:nvGrpSpPr>
        <p:grpSpPr>
          <a:xfrm>
            <a:off x="79754" y="2749250"/>
            <a:ext cx="2020105" cy="1249410"/>
            <a:chOff x="79754" y="2749250"/>
            <a:chExt cx="2020105" cy="12494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矩形 248">
                  <a:extLst>
                    <a:ext uri="{FF2B5EF4-FFF2-40B4-BE49-F238E27FC236}">
                      <a16:creationId xmlns="" xmlns:a16="http://schemas.microsoft.com/office/drawing/2014/main" id="{826880EF-E4E7-4AB8-B120-27D59680C264}"/>
                    </a:ext>
                  </a:extLst>
                </p:cNvPr>
                <p:cNvSpPr/>
                <p:nvPr/>
              </p:nvSpPr>
              <p:spPr>
                <a:xfrm>
                  <a:off x="136738" y="2749250"/>
                  <a:ext cx="124906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zh-CN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1]</m:t>
                      </m:r>
                    </m:oMath>
                  </a14:m>
                  <a:r>
                    <a:rPr lang="en-US" altLang="zh-CN" sz="2800" dirty="0"/>
                    <a:t>=2</a:t>
                  </a:r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249" name="矩形 248">
                  <a:extLst>
                    <a:ext uri="{FF2B5EF4-FFF2-40B4-BE49-F238E27FC236}">
                      <a16:creationId xmlns:a16="http://schemas.microsoft.com/office/drawing/2014/main" id="{826880EF-E4E7-4AB8-B120-27D59680C2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738" y="2749250"/>
                  <a:ext cx="1249060" cy="523220"/>
                </a:xfrm>
                <a:prstGeom prst="rect">
                  <a:avLst/>
                </a:prstGeom>
                <a:blipFill>
                  <a:blip r:embed="rId11"/>
                  <a:stretch>
                    <a:fillRect t="-12791" r="-8780" b="-313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0" name="矩形 249">
              <a:extLst>
                <a:ext uri="{FF2B5EF4-FFF2-40B4-BE49-F238E27FC236}">
                  <a16:creationId xmlns="" xmlns:a16="http://schemas.microsoft.com/office/drawing/2014/main" id="{AE095859-CD51-43DD-B6EB-0BE4377B1683}"/>
                </a:ext>
              </a:extLst>
            </p:cNvPr>
            <p:cNvSpPr/>
            <p:nvPr/>
          </p:nvSpPr>
          <p:spPr>
            <a:xfrm>
              <a:off x="79754" y="3475440"/>
              <a:ext cx="202010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dirty="0">
                  <a:solidFill>
                    <a:srgbClr val="20517C"/>
                  </a:solidFill>
                </a:rPr>
                <a:t>Value=128</a:t>
              </a:r>
              <a:endParaRPr lang="zh-CN" altLang="en-US" sz="2800" dirty="0">
                <a:solidFill>
                  <a:srgbClr val="20517C"/>
                </a:solidFill>
              </a:endParaRPr>
            </a:p>
          </p:txBody>
        </p:sp>
      </p:grpSp>
      <p:sp>
        <p:nvSpPr>
          <p:cNvPr id="251" name="矩形 250">
            <a:extLst>
              <a:ext uri="{FF2B5EF4-FFF2-40B4-BE49-F238E27FC236}">
                <a16:creationId xmlns="" xmlns:a16="http://schemas.microsoft.com/office/drawing/2014/main" id="{A7107990-A0B7-4828-B900-DD4FC2396499}"/>
              </a:ext>
            </a:extLst>
          </p:cNvPr>
          <p:cNvSpPr/>
          <p:nvPr/>
        </p:nvSpPr>
        <p:spPr>
          <a:xfrm>
            <a:off x="44235" y="4910036"/>
            <a:ext cx="2020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>
                <a:solidFill>
                  <a:srgbClr val="20517C"/>
                </a:solidFill>
              </a:rPr>
              <a:t>Value=504</a:t>
            </a:r>
            <a:endParaRPr lang="zh-CN" altLang="en-US" sz="2800" dirty="0">
              <a:solidFill>
                <a:srgbClr val="20517C"/>
              </a:solidFill>
            </a:endParaRPr>
          </a:p>
        </p:txBody>
      </p:sp>
      <p:grpSp>
        <p:nvGrpSpPr>
          <p:cNvPr id="252" name="组合 251">
            <a:extLst>
              <a:ext uri="{FF2B5EF4-FFF2-40B4-BE49-F238E27FC236}">
                <a16:creationId xmlns="" xmlns:a16="http://schemas.microsoft.com/office/drawing/2014/main" id="{5EAD4012-27A7-4A17-9234-6D340EA76135}"/>
              </a:ext>
            </a:extLst>
          </p:cNvPr>
          <p:cNvGrpSpPr/>
          <p:nvPr/>
        </p:nvGrpSpPr>
        <p:grpSpPr>
          <a:xfrm>
            <a:off x="23099" y="5773449"/>
            <a:ext cx="2020105" cy="1125023"/>
            <a:chOff x="23099" y="5773449"/>
            <a:chExt cx="2020105" cy="11250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3" name="矩形 252">
                  <a:extLst>
                    <a:ext uri="{FF2B5EF4-FFF2-40B4-BE49-F238E27FC236}">
                      <a16:creationId xmlns="" xmlns:a16="http://schemas.microsoft.com/office/drawing/2014/main" id="{15ED9809-826A-48BC-8BF6-50CACA11D206}"/>
                    </a:ext>
                  </a:extLst>
                </p:cNvPr>
                <p:cNvSpPr/>
                <p:nvPr/>
              </p:nvSpPr>
              <p:spPr>
                <a:xfrm>
                  <a:off x="37352" y="5773449"/>
                  <a:ext cx="144783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zh-CN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4]</m:t>
                      </m:r>
                    </m:oMath>
                  </a14:m>
                  <a:r>
                    <a:rPr lang="en-US" altLang="zh-CN" sz="2800" dirty="0"/>
                    <a:t>=16</a:t>
                  </a:r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253" name="矩形 252">
                  <a:extLst>
                    <a:ext uri="{FF2B5EF4-FFF2-40B4-BE49-F238E27FC236}">
                      <a16:creationId xmlns:a16="http://schemas.microsoft.com/office/drawing/2014/main" id="{15ED9809-826A-48BC-8BF6-50CACA11D2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52" y="5773449"/>
                  <a:ext cx="1447832" cy="523220"/>
                </a:xfrm>
                <a:prstGeom prst="rect">
                  <a:avLst/>
                </a:prstGeom>
                <a:blipFill>
                  <a:blip r:embed="rId12"/>
                  <a:stretch>
                    <a:fillRect t="-11628" r="-7143" b="-313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4" name="矩形 253">
              <a:extLst>
                <a:ext uri="{FF2B5EF4-FFF2-40B4-BE49-F238E27FC236}">
                  <a16:creationId xmlns="" xmlns:a16="http://schemas.microsoft.com/office/drawing/2014/main" id="{5C1B8D2C-9352-4FAA-9488-699E5FBC246F}"/>
                </a:ext>
              </a:extLst>
            </p:cNvPr>
            <p:cNvSpPr/>
            <p:nvPr/>
          </p:nvSpPr>
          <p:spPr>
            <a:xfrm>
              <a:off x="23099" y="6375252"/>
              <a:ext cx="202010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dirty="0">
                  <a:solidFill>
                    <a:srgbClr val="20517C"/>
                  </a:solidFill>
                </a:rPr>
                <a:t>Value=512</a:t>
              </a:r>
              <a:endParaRPr lang="zh-CN" altLang="en-US" sz="2800" dirty="0">
                <a:solidFill>
                  <a:srgbClr val="20517C"/>
                </a:solidFill>
              </a:endParaRPr>
            </a:p>
          </p:txBody>
        </p:sp>
      </p:grpSp>
      <p:grpSp>
        <p:nvGrpSpPr>
          <p:cNvPr id="255" name="组合 254">
            <a:extLst>
              <a:ext uri="{FF2B5EF4-FFF2-40B4-BE49-F238E27FC236}">
                <a16:creationId xmlns="" xmlns:a16="http://schemas.microsoft.com/office/drawing/2014/main" id="{D6FA60C2-6799-4132-9E4D-98D0E413D6A9}"/>
              </a:ext>
            </a:extLst>
          </p:cNvPr>
          <p:cNvGrpSpPr/>
          <p:nvPr/>
        </p:nvGrpSpPr>
        <p:grpSpPr>
          <a:xfrm>
            <a:off x="1556413" y="2834428"/>
            <a:ext cx="3895766" cy="514259"/>
            <a:chOff x="1556413" y="2834428"/>
            <a:chExt cx="3895766" cy="514259"/>
          </a:xfrm>
        </p:grpSpPr>
        <p:grpSp>
          <p:nvGrpSpPr>
            <p:cNvPr id="256" name="组合 255">
              <a:extLst>
                <a:ext uri="{FF2B5EF4-FFF2-40B4-BE49-F238E27FC236}">
                  <a16:creationId xmlns="" xmlns:a16="http://schemas.microsoft.com/office/drawing/2014/main" id="{E139ED0C-3B27-40AC-8531-5591359AB82F}"/>
                </a:ext>
              </a:extLst>
            </p:cNvPr>
            <p:cNvGrpSpPr/>
            <p:nvPr/>
          </p:nvGrpSpPr>
          <p:grpSpPr>
            <a:xfrm>
              <a:off x="2525661" y="2836121"/>
              <a:ext cx="2926518" cy="512566"/>
              <a:chOff x="1350065" y="5804201"/>
              <a:chExt cx="2926518" cy="512566"/>
            </a:xfrm>
          </p:grpSpPr>
          <p:sp>
            <p:nvSpPr>
              <p:cNvPr id="259" name="矩形 258">
                <a:extLst>
                  <a:ext uri="{FF2B5EF4-FFF2-40B4-BE49-F238E27FC236}">
                    <a16:creationId xmlns="" xmlns:a16="http://schemas.microsoft.com/office/drawing/2014/main" id="{42CF080B-762F-48FA-AEE0-102EDF82079D}"/>
                  </a:ext>
                </a:extLst>
              </p:cNvPr>
              <p:cNvSpPr/>
              <p:nvPr/>
            </p:nvSpPr>
            <p:spPr>
              <a:xfrm>
                <a:off x="1350065" y="5806327"/>
                <a:ext cx="484624" cy="510440"/>
              </a:xfrm>
              <a:prstGeom prst="rect">
                <a:avLst/>
              </a:prstGeom>
              <a:solidFill>
                <a:srgbClr val="BFBFB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C00000"/>
                    </a:solidFill>
                  </a:rPr>
                  <a:t>0</a:t>
                </a:r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260" name="组合 259">
                <a:extLst>
                  <a:ext uri="{FF2B5EF4-FFF2-40B4-BE49-F238E27FC236}">
                    <a16:creationId xmlns="" xmlns:a16="http://schemas.microsoft.com/office/drawing/2014/main" id="{2226B10E-F491-4B2E-9AB0-AE8F1C75280A}"/>
                  </a:ext>
                </a:extLst>
              </p:cNvPr>
              <p:cNvGrpSpPr/>
              <p:nvPr/>
            </p:nvGrpSpPr>
            <p:grpSpPr>
              <a:xfrm>
                <a:off x="1834689" y="5804201"/>
                <a:ext cx="2441894" cy="511503"/>
                <a:chOff x="1834689" y="3844056"/>
                <a:chExt cx="2441894" cy="511503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61" name="矩形 260">
                  <a:extLst>
                    <a:ext uri="{FF2B5EF4-FFF2-40B4-BE49-F238E27FC236}">
                      <a16:creationId xmlns="" xmlns:a16="http://schemas.microsoft.com/office/drawing/2014/main" id="{3C2461F2-E5F1-4388-A4AD-1F0CECA9DD75}"/>
                    </a:ext>
                  </a:extLst>
                </p:cNvPr>
                <p:cNvSpPr/>
                <p:nvPr/>
              </p:nvSpPr>
              <p:spPr>
                <a:xfrm>
                  <a:off x="1834689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62" name="矩形 261">
                  <a:extLst>
                    <a:ext uri="{FF2B5EF4-FFF2-40B4-BE49-F238E27FC236}">
                      <a16:creationId xmlns="" xmlns:a16="http://schemas.microsoft.com/office/drawing/2014/main" id="{CE851722-6D79-4222-AB6E-8F84F82C9331}"/>
                    </a:ext>
                  </a:extLst>
                </p:cNvPr>
                <p:cNvSpPr/>
                <p:nvPr/>
              </p:nvSpPr>
              <p:spPr>
                <a:xfrm>
                  <a:off x="2319313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63" name="矩形 262">
                  <a:extLst>
                    <a:ext uri="{FF2B5EF4-FFF2-40B4-BE49-F238E27FC236}">
                      <a16:creationId xmlns="" xmlns:a16="http://schemas.microsoft.com/office/drawing/2014/main" id="{9924C094-DCAA-44A6-AA7B-820514B744D7}"/>
                    </a:ext>
                  </a:extLst>
                </p:cNvPr>
                <p:cNvSpPr/>
                <p:nvPr/>
              </p:nvSpPr>
              <p:spPr>
                <a:xfrm>
                  <a:off x="2803937" y="3845119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64" name="矩形 263">
                  <a:extLst>
                    <a:ext uri="{FF2B5EF4-FFF2-40B4-BE49-F238E27FC236}">
                      <a16:creationId xmlns="" xmlns:a16="http://schemas.microsoft.com/office/drawing/2014/main" id="{92DA06FC-1C37-4FD1-932C-FCDB4245FE4B}"/>
                    </a:ext>
                  </a:extLst>
                </p:cNvPr>
                <p:cNvSpPr/>
                <p:nvPr/>
              </p:nvSpPr>
              <p:spPr>
                <a:xfrm>
                  <a:off x="3288561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65" name="矩形 264">
                  <a:extLst>
                    <a:ext uri="{FF2B5EF4-FFF2-40B4-BE49-F238E27FC236}">
                      <a16:creationId xmlns="" xmlns:a16="http://schemas.microsoft.com/office/drawing/2014/main" id="{BE7C6139-2183-476F-BBA8-FAC6BA01E6B7}"/>
                    </a:ext>
                  </a:extLst>
                </p:cNvPr>
                <p:cNvSpPr/>
                <p:nvPr/>
              </p:nvSpPr>
              <p:spPr>
                <a:xfrm>
                  <a:off x="3773185" y="3844056"/>
                  <a:ext cx="503398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C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257" name="矩形 256">
              <a:extLst>
                <a:ext uri="{FF2B5EF4-FFF2-40B4-BE49-F238E27FC236}">
                  <a16:creationId xmlns="" xmlns:a16="http://schemas.microsoft.com/office/drawing/2014/main" id="{274F9644-6D00-443A-963E-6850A5E047F5}"/>
                </a:ext>
              </a:extLst>
            </p:cNvPr>
            <p:cNvSpPr/>
            <p:nvPr/>
          </p:nvSpPr>
          <p:spPr>
            <a:xfrm>
              <a:off x="1556413" y="2834428"/>
              <a:ext cx="484624" cy="51044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0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8" name="矩形 257">
              <a:extLst>
                <a:ext uri="{FF2B5EF4-FFF2-40B4-BE49-F238E27FC236}">
                  <a16:creationId xmlns="" xmlns:a16="http://schemas.microsoft.com/office/drawing/2014/main" id="{891D83F6-55E9-4EB4-9BCF-725DBD1A19A7}"/>
                </a:ext>
              </a:extLst>
            </p:cNvPr>
            <p:cNvSpPr/>
            <p:nvPr/>
          </p:nvSpPr>
          <p:spPr>
            <a:xfrm>
              <a:off x="2041037" y="2837104"/>
              <a:ext cx="484624" cy="510440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C00000"/>
                  </a:solidFill>
                </a:rPr>
                <a:t>0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66" name="矩形 265">
            <a:extLst>
              <a:ext uri="{FF2B5EF4-FFF2-40B4-BE49-F238E27FC236}">
                <a16:creationId xmlns="" xmlns:a16="http://schemas.microsoft.com/office/drawing/2014/main" id="{DA312DB2-66D7-4B1A-8DAD-9D9EBEB25CB2}"/>
              </a:ext>
            </a:extLst>
          </p:cNvPr>
          <p:cNvSpPr/>
          <p:nvPr/>
        </p:nvSpPr>
        <p:spPr>
          <a:xfrm>
            <a:off x="2046051" y="2841343"/>
            <a:ext cx="506671" cy="503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67" name="箭头: 右 266">
            <a:extLst>
              <a:ext uri="{FF2B5EF4-FFF2-40B4-BE49-F238E27FC236}">
                <a16:creationId xmlns="" xmlns:a16="http://schemas.microsoft.com/office/drawing/2014/main" id="{5E654D0E-51C1-4D22-86EC-87CD35AFEBFF}"/>
              </a:ext>
            </a:extLst>
          </p:cNvPr>
          <p:cNvSpPr/>
          <p:nvPr/>
        </p:nvSpPr>
        <p:spPr>
          <a:xfrm>
            <a:off x="1914037" y="3052692"/>
            <a:ext cx="281512" cy="83495"/>
          </a:xfrm>
          <a:prstGeom prst="rightArrow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8" name="矩形 267">
            <a:extLst>
              <a:ext uri="{FF2B5EF4-FFF2-40B4-BE49-F238E27FC236}">
                <a16:creationId xmlns="" xmlns:a16="http://schemas.microsoft.com/office/drawing/2014/main" id="{3F5BEAA5-20CA-4D92-8B12-EAC9300F899E}"/>
              </a:ext>
            </a:extLst>
          </p:cNvPr>
          <p:cNvSpPr/>
          <p:nvPr/>
        </p:nvSpPr>
        <p:spPr>
          <a:xfrm>
            <a:off x="1565800" y="2838321"/>
            <a:ext cx="484624" cy="510440"/>
          </a:xfrm>
          <a:prstGeom prst="rect">
            <a:avLst/>
          </a:prstGeom>
          <a:solidFill>
            <a:srgbClr val="BFBFB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1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grpSp>
        <p:nvGrpSpPr>
          <p:cNvPr id="269" name="组合 268">
            <a:extLst>
              <a:ext uri="{FF2B5EF4-FFF2-40B4-BE49-F238E27FC236}">
                <a16:creationId xmlns="" xmlns:a16="http://schemas.microsoft.com/office/drawing/2014/main" id="{64A2CDD2-556F-4BF5-BF48-9E70A0E1C0B2}"/>
              </a:ext>
            </a:extLst>
          </p:cNvPr>
          <p:cNvGrpSpPr/>
          <p:nvPr/>
        </p:nvGrpSpPr>
        <p:grpSpPr>
          <a:xfrm>
            <a:off x="1556413" y="5850092"/>
            <a:ext cx="3895766" cy="514506"/>
            <a:chOff x="1556413" y="5850092"/>
            <a:chExt cx="3895766" cy="514506"/>
          </a:xfrm>
        </p:grpSpPr>
        <p:sp>
          <p:nvSpPr>
            <p:cNvPr id="270" name="矩形 269">
              <a:extLst>
                <a:ext uri="{FF2B5EF4-FFF2-40B4-BE49-F238E27FC236}">
                  <a16:creationId xmlns="" xmlns:a16="http://schemas.microsoft.com/office/drawing/2014/main" id="{D87AE023-0F2C-4F2A-AB26-587817FF755E}"/>
                </a:ext>
              </a:extLst>
            </p:cNvPr>
            <p:cNvSpPr/>
            <p:nvPr/>
          </p:nvSpPr>
          <p:spPr>
            <a:xfrm>
              <a:off x="1556413" y="5853095"/>
              <a:ext cx="484624" cy="510440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1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71" name="矩形 270">
              <a:extLst>
                <a:ext uri="{FF2B5EF4-FFF2-40B4-BE49-F238E27FC236}">
                  <a16:creationId xmlns="" xmlns:a16="http://schemas.microsoft.com/office/drawing/2014/main" id="{81581EC3-73DA-441B-BF41-22AD315A5056}"/>
                </a:ext>
              </a:extLst>
            </p:cNvPr>
            <p:cNvSpPr/>
            <p:nvPr/>
          </p:nvSpPr>
          <p:spPr>
            <a:xfrm>
              <a:off x="2041037" y="5853095"/>
              <a:ext cx="484624" cy="510440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1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72" name="矩形 271">
              <a:extLst>
                <a:ext uri="{FF2B5EF4-FFF2-40B4-BE49-F238E27FC236}">
                  <a16:creationId xmlns="" xmlns:a16="http://schemas.microsoft.com/office/drawing/2014/main" id="{86660765-CB9A-4498-989F-68BE386CA7C7}"/>
                </a:ext>
              </a:extLst>
            </p:cNvPr>
            <p:cNvSpPr/>
            <p:nvPr/>
          </p:nvSpPr>
          <p:spPr>
            <a:xfrm>
              <a:off x="2525661" y="5854158"/>
              <a:ext cx="484624" cy="510440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1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73" name="矩形 272">
              <a:extLst>
                <a:ext uri="{FF2B5EF4-FFF2-40B4-BE49-F238E27FC236}">
                  <a16:creationId xmlns="" xmlns:a16="http://schemas.microsoft.com/office/drawing/2014/main" id="{35310AC0-F853-4A25-8080-ADE2D466B544}"/>
                </a:ext>
              </a:extLst>
            </p:cNvPr>
            <p:cNvSpPr/>
            <p:nvPr/>
          </p:nvSpPr>
          <p:spPr>
            <a:xfrm>
              <a:off x="3979533" y="5853095"/>
              <a:ext cx="484624" cy="5104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C00000"/>
                  </a:solidFill>
                </a:rPr>
                <a:t>0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74" name="矩形 273">
              <a:extLst>
                <a:ext uri="{FF2B5EF4-FFF2-40B4-BE49-F238E27FC236}">
                  <a16:creationId xmlns="" xmlns:a16="http://schemas.microsoft.com/office/drawing/2014/main" id="{338C4700-6D64-4C30-A8D6-A840171F26DB}"/>
                </a:ext>
              </a:extLst>
            </p:cNvPr>
            <p:cNvSpPr/>
            <p:nvPr/>
          </p:nvSpPr>
          <p:spPr>
            <a:xfrm>
              <a:off x="4464157" y="5852032"/>
              <a:ext cx="484624" cy="5104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C00000"/>
                  </a:solidFill>
                </a:rPr>
                <a:t>0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75" name="矩形 274">
              <a:extLst>
                <a:ext uri="{FF2B5EF4-FFF2-40B4-BE49-F238E27FC236}">
                  <a16:creationId xmlns="" xmlns:a16="http://schemas.microsoft.com/office/drawing/2014/main" id="{C50609D0-4AA0-4D32-814C-0905A3B19B2E}"/>
                </a:ext>
              </a:extLst>
            </p:cNvPr>
            <p:cNvSpPr/>
            <p:nvPr/>
          </p:nvSpPr>
          <p:spPr>
            <a:xfrm>
              <a:off x="4948781" y="5852032"/>
              <a:ext cx="503398" cy="5104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C00000"/>
                  </a:solidFill>
                </a:rPr>
                <a:t>0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76" name="矩形 275">
              <a:extLst>
                <a:ext uri="{FF2B5EF4-FFF2-40B4-BE49-F238E27FC236}">
                  <a16:creationId xmlns="" xmlns:a16="http://schemas.microsoft.com/office/drawing/2014/main" id="{8DB72850-886E-439F-8BA6-1CCDFF2E137F}"/>
                </a:ext>
              </a:extLst>
            </p:cNvPr>
            <p:cNvSpPr/>
            <p:nvPr/>
          </p:nvSpPr>
          <p:spPr>
            <a:xfrm>
              <a:off x="3474352" y="5850092"/>
              <a:ext cx="503398" cy="5104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C00000"/>
                  </a:solidFill>
                </a:rPr>
                <a:t>0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77" name="矩形 276">
              <a:extLst>
                <a:ext uri="{FF2B5EF4-FFF2-40B4-BE49-F238E27FC236}">
                  <a16:creationId xmlns="" xmlns:a16="http://schemas.microsoft.com/office/drawing/2014/main" id="{7308C10D-0DAE-46CE-8974-C4F5C462966F}"/>
                </a:ext>
              </a:extLst>
            </p:cNvPr>
            <p:cNvSpPr/>
            <p:nvPr/>
          </p:nvSpPr>
          <p:spPr>
            <a:xfrm>
              <a:off x="3004932" y="5850092"/>
              <a:ext cx="479588" cy="510440"/>
            </a:xfrm>
            <a:prstGeom prst="rect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0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8" name="组合 277">
            <a:extLst>
              <a:ext uri="{FF2B5EF4-FFF2-40B4-BE49-F238E27FC236}">
                <a16:creationId xmlns="" xmlns:a16="http://schemas.microsoft.com/office/drawing/2014/main" id="{4F76A7A5-C7FE-4338-8ED1-4A82BED0CB17}"/>
              </a:ext>
            </a:extLst>
          </p:cNvPr>
          <p:cNvGrpSpPr/>
          <p:nvPr/>
        </p:nvGrpSpPr>
        <p:grpSpPr>
          <a:xfrm>
            <a:off x="3406827" y="5847089"/>
            <a:ext cx="572556" cy="510440"/>
            <a:chOff x="3406827" y="5847089"/>
            <a:chExt cx="572556" cy="510440"/>
          </a:xfrm>
        </p:grpSpPr>
        <p:sp>
          <p:nvSpPr>
            <p:cNvPr id="279" name="矩形 278">
              <a:extLst>
                <a:ext uri="{FF2B5EF4-FFF2-40B4-BE49-F238E27FC236}">
                  <a16:creationId xmlns="" xmlns:a16="http://schemas.microsoft.com/office/drawing/2014/main" id="{3E04FE0E-B4AB-4F5F-95B1-DEA5E5036838}"/>
                </a:ext>
              </a:extLst>
            </p:cNvPr>
            <p:cNvSpPr/>
            <p:nvPr/>
          </p:nvSpPr>
          <p:spPr>
            <a:xfrm>
              <a:off x="3499795" y="5847089"/>
              <a:ext cx="479588" cy="510440"/>
            </a:xfrm>
            <a:prstGeom prst="rect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0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80" name="箭头: 右 279">
              <a:extLst>
                <a:ext uri="{FF2B5EF4-FFF2-40B4-BE49-F238E27FC236}">
                  <a16:creationId xmlns="" xmlns:a16="http://schemas.microsoft.com/office/drawing/2014/main" id="{1B89996B-90D1-47E1-BC08-02AAF27EBD25}"/>
                </a:ext>
              </a:extLst>
            </p:cNvPr>
            <p:cNvSpPr/>
            <p:nvPr/>
          </p:nvSpPr>
          <p:spPr>
            <a:xfrm>
              <a:off x="3406827" y="6102309"/>
              <a:ext cx="182538" cy="59992"/>
            </a:xfrm>
            <a:prstGeom prst="rightArrow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81" name="矩形 280">
            <a:extLst>
              <a:ext uri="{FF2B5EF4-FFF2-40B4-BE49-F238E27FC236}">
                <a16:creationId xmlns="" xmlns:a16="http://schemas.microsoft.com/office/drawing/2014/main" id="{FD9CE0E5-7F04-4640-84E3-D7F053C6CF1C}"/>
              </a:ext>
            </a:extLst>
          </p:cNvPr>
          <p:cNvSpPr/>
          <p:nvPr/>
        </p:nvSpPr>
        <p:spPr>
          <a:xfrm>
            <a:off x="3009283" y="5855221"/>
            <a:ext cx="484624" cy="510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1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3791744" y="1844824"/>
            <a:ext cx="2232248" cy="503237"/>
          </a:xfrm>
        </p:spPr>
        <p:txBody>
          <a:bodyPr/>
          <a:lstStyle/>
          <a:p>
            <a:r>
              <a:rPr lang="en-US" altLang="zh-CN" b="0" dirty="0"/>
              <a:t>PART  01</a:t>
            </a:r>
            <a:endParaRPr lang="zh-CN" altLang="en-US" b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791744" y="2634563"/>
            <a:ext cx="2232248" cy="503237"/>
          </a:xfrm>
        </p:spPr>
        <p:txBody>
          <a:bodyPr/>
          <a:lstStyle/>
          <a:p>
            <a:r>
              <a:rPr lang="en-US" altLang="zh-CN" b="0" dirty="0"/>
              <a:t>PART  02</a:t>
            </a:r>
            <a:endParaRPr lang="zh-CN" altLang="en-US" b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3791744" y="3399165"/>
            <a:ext cx="2232248" cy="503237"/>
          </a:xfrm>
        </p:spPr>
        <p:txBody>
          <a:bodyPr/>
          <a:lstStyle/>
          <a:p>
            <a:r>
              <a:rPr lang="en-US" altLang="zh-CN" b="0" dirty="0"/>
              <a:t>PART  03</a:t>
            </a:r>
            <a:endParaRPr lang="zh-CN" altLang="en-US" b="0" dirty="0"/>
          </a:p>
          <a:p>
            <a:endParaRPr lang="zh-CN" altLang="en-US" b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</p:nvPr>
        </p:nvSpPr>
        <p:spPr>
          <a:xfrm>
            <a:off x="3791744" y="4163767"/>
            <a:ext cx="2232248" cy="503237"/>
          </a:xfrm>
        </p:spPr>
        <p:txBody>
          <a:bodyPr/>
          <a:lstStyle/>
          <a:p>
            <a:r>
              <a:rPr lang="en-US" altLang="zh-CN" b="0" dirty="0"/>
              <a:t>PART  04</a:t>
            </a:r>
            <a:endParaRPr lang="zh-CN" altLang="en-US" b="0" dirty="0"/>
          </a:p>
          <a:p>
            <a:endParaRPr lang="zh-CN" altLang="en-US" b="0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7"/>
          </p:nvPr>
        </p:nvSpPr>
        <p:spPr>
          <a:xfrm>
            <a:off x="5807968" y="1812642"/>
            <a:ext cx="4752528" cy="503237"/>
          </a:xfrm>
        </p:spPr>
        <p:txBody>
          <a:bodyPr/>
          <a:lstStyle/>
          <a:p>
            <a:r>
              <a:rPr lang="en-US" altLang="zh-CN" b="0" dirty="0"/>
              <a:t>Background</a:t>
            </a:r>
            <a:endParaRPr lang="zh-CN" altLang="en-US" b="0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8"/>
          </p:nvPr>
        </p:nvSpPr>
        <p:spPr>
          <a:xfrm>
            <a:off x="5807968" y="2612597"/>
            <a:ext cx="6192688" cy="503237"/>
          </a:xfrm>
        </p:spPr>
        <p:txBody>
          <a:bodyPr/>
          <a:lstStyle/>
          <a:p>
            <a:r>
              <a:rPr lang="en-US" altLang="zh-CN" b="0" dirty="0"/>
              <a:t>Our Approach</a:t>
            </a:r>
            <a:endParaRPr lang="zh-CN" altLang="en-US" b="0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9"/>
          </p:nvPr>
        </p:nvSpPr>
        <p:spPr>
          <a:xfrm>
            <a:off x="5807969" y="3370317"/>
            <a:ext cx="4249242" cy="503237"/>
          </a:xfrm>
        </p:spPr>
        <p:txBody>
          <a:bodyPr/>
          <a:lstStyle/>
          <a:p>
            <a:r>
              <a:rPr lang="en-US" altLang="zh-CN" b="0" dirty="0"/>
              <a:t>Experimental results</a:t>
            </a:r>
            <a:endParaRPr lang="zh-CN" altLang="en-US" b="0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20"/>
          </p:nvPr>
        </p:nvSpPr>
        <p:spPr>
          <a:xfrm>
            <a:off x="5807968" y="4142741"/>
            <a:ext cx="3744416" cy="503237"/>
          </a:xfrm>
        </p:spPr>
        <p:txBody>
          <a:bodyPr/>
          <a:lstStyle/>
          <a:p>
            <a:r>
              <a:rPr lang="en-US" altLang="zh-CN" b="0" dirty="0"/>
              <a:t>Conclusion</a:t>
            </a:r>
            <a:endParaRPr lang="zh-CN" altLang="en-US" b="0" dirty="0"/>
          </a:p>
        </p:txBody>
      </p:sp>
      <p:sp>
        <p:nvSpPr>
          <p:cNvPr id="7" name="文本框 6"/>
          <p:cNvSpPr txBox="1"/>
          <p:nvPr/>
        </p:nvSpPr>
        <p:spPr>
          <a:xfrm>
            <a:off x="479376" y="1196752"/>
            <a:ext cx="21451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</a:rPr>
              <a:t>Outline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"/>
    </mc:Choice>
    <mc:Fallback xmlns="">
      <p:transition spd="slow" advTm="57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437592" y="348250"/>
            <a:ext cx="8978888" cy="496824"/>
          </a:xfrm>
        </p:spPr>
        <p:txBody>
          <a:bodyPr/>
          <a:lstStyle/>
          <a:p>
            <a:r>
              <a:rPr lang="en-US" altLang="zh-CN" dirty="0"/>
              <a:t>Case Study- CM sketches </a:t>
            </a:r>
            <a:endParaRPr lang="zh-CN" altLang="en-US" dirty="0"/>
          </a:p>
        </p:txBody>
      </p:sp>
      <p:grpSp>
        <p:nvGrpSpPr>
          <p:cNvPr id="6" name="Group 19"/>
          <p:cNvGrpSpPr/>
          <p:nvPr/>
        </p:nvGrpSpPr>
        <p:grpSpPr>
          <a:xfrm>
            <a:off x="1801590" y="2066951"/>
            <a:ext cx="2765046" cy="347472"/>
            <a:chOff x="582399" y="2356923"/>
            <a:chExt cx="2765046" cy="347472"/>
          </a:xfrm>
        </p:grpSpPr>
        <p:sp>
          <p:nvSpPr>
            <p:cNvPr id="7" name="Rounded Rectangle 20"/>
            <p:cNvSpPr>
              <a:spLocks noChangeAspect="1"/>
            </p:cNvSpPr>
            <p:nvPr/>
          </p:nvSpPr>
          <p:spPr>
            <a:xfrm>
              <a:off x="582399" y="2356923"/>
              <a:ext cx="344646" cy="347472"/>
            </a:xfrm>
            <a:prstGeom prst="roundRect">
              <a:avLst/>
            </a:prstGeom>
            <a:solidFill>
              <a:srgbClr val="0432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ounded Rectangle 23"/>
            <p:cNvSpPr>
              <a:spLocks noChangeAspect="1"/>
            </p:cNvSpPr>
            <p:nvPr/>
          </p:nvSpPr>
          <p:spPr>
            <a:xfrm>
              <a:off x="928578" y="2356923"/>
              <a:ext cx="344646" cy="347472"/>
            </a:xfrm>
            <a:prstGeom prst="roundRect">
              <a:avLst/>
            </a:prstGeom>
            <a:solidFill>
              <a:srgbClr val="00FA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ounded Rectangle 24"/>
            <p:cNvSpPr>
              <a:spLocks noChangeAspect="1"/>
            </p:cNvSpPr>
            <p:nvPr/>
          </p:nvSpPr>
          <p:spPr>
            <a:xfrm>
              <a:off x="1273224" y="2356923"/>
              <a:ext cx="344646" cy="34747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Rounded Rectangle 25"/>
            <p:cNvSpPr>
              <a:spLocks noChangeAspect="1"/>
            </p:cNvSpPr>
            <p:nvPr/>
          </p:nvSpPr>
          <p:spPr>
            <a:xfrm>
              <a:off x="1619403" y="2356923"/>
              <a:ext cx="344646" cy="347472"/>
            </a:xfrm>
            <a:prstGeom prst="roundRect">
              <a:avLst/>
            </a:prstGeom>
            <a:solidFill>
              <a:srgbClr val="00FA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Rounded Rectangle 26"/>
            <p:cNvSpPr>
              <a:spLocks noChangeAspect="1"/>
            </p:cNvSpPr>
            <p:nvPr/>
          </p:nvSpPr>
          <p:spPr>
            <a:xfrm>
              <a:off x="1965795" y="2356923"/>
              <a:ext cx="344646" cy="34747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ounded Rectangle 27"/>
            <p:cNvSpPr>
              <a:spLocks noChangeAspect="1"/>
            </p:cNvSpPr>
            <p:nvPr/>
          </p:nvSpPr>
          <p:spPr>
            <a:xfrm>
              <a:off x="2311974" y="2356923"/>
              <a:ext cx="344646" cy="347472"/>
            </a:xfrm>
            <a:prstGeom prst="roundRect">
              <a:avLst/>
            </a:prstGeom>
            <a:solidFill>
              <a:srgbClr val="00FA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Rounded Rectangle 28"/>
            <p:cNvSpPr>
              <a:spLocks noChangeAspect="1"/>
            </p:cNvSpPr>
            <p:nvPr/>
          </p:nvSpPr>
          <p:spPr>
            <a:xfrm>
              <a:off x="2656620" y="2356923"/>
              <a:ext cx="344646" cy="347472"/>
            </a:xfrm>
            <a:prstGeom prst="roundRect">
              <a:avLst/>
            </a:prstGeom>
            <a:solidFill>
              <a:srgbClr val="FF2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ounded Rectangle 29"/>
            <p:cNvSpPr>
              <a:spLocks noChangeAspect="1"/>
            </p:cNvSpPr>
            <p:nvPr/>
          </p:nvSpPr>
          <p:spPr>
            <a:xfrm>
              <a:off x="3002799" y="2356923"/>
              <a:ext cx="344646" cy="347472"/>
            </a:xfrm>
            <a:prstGeom prst="roundRect">
              <a:avLst/>
            </a:prstGeom>
            <a:solidFill>
              <a:srgbClr val="0432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3" name="TextBox 68"/>
          <p:cNvSpPr txBox="1"/>
          <p:nvPr/>
        </p:nvSpPr>
        <p:spPr>
          <a:xfrm>
            <a:off x="4710172" y="1484784"/>
            <a:ext cx="162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432FF"/>
                </a:solidFill>
              </a:rPr>
              <a:t>Insertion</a:t>
            </a:r>
            <a:endParaRPr lang="en-US" sz="2800" dirty="0">
              <a:solidFill>
                <a:srgbClr val="0432FF"/>
              </a:solidFill>
            </a:endParaRPr>
          </a:p>
        </p:txBody>
      </p:sp>
      <p:grpSp>
        <p:nvGrpSpPr>
          <p:cNvPr id="54" name="Group 70"/>
          <p:cNvGrpSpPr/>
          <p:nvPr/>
        </p:nvGrpSpPr>
        <p:grpSpPr>
          <a:xfrm>
            <a:off x="1437591" y="4319506"/>
            <a:ext cx="3918161" cy="2061822"/>
            <a:chOff x="5125386" y="2302059"/>
            <a:chExt cx="3652241" cy="1828800"/>
          </a:xfrm>
        </p:grpSpPr>
        <p:sp>
          <p:nvSpPr>
            <p:cNvPr id="56" name="Rounded Rectangle 79"/>
            <p:cNvSpPr>
              <a:spLocks noChangeAspect="1"/>
            </p:cNvSpPr>
            <p:nvPr/>
          </p:nvSpPr>
          <p:spPr>
            <a:xfrm>
              <a:off x="5493576" y="2302059"/>
              <a:ext cx="580878" cy="457200"/>
            </a:xfrm>
            <a:prstGeom prst="roundRect">
              <a:avLst/>
            </a:prstGeom>
            <a:solidFill>
              <a:srgbClr val="FFF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136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5" name="Rounded Rectangle 78"/>
            <p:cNvSpPr>
              <a:spLocks noChangeAspect="1"/>
            </p:cNvSpPr>
            <p:nvPr/>
          </p:nvSpPr>
          <p:spPr>
            <a:xfrm>
              <a:off x="5125387" y="23020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Rounded Rectangle 80"/>
            <p:cNvSpPr>
              <a:spLocks noChangeAspect="1"/>
            </p:cNvSpPr>
            <p:nvPr/>
          </p:nvSpPr>
          <p:spPr>
            <a:xfrm>
              <a:off x="6038447" y="23020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Rounded Rectangle 81"/>
            <p:cNvSpPr>
              <a:spLocks noChangeAspect="1"/>
            </p:cNvSpPr>
            <p:nvPr/>
          </p:nvSpPr>
          <p:spPr>
            <a:xfrm>
              <a:off x="6494977" y="23020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Rounded Rectangle 82"/>
            <p:cNvSpPr>
              <a:spLocks noChangeAspect="1"/>
            </p:cNvSpPr>
            <p:nvPr/>
          </p:nvSpPr>
          <p:spPr>
            <a:xfrm>
              <a:off x="6951507" y="23020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Rounded Rectangle 83"/>
            <p:cNvSpPr>
              <a:spLocks noChangeAspect="1"/>
            </p:cNvSpPr>
            <p:nvPr/>
          </p:nvSpPr>
          <p:spPr>
            <a:xfrm>
              <a:off x="7408037" y="23020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Rounded Rectangle 84"/>
            <p:cNvSpPr>
              <a:spLocks noChangeAspect="1"/>
            </p:cNvSpPr>
            <p:nvPr/>
          </p:nvSpPr>
          <p:spPr>
            <a:xfrm>
              <a:off x="7864567" y="23020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Rounded Rectangle 85"/>
            <p:cNvSpPr>
              <a:spLocks noChangeAspect="1"/>
            </p:cNvSpPr>
            <p:nvPr/>
          </p:nvSpPr>
          <p:spPr>
            <a:xfrm>
              <a:off x="8321097" y="23020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Rounded Rectangle 86"/>
            <p:cNvSpPr>
              <a:spLocks noChangeAspect="1"/>
            </p:cNvSpPr>
            <p:nvPr/>
          </p:nvSpPr>
          <p:spPr>
            <a:xfrm>
              <a:off x="5125387" y="27592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Rounded Rectangle 88"/>
            <p:cNvSpPr>
              <a:spLocks noChangeAspect="1"/>
            </p:cNvSpPr>
            <p:nvPr/>
          </p:nvSpPr>
          <p:spPr>
            <a:xfrm>
              <a:off x="6002440" y="2759259"/>
              <a:ext cx="535095" cy="457200"/>
            </a:xfrm>
            <a:prstGeom prst="roundRect">
              <a:avLst/>
            </a:prstGeom>
            <a:solidFill>
              <a:srgbClr val="FFF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</a:rPr>
                <a:t>122</a:t>
              </a:r>
            </a:p>
          </p:txBody>
        </p:sp>
        <p:sp>
          <p:nvSpPr>
            <p:cNvPr id="64" name="Rounded Rectangle 87"/>
            <p:cNvSpPr>
              <a:spLocks noChangeAspect="1"/>
            </p:cNvSpPr>
            <p:nvPr/>
          </p:nvSpPr>
          <p:spPr>
            <a:xfrm>
              <a:off x="5581917" y="27592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Rounded Rectangle 89"/>
            <p:cNvSpPr>
              <a:spLocks noChangeAspect="1"/>
            </p:cNvSpPr>
            <p:nvPr/>
          </p:nvSpPr>
          <p:spPr>
            <a:xfrm>
              <a:off x="6494977" y="27592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Rounded Rectangle 90"/>
            <p:cNvSpPr>
              <a:spLocks noChangeAspect="1"/>
            </p:cNvSpPr>
            <p:nvPr/>
          </p:nvSpPr>
          <p:spPr>
            <a:xfrm>
              <a:off x="6951507" y="27592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Rounded Rectangle 91"/>
            <p:cNvSpPr>
              <a:spLocks noChangeAspect="1"/>
            </p:cNvSpPr>
            <p:nvPr/>
          </p:nvSpPr>
          <p:spPr>
            <a:xfrm>
              <a:off x="7408037" y="27592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Rounded Rectangle 92"/>
            <p:cNvSpPr>
              <a:spLocks noChangeAspect="1"/>
            </p:cNvSpPr>
            <p:nvPr/>
          </p:nvSpPr>
          <p:spPr>
            <a:xfrm>
              <a:off x="7864567" y="27592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Rounded Rectangle 93"/>
            <p:cNvSpPr>
              <a:spLocks noChangeAspect="1"/>
            </p:cNvSpPr>
            <p:nvPr/>
          </p:nvSpPr>
          <p:spPr>
            <a:xfrm>
              <a:off x="8321097" y="27592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Rounded Rectangle 94"/>
            <p:cNvSpPr>
              <a:spLocks noChangeAspect="1"/>
            </p:cNvSpPr>
            <p:nvPr/>
          </p:nvSpPr>
          <p:spPr>
            <a:xfrm>
              <a:off x="5125386" y="3216459"/>
              <a:ext cx="544871" cy="457200"/>
            </a:xfrm>
            <a:prstGeom prst="roundRect">
              <a:avLst/>
            </a:prstGeom>
            <a:solidFill>
              <a:srgbClr val="FFF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CN" sz="1600" dirty="0">
                  <a:solidFill>
                    <a:srgbClr val="000000"/>
                  </a:solidFill>
                </a:rPr>
                <a:t>125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2" name="Rounded Rectangle 95"/>
            <p:cNvSpPr>
              <a:spLocks noChangeAspect="1"/>
            </p:cNvSpPr>
            <p:nvPr/>
          </p:nvSpPr>
          <p:spPr>
            <a:xfrm>
              <a:off x="5581917" y="32164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Rounded Rectangle 96"/>
            <p:cNvSpPr>
              <a:spLocks noChangeAspect="1"/>
            </p:cNvSpPr>
            <p:nvPr/>
          </p:nvSpPr>
          <p:spPr>
            <a:xfrm>
              <a:off x="6038447" y="32164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Rounded Rectangle 97"/>
            <p:cNvSpPr>
              <a:spLocks noChangeAspect="1"/>
            </p:cNvSpPr>
            <p:nvPr/>
          </p:nvSpPr>
          <p:spPr>
            <a:xfrm>
              <a:off x="6494977" y="32164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Rounded Rectangle 98"/>
            <p:cNvSpPr>
              <a:spLocks noChangeAspect="1"/>
            </p:cNvSpPr>
            <p:nvPr/>
          </p:nvSpPr>
          <p:spPr>
            <a:xfrm>
              <a:off x="6951507" y="32164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Rounded Rectangle 99"/>
            <p:cNvSpPr>
              <a:spLocks noChangeAspect="1"/>
            </p:cNvSpPr>
            <p:nvPr/>
          </p:nvSpPr>
          <p:spPr>
            <a:xfrm>
              <a:off x="7408037" y="32164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Rounded Rectangle 100"/>
            <p:cNvSpPr>
              <a:spLocks noChangeAspect="1"/>
            </p:cNvSpPr>
            <p:nvPr/>
          </p:nvSpPr>
          <p:spPr>
            <a:xfrm>
              <a:off x="7864567" y="32164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Rounded Rectangle 101"/>
            <p:cNvSpPr>
              <a:spLocks noChangeAspect="1"/>
            </p:cNvSpPr>
            <p:nvPr/>
          </p:nvSpPr>
          <p:spPr>
            <a:xfrm>
              <a:off x="8321097" y="32164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Rounded Rectangle 103"/>
            <p:cNvSpPr>
              <a:spLocks noChangeAspect="1"/>
            </p:cNvSpPr>
            <p:nvPr/>
          </p:nvSpPr>
          <p:spPr>
            <a:xfrm>
              <a:off x="5493576" y="3673659"/>
              <a:ext cx="590653" cy="457200"/>
            </a:xfrm>
            <a:prstGeom prst="roundRect">
              <a:avLst/>
            </a:prstGeom>
            <a:solidFill>
              <a:srgbClr val="FFF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</a:rPr>
                <a:t>126</a:t>
              </a:r>
            </a:p>
          </p:txBody>
        </p:sp>
        <p:sp>
          <p:nvSpPr>
            <p:cNvPr id="79" name="Rounded Rectangle 102"/>
            <p:cNvSpPr>
              <a:spLocks noChangeAspect="1"/>
            </p:cNvSpPr>
            <p:nvPr/>
          </p:nvSpPr>
          <p:spPr>
            <a:xfrm>
              <a:off x="5125387" y="36736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Rounded Rectangle 104"/>
            <p:cNvSpPr>
              <a:spLocks noChangeAspect="1"/>
            </p:cNvSpPr>
            <p:nvPr/>
          </p:nvSpPr>
          <p:spPr>
            <a:xfrm>
              <a:off x="6038447" y="36736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Rounded Rectangle 105"/>
            <p:cNvSpPr>
              <a:spLocks noChangeAspect="1"/>
            </p:cNvSpPr>
            <p:nvPr/>
          </p:nvSpPr>
          <p:spPr>
            <a:xfrm>
              <a:off x="6494977" y="36736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Rounded Rectangle 106"/>
            <p:cNvSpPr>
              <a:spLocks noChangeAspect="1"/>
            </p:cNvSpPr>
            <p:nvPr/>
          </p:nvSpPr>
          <p:spPr>
            <a:xfrm>
              <a:off x="6951507" y="36736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Rounded Rectangle 107"/>
            <p:cNvSpPr>
              <a:spLocks noChangeAspect="1"/>
            </p:cNvSpPr>
            <p:nvPr/>
          </p:nvSpPr>
          <p:spPr>
            <a:xfrm>
              <a:off x="7408037" y="36736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Rounded Rectangle 108"/>
            <p:cNvSpPr>
              <a:spLocks noChangeAspect="1"/>
            </p:cNvSpPr>
            <p:nvPr/>
          </p:nvSpPr>
          <p:spPr>
            <a:xfrm>
              <a:off x="7864567" y="36736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Rounded Rectangle 109"/>
            <p:cNvSpPr>
              <a:spLocks noChangeAspect="1"/>
            </p:cNvSpPr>
            <p:nvPr/>
          </p:nvSpPr>
          <p:spPr>
            <a:xfrm>
              <a:off x="8321097" y="36736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Rectangle 110"/>
            <p:cNvSpPr/>
            <p:nvPr/>
          </p:nvSpPr>
          <p:spPr>
            <a:xfrm>
              <a:off x="5125387" y="2302059"/>
              <a:ext cx="3652240" cy="182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8" name="Freeform 71"/>
          <p:cNvSpPr/>
          <p:nvPr/>
        </p:nvSpPr>
        <p:spPr>
          <a:xfrm>
            <a:off x="2614004" y="4556299"/>
            <a:ext cx="3537405" cy="700606"/>
          </a:xfrm>
          <a:custGeom>
            <a:avLst/>
            <a:gdLst>
              <a:gd name="connsiteX0" fmla="*/ 0 w 3560618"/>
              <a:gd name="connsiteY0" fmla="*/ 213071 h 628707"/>
              <a:gd name="connsiteX1" fmla="*/ 2189018 w 3560618"/>
              <a:gd name="connsiteY1" fmla="*/ 19107 h 628707"/>
              <a:gd name="connsiteX2" fmla="*/ 3560618 w 3560618"/>
              <a:gd name="connsiteY2" fmla="*/ 628707 h 62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60618" h="628707">
                <a:moveTo>
                  <a:pt x="0" y="213071"/>
                </a:moveTo>
                <a:cubicBezTo>
                  <a:pt x="797791" y="81452"/>
                  <a:pt x="1595582" y="-50166"/>
                  <a:pt x="2189018" y="19107"/>
                </a:cubicBezTo>
                <a:cubicBezTo>
                  <a:pt x="2782454" y="88380"/>
                  <a:pt x="3560618" y="628707"/>
                  <a:pt x="3560618" y="628707"/>
                </a:cubicBezTo>
              </a:path>
            </a:pathLst>
          </a:custGeom>
          <a:noFill/>
          <a:ln w="28575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9" name="Freeform 72"/>
          <p:cNvSpPr/>
          <p:nvPr/>
        </p:nvSpPr>
        <p:spPr>
          <a:xfrm>
            <a:off x="3075700" y="5243050"/>
            <a:ext cx="3075709" cy="27709"/>
          </a:xfrm>
          <a:custGeom>
            <a:avLst/>
            <a:gdLst>
              <a:gd name="connsiteX0" fmla="*/ 0 w 3075709"/>
              <a:gd name="connsiteY0" fmla="*/ 0 h 27709"/>
              <a:gd name="connsiteX1" fmla="*/ 1773382 w 3075709"/>
              <a:gd name="connsiteY1" fmla="*/ 27709 h 27709"/>
              <a:gd name="connsiteX2" fmla="*/ 3075709 w 3075709"/>
              <a:gd name="connsiteY2" fmla="*/ 0 h 27709"/>
              <a:gd name="connsiteX3" fmla="*/ 3075709 w 3075709"/>
              <a:gd name="connsiteY3" fmla="*/ 0 h 2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5709" h="27709">
                <a:moveTo>
                  <a:pt x="0" y="0"/>
                </a:moveTo>
                <a:lnTo>
                  <a:pt x="1773382" y="27709"/>
                </a:lnTo>
                <a:cubicBezTo>
                  <a:pt x="2286000" y="27709"/>
                  <a:pt x="3075709" y="0"/>
                  <a:pt x="3075709" y="0"/>
                </a:cubicBezTo>
                <a:lnTo>
                  <a:pt x="3075709" y="0"/>
                </a:lnTo>
              </a:path>
            </a:pathLst>
          </a:custGeom>
          <a:noFill/>
          <a:ln w="28575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0" name="Freeform 73"/>
          <p:cNvSpPr/>
          <p:nvPr/>
        </p:nvSpPr>
        <p:spPr>
          <a:xfrm>
            <a:off x="2161300" y="5256905"/>
            <a:ext cx="3990109" cy="519806"/>
          </a:xfrm>
          <a:custGeom>
            <a:avLst/>
            <a:gdLst>
              <a:gd name="connsiteX0" fmla="*/ 0 w 3990109"/>
              <a:gd name="connsiteY0" fmla="*/ 443345 h 519806"/>
              <a:gd name="connsiteX1" fmla="*/ 1898073 w 3990109"/>
              <a:gd name="connsiteY1" fmla="*/ 484909 h 519806"/>
              <a:gd name="connsiteX2" fmla="*/ 3990109 w 3990109"/>
              <a:gd name="connsiteY2" fmla="*/ 0 h 51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0109" h="519806">
                <a:moveTo>
                  <a:pt x="0" y="443345"/>
                </a:moveTo>
                <a:cubicBezTo>
                  <a:pt x="616527" y="501072"/>
                  <a:pt x="1233055" y="558800"/>
                  <a:pt x="1898073" y="484909"/>
                </a:cubicBezTo>
                <a:cubicBezTo>
                  <a:pt x="2563091" y="411018"/>
                  <a:pt x="3990109" y="0"/>
                  <a:pt x="3990109" y="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1" name="Freeform 74"/>
          <p:cNvSpPr/>
          <p:nvPr/>
        </p:nvSpPr>
        <p:spPr>
          <a:xfrm>
            <a:off x="2632355" y="5270759"/>
            <a:ext cx="3532909" cy="997983"/>
          </a:xfrm>
          <a:custGeom>
            <a:avLst/>
            <a:gdLst>
              <a:gd name="connsiteX0" fmla="*/ 0 w 3532909"/>
              <a:gd name="connsiteY0" fmla="*/ 900546 h 997983"/>
              <a:gd name="connsiteX1" fmla="*/ 1565563 w 3532909"/>
              <a:gd name="connsiteY1" fmla="*/ 914400 h 997983"/>
              <a:gd name="connsiteX2" fmla="*/ 3532909 w 3532909"/>
              <a:gd name="connsiteY2" fmla="*/ 0 h 99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2909" h="997983">
                <a:moveTo>
                  <a:pt x="0" y="900546"/>
                </a:moveTo>
                <a:cubicBezTo>
                  <a:pt x="488372" y="982518"/>
                  <a:pt x="976745" y="1064491"/>
                  <a:pt x="1565563" y="914400"/>
                </a:cubicBezTo>
                <a:cubicBezTo>
                  <a:pt x="2154381" y="764309"/>
                  <a:pt x="3532909" y="0"/>
                  <a:pt x="3532909" y="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2" name="TextBox 75"/>
          <p:cNvSpPr txBox="1"/>
          <p:nvPr/>
        </p:nvSpPr>
        <p:spPr>
          <a:xfrm>
            <a:off x="3839192" y="3726775"/>
            <a:ext cx="1286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432FF"/>
                </a:solidFill>
              </a:rPr>
              <a:t>Query</a:t>
            </a:r>
            <a:endParaRPr lang="en-US" sz="2800" dirty="0">
              <a:solidFill>
                <a:srgbClr val="0432FF"/>
              </a:solidFill>
            </a:endParaRPr>
          </a:p>
        </p:txBody>
      </p:sp>
      <p:sp>
        <p:nvSpPr>
          <p:cNvPr id="93" name="Rounded Rectangle 76"/>
          <p:cNvSpPr>
            <a:spLocks noChangeAspect="1"/>
          </p:cNvSpPr>
          <p:nvPr/>
        </p:nvSpPr>
        <p:spPr>
          <a:xfrm>
            <a:off x="6274550" y="5097023"/>
            <a:ext cx="344646" cy="347472"/>
          </a:xfrm>
          <a:prstGeom prst="roundRect">
            <a:avLst/>
          </a:prstGeom>
          <a:solidFill>
            <a:srgbClr val="0432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4" name="TextBox 77"/>
          <p:cNvSpPr txBox="1"/>
          <p:nvPr/>
        </p:nvSpPr>
        <p:spPr>
          <a:xfrm>
            <a:off x="6619865" y="4976878"/>
            <a:ext cx="37710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+mn-ea"/>
                <a:cs typeface="Microsoft YaHei" charset="0"/>
              </a:rPr>
              <a:t>’frequency: </a:t>
            </a:r>
            <a:r>
              <a:rPr lang="en-US" altLang="zh-CN" sz="2800" b="1" dirty="0">
                <a:solidFill>
                  <a:srgbClr val="0432FF"/>
                </a:solidFill>
                <a:latin typeface="+mn-ea"/>
                <a:cs typeface="Microsoft YaHei" charset="0"/>
              </a:rPr>
              <a:t>122 </a:t>
            </a:r>
            <a:endParaRPr lang="zh-CN" altLang="en-US" sz="2800" b="1" dirty="0">
              <a:solidFill>
                <a:srgbClr val="0432FF"/>
              </a:solidFill>
              <a:latin typeface="+mn-ea"/>
              <a:cs typeface="Microsoft YaHei" charset="0"/>
            </a:endParaRPr>
          </a:p>
          <a:p>
            <a:r>
              <a:rPr lang="en-US" altLang="zh-CN" sz="2800" dirty="0">
                <a:solidFill>
                  <a:srgbClr val="000000"/>
                </a:solidFill>
                <a:latin typeface="+mn-ea"/>
                <a:cs typeface="Microsoft YaHei" charset="0"/>
              </a:rPr>
              <a:t>= Min{136, </a:t>
            </a:r>
            <a:r>
              <a:rPr lang="en-US" altLang="zh-CN" sz="2800" b="1" dirty="0">
                <a:solidFill>
                  <a:srgbClr val="0432FF"/>
                </a:solidFill>
                <a:latin typeface="+mn-ea"/>
                <a:cs typeface="Microsoft YaHei" charset="0"/>
              </a:rPr>
              <a:t>122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cs typeface="Microsoft YaHei" charset="0"/>
              </a:rPr>
              <a:t>, 125, 126}</a:t>
            </a:r>
            <a:endParaRPr lang="en-US" sz="2800" dirty="0">
              <a:solidFill>
                <a:srgbClr val="000000"/>
              </a:solidFill>
              <a:latin typeface="+mn-ea"/>
              <a:cs typeface="Microsoft YaHei" charset="0"/>
            </a:endParaRPr>
          </a:p>
          <a:p>
            <a:endParaRPr lang="en-US" sz="2800" dirty="0">
              <a:solidFill>
                <a:srgbClr val="000000"/>
              </a:solidFill>
              <a:latin typeface="+mn-ea"/>
              <a:cs typeface="Microsoft YaHei" charset="0"/>
            </a:endParaRPr>
          </a:p>
        </p:txBody>
      </p:sp>
      <p:cxnSp>
        <p:nvCxnSpPr>
          <p:cNvPr id="100" name="直接箭头连接符 99">
            <a:extLst>
              <a:ext uri="{FF2B5EF4-FFF2-40B4-BE49-F238E27FC236}">
                <a16:creationId xmlns="" xmlns:a16="http://schemas.microsoft.com/office/drawing/2014/main" id="{6BF919E6-049B-4EBA-97B9-DF873AB89D47}"/>
              </a:ext>
            </a:extLst>
          </p:cNvPr>
          <p:cNvCxnSpPr>
            <a:cxnSpLocks/>
            <a:stCxn id="48" idx="0"/>
          </p:cNvCxnSpPr>
          <p:nvPr/>
        </p:nvCxnSpPr>
        <p:spPr>
          <a:xfrm flipV="1">
            <a:off x="8165951" y="1484784"/>
            <a:ext cx="749784" cy="52322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100">
            <a:extLst>
              <a:ext uri="{FF2B5EF4-FFF2-40B4-BE49-F238E27FC236}">
                <a16:creationId xmlns="" xmlns:a16="http://schemas.microsoft.com/office/drawing/2014/main" id="{82D5CF49-4FE2-45C5-8105-AC9786999732}"/>
              </a:ext>
            </a:extLst>
          </p:cNvPr>
          <p:cNvSpPr txBox="1"/>
          <p:nvPr/>
        </p:nvSpPr>
        <p:spPr>
          <a:xfrm>
            <a:off x="9048968" y="1225501"/>
            <a:ext cx="3132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All are SA Counters</a:t>
            </a:r>
            <a:endParaRPr lang="zh-CN" altLang="en-US" sz="2400" dirty="0"/>
          </a:p>
        </p:txBody>
      </p:sp>
      <p:sp>
        <p:nvSpPr>
          <p:cNvPr id="121" name="矩形 120">
            <a:extLst>
              <a:ext uri="{FF2B5EF4-FFF2-40B4-BE49-F238E27FC236}">
                <a16:creationId xmlns="" xmlns:a16="http://schemas.microsoft.com/office/drawing/2014/main" id="{801A4C66-66C1-4104-8421-BC683EBB5D35}"/>
              </a:ext>
            </a:extLst>
          </p:cNvPr>
          <p:cNvSpPr/>
          <p:nvPr/>
        </p:nvSpPr>
        <p:spPr>
          <a:xfrm>
            <a:off x="-49532" y="6379096"/>
            <a:ext cx="3676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137 in a normal counter</a:t>
            </a:r>
            <a:endParaRPr lang="zh-CN" altLang="en-US" sz="2400" dirty="0"/>
          </a:p>
        </p:txBody>
      </p:sp>
      <p:cxnSp>
        <p:nvCxnSpPr>
          <p:cNvPr id="127" name="直接箭头连接符 126">
            <a:extLst>
              <a:ext uri="{FF2B5EF4-FFF2-40B4-BE49-F238E27FC236}">
                <a16:creationId xmlns="" xmlns:a16="http://schemas.microsoft.com/office/drawing/2014/main" id="{81206555-6058-401B-99A4-6F06BE51FBE6}"/>
              </a:ext>
            </a:extLst>
          </p:cNvPr>
          <p:cNvCxnSpPr>
            <a:stCxn id="55" idx="3"/>
          </p:cNvCxnSpPr>
          <p:nvPr/>
        </p:nvCxnSpPr>
        <p:spPr>
          <a:xfrm flipH="1">
            <a:off x="692200" y="4577234"/>
            <a:ext cx="1235162" cy="1804094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870E436D-55C8-4898-AD1E-728D10CDAFF2}"/>
              </a:ext>
            </a:extLst>
          </p:cNvPr>
          <p:cNvGrpSpPr/>
          <p:nvPr/>
        </p:nvGrpSpPr>
        <p:grpSpPr>
          <a:xfrm>
            <a:off x="6339831" y="2008004"/>
            <a:ext cx="3652240" cy="1828800"/>
            <a:chOff x="6339831" y="2008004"/>
            <a:chExt cx="3652240" cy="1828800"/>
          </a:xfrm>
        </p:grpSpPr>
        <p:sp>
          <p:nvSpPr>
            <p:cNvPr id="16" name="Rounded Rectangle 31"/>
            <p:cNvSpPr>
              <a:spLocks noChangeAspect="1"/>
            </p:cNvSpPr>
            <p:nvPr/>
          </p:nvSpPr>
          <p:spPr>
            <a:xfrm>
              <a:off x="6339831" y="20080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Rounded Rectangle 33"/>
            <p:cNvSpPr>
              <a:spLocks noChangeAspect="1"/>
            </p:cNvSpPr>
            <p:nvPr/>
          </p:nvSpPr>
          <p:spPr>
            <a:xfrm>
              <a:off x="7252891" y="20080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Rounded Rectangle 34"/>
            <p:cNvSpPr>
              <a:spLocks noChangeAspect="1"/>
            </p:cNvSpPr>
            <p:nvPr/>
          </p:nvSpPr>
          <p:spPr>
            <a:xfrm>
              <a:off x="7709421" y="20080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Rounded Rectangle 35"/>
            <p:cNvSpPr>
              <a:spLocks noChangeAspect="1"/>
            </p:cNvSpPr>
            <p:nvPr/>
          </p:nvSpPr>
          <p:spPr>
            <a:xfrm>
              <a:off x="8165951" y="20080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Rounded Rectangle 36"/>
            <p:cNvSpPr>
              <a:spLocks noChangeAspect="1"/>
            </p:cNvSpPr>
            <p:nvPr/>
          </p:nvSpPr>
          <p:spPr>
            <a:xfrm>
              <a:off x="8622481" y="20080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Rounded Rectangle 37"/>
            <p:cNvSpPr>
              <a:spLocks noChangeAspect="1"/>
            </p:cNvSpPr>
            <p:nvPr/>
          </p:nvSpPr>
          <p:spPr>
            <a:xfrm>
              <a:off x="9079011" y="20080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Rounded Rectangle 38"/>
            <p:cNvSpPr>
              <a:spLocks noChangeAspect="1"/>
            </p:cNvSpPr>
            <p:nvPr/>
          </p:nvSpPr>
          <p:spPr>
            <a:xfrm>
              <a:off x="9535541" y="20080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Rounded Rectangle 39"/>
            <p:cNvSpPr>
              <a:spLocks noChangeAspect="1"/>
            </p:cNvSpPr>
            <p:nvPr/>
          </p:nvSpPr>
          <p:spPr>
            <a:xfrm>
              <a:off x="6339831" y="24652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" name="Rounded Rectangle 40"/>
            <p:cNvSpPr>
              <a:spLocks noChangeAspect="1"/>
            </p:cNvSpPr>
            <p:nvPr/>
          </p:nvSpPr>
          <p:spPr>
            <a:xfrm>
              <a:off x="6796361" y="24652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Rounded Rectangle 42"/>
            <p:cNvSpPr>
              <a:spLocks noChangeAspect="1"/>
            </p:cNvSpPr>
            <p:nvPr/>
          </p:nvSpPr>
          <p:spPr>
            <a:xfrm>
              <a:off x="7709421" y="24652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Rounded Rectangle 43"/>
            <p:cNvSpPr>
              <a:spLocks noChangeAspect="1"/>
            </p:cNvSpPr>
            <p:nvPr/>
          </p:nvSpPr>
          <p:spPr>
            <a:xfrm>
              <a:off x="8165951" y="24652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Rounded Rectangle 44"/>
            <p:cNvSpPr>
              <a:spLocks noChangeAspect="1"/>
            </p:cNvSpPr>
            <p:nvPr/>
          </p:nvSpPr>
          <p:spPr>
            <a:xfrm>
              <a:off x="8622481" y="24652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Rounded Rectangle 45"/>
            <p:cNvSpPr>
              <a:spLocks noChangeAspect="1"/>
            </p:cNvSpPr>
            <p:nvPr/>
          </p:nvSpPr>
          <p:spPr>
            <a:xfrm>
              <a:off x="9079011" y="24652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Rounded Rectangle 46"/>
            <p:cNvSpPr>
              <a:spLocks noChangeAspect="1"/>
            </p:cNvSpPr>
            <p:nvPr/>
          </p:nvSpPr>
          <p:spPr>
            <a:xfrm>
              <a:off x="9535541" y="24652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Rounded Rectangle 48"/>
            <p:cNvSpPr>
              <a:spLocks noChangeAspect="1"/>
            </p:cNvSpPr>
            <p:nvPr/>
          </p:nvSpPr>
          <p:spPr>
            <a:xfrm>
              <a:off x="6796361" y="29224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4" name="Rounded Rectangle 49"/>
            <p:cNvSpPr>
              <a:spLocks noChangeAspect="1"/>
            </p:cNvSpPr>
            <p:nvPr/>
          </p:nvSpPr>
          <p:spPr>
            <a:xfrm>
              <a:off x="7252891" y="29224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Rounded Rectangle 50"/>
            <p:cNvSpPr>
              <a:spLocks noChangeAspect="1"/>
            </p:cNvSpPr>
            <p:nvPr/>
          </p:nvSpPr>
          <p:spPr>
            <a:xfrm>
              <a:off x="7709421" y="29224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6" name="Rounded Rectangle 51"/>
            <p:cNvSpPr>
              <a:spLocks noChangeAspect="1"/>
            </p:cNvSpPr>
            <p:nvPr/>
          </p:nvSpPr>
          <p:spPr>
            <a:xfrm>
              <a:off x="8165951" y="29224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Rounded Rectangle 52"/>
            <p:cNvSpPr>
              <a:spLocks noChangeAspect="1"/>
            </p:cNvSpPr>
            <p:nvPr/>
          </p:nvSpPr>
          <p:spPr>
            <a:xfrm>
              <a:off x="8622481" y="29224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Rounded Rectangle 53"/>
            <p:cNvSpPr>
              <a:spLocks noChangeAspect="1"/>
            </p:cNvSpPr>
            <p:nvPr/>
          </p:nvSpPr>
          <p:spPr>
            <a:xfrm>
              <a:off x="9079011" y="29224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Rounded Rectangle 54"/>
            <p:cNvSpPr>
              <a:spLocks noChangeAspect="1"/>
            </p:cNvSpPr>
            <p:nvPr/>
          </p:nvSpPr>
          <p:spPr>
            <a:xfrm>
              <a:off x="9535541" y="29224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Rounded Rectangle 55"/>
            <p:cNvSpPr>
              <a:spLocks noChangeAspect="1"/>
            </p:cNvSpPr>
            <p:nvPr/>
          </p:nvSpPr>
          <p:spPr>
            <a:xfrm>
              <a:off x="6339831" y="33796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Rounded Rectangle 57"/>
            <p:cNvSpPr>
              <a:spLocks noChangeAspect="1"/>
            </p:cNvSpPr>
            <p:nvPr/>
          </p:nvSpPr>
          <p:spPr>
            <a:xfrm>
              <a:off x="7252891" y="33796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Rounded Rectangle 58"/>
            <p:cNvSpPr>
              <a:spLocks noChangeAspect="1"/>
            </p:cNvSpPr>
            <p:nvPr/>
          </p:nvSpPr>
          <p:spPr>
            <a:xfrm>
              <a:off x="7709421" y="33796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Rounded Rectangle 59"/>
            <p:cNvSpPr>
              <a:spLocks noChangeAspect="1"/>
            </p:cNvSpPr>
            <p:nvPr/>
          </p:nvSpPr>
          <p:spPr>
            <a:xfrm>
              <a:off x="8165951" y="33796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Rounded Rectangle 60"/>
            <p:cNvSpPr>
              <a:spLocks noChangeAspect="1"/>
            </p:cNvSpPr>
            <p:nvPr/>
          </p:nvSpPr>
          <p:spPr>
            <a:xfrm>
              <a:off x="8622481" y="33796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Rounded Rectangle 61"/>
            <p:cNvSpPr>
              <a:spLocks noChangeAspect="1"/>
            </p:cNvSpPr>
            <p:nvPr/>
          </p:nvSpPr>
          <p:spPr>
            <a:xfrm>
              <a:off x="9079011" y="33796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Rounded Rectangle 62"/>
            <p:cNvSpPr>
              <a:spLocks noChangeAspect="1"/>
            </p:cNvSpPr>
            <p:nvPr/>
          </p:nvSpPr>
          <p:spPr>
            <a:xfrm>
              <a:off x="9535541" y="33796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Rectangle 63"/>
            <p:cNvSpPr/>
            <p:nvPr/>
          </p:nvSpPr>
          <p:spPr>
            <a:xfrm>
              <a:off x="6339831" y="2008004"/>
              <a:ext cx="3652240" cy="182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" name="Rounded Rectangle 31">
              <a:extLst>
                <a:ext uri="{FF2B5EF4-FFF2-40B4-BE49-F238E27FC236}">
                  <a16:creationId xmlns="" xmlns:a16="http://schemas.microsoft.com/office/drawing/2014/main" id="{7A01C9EB-76BC-4BE2-BAAD-374F586BAB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6313" y="20080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" name="Rounded Rectangle 31">
              <a:extLst>
                <a:ext uri="{FF2B5EF4-FFF2-40B4-BE49-F238E27FC236}">
                  <a16:creationId xmlns="" xmlns:a16="http://schemas.microsoft.com/office/drawing/2014/main" id="{50CFFDBA-13A4-4FC6-843F-8962892013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52747" y="2461692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7" name="Rounded Rectangle 31">
              <a:extLst>
                <a:ext uri="{FF2B5EF4-FFF2-40B4-BE49-F238E27FC236}">
                  <a16:creationId xmlns="" xmlns:a16="http://schemas.microsoft.com/office/drawing/2014/main" id="{077B2107-D21E-4B0D-9723-0958479B8D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5338" y="291710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8" name="Rounded Rectangle 31">
              <a:extLst>
                <a:ext uri="{FF2B5EF4-FFF2-40B4-BE49-F238E27FC236}">
                  <a16:creationId xmlns="" xmlns:a16="http://schemas.microsoft.com/office/drawing/2014/main" id="{C0A5FC55-A54B-49C9-8976-2FD7362424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00032" y="3371505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9" name="Freeform 64"/>
          <p:cNvSpPr/>
          <p:nvPr/>
        </p:nvSpPr>
        <p:spPr>
          <a:xfrm>
            <a:off x="4585846" y="2066950"/>
            <a:ext cx="2216727" cy="188685"/>
          </a:xfrm>
          <a:custGeom>
            <a:avLst/>
            <a:gdLst>
              <a:gd name="connsiteX0" fmla="*/ 0 w 2216727"/>
              <a:gd name="connsiteY0" fmla="*/ 375581 h 500272"/>
              <a:gd name="connsiteX1" fmla="*/ 1066800 w 2216727"/>
              <a:gd name="connsiteY1" fmla="*/ 1508 h 500272"/>
              <a:gd name="connsiteX2" fmla="*/ 2216727 w 2216727"/>
              <a:gd name="connsiteY2" fmla="*/ 500272 h 500272"/>
              <a:gd name="connsiteX3" fmla="*/ 2216727 w 2216727"/>
              <a:gd name="connsiteY3" fmla="*/ 500272 h 50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727" h="500272">
                <a:moveTo>
                  <a:pt x="0" y="375581"/>
                </a:moveTo>
                <a:cubicBezTo>
                  <a:pt x="348673" y="178153"/>
                  <a:pt x="697346" y="-19274"/>
                  <a:pt x="1066800" y="1508"/>
                </a:cubicBezTo>
                <a:cubicBezTo>
                  <a:pt x="1436254" y="22290"/>
                  <a:pt x="2216727" y="500272"/>
                  <a:pt x="2216727" y="500272"/>
                </a:cubicBezTo>
                <a:lnTo>
                  <a:pt x="2216727" y="500272"/>
                </a:ln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Freeform 65"/>
          <p:cNvSpPr/>
          <p:nvPr/>
        </p:nvSpPr>
        <p:spPr>
          <a:xfrm rot="669378" flipV="1">
            <a:off x="4536817" y="2446627"/>
            <a:ext cx="2723932" cy="183816"/>
          </a:xfrm>
          <a:custGeom>
            <a:avLst/>
            <a:gdLst>
              <a:gd name="connsiteX0" fmla="*/ 0 w 2216727"/>
              <a:gd name="connsiteY0" fmla="*/ 375581 h 500272"/>
              <a:gd name="connsiteX1" fmla="*/ 1066800 w 2216727"/>
              <a:gd name="connsiteY1" fmla="*/ 1508 h 500272"/>
              <a:gd name="connsiteX2" fmla="*/ 2216727 w 2216727"/>
              <a:gd name="connsiteY2" fmla="*/ 500272 h 500272"/>
              <a:gd name="connsiteX3" fmla="*/ 2216727 w 2216727"/>
              <a:gd name="connsiteY3" fmla="*/ 500272 h 50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727" h="500272">
                <a:moveTo>
                  <a:pt x="0" y="375581"/>
                </a:moveTo>
                <a:cubicBezTo>
                  <a:pt x="348673" y="178153"/>
                  <a:pt x="697346" y="-19274"/>
                  <a:pt x="1066800" y="1508"/>
                </a:cubicBezTo>
                <a:cubicBezTo>
                  <a:pt x="1436254" y="22290"/>
                  <a:pt x="2216727" y="500272"/>
                  <a:pt x="2216727" y="500272"/>
                </a:cubicBezTo>
                <a:lnTo>
                  <a:pt x="2216727" y="500272"/>
                </a:ln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Freeform 67"/>
          <p:cNvSpPr/>
          <p:nvPr/>
        </p:nvSpPr>
        <p:spPr>
          <a:xfrm>
            <a:off x="4581369" y="2228139"/>
            <a:ext cx="1758462" cy="942536"/>
          </a:xfrm>
          <a:custGeom>
            <a:avLst/>
            <a:gdLst>
              <a:gd name="connsiteX0" fmla="*/ 0 w 1758462"/>
              <a:gd name="connsiteY0" fmla="*/ 0 h 942536"/>
              <a:gd name="connsiteX1" fmla="*/ 759656 w 1758462"/>
              <a:gd name="connsiteY1" fmla="*/ 745588 h 942536"/>
              <a:gd name="connsiteX2" fmla="*/ 1758462 w 1758462"/>
              <a:gd name="connsiteY2" fmla="*/ 942536 h 94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8462" h="942536">
                <a:moveTo>
                  <a:pt x="0" y="0"/>
                </a:moveTo>
                <a:cubicBezTo>
                  <a:pt x="233289" y="294249"/>
                  <a:pt x="466579" y="588499"/>
                  <a:pt x="759656" y="745588"/>
                </a:cubicBezTo>
                <a:cubicBezTo>
                  <a:pt x="1052733" y="902677"/>
                  <a:pt x="1758462" y="942536"/>
                  <a:pt x="1758462" y="942536"/>
                </a:cubicBezTo>
              </a:path>
            </a:pathLst>
          </a:custGeom>
          <a:noFill/>
          <a:ln w="28575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Freeform 66"/>
          <p:cNvSpPr/>
          <p:nvPr/>
        </p:nvSpPr>
        <p:spPr>
          <a:xfrm>
            <a:off x="4567301" y="2256275"/>
            <a:ext cx="2222696" cy="1441433"/>
          </a:xfrm>
          <a:custGeom>
            <a:avLst/>
            <a:gdLst>
              <a:gd name="connsiteX0" fmla="*/ 0 w 2222696"/>
              <a:gd name="connsiteY0" fmla="*/ 0 h 1441433"/>
              <a:gd name="connsiteX1" fmla="*/ 844062 w 2222696"/>
              <a:gd name="connsiteY1" fmla="*/ 1322363 h 1441433"/>
              <a:gd name="connsiteX2" fmla="*/ 2222696 w 2222696"/>
              <a:gd name="connsiteY2" fmla="*/ 1378634 h 144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2696" h="1441433">
                <a:moveTo>
                  <a:pt x="0" y="0"/>
                </a:moveTo>
                <a:cubicBezTo>
                  <a:pt x="236806" y="546295"/>
                  <a:pt x="473613" y="1092591"/>
                  <a:pt x="844062" y="1322363"/>
                </a:cubicBezTo>
                <a:cubicBezTo>
                  <a:pt x="1214511" y="1552135"/>
                  <a:pt x="2222696" y="1378634"/>
                  <a:pt x="2222696" y="1378634"/>
                </a:cubicBezTo>
              </a:path>
            </a:pathLst>
          </a:custGeom>
          <a:noFill/>
          <a:ln w="28575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0" name="Rounded Rectangle 32">
            <a:extLst>
              <a:ext uri="{FF2B5EF4-FFF2-40B4-BE49-F238E27FC236}">
                <a16:creationId xmlns="" xmlns:a16="http://schemas.microsoft.com/office/drawing/2014/main" id="{4B5954BA-2AF2-4569-8E30-C5518B7EA14B}"/>
              </a:ext>
            </a:extLst>
          </p:cNvPr>
          <p:cNvSpPr>
            <a:spLocks noChangeAspect="1"/>
          </p:cNvSpPr>
          <p:nvPr/>
        </p:nvSpPr>
        <p:spPr>
          <a:xfrm>
            <a:off x="7252433" y="2459909"/>
            <a:ext cx="456530" cy="457200"/>
          </a:xfrm>
          <a:prstGeom prst="roundRect">
            <a:avLst/>
          </a:prstGeom>
          <a:solidFill>
            <a:srgbClr val="FFF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rgbClr val="000000"/>
                </a:solidFill>
              </a:rPr>
              <a:t>+1/0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2" name="Rounded Rectangle 32">
            <a:extLst>
              <a:ext uri="{FF2B5EF4-FFF2-40B4-BE49-F238E27FC236}">
                <a16:creationId xmlns="" xmlns:a16="http://schemas.microsoft.com/office/drawing/2014/main" id="{09449C6E-6BA7-4518-A569-E9E4903D9C46}"/>
              </a:ext>
            </a:extLst>
          </p:cNvPr>
          <p:cNvSpPr>
            <a:spLocks noChangeAspect="1"/>
          </p:cNvSpPr>
          <p:nvPr/>
        </p:nvSpPr>
        <p:spPr>
          <a:xfrm>
            <a:off x="6356121" y="2917109"/>
            <a:ext cx="456530" cy="457200"/>
          </a:xfrm>
          <a:prstGeom prst="roundRect">
            <a:avLst/>
          </a:prstGeom>
          <a:solidFill>
            <a:srgbClr val="FFF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000000"/>
                </a:solidFill>
              </a:rPr>
              <a:t>+1/0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3" name="Rounded Rectangle 32">
            <a:extLst>
              <a:ext uri="{FF2B5EF4-FFF2-40B4-BE49-F238E27FC236}">
                <a16:creationId xmlns="" xmlns:a16="http://schemas.microsoft.com/office/drawing/2014/main" id="{428BFA4C-3C71-43D6-B492-A95FC5F86CD4}"/>
              </a:ext>
            </a:extLst>
          </p:cNvPr>
          <p:cNvSpPr>
            <a:spLocks noChangeAspect="1"/>
          </p:cNvSpPr>
          <p:nvPr/>
        </p:nvSpPr>
        <p:spPr>
          <a:xfrm>
            <a:off x="6802725" y="3376287"/>
            <a:ext cx="456530" cy="457200"/>
          </a:xfrm>
          <a:prstGeom prst="roundRect">
            <a:avLst/>
          </a:prstGeom>
          <a:solidFill>
            <a:srgbClr val="FFF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000000"/>
                </a:solidFill>
              </a:rPr>
              <a:t>+1/0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4" name="Rounded Rectangle 32">
            <a:extLst>
              <a:ext uri="{FF2B5EF4-FFF2-40B4-BE49-F238E27FC236}">
                <a16:creationId xmlns="" xmlns:a16="http://schemas.microsoft.com/office/drawing/2014/main" id="{DAFF0272-F0D2-4AAE-B01E-0CC563103C27}"/>
              </a:ext>
            </a:extLst>
          </p:cNvPr>
          <p:cNvSpPr>
            <a:spLocks noChangeAspect="1"/>
          </p:cNvSpPr>
          <p:nvPr/>
        </p:nvSpPr>
        <p:spPr>
          <a:xfrm>
            <a:off x="6809759" y="2003955"/>
            <a:ext cx="456530" cy="457200"/>
          </a:xfrm>
          <a:prstGeom prst="roundRect">
            <a:avLst/>
          </a:prstGeom>
          <a:solidFill>
            <a:srgbClr val="FFF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rgbClr val="000000"/>
                </a:solidFill>
              </a:rPr>
              <a:t>+1/0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33" name="组合 132">
            <a:extLst>
              <a:ext uri="{FF2B5EF4-FFF2-40B4-BE49-F238E27FC236}">
                <a16:creationId xmlns="" xmlns:a16="http://schemas.microsoft.com/office/drawing/2014/main" id="{5698583A-BCA0-488A-87B5-68A0595FDE68}"/>
              </a:ext>
            </a:extLst>
          </p:cNvPr>
          <p:cNvGrpSpPr/>
          <p:nvPr/>
        </p:nvGrpSpPr>
        <p:grpSpPr>
          <a:xfrm>
            <a:off x="-49532" y="1145500"/>
            <a:ext cx="3890875" cy="3197431"/>
            <a:chOff x="-49532" y="1145500"/>
            <a:chExt cx="3890875" cy="3197431"/>
          </a:xfrm>
        </p:grpSpPr>
        <p:grpSp>
          <p:nvGrpSpPr>
            <p:cNvPr id="103" name="组合 102">
              <a:extLst>
                <a:ext uri="{FF2B5EF4-FFF2-40B4-BE49-F238E27FC236}">
                  <a16:creationId xmlns="" xmlns:a16="http://schemas.microsoft.com/office/drawing/2014/main" id="{037A73A1-1C53-4D34-9A12-2CF4162DBEF3}"/>
                </a:ext>
              </a:extLst>
            </p:cNvPr>
            <p:cNvGrpSpPr/>
            <p:nvPr/>
          </p:nvGrpSpPr>
          <p:grpSpPr>
            <a:xfrm>
              <a:off x="-35649" y="2963249"/>
              <a:ext cx="3876992" cy="512566"/>
              <a:chOff x="380817" y="3844056"/>
              <a:chExt cx="3876992" cy="512566"/>
            </a:xfrm>
          </p:grpSpPr>
          <p:grpSp>
            <p:nvGrpSpPr>
              <p:cNvPr id="104" name="组合 103">
                <a:extLst>
                  <a:ext uri="{FF2B5EF4-FFF2-40B4-BE49-F238E27FC236}">
                    <a16:creationId xmlns="" xmlns:a16="http://schemas.microsoft.com/office/drawing/2014/main" id="{FC8CE325-6075-4F2A-9A95-BBCE3251E0A5}"/>
                  </a:ext>
                </a:extLst>
              </p:cNvPr>
              <p:cNvGrpSpPr/>
              <p:nvPr/>
            </p:nvGrpSpPr>
            <p:grpSpPr>
              <a:xfrm>
                <a:off x="380817" y="3845119"/>
                <a:ext cx="1453872" cy="511503"/>
                <a:chOff x="623392" y="3854664"/>
                <a:chExt cx="1453872" cy="511503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111" name="矩形 110">
                  <a:extLst>
                    <a:ext uri="{FF2B5EF4-FFF2-40B4-BE49-F238E27FC236}">
                      <a16:creationId xmlns="" xmlns:a16="http://schemas.microsoft.com/office/drawing/2014/main" id="{C4CC171F-0B59-4C81-811D-950B1BABF625}"/>
                    </a:ext>
                  </a:extLst>
                </p:cNvPr>
                <p:cNvSpPr/>
                <p:nvPr/>
              </p:nvSpPr>
              <p:spPr>
                <a:xfrm>
                  <a:off x="623392" y="3854664"/>
                  <a:ext cx="484624" cy="510440"/>
                </a:xfrm>
                <a:prstGeom prst="rect">
                  <a:avLst/>
                </a:prstGeom>
                <a:solidFill>
                  <a:srgbClr val="BFBFBF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1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" name="矩形 111">
                  <a:extLst>
                    <a:ext uri="{FF2B5EF4-FFF2-40B4-BE49-F238E27FC236}">
                      <a16:creationId xmlns="" xmlns:a16="http://schemas.microsoft.com/office/drawing/2014/main" id="{2A662970-E34A-44CA-8EC9-AD083BC6E7A5}"/>
                    </a:ext>
                  </a:extLst>
                </p:cNvPr>
                <p:cNvSpPr/>
                <p:nvPr/>
              </p:nvSpPr>
              <p:spPr>
                <a:xfrm>
                  <a:off x="1108016" y="3854664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" name="矩形 112">
                  <a:extLst>
                    <a:ext uri="{FF2B5EF4-FFF2-40B4-BE49-F238E27FC236}">
                      <a16:creationId xmlns="" xmlns:a16="http://schemas.microsoft.com/office/drawing/2014/main" id="{22A6F73A-064B-4477-8B42-12D1B0133240}"/>
                    </a:ext>
                  </a:extLst>
                </p:cNvPr>
                <p:cNvSpPr/>
                <p:nvPr/>
              </p:nvSpPr>
              <p:spPr>
                <a:xfrm>
                  <a:off x="1592640" y="3855727"/>
                  <a:ext cx="484624" cy="510440"/>
                </a:xfrm>
                <a:prstGeom prst="rect">
                  <a:avLst/>
                </a:prstGeom>
                <a:solidFill>
                  <a:srgbClr val="BFBFBF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5" name="组合 104">
                <a:extLst>
                  <a:ext uri="{FF2B5EF4-FFF2-40B4-BE49-F238E27FC236}">
                    <a16:creationId xmlns="" xmlns:a16="http://schemas.microsoft.com/office/drawing/2014/main" id="{EA7889F9-1530-4E04-908B-311D4FAA7D36}"/>
                  </a:ext>
                </a:extLst>
              </p:cNvPr>
              <p:cNvGrpSpPr/>
              <p:nvPr/>
            </p:nvGrpSpPr>
            <p:grpSpPr>
              <a:xfrm>
                <a:off x="1834689" y="3844056"/>
                <a:ext cx="2423120" cy="511503"/>
                <a:chOff x="1834689" y="3844056"/>
                <a:chExt cx="2423120" cy="511503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06" name="矩形 105">
                  <a:extLst>
                    <a:ext uri="{FF2B5EF4-FFF2-40B4-BE49-F238E27FC236}">
                      <a16:creationId xmlns="" xmlns:a16="http://schemas.microsoft.com/office/drawing/2014/main" id="{F278F498-BC07-4F2A-8216-6BDC497C9790}"/>
                    </a:ext>
                  </a:extLst>
                </p:cNvPr>
                <p:cNvSpPr/>
                <p:nvPr/>
              </p:nvSpPr>
              <p:spPr>
                <a:xfrm>
                  <a:off x="1834689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" name="矩形 106">
                  <a:extLst>
                    <a:ext uri="{FF2B5EF4-FFF2-40B4-BE49-F238E27FC236}">
                      <a16:creationId xmlns="" xmlns:a16="http://schemas.microsoft.com/office/drawing/2014/main" id="{2BADD9EB-0FCA-469B-80E5-D716A66F7522}"/>
                    </a:ext>
                  </a:extLst>
                </p:cNvPr>
                <p:cNvSpPr/>
                <p:nvPr/>
              </p:nvSpPr>
              <p:spPr>
                <a:xfrm>
                  <a:off x="2319313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" name="矩形 107">
                  <a:extLst>
                    <a:ext uri="{FF2B5EF4-FFF2-40B4-BE49-F238E27FC236}">
                      <a16:creationId xmlns="" xmlns:a16="http://schemas.microsoft.com/office/drawing/2014/main" id="{2DF68EE6-68BF-4A7B-9C3F-5099FEAE780D}"/>
                    </a:ext>
                  </a:extLst>
                </p:cNvPr>
                <p:cNvSpPr/>
                <p:nvPr/>
              </p:nvSpPr>
              <p:spPr>
                <a:xfrm>
                  <a:off x="2803937" y="3845119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1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9" name="矩形 108">
                  <a:extLst>
                    <a:ext uri="{FF2B5EF4-FFF2-40B4-BE49-F238E27FC236}">
                      <a16:creationId xmlns="" xmlns:a16="http://schemas.microsoft.com/office/drawing/2014/main" id="{1A2A64BE-2C73-4F7F-95F5-DE359D8F8DEB}"/>
                    </a:ext>
                  </a:extLst>
                </p:cNvPr>
                <p:cNvSpPr/>
                <p:nvPr/>
              </p:nvSpPr>
              <p:spPr>
                <a:xfrm>
                  <a:off x="3288561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0" name="矩形 109">
                  <a:extLst>
                    <a:ext uri="{FF2B5EF4-FFF2-40B4-BE49-F238E27FC236}">
                      <a16:creationId xmlns="" xmlns:a16="http://schemas.microsoft.com/office/drawing/2014/main" id="{97898C2D-390F-4F4E-98E2-2D569E65BB7B}"/>
                    </a:ext>
                  </a:extLst>
                </p:cNvPr>
                <p:cNvSpPr/>
                <p:nvPr/>
              </p:nvSpPr>
              <p:spPr>
                <a:xfrm>
                  <a:off x="3773185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cxnSp>
          <p:nvCxnSpPr>
            <p:cNvPr id="115" name="直接连接符 114">
              <a:extLst>
                <a:ext uri="{FF2B5EF4-FFF2-40B4-BE49-F238E27FC236}">
                  <a16:creationId xmlns="" xmlns:a16="http://schemas.microsoft.com/office/drawing/2014/main" id="{22681594-E8DD-437D-A8DC-C0B05A20ED2F}"/>
                </a:ext>
              </a:extLst>
            </p:cNvPr>
            <p:cNvCxnSpPr>
              <a:cxnSpLocks/>
            </p:cNvCxnSpPr>
            <p:nvPr/>
          </p:nvCxnSpPr>
          <p:spPr>
            <a:xfrm>
              <a:off x="-35649" y="3473689"/>
              <a:ext cx="1830853" cy="800364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="" xmlns:a16="http://schemas.microsoft.com/office/drawing/2014/main" id="{CE1C0799-9F5F-40D1-B9B5-CEB4BC35E6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6506" y="3473689"/>
              <a:ext cx="1424837" cy="86924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8" name="矩形 127">
              <a:extLst>
                <a:ext uri="{FF2B5EF4-FFF2-40B4-BE49-F238E27FC236}">
                  <a16:creationId xmlns="" xmlns:a16="http://schemas.microsoft.com/office/drawing/2014/main" id="{2FEFD7D2-8D1B-4096-BD69-75FE85EF9FEF}"/>
                </a:ext>
              </a:extLst>
            </p:cNvPr>
            <p:cNvSpPr/>
            <p:nvPr/>
          </p:nvSpPr>
          <p:spPr>
            <a:xfrm>
              <a:off x="-49532" y="1145500"/>
              <a:ext cx="374173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/>
                <a:t>content in a SA Counter</a:t>
              </a:r>
            </a:p>
            <a:p>
              <a:r>
                <a:rPr lang="en-US" altLang="zh-CN" sz="2400" dirty="0"/>
                <a:t>(dynamic version)</a:t>
              </a:r>
              <a:endParaRPr lang="zh-CN" altLang="en-US" sz="2400" dirty="0"/>
            </a:p>
          </p:txBody>
        </p:sp>
        <p:cxnSp>
          <p:nvCxnSpPr>
            <p:cNvPr id="102" name="直接箭头连接符 101">
              <a:extLst>
                <a:ext uri="{FF2B5EF4-FFF2-40B4-BE49-F238E27FC236}">
                  <a16:creationId xmlns="" xmlns:a16="http://schemas.microsoft.com/office/drawing/2014/main" id="{D0389474-7CCD-4269-8872-C7687D26C1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867" y="2008004"/>
              <a:ext cx="2732" cy="901131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8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3" grpId="0" animBg="1"/>
      <p:bldP spid="94" grpId="0"/>
      <p:bldP spid="121" grpId="0"/>
      <p:bldP spid="49" grpId="0" animBg="1"/>
      <p:bldP spid="50" grpId="0" animBg="1"/>
      <p:bldP spid="52" grpId="0" animBg="1"/>
      <p:bldP spid="51" grpId="0" animBg="1"/>
      <p:bldP spid="120" grpId="0" animBg="1"/>
      <p:bldP spid="122" grpId="0" animBg="1"/>
      <p:bldP spid="123" grpId="0" animBg="1"/>
      <p:bldP spid="1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437592" y="348250"/>
            <a:ext cx="8978888" cy="496824"/>
          </a:xfrm>
        </p:spPr>
        <p:txBody>
          <a:bodyPr/>
          <a:lstStyle/>
          <a:p>
            <a:r>
              <a:rPr lang="en-US" altLang="zh-CN" dirty="0"/>
              <a:t>Case Study- CU sketches </a:t>
            </a:r>
            <a:endParaRPr lang="zh-CN" altLang="en-US" dirty="0"/>
          </a:p>
        </p:txBody>
      </p:sp>
      <p:grpSp>
        <p:nvGrpSpPr>
          <p:cNvPr id="6" name="Group 19"/>
          <p:cNvGrpSpPr/>
          <p:nvPr/>
        </p:nvGrpSpPr>
        <p:grpSpPr>
          <a:xfrm>
            <a:off x="1801590" y="2066951"/>
            <a:ext cx="2765046" cy="347472"/>
            <a:chOff x="582399" y="2356923"/>
            <a:chExt cx="2765046" cy="347472"/>
          </a:xfrm>
        </p:grpSpPr>
        <p:sp>
          <p:nvSpPr>
            <p:cNvPr id="7" name="Rounded Rectangle 20"/>
            <p:cNvSpPr>
              <a:spLocks noChangeAspect="1"/>
            </p:cNvSpPr>
            <p:nvPr/>
          </p:nvSpPr>
          <p:spPr>
            <a:xfrm>
              <a:off x="582399" y="2356923"/>
              <a:ext cx="344646" cy="347472"/>
            </a:xfrm>
            <a:prstGeom prst="roundRect">
              <a:avLst/>
            </a:prstGeom>
            <a:solidFill>
              <a:srgbClr val="0432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ounded Rectangle 23"/>
            <p:cNvSpPr>
              <a:spLocks noChangeAspect="1"/>
            </p:cNvSpPr>
            <p:nvPr/>
          </p:nvSpPr>
          <p:spPr>
            <a:xfrm>
              <a:off x="928578" y="2356923"/>
              <a:ext cx="344646" cy="347472"/>
            </a:xfrm>
            <a:prstGeom prst="roundRect">
              <a:avLst/>
            </a:prstGeom>
            <a:solidFill>
              <a:srgbClr val="00FA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ounded Rectangle 24"/>
            <p:cNvSpPr>
              <a:spLocks noChangeAspect="1"/>
            </p:cNvSpPr>
            <p:nvPr/>
          </p:nvSpPr>
          <p:spPr>
            <a:xfrm>
              <a:off x="1273224" y="2356923"/>
              <a:ext cx="344646" cy="34747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Rounded Rectangle 25"/>
            <p:cNvSpPr>
              <a:spLocks noChangeAspect="1"/>
            </p:cNvSpPr>
            <p:nvPr/>
          </p:nvSpPr>
          <p:spPr>
            <a:xfrm>
              <a:off x="1619403" y="2356923"/>
              <a:ext cx="344646" cy="347472"/>
            </a:xfrm>
            <a:prstGeom prst="roundRect">
              <a:avLst/>
            </a:prstGeom>
            <a:solidFill>
              <a:srgbClr val="00FA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Rounded Rectangle 26"/>
            <p:cNvSpPr>
              <a:spLocks noChangeAspect="1"/>
            </p:cNvSpPr>
            <p:nvPr/>
          </p:nvSpPr>
          <p:spPr>
            <a:xfrm>
              <a:off x="1965795" y="2356923"/>
              <a:ext cx="344646" cy="34747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ounded Rectangle 27"/>
            <p:cNvSpPr>
              <a:spLocks noChangeAspect="1"/>
            </p:cNvSpPr>
            <p:nvPr/>
          </p:nvSpPr>
          <p:spPr>
            <a:xfrm>
              <a:off x="2311974" y="2356923"/>
              <a:ext cx="344646" cy="347472"/>
            </a:xfrm>
            <a:prstGeom prst="roundRect">
              <a:avLst/>
            </a:prstGeom>
            <a:solidFill>
              <a:srgbClr val="00FA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Rounded Rectangle 28"/>
            <p:cNvSpPr>
              <a:spLocks noChangeAspect="1"/>
            </p:cNvSpPr>
            <p:nvPr/>
          </p:nvSpPr>
          <p:spPr>
            <a:xfrm>
              <a:off x="2656620" y="2356923"/>
              <a:ext cx="344646" cy="347472"/>
            </a:xfrm>
            <a:prstGeom prst="roundRect">
              <a:avLst/>
            </a:prstGeom>
            <a:solidFill>
              <a:srgbClr val="FF2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ounded Rectangle 29"/>
            <p:cNvSpPr>
              <a:spLocks noChangeAspect="1"/>
            </p:cNvSpPr>
            <p:nvPr/>
          </p:nvSpPr>
          <p:spPr>
            <a:xfrm>
              <a:off x="3002799" y="2356923"/>
              <a:ext cx="344646" cy="347472"/>
            </a:xfrm>
            <a:prstGeom prst="roundRect">
              <a:avLst/>
            </a:prstGeom>
            <a:solidFill>
              <a:srgbClr val="0432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3" name="TextBox 68"/>
          <p:cNvSpPr txBox="1"/>
          <p:nvPr/>
        </p:nvSpPr>
        <p:spPr>
          <a:xfrm>
            <a:off x="4710172" y="1484784"/>
            <a:ext cx="162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432FF"/>
                </a:solidFill>
              </a:rPr>
              <a:t>Insertion</a:t>
            </a:r>
            <a:endParaRPr lang="en-US" sz="2800" dirty="0">
              <a:solidFill>
                <a:srgbClr val="0432FF"/>
              </a:solidFill>
            </a:endParaRPr>
          </a:p>
        </p:txBody>
      </p:sp>
      <p:grpSp>
        <p:nvGrpSpPr>
          <p:cNvPr id="54" name="Group 70"/>
          <p:cNvGrpSpPr/>
          <p:nvPr/>
        </p:nvGrpSpPr>
        <p:grpSpPr>
          <a:xfrm>
            <a:off x="1437591" y="4319506"/>
            <a:ext cx="3918161" cy="2061822"/>
            <a:chOff x="5125386" y="2302059"/>
            <a:chExt cx="3652241" cy="1828800"/>
          </a:xfrm>
        </p:grpSpPr>
        <p:sp>
          <p:nvSpPr>
            <p:cNvPr id="56" name="Rounded Rectangle 79"/>
            <p:cNvSpPr>
              <a:spLocks noChangeAspect="1"/>
            </p:cNvSpPr>
            <p:nvPr/>
          </p:nvSpPr>
          <p:spPr>
            <a:xfrm>
              <a:off x="5493576" y="2302059"/>
              <a:ext cx="580878" cy="457200"/>
            </a:xfrm>
            <a:prstGeom prst="roundRect">
              <a:avLst/>
            </a:prstGeom>
            <a:solidFill>
              <a:srgbClr val="FFF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128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5" name="Rounded Rectangle 78"/>
            <p:cNvSpPr>
              <a:spLocks noChangeAspect="1"/>
            </p:cNvSpPr>
            <p:nvPr/>
          </p:nvSpPr>
          <p:spPr>
            <a:xfrm>
              <a:off x="5125387" y="23020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Rounded Rectangle 80"/>
            <p:cNvSpPr>
              <a:spLocks noChangeAspect="1"/>
            </p:cNvSpPr>
            <p:nvPr/>
          </p:nvSpPr>
          <p:spPr>
            <a:xfrm>
              <a:off x="6038447" y="23020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Rounded Rectangle 81"/>
            <p:cNvSpPr>
              <a:spLocks noChangeAspect="1"/>
            </p:cNvSpPr>
            <p:nvPr/>
          </p:nvSpPr>
          <p:spPr>
            <a:xfrm>
              <a:off x="6494977" y="23020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Rounded Rectangle 82"/>
            <p:cNvSpPr>
              <a:spLocks noChangeAspect="1"/>
            </p:cNvSpPr>
            <p:nvPr/>
          </p:nvSpPr>
          <p:spPr>
            <a:xfrm>
              <a:off x="6951507" y="23020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Rounded Rectangle 83"/>
            <p:cNvSpPr>
              <a:spLocks noChangeAspect="1"/>
            </p:cNvSpPr>
            <p:nvPr/>
          </p:nvSpPr>
          <p:spPr>
            <a:xfrm>
              <a:off x="7408037" y="23020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Rounded Rectangle 84"/>
            <p:cNvSpPr>
              <a:spLocks noChangeAspect="1"/>
            </p:cNvSpPr>
            <p:nvPr/>
          </p:nvSpPr>
          <p:spPr>
            <a:xfrm>
              <a:off x="7864567" y="23020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Rounded Rectangle 85"/>
            <p:cNvSpPr>
              <a:spLocks noChangeAspect="1"/>
            </p:cNvSpPr>
            <p:nvPr/>
          </p:nvSpPr>
          <p:spPr>
            <a:xfrm>
              <a:off x="8321097" y="23020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Rounded Rectangle 86"/>
            <p:cNvSpPr>
              <a:spLocks noChangeAspect="1"/>
            </p:cNvSpPr>
            <p:nvPr/>
          </p:nvSpPr>
          <p:spPr>
            <a:xfrm>
              <a:off x="5125387" y="27592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Rounded Rectangle 88"/>
            <p:cNvSpPr>
              <a:spLocks noChangeAspect="1"/>
            </p:cNvSpPr>
            <p:nvPr/>
          </p:nvSpPr>
          <p:spPr>
            <a:xfrm>
              <a:off x="6002440" y="2759259"/>
              <a:ext cx="535095" cy="457200"/>
            </a:xfrm>
            <a:prstGeom prst="roundRect">
              <a:avLst/>
            </a:prstGeom>
            <a:solidFill>
              <a:srgbClr val="FFF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</a:rPr>
                <a:t>118</a:t>
              </a:r>
            </a:p>
          </p:txBody>
        </p:sp>
        <p:sp>
          <p:nvSpPr>
            <p:cNvPr id="64" name="Rounded Rectangle 87"/>
            <p:cNvSpPr>
              <a:spLocks noChangeAspect="1"/>
            </p:cNvSpPr>
            <p:nvPr/>
          </p:nvSpPr>
          <p:spPr>
            <a:xfrm>
              <a:off x="5581917" y="27592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Rounded Rectangle 89"/>
            <p:cNvSpPr>
              <a:spLocks noChangeAspect="1"/>
            </p:cNvSpPr>
            <p:nvPr/>
          </p:nvSpPr>
          <p:spPr>
            <a:xfrm>
              <a:off x="6494977" y="27592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Rounded Rectangle 90"/>
            <p:cNvSpPr>
              <a:spLocks noChangeAspect="1"/>
            </p:cNvSpPr>
            <p:nvPr/>
          </p:nvSpPr>
          <p:spPr>
            <a:xfrm>
              <a:off x="6951507" y="27592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Rounded Rectangle 91"/>
            <p:cNvSpPr>
              <a:spLocks noChangeAspect="1"/>
            </p:cNvSpPr>
            <p:nvPr/>
          </p:nvSpPr>
          <p:spPr>
            <a:xfrm>
              <a:off x="7408037" y="27592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Rounded Rectangle 92"/>
            <p:cNvSpPr>
              <a:spLocks noChangeAspect="1"/>
            </p:cNvSpPr>
            <p:nvPr/>
          </p:nvSpPr>
          <p:spPr>
            <a:xfrm>
              <a:off x="7864567" y="27592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Rounded Rectangle 93"/>
            <p:cNvSpPr>
              <a:spLocks noChangeAspect="1"/>
            </p:cNvSpPr>
            <p:nvPr/>
          </p:nvSpPr>
          <p:spPr>
            <a:xfrm>
              <a:off x="8321097" y="27592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Rounded Rectangle 94"/>
            <p:cNvSpPr>
              <a:spLocks noChangeAspect="1"/>
            </p:cNvSpPr>
            <p:nvPr/>
          </p:nvSpPr>
          <p:spPr>
            <a:xfrm>
              <a:off x="5125386" y="3216459"/>
              <a:ext cx="544871" cy="457200"/>
            </a:xfrm>
            <a:prstGeom prst="roundRect">
              <a:avLst/>
            </a:prstGeom>
            <a:solidFill>
              <a:srgbClr val="FFF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CN" sz="1600" dirty="0">
                  <a:solidFill>
                    <a:srgbClr val="000000"/>
                  </a:solidFill>
                </a:rPr>
                <a:t>123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2" name="Rounded Rectangle 95"/>
            <p:cNvSpPr>
              <a:spLocks noChangeAspect="1"/>
            </p:cNvSpPr>
            <p:nvPr/>
          </p:nvSpPr>
          <p:spPr>
            <a:xfrm>
              <a:off x="5581917" y="32164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Rounded Rectangle 96"/>
            <p:cNvSpPr>
              <a:spLocks noChangeAspect="1"/>
            </p:cNvSpPr>
            <p:nvPr/>
          </p:nvSpPr>
          <p:spPr>
            <a:xfrm>
              <a:off x="6038447" y="32164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Rounded Rectangle 97"/>
            <p:cNvSpPr>
              <a:spLocks noChangeAspect="1"/>
            </p:cNvSpPr>
            <p:nvPr/>
          </p:nvSpPr>
          <p:spPr>
            <a:xfrm>
              <a:off x="6494977" y="32164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Rounded Rectangle 98"/>
            <p:cNvSpPr>
              <a:spLocks noChangeAspect="1"/>
            </p:cNvSpPr>
            <p:nvPr/>
          </p:nvSpPr>
          <p:spPr>
            <a:xfrm>
              <a:off x="6951507" y="32164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Rounded Rectangle 99"/>
            <p:cNvSpPr>
              <a:spLocks noChangeAspect="1"/>
            </p:cNvSpPr>
            <p:nvPr/>
          </p:nvSpPr>
          <p:spPr>
            <a:xfrm>
              <a:off x="7408037" y="32164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Rounded Rectangle 100"/>
            <p:cNvSpPr>
              <a:spLocks noChangeAspect="1"/>
            </p:cNvSpPr>
            <p:nvPr/>
          </p:nvSpPr>
          <p:spPr>
            <a:xfrm>
              <a:off x="7864567" y="32164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Rounded Rectangle 101"/>
            <p:cNvSpPr>
              <a:spLocks noChangeAspect="1"/>
            </p:cNvSpPr>
            <p:nvPr/>
          </p:nvSpPr>
          <p:spPr>
            <a:xfrm>
              <a:off x="8321097" y="32164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Rounded Rectangle 103"/>
            <p:cNvSpPr>
              <a:spLocks noChangeAspect="1"/>
            </p:cNvSpPr>
            <p:nvPr/>
          </p:nvSpPr>
          <p:spPr>
            <a:xfrm>
              <a:off x="5493576" y="3673659"/>
              <a:ext cx="590653" cy="457200"/>
            </a:xfrm>
            <a:prstGeom prst="roundRect">
              <a:avLst/>
            </a:prstGeom>
            <a:solidFill>
              <a:srgbClr val="FFF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</a:rPr>
                <a:t>123</a:t>
              </a:r>
            </a:p>
          </p:txBody>
        </p:sp>
        <p:sp>
          <p:nvSpPr>
            <p:cNvPr id="79" name="Rounded Rectangle 102"/>
            <p:cNvSpPr>
              <a:spLocks noChangeAspect="1"/>
            </p:cNvSpPr>
            <p:nvPr/>
          </p:nvSpPr>
          <p:spPr>
            <a:xfrm>
              <a:off x="5125387" y="36736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Rounded Rectangle 104"/>
            <p:cNvSpPr>
              <a:spLocks noChangeAspect="1"/>
            </p:cNvSpPr>
            <p:nvPr/>
          </p:nvSpPr>
          <p:spPr>
            <a:xfrm>
              <a:off x="6038447" y="36736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Rounded Rectangle 105"/>
            <p:cNvSpPr>
              <a:spLocks noChangeAspect="1"/>
            </p:cNvSpPr>
            <p:nvPr/>
          </p:nvSpPr>
          <p:spPr>
            <a:xfrm>
              <a:off x="6494977" y="36736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Rounded Rectangle 106"/>
            <p:cNvSpPr>
              <a:spLocks noChangeAspect="1"/>
            </p:cNvSpPr>
            <p:nvPr/>
          </p:nvSpPr>
          <p:spPr>
            <a:xfrm>
              <a:off x="6951507" y="36736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Rounded Rectangle 107"/>
            <p:cNvSpPr>
              <a:spLocks noChangeAspect="1"/>
            </p:cNvSpPr>
            <p:nvPr/>
          </p:nvSpPr>
          <p:spPr>
            <a:xfrm>
              <a:off x="7408037" y="36736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Rounded Rectangle 108"/>
            <p:cNvSpPr>
              <a:spLocks noChangeAspect="1"/>
            </p:cNvSpPr>
            <p:nvPr/>
          </p:nvSpPr>
          <p:spPr>
            <a:xfrm>
              <a:off x="7864567" y="36736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Rounded Rectangle 109"/>
            <p:cNvSpPr>
              <a:spLocks noChangeAspect="1"/>
            </p:cNvSpPr>
            <p:nvPr/>
          </p:nvSpPr>
          <p:spPr>
            <a:xfrm>
              <a:off x="8321097" y="36736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Rectangle 110"/>
            <p:cNvSpPr/>
            <p:nvPr/>
          </p:nvSpPr>
          <p:spPr>
            <a:xfrm>
              <a:off x="5125387" y="2302059"/>
              <a:ext cx="3652240" cy="182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8" name="Freeform 71"/>
          <p:cNvSpPr/>
          <p:nvPr/>
        </p:nvSpPr>
        <p:spPr>
          <a:xfrm>
            <a:off x="2614004" y="4556299"/>
            <a:ext cx="3537405" cy="700606"/>
          </a:xfrm>
          <a:custGeom>
            <a:avLst/>
            <a:gdLst>
              <a:gd name="connsiteX0" fmla="*/ 0 w 3560618"/>
              <a:gd name="connsiteY0" fmla="*/ 213071 h 628707"/>
              <a:gd name="connsiteX1" fmla="*/ 2189018 w 3560618"/>
              <a:gd name="connsiteY1" fmla="*/ 19107 h 628707"/>
              <a:gd name="connsiteX2" fmla="*/ 3560618 w 3560618"/>
              <a:gd name="connsiteY2" fmla="*/ 628707 h 62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60618" h="628707">
                <a:moveTo>
                  <a:pt x="0" y="213071"/>
                </a:moveTo>
                <a:cubicBezTo>
                  <a:pt x="797791" y="81452"/>
                  <a:pt x="1595582" y="-50166"/>
                  <a:pt x="2189018" y="19107"/>
                </a:cubicBezTo>
                <a:cubicBezTo>
                  <a:pt x="2782454" y="88380"/>
                  <a:pt x="3560618" y="628707"/>
                  <a:pt x="3560618" y="628707"/>
                </a:cubicBezTo>
              </a:path>
            </a:pathLst>
          </a:custGeom>
          <a:noFill/>
          <a:ln w="28575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9" name="Freeform 72"/>
          <p:cNvSpPr/>
          <p:nvPr/>
        </p:nvSpPr>
        <p:spPr>
          <a:xfrm>
            <a:off x="3075700" y="5243050"/>
            <a:ext cx="3075709" cy="27709"/>
          </a:xfrm>
          <a:custGeom>
            <a:avLst/>
            <a:gdLst>
              <a:gd name="connsiteX0" fmla="*/ 0 w 3075709"/>
              <a:gd name="connsiteY0" fmla="*/ 0 h 27709"/>
              <a:gd name="connsiteX1" fmla="*/ 1773382 w 3075709"/>
              <a:gd name="connsiteY1" fmla="*/ 27709 h 27709"/>
              <a:gd name="connsiteX2" fmla="*/ 3075709 w 3075709"/>
              <a:gd name="connsiteY2" fmla="*/ 0 h 27709"/>
              <a:gd name="connsiteX3" fmla="*/ 3075709 w 3075709"/>
              <a:gd name="connsiteY3" fmla="*/ 0 h 2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5709" h="27709">
                <a:moveTo>
                  <a:pt x="0" y="0"/>
                </a:moveTo>
                <a:lnTo>
                  <a:pt x="1773382" y="27709"/>
                </a:lnTo>
                <a:cubicBezTo>
                  <a:pt x="2286000" y="27709"/>
                  <a:pt x="3075709" y="0"/>
                  <a:pt x="3075709" y="0"/>
                </a:cubicBezTo>
                <a:lnTo>
                  <a:pt x="3075709" y="0"/>
                </a:lnTo>
              </a:path>
            </a:pathLst>
          </a:custGeom>
          <a:noFill/>
          <a:ln w="28575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0" name="Freeform 73"/>
          <p:cNvSpPr/>
          <p:nvPr/>
        </p:nvSpPr>
        <p:spPr>
          <a:xfrm>
            <a:off x="2161300" y="5256905"/>
            <a:ext cx="3990109" cy="519806"/>
          </a:xfrm>
          <a:custGeom>
            <a:avLst/>
            <a:gdLst>
              <a:gd name="connsiteX0" fmla="*/ 0 w 3990109"/>
              <a:gd name="connsiteY0" fmla="*/ 443345 h 519806"/>
              <a:gd name="connsiteX1" fmla="*/ 1898073 w 3990109"/>
              <a:gd name="connsiteY1" fmla="*/ 484909 h 519806"/>
              <a:gd name="connsiteX2" fmla="*/ 3990109 w 3990109"/>
              <a:gd name="connsiteY2" fmla="*/ 0 h 51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0109" h="519806">
                <a:moveTo>
                  <a:pt x="0" y="443345"/>
                </a:moveTo>
                <a:cubicBezTo>
                  <a:pt x="616527" y="501072"/>
                  <a:pt x="1233055" y="558800"/>
                  <a:pt x="1898073" y="484909"/>
                </a:cubicBezTo>
                <a:cubicBezTo>
                  <a:pt x="2563091" y="411018"/>
                  <a:pt x="3990109" y="0"/>
                  <a:pt x="3990109" y="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1" name="Freeform 74"/>
          <p:cNvSpPr/>
          <p:nvPr/>
        </p:nvSpPr>
        <p:spPr>
          <a:xfrm>
            <a:off x="2632355" y="5270759"/>
            <a:ext cx="3532909" cy="997983"/>
          </a:xfrm>
          <a:custGeom>
            <a:avLst/>
            <a:gdLst>
              <a:gd name="connsiteX0" fmla="*/ 0 w 3532909"/>
              <a:gd name="connsiteY0" fmla="*/ 900546 h 997983"/>
              <a:gd name="connsiteX1" fmla="*/ 1565563 w 3532909"/>
              <a:gd name="connsiteY1" fmla="*/ 914400 h 997983"/>
              <a:gd name="connsiteX2" fmla="*/ 3532909 w 3532909"/>
              <a:gd name="connsiteY2" fmla="*/ 0 h 99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2909" h="997983">
                <a:moveTo>
                  <a:pt x="0" y="900546"/>
                </a:moveTo>
                <a:cubicBezTo>
                  <a:pt x="488372" y="982518"/>
                  <a:pt x="976745" y="1064491"/>
                  <a:pt x="1565563" y="914400"/>
                </a:cubicBezTo>
                <a:cubicBezTo>
                  <a:pt x="2154381" y="764309"/>
                  <a:pt x="3532909" y="0"/>
                  <a:pt x="3532909" y="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2" name="TextBox 75"/>
          <p:cNvSpPr txBox="1"/>
          <p:nvPr/>
        </p:nvSpPr>
        <p:spPr>
          <a:xfrm>
            <a:off x="3839192" y="3726775"/>
            <a:ext cx="1286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432FF"/>
                </a:solidFill>
              </a:rPr>
              <a:t>Query</a:t>
            </a:r>
            <a:endParaRPr lang="en-US" sz="2800" dirty="0">
              <a:solidFill>
                <a:srgbClr val="0432FF"/>
              </a:solidFill>
            </a:endParaRPr>
          </a:p>
        </p:txBody>
      </p:sp>
      <p:sp>
        <p:nvSpPr>
          <p:cNvPr id="93" name="Rounded Rectangle 76"/>
          <p:cNvSpPr>
            <a:spLocks noChangeAspect="1"/>
          </p:cNvSpPr>
          <p:nvPr/>
        </p:nvSpPr>
        <p:spPr>
          <a:xfrm>
            <a:off x="6274550" y="5097023"/>
            <a:ext cx="344646" cy="347472"/>
          </a:xfrm>
          <a:prstGeom prst="roundRect">
            <a:avLst/>
          </a:prstGeom>
          <a:solidFill>
            <a:srgbClr val="0432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4" name="TextBox 77"/>
          <p:cNvSpPr txBox="1"/>
          <p:nvPr/>
        </p:nvSpPr>
        <p:spPr>
          <a:xfrm>
            <a:off x="6619865" y="4976878"/>
            <a:ext cx="37710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+mn-ea"/>
                <a:cs typeface="Microsoft YaHei" charset="0"/>
              </a:rPr>
              <a:t>’frequency: </a:t>
            </a:r>
            <a:r>
              <a:rPr lang="en-US" altLang="zh-CN" sz="2800" b="1" dirty="0">
                <a:solidFill>
                  <a:srgbClr val="0432FF"/>
                </a:solidFill>
                <a:latin typeface="+mn-ea"/>
                <a:cs typeface="Microsoft YaHei" charset="0"/>
              </a:rPr>
              <a:t>118 </a:t>
            </a:r>
            <a:endParaRPr lang="zh-CN" altLang="en-US" sz="2800" b="1" dirty="0">
              <a:solidFill>
                <a:srgbClr val="0432FF"/>
              </a:solidFill>
              <a:latin typeface="+mn-ea"/>
              <a:cs typeface="Microsoft YaHei" charset="0"/>
            </a:endParaRPr>
          </a:p>
          <a:p>
            <a:r>
              <a:rPr lang="en-US" altLang="zh-CN" sz="2800" dirty="0">
                <a:solidFill>
                  <a:srgbClr val="000000"/>
                </a:solidFill>
                <a:latin typeface="+mn-ea"/>
                <a:cs typeface="Microsoft YaHei" charset="0"/>
              </a:rPr>
              <a:t>= Min{128, </a:t>
            </a:r>
            <a:r>
              <a:rPr lang="en-US" altLang="zh-CN" sz="2800" b="1" dirty="0">
                <a:solidFill>
                  <a:srgbClr val="0432FF"/>
                </a:solidFill>
                <a:latin typeface="+mn-ea"/>
                <a:cs typeface="Microsoft YaHei" charset="0"/>
              </a:rPr>
              <a:t>118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cs typeface="Microsoft YaHei" charset="0"/>
              </a:rPr>
              <a:t>, 123, 123}</a:t>
            </a:r>
            <a:endParaRPr lang="en-US" sz="2800" dirty="0">
              <a:solidFill>
                <a:srgbClr val="000000"/>
              </a:solidFill>
              <a:latin typeface="+mn-ea"/>
              <a:cs typeface="Microsoft YaHei" charset="0"/>
            </a:endParaRPr>
          </a:p>
          <a:p>
            <a:endParaRPr lang="en-US" sz="2800" dirty="0">
              <a:solidFill>
                <a:srgbClr val="000000"/>
              </a:solidFill>
              <a:latin typeface="+mn-ea"/>
              <a:cs typeface="Microsoft YaHei" charset="0"/>
            </a:endParaRPr>
          </a:p>
        </p:txBody>
      </p:sp>
      <p:cxnSp>
        <p:nvCxnSpPr>
          <p:cNvPr id="100" name="直接箭头连接符 99">
            <a:extLst>
              <a:ext uri="{FF2B5EF4-FFF2-40B4-BE49-F238E27FC236}">
                <a16:creationId xmlns="" xmlns:a16="http://schemas.microsoft.com/office/drawing/2014/main" id="{6BF919E6-049B-4EBA-97B9-DF873AB89D47}"/>
              </a:ext>
            </a:extLst>
          </p:cNvPr>
          <p:cNvCxnSpPr>
            <a:cxnSpLocks/>
            <a:stCxn id="48" idx="0"/>
          </p:cNvCxnSpPr>
          <p:nvPr/>
        </p:nvCxnSpPr>
        <p:spPr>
          <a:xfrm flipV="1">
            <a:off x="8165951" y="1484784"/>
            <a:ext cx="749784" cy="52322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100">
            <a:extLst>
              <a:ext uri="{FF2B5EF4-FFF2-40B4-BE49-F238E27FC236}">
                <a16:creationId xmlns="" xmlns:a16="http://schemas.microsoft.com/office/drawing/2014/main" id="{82D5CF49-4FE2-45C5-8105-AC9786999732}"/>
              </a:ext>
            </a:extLst>
          </p:cNvPr>
          <p:cNvSpPr txBox="1"/>
          <p:nvPr/>
        </p:nvSpPr>
        <p:spPr>
          <a:xfrm>
            <a:off x="9048968" y="1225501"/>
            <a:ext cx="3132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All are SA Counters</a:t>
            </a:r>
            <a:endParaRPr lang="zh-CN" altLang="en-US" sz="2400" dirty="0"/>
          </a:p>
        </p:txBody>
      </p:sp>
      <p:sp>
        <p:nvSpPr>
          <p:cNvPr id="121" name="矩形 120">
            <a:extLst>
              <a:ext uri="{FF2B5EF4-FFF2-40B4-BE49-F238E27FC236}">
                <a16:creationId xmlns="" xmlns:a16="http://schemas.microsoft.com/office/drawing/2014/main" id="{801A4C66-66C1-4104-8421-BC683EBB5D35}"/>
              </a:ext>
            </a:extLst>
          </p:cNvPr>
          <p:cNvSpPr/>
          <p:nvPr/>
        </p:nvSpPr>
        <p:spPr>
          <a:xfrm>
            <a:off x="-49532" y="6379096"/>
            <a:ext cx="3676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137 in a normal counter</a:t>
            </a:r>
            <a:endParaRPr lang="zh-CN" altLang="en-US" sz="2400" dirty="0"/>
          </a:p>
        </p:txBody>
      </p:sp>
      <p:cxnSp>
        <p:nvCxnSpPr>
          <p:cNvPr id="127" name="直接箭头连接符 126">
            <a:extLst>
              <a:ext uri="{FF2B5EF4-FFF2-40B4-BE49-F238E27FC236}">
                <a16:creationId xmlns="" xmlns:a16="http://schemas.microsoft.com/office/drawing/2014/main" id="{81206555-6058-401B-99A4-6F06BE51FBE6}"/>
              </a:ext>
            </a:extLst>
          </p:cNvPr>
          <p:cNvCxnSpPr>
            <a:stCxn id="55" idx="3"/>
          </p:cNvCxnSpPr>
          <p:nvPr/>
        </p:nvCxnSpPr>
        <p:spPr>
          <a:xfrm flipH="1">
            <a:off x="692200" y="4577234"/>
            <a:ext cx="1235162" cy="1804094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870E436D-55C8-4898-AD1E-728D10CDAFF2}"/>
              </a:ext>
            </a:extLst>
          </p:cNvPr>
          <p:cNvGrpSpPr/>
          <p:nvPr/>
        </p:nvGrpSpPr>
        <p:grpSpPr>
          <a:xfrm>
            <a:off x="6339831" y="2008004"/>
            <a:ext cx="3652240" cy="1828800"/>
            <a:chOff x="6339831" y="2008004"/>
            <a:chExt cx="3652240" cy="1828800"/>
          </a:xfrm>
        </p:grpSpPr>
        <p:sp>
          <p:nvSpPr>
            <p:cNvPr id="16" name="Rounded Rectangle 31"/>
            <p:cNvSpPr>
              <a:spLocks noChangeAspect="1"/>
            </p:cNvSpPr>
            <p:nvPr/>
          </p:nvSpPr>
          <p:spPr>
            <a:xfrm>
              <a:off x="6339831" y="20080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Rounded Rectangle 33"/>
            <p:cNvSpPr>
              <a:spLocks noChangeAspect="1"/>
            </p:cNvSpPr>
            <p:nvPr/>
          </p:nvSpPr>
          <p:spPr>
            <a:xfrm>
              <a:off x="7252891" y="20080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Rounded Rectangle 34"/>
            <p:cNvSpPr>
              <a:spLocks noChangeAspect="1"/>
            </p:cNvSpPr>
            <p:nvPr/>
          </p:nvSpPr>
          <p:spPr>
            <a:xfrm>
              <a:off x="7709421" y="20080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Rounded Rectangle 35"/>
            <p:cNvSpPr>
              <a:spLocks noChangeAspect="1"/>
            </p:cNvSpPr>
            <p:nvPr/>
          </p:nvSpPr>
          <p:spPr>
            <a:xfrm>
              <a:off x="8165951" y="20080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Rounded Rectangle 36"/>
            <p:cNvSpPr>
              <a:spLocks noChangeAspect="1"/>
            </p:cNvSpPr>
            <p:nvPr/>
          </p:nvSpPr>
          <p:spPr>
            <a:xfrm>
              <a:off x="8622481" y="20080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Rounded Rectangle 37"/>
            <p:cNvSpPr>
              <a:spLocks noChangeAspect="1"/>
            </p:cNvSpPr>
            <p:nvPr/>
          </p:nvSpPr>
          <p:spPr>
            <a:xfrm>
              <a:off x="9079011" y="20080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Rounded Rectangle 38"/>
            <p:cNvSpPr>
              <a:spLocks noChangeAspect="1"/>
            </p:cNvSpPr>
            <p:nvPr/>
          </p:nvSpPr>
          <p:spPr>
            <a:xfrm>
              <a:off x="9535541" y="20080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Rounded Rectangle 39"/>
            <p:cNvSpPr>
              <a:spLocks noChangeAspect="1"/>
            </p:cNvSpPr>
            <p:nvPr/>
          </p:nvSpPr>
          <p:spPr>
            <a:xfrm>
              <a:off x="6339831" y="24652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" name="Rounded Rectangle 40"/>
            <p:cNvSpPr>
              <a:spLocks noChangeAspect="1"/>
            </p:cNvSpPr>
            <p:nvPr/>
          </p:nvSpPr>
          <p:spPr>
            <a:xfrm>
              <a:off x="6796361" y="24652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Rounded Rectangle 42"/>
            <p:cNvSpPr>
              <a:spLocks noChangeAspect="1"/>
            </p:cNvSpPr>
            <p:nvPr/>
          </p:nvSpPr>
          <p:spPr>
            <a:xfrm>
              <a:off x="7709421" y="24652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Rounded Rectangle 43"/>
            <p:cNvSpPr>
              <a:spLocks noChangeAspect="1"/>
            </p:cNvSpPr>
            <p:nvPr/>
          </p:nvSpPr>
          <p:spPr>
            <a:xfrm>
              <a:off x="8165951" y="24652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Rounded Rectangle 44"/>
            <p:cNvSpPr>
              <a:spLocks noChangeAspect="1"/>
            </p:cNvSpPr>
            <p:nvPr/>
          </p:nvSpPr>
          <p:spPr>
            <a:xfrm>
              <a:off x="8622481" y="24652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Rounded Rectangle 45"/>
            <p:cNvSpPr>
              <a:spLocks noChangeAspect="1"/>
            </p:cNvSpPr>
            <p:nvPr/>
          </p:nvSpPr>
          <p:spPr>
            <a:xfrm>
              <a:off x="9079011" y="24652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Rounded Rectangle 46"/>
            <p:cNvSpPr>
              <a:spLocks noChangeAspect="1"/>
            </p:cNvSpPr>
            <p:nvPr/>
          </p:nvSpPr>
          <p:spPr>
            <a:xfrm>
              <a:off x="9535541" y="24652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Rounded Rectangle 48"/>
            <p:cNvSpPr>
              <a:spLocks noChangeAspect="1"/>
            </p:cNvSpPr>
            <p:nvPr/>
          </p:nvSpPr>
          <p:spPr>
            <a:xfrm>
              <a:off x="6796361" y="29224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4" name="Rounded Rectangle 49"/>
            <p:cNvSpPr>
              <a:spLocks noChangeAspect="1"/>
            </p:cNvSpPr>
            <p:nvPr/>
          </p:nvSpPr>
          <p:spPr>
            <a:xfrm>
              <a:off x="7252891" y="29224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Rounded Rectangle 50"/>
            <p:cNvSpPr>
              <a:spLocks noChangeAspect="1"/>
            </p:cNvSpPr>
            <p:nvPr/>
          </p:nvSpPr>
          <p:spPr>
            <a:xfrm>
              <a:off x="7709421" y="29224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6" name="Rounded Rectangle 51"/>
            <p:cNvSpPr>
              <a:spLocks noChangeAspect="1"/>
            </p:cNvSpPr>
            <p:nvPr/>
          </p:nvSpPr>
          <p:spPr>
            <a:xfrm>
              <a:off x="8165951" y="29224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Rounded Rectangle 52"/>
            <p:cNvSpPr>
              <a:spLocks noChangeAspect="1"/>
            </p:cNvSpPr>
            <p:nvPr/>
          </p:nvSpPr>
          <p:spPr>
            <a:xfrm>
              <a:off x="8622481" y="29224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Rounded Rectangle 53"/>
            <p:cNvSpPr>
              <a:spLocks noChangeAspect="1"/>
            </p:cNvSpPr>
            <p:nvPr/>
          </p:nvSpPr>
          <p:spPr>
            <a:xfrm>
              <a:off x="9079011" y="29224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Rounded Rectangle 54"/>
            <p:cNvSpPr>
              <a:spLocks noChangeAspect="1"/>
            </p:cNvSpPr>
            <p:nvPr/>
          </p:nvSpPr>
          <p:spPr>
            <a:xfrm>
              <a:off x="9535541" y="29224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Rounded Rectangle 55"/>
            <p:cNvSpPr>
              <a:spLocks noChangeAspect="1"/>
            </p:cNvSpPr>
            <p:nvPr/>
          </p:nvSpPr>
          <p:spPr>
            <a:xfrm>
              <a:off x="6339831" y="33796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Rounded Rectangle 57"/>
            <p:cNvSpPr>
              <a:spLocks noChangeAspect="1"/>
            </p:cNvSpPr>
            <p:nvPr/>
          </p:nvSpPr>
          <p:spPr>
            <a:xfrm>
              <a:off x="7252891" y="33796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Rounded Rectangle 58"/>
            <p:cNvSpPr>
              <a:spLocks noChangeAspect="1"/>
            </p:cNvSpPr>
            <p:nvPr/>
          </p:nvSpPr>
          <p:spPr>
            <a:xfrm>
              <a:off x="7709421" y="33796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Rounded Rectangle 59"/>
            <p:cNvSpPr>
              <a:spLocks noChangeAspect="1"/>
            </p:cNvSpPr>
            <p:nvPr/>
          </p:nvSpPr>
          <p:spPr>
            <a:xfrm>
              <a:off x="8165951" y="33796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Rounded Rectangle 60"/>
            <p:cNvSpPr>
              <a:spLocks noChangeAspect="1"/>
            </p:cNvSpPr>
            <p:nvPr/>
          </p:nvSpPr>
          <p:spPr>
            <a:xfrm>
              <a:off x="8622481" y="33796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Rounded Rectangle 61"/>
            <p:cNvSpPr>
              <a:spLocks noChangeAspect="1"/>
            </p:cNvSpPr>
            <p:nvPr/>
          </p:nvSpPr>
          <p:spPr>
            <a:xfrm>
              <a:off x="9079011" y="33796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Rounded Rectangle 62"/>
            <p:cNvSpPr>
              <a:spLocks noChangeAspect="1"/>
            </p:cNvSpPr>
            <p:nvPr/>
          </p:nvSpPr>
          <p:spPr>
            <a:xfrm>
              <a:off x="9535541" y="33796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Rectangle 63"/>
            <p:cNvSpPr/>
            <p:nvPr/>
          </p:nvSpPr>
          <p:spPr>
            <a:xfrm>
              <a:off x="6339831" y="2008004"/>
              <a:ext cx="3652240" cy="182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" name="Rounded Rectangle 31">
              <a:extLst>
                <a:ext uri="{FF2B5EF4-FFF2-40B4-BE49-F238E27FC236}">
                  <a16:creationId xmlns="" xmlns:a16="http://schemas.microsoft.com/office/drawing/2014/main" id="{7A01C9EB-76BC-4BE2-BAAD-374F586BAB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6313" y="2008004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" name="Rounded Rectangle 31">
              <a:extLst>
                <a:ext uri="{FF2B5EF4-FFF2-40B4-BE49-F238E27FC236}">
                  <a16:creationId xmlns="" xmlns:a16="http://schemas.microsoft.com/office/drawing/2014/main" id="{50CFFDBA-13A4-4FC6-843F-8962892013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52747" y="2461692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7" name="Rounded Rectangle 31">
              <a:extLst>
                <a:ext uri="{FF2B5EF4-FFF2-40B4-BE49-F238E27FC236}">
                  <a16:creationId xmlns="" xmlns:a16="http://schemas.microsoft.com/office/drawing/2014/main" id="{077B2107-D21E-4B0D-9723-0958479B8D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5338" y="291710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8" name="Rounded Rectangle 31">
              <a:extLst>
                <a:ext uri="{FF2B5EF4-FFF2-40B4-BE49-F238E27FC236}">
                  <a16:creationId xmlns="" xmlns:a16="http://schemas.microsoft.com/office/drawing/2014/main" id="{C0A5FC55-A54B-49C9-8976-2FD7362424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00032" y="3371505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9" name="Freeform 64"/>
          <p:cNvSpPr/>
          <p:nvPr/>
        </p:nvSpPr>
        <p:spPr>
          <a:xfrm>
            <a:off x="4585846" y="2066950"/>
            <a:ext cx="2216727" cy="188685"/>
          </a:xfrm>
          <a:custGeom>
            <a:avLst/>
            <a:gdLst>
              <a:gd name="connsiteX0" fmla="*/ 0 w 2216727"/>
              <a:gd name="connsiteY0" fmla="*/ 375581 h 500272"/>
              <a:gd name="connsiteX1" fmla="*/ 1066800 w 2216727"/>
              <a:gd name="connsiteY1" fmla="*/ 1508 h 500272"/>
              <a:gd name="connsiteX2" fmla="*/ 2216727 w 2216727"/>
              <a:gd name="connsiteY2" fmla="*/ 500272 h 500272"/>
              <a:gd name="connsiteX3" fmla="*/ 2216727 w 2216727"/>
              <a:gd name="connsiteY3" fmla="*/ 500272 h 50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727" h="500272">
                <a:moveTo>
                  <a:pt x="0" y="375581"/>
                </a:moveTo>
                <a:cubicBezTo>
                  <a:pt x="348673" y="178153"/>
                  <a:pt x="697346" y="-19274"/>
                  <a:pt x="1066800" y="1508"/>
                </a:cubicBezTo>
                <a:cubicBezTo>
                  <a:pt x="1436254" y="22290"/>
                  <a:pt x="2216727" y="500272"/>
                  <a:pt x="2216727" y="500272"/>
                </a:cubicBezTo>
                <a:lnTo>
                  <a:pt x="2216727" y="500272"/>
                </a:ln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Freeform 65"/>
          <p:cNvSpPr/>
          <p:nvPr/>
        </p:nvSpPr>
        <p:spPr>
          <a:xfrm rot="669378" flipV="1">
            <a:off x="4536817" y="2446627"/>
            <a:ext cx="2723932" cy="183816"/>
          </a:xfrm>
          <a:custGeom>
            <a:avLst/>
            <a:gdLst>
              <a:gd name="connsiteX0" fmla="*/ 0 w 2216727"/>
              <a:gd name="connsiteY0" fmla="*/ 375581 h 500272"/>
              <a:gd name="connsiteX1" fmla="*/ 1066800 w 2216727"/>
              <a:gd name="connsiteY1" fmla="*/ 1508 h 500272"/>
              <a:gd name="connsiteX2" fmla="*/ 2216727 w 2216727"/>
              <a:gd name="connsiteY2" fmla="*/ 500272 h 500272"/>
              <a:gd name="connsiteX3" fmla="*/ 2216727 w 2216727"/>
              <a:gd name="connsiteY3" fmla="*/ 500272 h 50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727" h="500272">
                <a:moveTo>
                  <a:pt x="0" y="375581"/>
                </a:moveTo>
                <a:cubicBezTo>
                  <a:pt x="348673" y="178153"/>
                  <a:pt x="697346" y="-19274"/>
                  <a:pt x="1066800" y="1508"/>
                </a:cubicBezTo>
                <a:cubicBezTo>
                  <a:pt x="1436254" y="22290"/>
                  <a:pt x="2216727" y="500272"/>
                  <a:pt x="2216727" y="500272"/>
                </a:cubicBezTo>
                <a:lnTo>
                  <a:pt x="2216727" y="500272"/>
                </a:ln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Freeform 67"/>
          <p:cNvSpPr/>
          <p:nvPr/>
        </p:nvSpPr>
        <p:spPr>
          <a:xfrm>
            <a:off x="4581369" y="2228139"/>
            <a:ext cx="1758462" cy="942536"/>
          </a:xfrm>
          <a:custGeom>
            <a:avLst/>
            <a:gdLst>
              <a:gd name="connsiteX0" fmla="*/ 0 w 1758462"/>
              <a:gd name="connsiteY0" fmla="*/ 0 h 942536"/>
              <a:gd name="connsiteX1" fmla="*/ 759656 w 1758462"/>
              <a:gd name="connsiteY1" fmla="*/ 745588 h 942536"/>
              <a:gd name="connsiteX2" fmla="*/ 1758462 w 1758462"/>
              <a:gd name="connsiteY2" fmla="*/ 942536 h 94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8462" h="942536">
                <a:moveTo>
                  <a:pt x="0" y="0"/>
                </a:moveTo>
                <a:cubicBezTo>
                  <a:pt x="233289" y="294249"/>
                  <a:pt x="466579" y="588499"/>
                  <a:pt x="759656" y="745588"/>
                </a:cubicBezTo>
                <a:cubicBezTo>
                  <a:pt x="1052733" y="902677"/>
                  <a:pt x="1758462" y="942536"/>
                  <a:pt x="1758462" y="942536"/>
                </a:cubicBezTo>
              </a:path>
            </a:pathLst>
          </a:custGeom>
          <a:noFill/>
          <a:ln w="28575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Freeform 66"/>
          <p:cNvSpPr/>
          <p:nvPr/>
        </p:nvSpPr>
        <p:spPr>
          <a:xfrm>
            <a:off x="4567301" y="2256275"/>
            <a:ext cx="2222696" cy="1441433"/>
          </a:xfrm>
          <a:custGeom>
            <a:avLst/>
            <a:gdLst>
              <a:gd name="connsiteX0" fmla="*/ 0 w 2222696"/>
              <a:gd name="connsiteY0" fmla="*/ 0 h 1441433"/>
              <a:gd name="connsiteX1" fmla="*/ 844062 w 2222696"/>
              <a:gd name="connsiteY1" fmla="*/ 1322363 h 1441433"/>
              <a:gd name="connsiteX2" fmla="*/ 2222696 w 2222696"/>
              <a:gd name="connsiteY2" fmla="*/ 1378634 h 144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2696" h="1441433">
                <a:moveTo>
                  <a:pt x="0" y="0"/>
                </a:moveTo>
                <a:cubicBezTo>
                  <a:pt x="236806" y="546295"/>
                  <a:pt x="473613" y="1092591"/>
                  <a:pt x="844062" y="1322363"/>
                </a:cubicBezTo>
                <a:cubicBezTo>
                  <a:pt x="1214511" y="1552135"/>
                  <a:pt x="2222696" y="1378634"/>
                  <a:pt x="2222696" y="1378634"/>
                </a:cubicBezTo>
              </a:path>
            </a:pathLst>
          </a:custGeom>
          <a:noFill/>
          <a:ln w="28575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0" name="Rounded Rectangle 32">
            <a:extLst>
              <a:ext uri="{FF2B5EF4-FFF2-40B4-BE49-F238E27FC236}">
                <a16:creationId xmlns="" xmlns:a16="http://schemas.microsoft.com/office/drawing/2014/main" id="{4B5954BA-2AF2-4569-8E30-C5518B7EA14B}"/>
              </a:ext>
            </a:extLst>
          </p:cNvPr>
          <p:cNvSpPr>
            <a:spLocks noChangeAspect="1"/>
          </p:cNvSpPr>
          <p:nvPr/>
        </p:nvSpPr>
        <p:spPr>
          <a:xfrm>
            <a:off x="7252433" y="2459909"/>
            <a:ext cx="456530" cy="457200"/>
          </a:xfrm>
          <a:prstGeom prst="roundRect">
            <a:avLst/>
          </a:prstGeom>
          <a:solidFill>
            <a:srgbClr val="FFF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rgbClr val="000000"/>
                </a:solidFill>
              </a:rPr>
              <a:t>+1/0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33" name="组合 132">
            <a:extLst>
              <a:ext uri="{FF2B5EF4-FFF2-40B4-BE49-F238E27FC236}">
                <a16:creationId xmlns="" xmlns:a16="http://schemas.microsoft.com/office/drawing/2014/main" id="{5698583A-BCA0-488A-87B5-68A0595FDE68}"/>
              </a:ext>
            </a:extLst>
          </p:cNvPr>
          <p:cNvGrpSpPr/>
          <p:nvPr/>
        </p:nvGrpSpPr>
        <p:grpSpPr>
          <a:xfrm>
            <a:off x="-49532" y="1145500"/>
            <a:ext cx="3890875" cy="3197431"/>
            <a:chOff x="-49532" y="1145500"/>
            <a:chExt cx="3890875" cy="3197431"/>
          </a:xfrm>
        </p:grpSpPr>
        <p:grpSp>
          <p:nvGrpSpPr>
            <p:cNvPr id="103" name="组合 102">
              <a:extLst>
                <a:ext uri="{FF2B5EF4-FFF2-40B4-BE49-F238E27FC236}">
                  <a16:creationId xmlns="" xmlns:a16="http://schemas.microsoft.com/office/drawing/2014/main" id="{037A73A1-1C53-4D34-9A12-2CF4162DBEF3}"/>
                </a:ext>
              </a:extLst>
            </p:cNvPr>
            <p:cNvGrpSpPr/>
            <p:nvPr/>
          </p:nvGrpSpPr>
          <p:grpSpPr>
            <a:xfrm>
              <a:off x="-35649" y="2963249"/>
              <a:ext cx="3876992" cy="512566"/>
              <a:chOff x="380817" y="3844056"/>
              <a:chExt cx="3876992" cy="512566"/>
            </a:xfrm>
          </p:grpSpPr>
          <p:grpSp>
            <p:nvGrpSpPr>
              <p:cNvPr id="104" name="组合 103">
                <a:extLst>
                  <a:ext uri="{FF2B5EF4-FFF2-40B4-BE49-F238E27FC236}">
                    <a16:creationId xmlns="" xmlns:a16="http://schemas.microsoft.com/office/drawing/2014/main" id="{FC8CE325-6075-4F2A-9A95-BBCE3251E0A5}"/>
                  </a:ext>
                </a:extLst>
              </p:cNvPr>
              <p:cNvGrpSpPr/>
              <p:nvPr/>
            </p:nvGrpSpPr>
            <p:grpSpPr>
              <a:xfrm>
                <a:off x="380817" y="3845119"/>
                <a:ext cx="1453872" cy="511503"/>
                <a:chOff x="623392" y="3854664"/>
                <a:chExt cx="1453872" cy="511503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111" name="矩形 110">
                  <a:extLst>
                    <a:ext uri="{FF2B5EF4-FFF2-40B4-BE49-F238E27FC236}">
                      <a16:creationId xmlns="" xmlns:a16="http://schemas.microsoft.com/office/drawing/2014/main" id="{C4CC171F-0B59-4C81-811D-950B1BABF625}"/>
                    </a:ext>
                  </a:extLst>
                </p:cNvPr>
                <p:cNvSpPr/>
                <p:nvPr/>
              </p:nvSpPr>
              <p:spPr>
                <a:xfrm>
                  <a:off x="623392" y="3854664"/>
                  <a:ext cx="484624" cy="510440"/>
                </a:xfrm>
                <a:prstGeom prst="rect">
                  <a:avLst/>
                </a:prstGeom>
                <a:solidFill>
                  <a:srgbClr val="7F7F7F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矩形 111">
                  <a:extLst>
                    <a:ext uri="{FF2B5EF4-FFF2-40B4-BE49-F238E27FC236}">
                      <a16:creationId xmlns="" xmlns:a16="http://schemas.microsoft.com/office/drawing/2014/main" id="{2A662970-E34A-44CA-8EC9-AD083BC6E7A5}"/>
                    </a:ext>
                  </a:extLst>
                </p:cNvPr>
                <p:cNvSpPr/>
                <p:nvPr/>
              </p:nvSpPr>
              <p:spPr>
                <a:xfrm>
                  <a:off x="1108016" y="3854664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1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" name="矩形 112">
                  <a:extLst>
                    <a:ext uri="{FF2B5EF4-FFF2-40B4-BE49-F238E27FC236}">
                      <a16:creationId xmlns="" xmlns:a16="http://schemas.microsoft.com/office/drawing/2014/main" id="{22A6F73A-064B-4477-8B42-12D1B0133240}"/>
                    </a:ext>
                  </a:extLst>
                </p:cNvPr>
                <p:cNvSpPr/>
                <p:nvPr/>
              </p:nvSpPr>
              <p:spPr>
                <a:xfrm>
                  <a:off x="1592640" y="3855727"/>
                  <a:ext cx="484624" cy="510440"/>
                </a:xfrm>
                <a:prstGeom prst="rect">
                  <a:avLst/>
                </a:prstGeom>
                <a:solidFill>
                  <a:srgbClr val="BFBFBF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1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5" name="组合 104">
                <a:extLst>
                  <a:ext uri="{FF2B5EF4-FFF2-40B4-BE49-F238E27FC236}">
                    <a16:creationId xmlns="" xmlns:a16="http://schemas.microsoft.com/office/drawing/2014/main" id="{EA7889F9-1530-4E04-908B-311D4FAA7D36}"/>
                  </a:ext>
                </a:extLst>
              </p:cNvPr>
              <p:cNvGrpSpPr/>
              <p:nvPr/>
            </p:nvGrpSpPr>
            <p:grpSpPr>
              <a:xfrm>
                <a:off x="1834689" y="3844056"/>
                <a:ext cx="2423120" cy="511503"/>
                <a:chOff x="1834689" y="3844056"/>
                <a:chExt cx="2423120" cy="511503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06" name="矩形 105">
                  <a:extLst>
                    <a:ext uri="{FF2B5EF4-FFF2-40B4-BE49-F238E27FC236}">
                      <a16:creationId xmlns="" xmlns:a16="http://schemas.microsoft.com/office/drawing/2014/main" id="{F278F498-BC07-4F2A-8216-6BDC497C9790}"/>
                    </a:ext>
                  </a:extLst>
                </p:cNvPr>
                <p:cNvSpPr/>
                <p:nvPr/>
              </p:nvSpPr>
              <p:spPr>
                <a:xfrm>
                  <a:off x="1834689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" name="矩形 106">
                  <a:extLst>
                    <a:ext uri="{FF2B5EF4-FFF2-40B4-BE49-F238E27FC236}">
                      <a16:creationId xmlns="" xmlns:a16="http://schemas.microsoft.com/office/drawing/2014/main" id="{2BADD9EB-0FCA-469B-80E5-D716A66F7522}"/>
                    </a:ext>
                  </a:extLst>
                </p:cNvPr>
                <p:cNvSpPr/>
                <p:nvPr/>
              </p:nvSpPr>
              <p:spPr>
                <a:xfrm>
                  <a:off x="2319313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" name="矩形 107">
                  <a:extLst>
                    <a:ext uri="{FF2B5EF4-FFF2-40B4-BE49-F238E27FC236}">
                      <a16:creationId xmlns="" xmlns:a16="http://schemas.microsoft.com/office/drawing/2014/main" id="{2DF68EE6-68BF-4A7B-9C3F-5099FEAE780D}"/>
                    </a:ext>
                  </a:extLst>
                </p:cNvPr>
                <p:cNvSpPr/>
                <p:nvPr/>
              </p:nvSpPr>
              <p:spPr>
                <a:xfrm>
                  <a:off x="2803937" y="3845119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9" name="矩形 108">
                  <a:extLst>
                    <a:ext uri="{FF2B5EF4-FFF2-40B4-BE49-F238E27FC236}">
                      <a16:creationId xmlns="" xmlns:a16="http://schemas.microsoft.com/office/drawing/2014/main" id="{1A2A64BE-2C73-4F7F-95F5-DE359D8F8DEB}"/>
                    </a:ext>
                  </a:extLst>
                </p:cNvPr>
                <p:cNvSpPr/>
                <p:nvPr/>
              </p:nvSpPr>
              <p:spPr>
                <a:xfrm>
                  <a:off x="3288561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0" name="矩形 109">
                  <a:extLst>
                    <a:ext uri="{FF2B5EF4-FFF2-40B4-BE49-F238E27FC236}">
                      <a16:creationId xmlns="" xmlns:a16="http://schemas.microsoft.com/office/drawing/2014/main" id="{97898C2D-390F-4F4E-98E2-2D569E65BB7B}"/>
                    </a:ext>
                  </a:extLst>
                </p:cNvPr>
                <p:cNvSpPr/>
                <p:nvPr/>
              </p:nvSpPr>
              <p:spPr>
                <a:xfrm>
                  <a:off x="3773185" y="3844056"/>
                  <a:ext cx="484624" cy="510440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rgbClr val="000000"/>
                      </a:solidFill>
                    </a:rPr>
                    <a:t>0</a:t>
                  </a:r>
                  <a:endParaRPr lang="zh-CN" altLang="en-US" b="1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cxnSp>
          <p:nvCxnSpPr>
            <p:cNvPr id="115" name="直接连接符 114">
              <a:extLst>
                <a:ext uri="{FF2B5EF4-FFF2-40B4-BE49-F238E27FC236}">
                  <a16:creationId xmlns="" xmlns:a16="http://schemas.microsoft.com/office/drawing/2014/main" id="{22681594-E8DD-437D-A8DC-C0B05A20ED2F}"/>
                </a:ext>
              </a:extLst>
            </p:cNvPr>
            <p:cNvCxnSpPr>
              <a:cxnSpLocks/>
            </p:cNvCxnSpPr>
            <p:nvPr/>
          </p:nvCxnSpPr>
          <p:spPr>
            <a:xfrm>
              <a:off x="-35649" y="3473689"/>
              <a:ext cx="1830853" cy="800364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="" xmlns:a16="http://schemas.microsoft.com/office/drawing/2014/main" id="{CE1C0799-9F5F-40D1-B9B5-CEB4BC35E6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6506" y="3473689"/>
              <a:ext cx="1424837" cy="86924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8" name="矩形 127">
              <a:extLst>
                <a:ext uri="{FF2B5EF4-FFF2-40B4-BE49-F238E27FC236}">
                  <a16:creationId xmlns="" xmlns:a16="http://schemas.microsoft.com/office/drawing/2014/main" id="{2FEFD7D2-8D1B-4096-BD69-75FE85EF9FEF}"/>
                </a:ext>
              </a:extLst>
            </p:cNvPr>
            <p:cNvSpPr/>
            <p:nvPr/>
          </p:nvSpPr>
          <p:spPr>
            <a:xfrm>
              <a:off x="-49532" y="1145500"/>
              <a:ext cx="374173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/>
                <a:t>content in a SA Counter</a:t>
              </a:r>
            </a:p>
            <a:p>
              <a:r>
                <a:rPr lang="en-US" altLang="zh-CN" sz="2400" dirty="0"/>
                <a:t>(static version)</a:t>
              </a:r>
              <a:endParaRPr lang="zh-CN" altLang="en-US" sz="2400" dirty="0"/>
            </a:p>
          </p:txBody>
        </p:sp>
        <p:cxnSp>
          <p:nvCxnSpPr>
            <p:cNvPr id="102" name="直接箭头连接符 101">
              <a:extLst>
                <a:ext uri="{FF2B5EF4-FFF2-40B4-BE49-F238E27FC236}">
                  <a16:creationId xmlns="" xmlns:a16="http://schemas.microsoft.com/office/drawing/2014/main" id="{D0389474-7CCD-4269-8872-C7687D26C1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867" y="2008004"/>
              <a:ext cx="2732" cy="901131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直接箭头连接符 124">
            <a:extLst>
              <a:ext uri="{FF2B5EF4-FFF2-40B4-BE49-F238E27FC236}">
                <a16:creationId xmlns="" xmlns:a16="http://schemas.microsoft.com/office/drawing/2014/main" id="{4B9D5898-DB44-48D3-A1DA-F3776040800E}"/>
              </a:ext>
            </a:extLst>
          </p:cNvPr>
          <p:cNvCxnSpPr>
            <a:cxnSpLocks/>
          </p:cNvCxnSpPr>
          <p:nvPr/>
        </p:nvCxnSpPr>
        <p:spPr>
          <a:xfrm>
            <a:off x="7701662" y="2699407"/>
            <a:ext cx="3033182" cy="1088434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05D4B528-8A73-4F85-8DB5-801BEE1CC327}"/>
              </a:ext>
            </a:extLst>
          </p:cNvPr>
          <p:cNvSpPr/>
          <p:nvPr/>
        </p:nvSpPr>
        <p:spPr>
          <a:xfrm>
            <a:off x="9577996" y="3934645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Min value among all hashed counters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278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3" grpId="0" animBg="1"/>
      <p:bldP spid="94" grpId="0"/>
      <p:bldP spid="121" grpId="0"/>
      <p:bldP spid="49" grpId="0" animBg="1"/>
      <p:bldP spid="50" grpId="0" animBg="1"/>
      <p:bldP spid="52" grpId="0" animBg="1"/>
      <p:bldP spid="51" grpId="0" animBg="1"/>
      <p:bldP spid="120" grpId="0" animBg="1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915406" y="3890952"/>
            <a:ext cx="2340139" cy="496824"/>
          </a:xfrm>
        </p:spPr>
        <p:txBody>
          <a:bodyPr/>
          <a:lstStyle/>
          <a:p>
            <a:r>
              <a:rPr lang="en-US" altLang="zh-CN" dirty="0"/>
              <a:t>PART  THREE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>
                <a:latin typeface="+mn-ea"/>
                <a:ea typeface="+mn-ea"/>
              </a:rPr>
              <a:t>Experimental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437592" y="348250"/>
            <a:ext cx="10491056" cy="496824"/>
          </a:xfrm>
        </p:spPr>
        <p:txBody>
          <a:bodyPr/>
          <a:lstStyle/>
          <a:p>
            <a:r>
              <a:rPr lang="en-US" altLang="zh-CN" dirty="0"/>
              <a:t>Experiments (Setup)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91344" y="1262406"/>
            <a:ext cx="8509835" cy="741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US" altLang="zh-CN" sz="3200" b="1" dirty="0"/>
              <a:t>Dataset: CAIDA, synthetic dataset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5B7C2A23-33D3-4C3D-BADF-09995A1C29F0}"/>
              </a:ext>
            </a:extLst>
          </p:cNvPr>
          <p:cNvSpPr/>
          <p:nvPr/>
        </p:nvSpPr>
        <p:spPr>
          <a:xfrm>
            <a:off x="2279576" y="2498939"/>
            <a:ext cx="80162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LinLibertineT"/>
              </a:rPr>
              <a:t>Trace     Date    #packets	#flows (</a:t>
            </a:r>
            <a:r>
              <a:rPr lang="en-US" altLang="zh-CN" sz="2800" dirty="0" err="1">
                <a:latin typeface="LinLibertineT"/>
              </a:rPr>
              <a:t>SrcIP</a:t>
            </a:r>
            <a:r>
              <a:rPr lang="en-US" altLang="zh-CN" sz="2800" dirty="0">
                <a:latin typeface="LinLibertineT"/>
              </a:rPr>
              <a:t>)</a:t>
            </a:r>
          </a:p>
          <a:p>
            <a:r>
              <a:rPr lang="en-US" altLang="zh-CN" sz="2800" dirty="0">
                <a:latin typeface="LinLibertineT"/>
              </a:rPr>
              <a:t>CAIDA1 2015/02/19 1164.9M 	2.6M</a:t>
            </a:r>
          </a:p>
          <a:p>
            <a:r>
              <a:rPr lang="en-US" altLang="zh-CN" sz="2800" dirty="0">
                <a:latin typeface="LinLibertineT"/>
              </a:rPr>
              <a:t>CAIDA2 2015/05/21 1081.0M 	3.9M</a:t>
            </a:r>
          </a:p>
          <a:p>
            <a:r>
              <a:rPr lang="en-US" altLang="zh-CN" sz="2800" dirty="0">
                <a:latin typeface="LinLibertineT"/>
              </a:rPr>
              <a:t>CAIDA3 2016/01/21 1835.1M 	8.9M</a:t>
            </a:r>
          </a:p>
          <a:p>
            <a:r>
              <a:rPr lang="en-US" altLang="zh-CN" sz="2800" dirty="0">
                <a:latin typeface="LinLibertineT"/>
              </a:rPr>
              <a:t>CAIDA4 2016/02/18 1799.7M 	8.4M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="" xmlns:a16="http://schemas.microsoft.com/office/drawing/2014/main" id="{5D457C90-4FB6-4D52-A282-091705B3C28E}"/>
                  </a:ext>
                </a:extLst>
              </p:cNvPr>
              <p:cNvSpPr/>
              <p:nvPr/>
            </p:nvSpPr>
            <p:spPr>
              <a:xfrm>
                <a:off x="41058" y="5229200"/>
                <a:ext cx="11462163" cy="123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spcAft>
                    <a:spcPts val="800"/>
                  </a:spcAft>
                </a:pPr>
                <a:r>
                  <a:rPr lang="en-US" altLang="zh-CN" sz="2800" dirty="0"/>
                  <a:t>Synthetic dataset: following </a:t>
                </a:r>
                <a:r>
                  <a:rPr lang="en-US" altLang="zh-CN" sz="2800" i="1" dirty="0" err="1"/>
                  <a:t>Zipf</a:t>
                </a:r>
                <a:r>
                  <a:rPr lang="en-US" altLang="zh-CN" sz="2800" dirty="0"/>
                  <a:t> distribution (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num>
                      <m:den>
                        <m:r>
                          <a:rPr lang="zh-CN" altLang="en-US" sz="28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800" dirty="0"/>
                  <a:t>), from 0 to 3.0 with a step of 0.3 </a:t>
                </a: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5D457C90-4FB6-4D52-A282-091705B3C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8" y="5229200"/>
                <a:ext cx="11462163" cy="1231106"/>
              </a:xfrm>
              <a:prstGeom prst="rect">
                <a:avLst/>
              </a:prstGeom>
              <a:blipFill>
                <a:blip r:embed="rId3"/>
                <a:stretch>
                  <a:fillRect r="-532" b="-128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772BDFC8-0177-4EB1-BFCB-6882E6D3D0BB}"/>
              </a:ext>
            </a:extLst>
          </p:cNvPr>
          <p:cNvSpPr/>
          <p:nvPr/>
        </p:nvSpPr>
        <p:spPr>
          <a:xfrm>
            <a:off x="623392" y="2533917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20517C"/>
                </a:solidFill>
              </a:rPr>
              <a:t>CAIDA: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437592" y="348250"/>
            <a:ext cx="10491056" cy="496824"/>
          </a:xfrm>
        </p:spPr>
        <p:txBody>
          <a:bodyPr/>
          <a:lstStyle/>
          <a:p>
            <a:r>
              <a:rPr lang="en-US" altLang="zh-CN" dirty="0"/>
              <a:t>Experiments (Setup)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3255" y="3861048"/>
            <a:ext cx="12096679" cy="741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US" altLang="zh-CN" sz="3200" b="1" dirty="0"/>
              <a:t>Comparisons: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803FB0D9-0F61-4999-ABA1-337157C612CA}"/>
              </a:ext>
            </a:extLst>
          </p:cNvPr>
          <p:cNvSpPr/>
          <p:nvPr/>
        </p:nvSpPr>
        <p:spPr>
          <a:xfrm>
            <a:off x="623392" y="4881947"/>
            <a:ext cx="103691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CM, CU, C with original counter, CM, CU, C Sketch with SA Counter and Counter Tree</a:t>
            </a:r>
          </a:p>
          <a:p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1C9D46B8-4E72-425F-A183-5277D6F26A29}"/>
              </a:ext>
            </a:extLst>
          </p:cNvPr>
          <p:cNvSpPr/>
          <p:nvPr/>
        </p:nvSpPr>
        <p:spPr>
          <a:xfrm>
            <a:off x="94149" y="1299123"/>
            <a:ext cx="2332443" cy="7412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US" altLang="zh-CN" sz="3200" b="1" dirty="0"/>
              <a:t>Metrics: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3C88D8F5-15AF-4D53-ACDA-7E6437CA970B}"/>
              </a:ext>
            </a:extLst>
          </p:cNvPr>
          <p:cNvSpPr/>
          <p:nvPr/>
        </p:nvSpPr>
        <p:spPr>
          <a:xfrm>
            <a:off x="577258" y="2351782"/>
            <a:ext cx="104152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ARE, AAE, Per-Flow memory consumption, Per-Packet memory consumption, Throughput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03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437640" y="347980"/>
            <a:ext cx="9933940" cy="496570"/>
          </a:xfrm>
        </p:spPr>
        <p:txBody>
          <a:bodyPr/>
          <a:lstStyle/>
          <a:p>
            <a:r>
              <a:rPr lang="en-US" altLang="zh-CN" dirty="0"/>
              <a:t>Experiments (Accuracy---flow volume)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569D3559-9ADB-4798-8C18-FE090F3F3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293424"/>
            <a:ext cx="5322766" cy="40005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DE782D5-75B0-43A7-A92D-2C1E2C45D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668" y="1361258"/>
            <a:ext cx="5289875" cy="393271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00735EC3-33A9-44CC-BE97-92D06D0A7D81}"/>
              </a:ext>
            </a:extLst>
          </p:cNvPr>
          <p:cNvSpPr/>
          <p:nvPr/>
        </p:nvSpPr>
        <p:spPr>
          <a:xfrm>
            <a:off x="695400" y="5527736"/>
            <a:ext cx="10369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</a:rPr>
              <a:t>Dataset: CAIDA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437640" y="347980"/>
            <a:ext cx="9933940" cy="496570"/>
          </a:xfrm>
        </p:spPr>
        <p:txBody>
          <a:bodyPr/>
          <a:lstStyle/>
          <a:p>
            <a:r>
              <a:rPr lang="en-US" altLang="zh-CN" dirty="0"/>
              <a:t>Experiments (Accuracy---flow volume)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00735EC3-33A9-44CC-BE97-92D06D0A7D81}"/>
              </a:ext>
            </a:extLst>
          </p:cNvPr>
          <p:cNvSpPr/>
          <p:nvPr/>
        </p:nvSpPr>
        <p:spPr>
          <a:xfrm>
            <a:off x="695400" y="5536396"/>
            <a:ext cx="10369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</a:rPr>
              <a:t>Dataset: CAIDA 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4C2C0DB-7A6F-4E21-9FAA-D8F2E498D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937" y="1405159"/>
            <a:ext cx="5470522" cy="41312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5548BD1-731A-47DC-AF47-6451FBA61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2" y="1340768"/>
            <a:ext cx="5505947" cy="413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437640" y="347980"/>
            <a:ext cx="9933940" cy="496570"/>
          </a:xfrm>
        </p:spPr>
        <p:txBody>
          <a:bodyPr/>
          <a:lstStyle/>
          <a:p>
            <a:r>
              <a:rPr lang="en-US" altLang="zh-CN" dirty="0"/>
              <a:t>Experiments (Accuracy---flow size)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BD848845-9864-421C-B77D-861CA0107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430460"/>
            <a:ext cx="5642324" cy="426171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32DAC630-90DD-42AE-8BB1-52ABFCBCD822}"/>
              </a:ext>
            </a:extLst>
          </p:cNvPr>
          <p:cNvSpPr/>
          <p:nvPr/>
        </p:nvSpPr>
        <p:spPr>
          <a:xfrm>
            <a:off x="479376" y="5835637"/>
            <a:ext cx="11233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</a:rPr>
              <a:t>Dataset: Synthetic dataset (skewness:  1.5)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5E669E4A-08E8-48E1-8D23-90264228FF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98" b="469"/>
          <a:stretch/>
        </p:blipFill>
        <p:spPr>
          <a:xfrm>
            <a:off x="6096000" y="1450442"/>
            <a:ext cx="5590764" cy="424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437640" y="347980"/>
            <a:ext cx="9933940" cy="496570"/>
          </a:xfrm>
        </p:spPr>
        <p:txBody>
          <a:bodyPr/>
          <a:lstStyle/>
          <a:p>
            <a:r>
              <a:rPr lang="en-US" altLang="zh-CN" dirty="0"/>
              <a:t>Experiments (Skewness analysis)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9E1F08F-5DFF-4BEB-BE94-C00945B9F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1286999"/>
            <a:ext cx="6260419" cy="468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437640" y="347980"/>
            <a:ext cx="9933940" cy="496570"/>
          </a:xfrm>
        </p:spPr>
        <p:txBody>
          <a:bodyPr/>
          <a:lstStyle/>
          <a:p>
            <a:r>
              <a:rPr lang="en-US" altLang="zh-CN" dirty="0"/>
              <a:t>Experiments (Dynamic vs Static version)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C939A50-4E10-4514-94CE-646AD49FA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62" y="1286999"/>
            <a:ext cx="5688138" cy="43527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1ADC0ED-8DE9-49BA-86FA-5418C0C72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610" y="1286999"/>
            <a:ext cx="5585274" cy="435279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D77B6D49-4109-4E1A-BC3D-2051CE6687C8}"/>
              </a:ext>
            </a:extLst>
          </p:cNvPr>
          <p:cNvSpPr/>
          <p:nvPr/>
        </p:nvSpPr>
        <p:spPr>
          <a:xfrm>
            <a:off x="551384" y="5805264"/>
            <a:ext cx="11089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</a:rPr>
              <a:t>The accuracy of the dynamic version is better than that of static version.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945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PART  ONE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>
                <a:latin typeface="+mn-ea"/>
                <a:ea typeface="+mn-ea"/>
              </a:rPr>
              <a:t>Background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"/>
    </mc:Choice>
    <mc:Fallback xmlns="">
      <p:transition spd="slow" advTm="396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915406" y="3890952"/>
            <a:ext cx="2340139" cy="496824"/>
          </a:xfrm>
        </p:spPr>
        <p:txBody>
          <a:bodyPr/>
          <a:lstStyle/>
          <a:p>
            <a:r>
              <a:rPr lang="en-US" altLang="zh-CN" dirty="0"/>
              <a:t>PART  FOUR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>
                <a:latin typeface="+mn-ea"/>
                <a:ea typeface="+mn-ea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437592" y="348250"/>
            <a:ext cx="10491056" cy="496824"/>
          </a:xfrm>
        </p:spPr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-72008" y="1785281"/>
            <a:ext cx="12000656" cy="4011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US" altLang="zh-CN" sz="2800" dirty="0"/>
              <a:t>We propose a generic technique named </a:t>
            </a:r>
            <a:r>
              <a:rPr lang="en-US" altLang="zh-CN" sz="2800" i="1" dirty="0"/>
              <a:t>Self-Adaptive Counters </a:t>
            </a:r>
            <a:r>
              <a:rPr lang="en-US" altLang="zh-CN" sz="2800" dirty="0"/>
              <a:t>(</a:t>
            </a:r>
            <a:r>
              <a:rPr lang="en-US" altLang="zh-CN" sz="2800" i="1" dirty="0"/>
              <a:t>SA Counter</a:t>
            </a:r>
            <a:r>
              <a:rPr lang="en-US" altLang="zh-CN" sz="2800" dirty="0"/>
              <a:t>) with two versions: dynamic and static version.</a:t>
            </a:r>
            <a:endParaRPr lang="en-US" altLang="zh-CN" sz="2800" i="1" dirty="0"/>
          </a:p>
          <a:p>
            <a:pPr marL="800100" lvl="1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2400" dirty="0"/>
              <a:t>generic (applicable to all sketches </a:t>
            </a:r>
            <a:r>
              <a:rPr lang="en-US" altLang="zh-CN" sz="2400" dirty="0" smtClean="0"/>
              <a:t>using </a:t>
            </a:r>
            <a:r>
              <a:rPr lang="en-US" altLang="zh-CN" sz="2400" dirty="0"/>
              <a:t>counters)</a:t>
            </a:r>
          </a:p>
          <a:p>
            <a:pPr marL="800100" lvl="1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2400" dirty="0"/>
              <a:t>small memory usage (nearly ½ of the original memory usage)</a:t>
            </a:r>
          </a:p>
          <a:p>
            <a:pPr marL="800100" lvl="1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Better and simpler than Counter </a:t>
            </a:r>
            <a:r>
              <a:rPr lang="en-US" altLang="zh-CN" sz="2400" dirty="0"/>
              <a:t>Tree</a:t>
            </a:r>
          </a:p>
          <a:p>
            <a:pPr marL="800100" lvl="1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2400" dirty="0"/>
              <a:t>The dynamic version is better than the static 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32076" y="1556792"/>
            <a:ext cx="3848100" cy="13985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8000" dirty="0">
                <a:solidFill>
                  <a:srgbClr val="FFFFFF"/>
                </a:solidFill>
              </a:rPr>
              <a:t>THANKS</a:t>
            </a:r>
            <a:endParaRPr lang="zh-CN" altLang="en-US" sz="8000" dirty="0">
              <a:solidFill>
                <a:srgbClr val="FFFFFF"/>
              </a:solidFill>
            </a:endParaRPr>
          </a:p>
        </p:txBody>
      </p:sp>
      <p:cxnSp>
        <p:nvCxnSpPr>
          <p:cNvPr id="3" name="直接连接符 6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3832076" y="2979192"/>
            <a:ext cx="3848100" cy="0"/>
          </a:xfrm>
          <a:prstGeom prst="line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文本框 3"/>
          <p:cNvSpPr txBox="1"/>
          <p:nvPr/>
        </p:nvSpPr>
        <p:spPr>
          <a:xfrm>
            <a:off x="1597443" y="3339232"/>
            <a:ext cx="852028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2800" dirty="0"/>
          </a:p>
          <a:p>
            <a:pPr algn="ctr"/>
            <a:r>
              <a:rPr lang="en-US" altLang="zh-CN" sz="2800" dirty="0"/>
              <a:t>Tong Yang</a:t>
            </a:r>
          </a:p>
          <a:p>
            <a:pPr algn="ctr"/>
            <a:r>
              <a:rPr lang="en-US" altLang="zh-CN" sz="2800" dirty="0"/>
              <a:t>Peking University, China</a:t>
            </a:r>
          </a:p>
          <a:p>
            <a:pPr algn="ctr"/>
            <a:r>
              <a:rPr lang="en-US" altLang="zh-CN" sz="2800" dirty="0"/>
              <a:t>Email: yangtongemail@gmail.com</a:t>
            </a:r>
          </a:p>
          <a:p>
            <a:pPr algn="ctr"/>
            <a:r>
              <a:rPr lang="en-US" altLang="zh-CN" sz="2800" dirty="0"/>
              <a:t>Homepage: http://net.pku.edu.cn/~yangtong/ 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437640" y="347980"/>
            <a:ext cx="7011035" cy="496570"/>
          </a:xfrm>
        </p:spPr>
        <p:txBody>
          <a:bodyPr/>
          <a:lstStyle/>
          <a:p>
            <a:r>
              <a:rPr lang="en-US" altLang="zh-CN" dirty="0">
                <a:sym typeface="+mn-ea"/>
              </a:rPr>
              <a:t>Background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676275" y="1339605"/>
            <a:ext cx="9740205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pPr algn="l" defTabSz="1216025">
              <a:spcBef>
                <a:spcPct val="20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800" dirty="0">
                <a:solidFill>
                  <a:srgbClr val="000000"/>
                </a:solidFill>
              </a:rPr>
              <a:t>Network measurements provide indispensable information for various network operations. 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3865F0EC-A1E4-42D3-B3C7-635214176191}"/>
              </a:ext>
            </a:extLst>
          </p:cNvPr>
          <p:cNvSpPr txBox="1"/>
          <p:nvPr/>
        </p:nvSpPr>
        <p:spPr>
          <a:xfrm>
            <a:off x="695400" y="3068960"/>
            <a:ext cx="9740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6025">
              <a:spcBef>
                <a:spcPct val="20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800" dirty="0">
                <a:solidFill>
                  <a:srgbClr val="000000"/>
                </a:solidFill>
              </a:rPr>
              <a:t>One important measurement is measuring the size of different flows (per-flow measurements for short).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4DE0B17-7681-4093-9C78-15A517520629}"/>
              </a:ext>
            </a:extLst>
          </p:cNvPr>
          <p:cNvSpPr txBox="1"/>
          <p:nvPr/>
        </p:nvSpPr>
        <p:spPr>
          <a:xfrm>
            <a:off x="695400" y="4283807"/>
            <a:ext cx="7200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Best solution: </a:t>
            </a:r>
            <a:r>
              <a:rPr lang="en-US" altLang="zh-CN" sz="2800" b="1" dirty="0"/>
              <a:t>Sketch</a:t>
            </a:r>
          </a:p>
          <a:p>
            <a:endParaRPr lang="en-US" altLang="zh-CN" dirty="0"/>
          </a:p>
          <a:p>
            <a:pPr lvl="1"/>
            <a:r>
              <a:rPr lang="en-US" altLang="zh-CN" sz="2800" dirty="0">
                <a:solidFill>
                  <a:srgbClr val="000000"/>
                </a:solidFill>
              </a:rPr>
              <a:t>1) Memory efficient</a:t>
            </a:r>
            <a:br>
              <a:rPr lang="en-US" altLang="zh-CN" sz="2800" dirty="0">
                <a:solidFill>
                  <a:srgbClr val="000000"/>
                </a:solidFill>
              </a:rPr>
            </a:br>
            <a:r>
              <a:rPr lang="en-US" altLang="zh-CN" sz="2800" dirty="0">
                <a:solidFill>
                  <a:srgbClr val="000000"/>
                </a:solidFill>
              </a:rPr>
              <a:t>2) Constant and Fast speed</a:t>
            </a:r>
          </a:p>
          <a:p>
            <a:pPr lvl="1"/>
            <a:r>
              <a:rPr lang="en-US" altLang="zh-CN" sz="2800" dirty="0">
                <a:solidFill>
                  <a:srgbClr val="000000"/>
                </a:solidFill>
              </a:rPr>
              <a:t>3) High accuracy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6"/>
    </mc:Choice>
    <mc:Fallback xmlns="">
      <p:transition spd="slow" advTm="1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437640" y="347980"/>
            <a:ext cx="7011035" cy="496570"/>
          </a:xfrm>
        </p:spPr>
        <p:txBody>
          <a:bodyPr/>
          <a:lstStyle/>
          <a:p>
            <a:r>
              <a:rPr lang="en-US" altLang="zh-CN" dirty="0">
                <a:sym typeface="+mn-ea"/>
              </a:rPr>
              <a:t>Background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4DE0B17-7681-4093-9C78-15A517520629}"/>
              </a:ext>
            </a:extLst>
          </p:cNvPr>
          <p:cNvSpPr txBox="1"/>
          <p:nvPr/>
        </p:nvSpPr>
        <p:spPr>
          <a:xfrm>
            <a:off x="623392" y="2167116"/>
            <a:ext cx="97930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Classic Sketch </a:t>
            </a:r>
            <a:r>
              <a:rPr lang="en-US" altLang="zh-CN" sz="2800" dirty="0"/>
              <a:t>Algorithms for per-flow measurements</a:t>
            </a:r>
            <a:r>
              <a:rPr lang="en-US" altLang="zh-CN" sz="2800" b="1" dirty="0"/>
              <a:t>:</a:t>
            </a:r>
          </a:p>
          <a:p>
            <a:endParaRPr lang="en-US" altLang="zh-CN" dirty="0"/>
          </a:p>
          <a:p>
            <a:pPr lvl="1"/>
            <a:r>
              <a:rPr lang="en-US" altLang="zh-CN" sz="2800" dirty="0">
                <a:solidFill>
                  <a:srgbClr val="000000"/>
                </a:solidFill>
              </a:rPr>
              <a:t>1) </a:t>
            </a:r>
            <a:r>
              <a:rPr lang="en-US" altLang="zh-CN" sz="2800" dirty="0" err="1">
                <a:solidFill>
                  <a:srgbClr val="000000"/>
                </a:solidFill>
              </a:rPr>
              <a:t>CountMin</a:t>
            </a:r>
            <a:r>
              <a:rPr lang="en-US" altLang="zh-CN" sz="2800" dirty="0">
                <a:solidFill>
                  <a:srgbClr val="000000"/>
                </a:solidFill>
              </a:rPr>
              <a:t> (CM),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endParaRPr lang="en-US" altLang="zh-CN" sz="2800" dirty="0">
              <a:solidFill>
                <a:srgbClr val="000000"/>
              </a:solidFill>
            </a:endParaRPr>
          </a:p>
          <a:p>
            <a:pPr lvl="1"/>
            <a:r>
              <a:rPr lang="en-US" altLang="zh-CN" sz="2800" dirty="0">
                <a:solidFill>
                  <a:srgbClr val="000000"/>
                </a:solidFill>
              </a:rPr>
              <a:t>2) Conservative Update (CU),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endParaRPr lang="en-US" altLang="zh-CN" sz="2800" dirty="0">
              <a:solidFill>
                <a:srgbClr val="000000"/>
              </a:solidFill>
            </a:endParaRPr>
          </a:p>
          <a:p>
            <a:pPr lvl="1"/>
            <a:r>
              <a:rPr lang="en-US" altLang="zh-CN" sz="2800" dirty="0">
                <a:solidFill>
                  <a:srgbClr val="000000"/>
                </a:solidFill>
              </a:rPr>
              <a:t>3) Count (C),</a:t>
            </a:r>
          </a:p>
          <a:p>
            <a:pPr lvl="1"/>
            <a:r>
              <a:rPr lang="en-US" altLang="zh-CN" sz="2800" dirty="0">
                <a:solidFill>
                  <a:srgbClr val="000000"/>
                </a:solidFill>
              </a:rPr>
              <a:t>4) Counter Tree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752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"/>
    </mc:Choice>
    <mc:Fallback xmlns="">
      <p:transition spd="slow" advTm="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437592" y="348250"/>
            <a:ext cx="8978888" cy="496824"/>
          </a:xfrm>
        </p:spPr>
        <p:txBody>
          <a:bodyPr/>
          <a:lstStyle/>
          <a:p>
            <a:r>
              <a:rPr lang="en-US" altLang="zh-CN" dirty="0"/>
              <a:t>Background- CM sketches </a:t>
            </a:r>
            <a:endParaRPr lang="zh-CN" altLang="en-US" dirty="0"/>
          </a:p>
        </p:txBody>
      </p:sp>
      <p:grpSp>
        <p:nvGrpSpPr>
          <p:cNvPr id="6" name="Group 19"/>
          <p:cNvGrpSpPr/>
          <p:nvPr/>
        </p:nvGrpSpPr>
        <p:grpSpPr>
          <a:xfrm>
            <a:off x="1801590" y="2066951"/>
            <a:ext cx="2765046" cy="347472"/>
            <a:chOff x="582399" y="2356923"/>
            <a:chExt cx="2765046" cy="347472"/>
          </a:xfrm>
        </p:grpSpPr>
        <p:sp>
          <p:nvSpPr>
            <p:cNvPr id="7" name="Rounded Rectangle 20"/>
            <p:cNvSpPr>
              <a:spLocks noChangeAspect="1"/>
            </p:cNvSpPr>
            <p:nvPr/>
          </p:nvSpPr>
          <p:spPr>
            <a:xfrm>
              <a:off x="582399" y="2356923"/>
              <a:ext cx="344646" cy="347472"/>
            </a:xfrm>
            <a:prstGeom prst="roundRect">
              <a:avLst/>
            </a:prstGeom>
            <a:solidFill>
              <a:srgbClr val="0432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ounded Rectangle 23"/>
            <p:cNvSpPr>
              <a:spLocks noChangeAspect="1"/>
            </p:cNvSpPr>
            <p:nvPr/>
          </p:nvSpPr>
          <p:spPr>
            <a:xfrm>
              <a:off x="928578" y="2356923"/>
              <a:ext cx="344646" cy="347472"/>
            </a:xfrm>
            <a:prstGeom prst="roundRect">
              <a:avLst/>
            </a:prstGeom>
            <a:solidFill>
              <a:srgbClr val="00FA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ounded Rectangle 24"/>
            <p:cNvSpPr>
              <a:spLocks noChangeAspect="1"/>
            </p:cNvSpPr>
            <p:nvPr/>
          </p:nvSpPr>
          <p:spPr>
            <a:xfrm>
              <a:off x="1273224" y="2356923"/>
              <a:ext cx="344646" cy="34747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Rounded Rectangle 25"/>
            <p:cNvSpPr>
              <a:spLocks noChangeAspect="1"/>
            </p:cNvSpPr>
            <p:nvPr/>
          </p:nvSpPr>
          <p:spPr>
            <a:xfrm>
              <a:off x="1619403" y="2356923"/>
              <a:ext cx="344646" cy="347472"/>
            </a:xfrm>
            <a:prstGeom prst="roundRect">
              <a:avLst/>
            </a:prstGeom>
            <a:solidFill>
              <a:srgbClr val="00FA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Rounded Rectangle 26"/>
            <p:cNvSpPr>
              <a:spLocks noChangeAspect="1"/>
            </p:cNvSpPr>
            <p:nvPr/>
          </p:nvSpPr>
          <p:spPr>
            <a:xfrm>
              <a:off x="1965795" y="2356923"/>
              <a:ext cx="344646" cy="34747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ounded Rectangle 27"/>
            <p:cNvSpPr>
              <a:spLocks noChangeAspect="1"/>
            </p:cNvSpPr>
            <p:nvPr/>
          </p:nvSpPr>
          <p:spPr>
            <a:xfrm>
              <a:off x="2311974" y="2356923"/>
              <a:ext cx="344646" cy="347472"/>
            </a:xfrm>
            <a:prstGeom prst="roundRect">
              <a:avLst/>
            </a:prstGeom>
            <a:solidFill>
              <a:srgbClr val="00FA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Rounded Rectangle 28"/>
            <p:cNvSpPr>
              <a:spLocks noChangeAspect="1"/>
            </p:cNvSpPr>
            <p:nvPr/>
          </p:nvSpPr>
          <p:spPr>
            <a:xfrm>
              <a:off x="2656620" y="2356923"/>
              <a:ext cx="344646" cy="347472"/>
            </a:xfrm>
            <a:prstGeom prst="roundRect">
              <a:avLst/>
            </a:prstGeom>
            <a:solidFill>
              <a:srgbClr val="FF2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ounded Rectangle 29"/>
            <p:cNvSpPr>
              <a:spLocks noChangeAspect="1"/>
            </p:cNvSpPr>
            <p:nvPr/>
          </p:nvSpPr>
          <p:spPr>
            <a:xfrm>
              <a:off x="3002799" y="2356923"/>
              <a:ext cx="344646" cy="347472"/>
            </a:xfrm>
            <a:prstGeom prst="roundRect">
              <a:avLst/>
            </a:prstGeom>
            <a:solidFill>
              <a:srgbClr val="0432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30"/>
          <p:cNvGrpSpPr/>
          <p:nvPr/>
        </p:nvGrpSpPr>
        <p:grpSpPr>
          <a:xfrm>
            <a:off x="6339831" y="2008004"/>
            <a:ext cx="3652240" cy="1828800"/>
            <a:chOff x="5125387" y="2302059"/>
            <a:chExt cx="3652240" cy="1828800"/>
          </a:xfrm>
        </p:grpSpPr>
        <p:sp>
          <p:nvSpPr>
            <p:cNvPr id="16" name="Rounded Rectangle 31"/>
            <p:cNvSpPr>
              <a:spLocks noChangeAspect="1"/>
            </p:cNvSpPr>
            <p:nvPr/>
          </p:nvSpPr>
          <p:spPr>
            <a:xfrm>
              <a:off x="5125387" y="23020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Rounded Rectangle 32"/>
            <p:cNvSpPr>
              <a:spLocks noChangeAspect="1"/>
            </p:cNvSpPr>
            <p:nvPr/>
          </p:nvSpPr>
          <p:spPr>
            <a:xfrm>
              <a:off x="5581917" y="2302059"/>
              <a:ext cx="456530" cy="457200"/>
            </a:xfrm>
            <a:prstGeom prst="roundRect">
              <a:avLst/>
            </a:prstGeom>
            <a:solidFill>
              <a:srgbClr val="FFF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rgbClr val="000000"/>
                  </a:solidFill>
                </a:rPr>
                <a:t>+1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" name="Rounded Rectangle 33"/>
            <p:cNvSpPr>
              <a:spLocks noChangeAspect="1"/>
            </p:cNvSpPr>
            <p:nvPr/>
          </p:nvSpPr>
          <p:spPr>
            <a:xfrm>
              <a:off x="6038447" y="23020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Rounded Rectangle 34"/>
            <p:cNvSpPr>
              <a:spLocks noChangeAspect="1"/>
            </p:cNvSpPr>
            <p:nvPr/>
          </p:nvSpPr>
          <p:spPr>
            <a:xfrm>
              <a:off x="6494977" y="23020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Rounded Rectangle 35"/>
            <p:cNvSpPr>
              <a:spLocks noChangeAspect="1"/>
            </p:cNvSpPr>
            <p:nvPr/>
          </p:nvSpPr>
          <p:spPr>
            <a:xfrm>
              <a:off x="6951507" y="23020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Rounded Rectangle 36"/>
            <p:cNvSpPr>
              <a:spLocks noChangeAspect="1"/>
            </p:cNvSpPr>
            <p:nvPr/>
          </p:nvSpPr>
          <p:spPr>
            <a:xfrm>
              <a:off x="7408037" y="23020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Rounded Rectangle 37"/>
            <p:cNvSpPr>
              <a:spLocks noChangeAspect="1"/>
            </p:cNvSpPr>
            <p:nvPr/>
          </p:nvSpPr>
          <p:spPr>
            <a:xfrm>
              <a:off x="7864567" y="23020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Rounded Rectangle 38"/>
            <p:cNvSpPr>
              <a:spLocks noChangeAspect="1"/>
            </p:cNvSpPr>
            <p:nvPr/>
          </p:nvSpPr>
          <p:spPr>
            <a:xfrm>
              <a:off x="8321097" y="23020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Rounded Rectangle 39"/>
            <p:cNvSpPr>
              <a:spLocks noChangeAspect="1"/>
            </p:cNvSpPr>
            <p:nvPr/>
          </p:nvSpPr>
          <p:spPr>
            <a:xfrm>
              <a:off x="5125387" y="27592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Rounded Rectangle 40"/>
            <p:cNvSpPr>
              <a:spLocks noChangeAspect="1"/>
            </p:cNvSpPr>
            <p:nvPr/>
          </p:nvSpPr>
          <p:spPr>
            <a:xfrm>
              <a:off x="5581917" y="27592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Rounded Rectangle 41"/>
            <p:cNvSpPr>
              <a:spLocks noChangeAspect="1"/>
            </p:cNvSpPr>
            <p:nvPr/>
          </p:nvSpPr>
          <p:spPr>
            <a:xfrm>
              <a:off x="6038447" y="2759259"/>
              <a:ext cx="456530" cy="457200"/>
            </a:xfrm>
            <a:prstGeom prst="roundRect">
              <a:avLst/>
            </a:prstGeom>
            <a:solidFill>
              <a:srgbClr val="FFF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CN" sz="1400" dirty="0">
                  <a:solidFill>
                    <a:srgbClr val="000000"/>
                  </a:solidFill>
                </a:rPr>
                <a:t>+1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ounded Rectangle 42"/>
            <p:cNvSpPr>
              <a:spLocks noChangeAspect="1"/>
            </p:cNvSpPr>
            <p:nvPr/>
          </p:nvSpPr>
          <p:spPr>
            <a:xfrm>
              <a:off x="6494977" y="27592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Rounded Rectangle 43"/>
            <p:cNvSpPr>
              <a:spLocks noChangeAspect="1"/>
            </p:cNvSpPr>
            <p:nvPr/>
          </p:nvSpPr>
          <p:spPr>
            <a:xfrm>
              <a:off x="6951507" y="27592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Rounded Rectangle 44"/>
            <p:cNvSpPr>
              <a:spLocks noChangeAspect="1"/>
            </p:cNvSpPr>
            <p:nvPr/>
          </p:nvSpPr>
          <p:spPr>
            <a:xfrm>
              <a:off x="7408037" y="27592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Rounded Rectangle 45"/>
            <p:cNvSpPr>
              <a:spLocks noChangeAspect="1"/>
            </p:cNvSpPr>
            <p:nvPr/>
          </p:nvSpPr>
          <p:spPr>
            <a:xfrm>
              <a:off x="7864567" y="27592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Rounded Rectangle 46"/>
            <p:cNvSpPr>
              <a:spLocks noChangeAspect="1"/>
            </p:cNvSpPr>
            <p:nvPr/>
          </p:nvSpPr>
          <p:spPr>
            <a:xfrm>
              <a:off x="8321097" y="27592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Rounded Rectangle 47"/>
            <p:cNvSpPr>
              <a:spLocks noChangeAspect="1"/>
            </p:cNvSpPr>
            <p:nvPr/>
          </p:nvSpPr>
          <p:spPr>
            <a:xfrm>
              <a:off x="5125387" y="3216459"/>
              <a:ext cx="456530" cy="457200"/>
            </a:xfrm>
            <a:prstGeom prst="roundRect">
              <a:avLst/>
            </a:prstGeom>
            <a:solidFill>
              <a:srgbClr val="FFF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CN" sz="1400" dirty="0">
                  <a:solidFill>
                    <a:srgbClr val="000000"/>
                  </a:solidFill>
                </a:rPr>
                <a:t>+1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ounded Rectangle 48"/>
            <p:cNvSpPr>
              <a:spLocks noChangeAspect="1"/>
            </p:cNvSpPr>
            <p:nvPr/>
          </p:nvSpPr>
          <p:spPr>
            <a:xfrm>
              <a:off x="5581917" y="32164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Rounded Rectangle 49"/>
            <p:cNvSpPr>
              <a:spLocks noChangeAspect="1"/>
            </p:cNvSpPr>
            <p:nvPr/>
          </p:nvSpPr>
          <p:spPr>
            <a:xfrm>
              <a:off x="6038447" y="32164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Rounded Rectangle 50"/>
            <p:cNvSpPr>
              <a:spLocks noChangeAspect="1"/>
            </p:cNvSpPr>
            <p:nvPr/>
          </p:nvSpPr>
          <p:spPr>
            <a:xfrm>
              <a:off x="6494977" y="32164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6" name="Rounded Rectangle 51"/>
            <p:cNvSpPr>
              <a:spLocks noChangeAspect="1"/>
            </p:cNvSpPr>
            <p:nvPr/>
          </p:nvSpPr>
          <p:spPr>
            <a:xfrm>
              <a:off x="6951507" y="32164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Rounded Rectangle 52"/>
            <p:cNvSpPr>
              <a:spLocks noChangeAspect="1"/>
            </p:cNvSpPr>
            <p:nvPr/>
          </p:nvSpPr>
          <p:spPr>
            <a:xfrm>
              <a:off x="7408037" y="32164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Rounded Rectangle 53"/>
            <p:cNvSpPr>
              <a:spLocks noChangeAspect="1"/>
            </p:cNvSpPr>
            <p:nvPr/>
          </p:nvSpPr>
          <p:spPr>
            <a:xfrm>
              <a:off x="7864567" y="32164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Rounded Rectangle 54"/>
            <p:cNvSpPr>
              <a:spLocks noChangeAspect="1"/>
            </p:cNvSpPr>
            <p:nvPr/>
          </p:nvSpPr>
          <p:spPr>
            <a:xfrm>
              <a:off x="8321097" y="32164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Rounded Rectangle 55"/>
            <p:cNvSpPr>
              <a:spLocks noChangeAspect="1"/>
            </p:cNvSpPr>
            <p:nvPr/>
          </p:nvSpPr>
          <p:spPr>
            <a:xfrm>
              <a:off x="5125387" y="36736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Rounded Rectangle 56"/>
            <p:cNvSpPr>
              <a:spLocks noChangeAspect="1"/>
            </p:cNvSpPr>
            <p:nvPr/>
          </p:nvSpPr>
          <p:spPr>
            <a:xfrm>
              <a:off x="5581917" y="3673659"/>
              <a:ext cx="456530" cy="457200"/>
            </a:xfrm>
            <a:prstGeom prst="roundRect">
              <a:avLst/>
            </a:prstGeom>
            <a:solidFill>
              <a:srgbClr val="FFF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CN" sz="1400" dirty="0">
                  <a:solidFill>
                    <a:srgbClr val="000000"/>
                  </a:solidFill>
                </a:rPr>
                <a:t>+1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2" name="Rounded Rectangle 57"/>
            <p:cNvSpPr>
              <a:spLocks noChangeAspect="1"/>
            </p:cNvSpPr>
            <p:nvPr/>
          </p:nvSpPr>
          <p:spPr>
            <a:xfrm>
              <a:off x="6038447" y="36736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Rounded Rectangle 58"/>
            <p:cNvSpPr>
              <a:spLocks noChangeAspect="1"/>
            </p:cNvSpPr>
            <p:nvPr/>
          </p:nvSpPr>
          <p:spPr>
            <a:xfrm>
              <a:off x="6494977" y="36736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Rounded Rectangle 59"/>
            <p:cNvSpPr>
              <a:spLocks noChangeAspect="1"/>
            </p:cNvSpPr>
            <p:nvPr/>
          </p:nvSpPr>
          <p:spPr>
            <a:xfrm>
              <a:off x="6951507" y="36736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Rounded Rectangle 60"/>
            <p:cNvSpPr>
              <a:spLocks noChangeAspect="1"/>
            </p:cNvSpPr>
            <p:nvPr/>
          </p:nvSpPr>
          <p:spPr>
            <a:xfrm>
              <a:off x="7408037" y="36736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Rounded Rectangle 61"/>
            <p:cNvSpPr>
              <a:spLocks noChangeAspect="1"/>
            </p:cNvSpPr>
            <p:nvPr/>
          </p:nvSpPr>
          <p:spPr>
            <a:xfrm>
              <a:off x="7864567" y="36736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Rounded Rectangle 62"/>
            <p:cNvSpPr>
              <a:spLocks noChangeAspect="1"/>
            </p:cNvSpPr>
            <p:nvPr/>
          </p:nvSpPr>
          <p:spPr>
            <a:xfrm>
              <a:off x="8321097" y="36736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Rectangle 63"/>
            <p:cNvSpPr/>
            <p:nvPr/>
          </p:nvSpPr>
          <p:spPr>
            <a:xfrm>
              <a:off x="5125387" y="2302059"/>
              <a:ext cx="3652240" cy="182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9" name="Freeform 64"/>
          <p:cNvSpPr/>
          <p:nvPr/>
        </p:nvSpPr>
        <p:spPr>
          <a:xfrm>
            <a:off x="4585846" y="2066950"/>
            <a:ext cx="2216727" cy="188685"/>
          </a:xfrm>
          <a:custGeom>
            <a:avLst/>
            <a:gdLst>
              <a:gd name="connsiteX0" fmla="*/ 0 w 2216727"/>
              <a:gd name="connsiteY0" fmla="*/ 375581 h 500272"/>
              <a:gd name="connsiteX1" fmla="*/ 1066800 w 2216727"/>
              <a:gd name="connsiteY1" fmla="*/ 1508 h 500272"/>
              <a:gd name="connsiteX2" fmla="*/ 2216727 w 2216727"/>
              <a:gd name="connsiteY2" fmla="*/ 500272 h 500272"/>
              <a:gd name="connsiteX3" fmla="*/ 2216727 w 2216727"/>
              <a:gd name="connsiteY3" fmla="*/ 500272 h 50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727" h="500272">
                <a:moveTo>
                  <a:pt x="0" y="375581"/>
                </a:moveTo>
                <a:cubicBezTo>
                  <a:pt x="348673" y="178153"/>
                  <a:pt x="697346" y="-19274"/>
                  <a:pt x="1066800" y="1508"/>
                </a:cubicBezTo>
                <a:cubicBezTo>
                  <a:pt x="1436254" y="22290"/>
                  <a:pt x="2216727" y="500272"/>
                  <a:pt x="2216727" y="500272"/>
                </a:cubicBezTo>
                <a:lnTo>
                  <a:pt x="2216727" y="500272"/>
                </a:ln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Freeform 65"/>
          <p:cNvSpPr/>
          <p:nvPr/>
        </p:nvSpPr>
        <p:spPr>
          <a:xfrm rot="669378" flipV="1">
            <a:off x="4536817" y="2446627"/>
            <a:ext cx="2723932" cy="183816"/>
          </a:xfrm>
          <a:custGeom>
            <a:avLst/>
            <a:gdLst>
              <a:gd name="connsiteX0" fmla="*/ 0 w 2216727"/>
              <a:gd name="connsiteY0" fmla="*/ 375581 h 500272"/>
              <a:gd name="connsiteX1" fmla="*/ 1066800 w 2216727"/>
              <a:gd name="connsiteY1" fmla="*/ 1508 h 500272"/>
              <a:gd name="connsiteX2" fmla="*/ 2216727 w 2216727"/>
              <a:gd name="connsiteY2" fmla="*/ 500272 h 500272"/>
              <a:gd name="connsiteX3" fmla="*/ 2216727 w 2216727"/>
              <a:gd name="connsiteY3" fmla="*/ 500272 h 50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727" h="500272">
                <a:moveTo>
                  <a:pt x="0" y="375581"/>
                </a:moveTo>
                <a:cubicBezTo>
                  <a:pt x="348673" y="178153"/>
                  <a:pt x="697346" y="-19274"/>
                  <a:pt x="1066800" y="1508"/>
                </a:cubicBezTo>
                <a:cubicBezTo>
                  <a:pt x="1436254" y="22290"/>
                  <a:pt x="2216727" y="500272"/>
                  <a:pt x="2216727" y="500272"/>
                </a:cubicBezTo>
                <a:lnTo>
                  <a:pt x="2216727" y="500272"/>
                </a:ln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Freeform 66"/>
          <p:cNvSpPr/>
          <p:nvPr/>
        </p:nvSpPr>
        <p:spPr>
          <a:xfrm>
            <a:off x="4567301" y="2256275"/>
            <a:ext cx="2222696" cy="1441433"/>
          </a:xfrm>
          <a:custGeom>
            <a:avLst/>
            <a:gdLst>
              <a:gd name="connsiteX0" fmla="*/ 0 w 2222696"/>
              <a:gd name="connsiteY0" fmla="*/ 0 h 1441433"/>
              <a:gd name="connsiteX1" fmla="*/ 844062 w 2222696"/>
              <a:gd name="connsiteY1" fmla="*/ 1322363 h 1441433"/>
              <a:gd name="connsiteX2" fmla="*/ 2222696 w 2222696"/>
              <a:gd name="connsiteY2" fmla="*/ 1378634 h 144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2696" h="1441433">
                <a:moveTo>
                  <a:pt x="0" y="0"/>
                </a:moveTo>
                <a:cubicBezTo>
                  <a:pt x="236806" y="546295"/>
                  <a:pt x="473613" y="1092591"/>
                  <a:pt x="844062" y="1322363"/>
                </a:cubicBezTo>
                <a:cubicBezTo>
                  <a:pt x="1214511" y="1552135"/>
                  <a:pt x="2222696" y="1378634"/>
                  <a:pt x="2222696" y="1378634"/>
                </a:cubicBezTo>
              </a:path>
            </a:pathLst>
          </a:custGeom>
          <a:noFill/>
          <a:ln w="28575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Freeform 67"/>
          <p:cNvSpPr/>
          <p:nvPr/>
        </p:nvSpPr>
        <p:spPr>
          <a:xfrm>
            <a:off x="4581369" y="2228139"/>
            <a:ext cx="1758462" cy="942536"/>
          </a:xfrm>
          <a:custGeom>
            <a:avLst/>
            <a:gdLst>
              <a:gd name="connsiteX0" fmla="*/ 0 w 1758462"/>
              <a:gd name="connsiteY0" fmla="*/ 0 h 942536"/>
              <a:gd name="connsiteX1" fmla="*/ 759656 w 1758462"/>
              <a:gd name="connsiteY1" fmla="*/ 745588 h 942536"/>
              <a:gd name="connsiteX2" fmla="*/ 1758462 w 1758462"/>
              <a:gd name="connsiteY2" fmla="*/ 942536 h 94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8462" h="942536">
                <a:moveTo>
                  <a:pt x="0" y="0"/>
                </a:moveTo>
                <a:cubicBezTo>
                  <a:pt x="233289" y="294249"/>
                  <a:pt x="466579" y="588499"/>
                  <a:pt x="759656" y="745588"/>
                </a:cubicBezTo>
                <a:cubicBezTo>
                  <a:pt x="1052733" y="902677"/>
                  <a:pt x="1758462" y="942536"/>
                  <a:pt x="1758462" y="942536"/>
                </a:cubicBezTo>
              </a:path>
            </a:pathLst>
          </a:custGeom>
          <a:noFill/>
          <a:ln w="28575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TextBox 68"/>
          <p:cNvSpPr txBox="1"/>
          <p:nvPr/>
        </p:nvSpPr>
        <p:spPr>
          <a:xfrm>
            <a:off x="4710172" y="1484784"/>
            <a:ext cx="162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432FF"/>
                </a:solidFill>
              </a:rPr>
              <a:t>Insertion</a:t>
            </a:r>
            <a:endParaRPr lang="en-US" sz="2800" dirty="0">
              <a:solidFill>
                <a:srgbClr val="0432FF"/>
              </a:solidFill>
            </a:endParaRPr>
          </a:p>
        </p:txBody>
      </p:sp>
      <p:grpSp>
        <p:nvGrpSpPr>
          <p:cNvPr id="54" name="Group 70"/>
          <p:cNvGrpSpPr/>
          <p:nvPr/>
        </p:nvGrpSpPr>
        <p:grpSpPr>
          <a:xfrm>
            <a:off x="1703512" y="4552528"/>
            <a:ext cx="3652240" cy="1828800"/>
            <a:chOff x="5125387" y="2302059"/>
            <a:chExt cx="3652240" cy="1828800"/>
          </a:xfrm>
        </p:grpSpPr>
        <p:sp>
          <p:nvSpPr>
            <p:cNvPr id="55" name="Rounded Rectangle 78"/>
            <p:cNvSpPr>
              <a:spLocks noChangeAspect="1"/>
            </p:cNvSpPr>
            <p:nvPr/>
          </p:nvSpPr>
          <p:spPr>
            <a:xfrm>
              <a:off x="5125387" y="23020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Rounded Rectangle 79"/>
            <p:cNvSpPr>
              <a:spLocks noChangeAspect="1"/>
            </p:cNvSpPr>
            <p:nvPr/>
          </p:nvSpPr>
          <p:spPr>
            <a:xfrm>
              <a:off x="5581917" y="2302059"/>
              <a:ext cx="456530" cy="457200"/>
            </a:xfrm>
            <a:prstGeom prst="roundRect">
              <a:avLst/>
            </a:prstGeom>
            <a:solidFill>
              <a:srgbClr val="FFF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37</a:t>
              </a:r>
            </a:p>
          </p:txBody>
        </p:sp>
        <p:sp>
          <p:nvSpPr>
            <p:cNvPr id="57" name="Rounded Rectangle 80"/>
            <p:cNvSpPr>
              <a:spLocks noChangeAspect="1"/>
            </p:cNvSpPr>
            <p:nvPr/>
          </p:nvSpPr>
          <p:spPr>
            <a:xfrm>
              <a:off x="6038447" y="23020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Rounded Rectangle 81"/>
            <p:cNvSpPr>
              <a:spLocks noChangeAspect="1"/>
            </p:cNvSpPr>
            <p:nvPr/>
          </p:nvSpPr>
          <p:spPr>
            <a:xfrm>
              <a:off x="6494977" y="23020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Rounded Rectangle 82"/>
            <p:cNvSpPr>
              <a:spLocks noChangeAspect="1"/>
            </p:cNvSpPr>
            <p:nvPr/>
          </p:nvSpPr>
          <p:spPr>
            <a:xfrm>
              <a:off x="6951507" y="23020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Rounded Rectangle 83"/>
            <p:cNvSpPr>
              <a:spLocks noChangeAspect="1"/>
            </p:cNvSpPr>
            <p:nvPr/>
          </p:nvSpPr>
          <p:spPr>
            <a:xfrm>
              <a:off x="7408037" y="23020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Rounded Rectangle 84"/>
            <p:cNvSpPr>
              <a:spLocks noChangeAspect="1"/>
            </p:cNvSpPr>
            <p:nvPr/>
          </p:nvSpPr>
          <p:spPr>
            <a:xfrm>
              <a:off x="7864567" y="23020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Rounded Rectangle 85"/>
            <p:cNvSpPr>
              <a:spLocks noChangeAspect="1"/>
            </p:cNvSpPr>
            <p:nvPr/>
          </p:nvSpPr>
          <p:spPr>
            <a:xfrm>
              <a:off x="8321097" y="23020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Rounded Rectangle 86"/>
            <p:cNvSpPr>
              <a:spLocks noChangeAspect="1"/>
            </p:cNvSpPr>
            <p:nvPr/>
          </p:nvSpPr>
          <p:spPr>
            <a:xfrm>
              <a:off x="5125387" y="27592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Rounded Rectangle 87"/>
            <p:cNvSpPr>
              <a:spLocks noChangeAspect="1"/>
            </p:cNvSpPr>
            <p:nvPr/>
          </p:nvSpPr>
          <p:spPr>
            <a:xfrm>
              <a:off x="5581917" y="27592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Rounded Rectangle 88"/>
            <p:cNvSpPr>
              <a:spLocks noChangeAspect="1"/>
            </p:cNvSpPr>
            <p:nvPr/>
          </p:nvSpPr>
          <p:spPr>
            <a:xfrm>
              <a:off x="6038447" y="2759259"/>
              <a:ext cx="456530" cy="457200"/>
            </a:xfrm>
            <a:prstGeom prst="roundRect">
              <a:avLst/>
            </a:prstGeom>
            <a:solidFill>
              <a:srgbClr val="FFF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66" name="Rounded Rectangle 89"/>
            <p:cNvSpPr>
              <a:spLocks noChangeAspect="1"/>
            </p:cNvSpPr>
            <p:nvPr/>
          </p:nvSpPr>
          <p:spPr>
            <a:xfrm>
              <a:off x="6494977" y="27592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Rounded Rectangle 90"/>
            <p:cNvSpPr>
              <a:spLocks noChangeAspect="1"/>
            </p:cNvSpPr>
            <p:nvPr/>
          </p:nvSpPr>
          <p:spPr>
            <a:xfrm>
              <a:off x="6951507" y="27592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Rounded Rectangle 91"/>
            <p:cNvSpPr>
              <a:spLocks noChangeAspect="1"/>
            </p:cNvSpPr>
            <p:nvPr/>
          </p:nvSpPr>
          <p:spPr>
            <a:xfrm>
              <a:off x="7408037" y="27592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Rounded Rectangle 92"/>
            <p:cNvSpPr>
              <a:spLocks noChangeAspect="1"/>
            </p:cNvSpPr>
            <p:nvPr/>
          </p:nvSpPr>
          <p:spPr>
            <a:xfrm>
              <a:off x="7864567" y="27592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Rounded Rectangle 93"/>
            <p:cNvSpPr>
              <a:spLocks noChangeAspect="1"/>
            </p:cNvSpPr>
            <p:nvPr/>
          </p:nvSpPr>
          <p:spPr>
            <a:xfrm>
              <a:off x="8321097" y="27592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Rounded Rectangle 94"/>
            <p:cNvSpPr>
              <a:spLocks noChangeAspect="1"/>
            </p:cNvSpPr>
            <p:nvPr/>
          </p:nvSpPr>
          <p:spPr>
            <a:xfrm>
              <a:off x="5125387" y="3216459"/>
              <a:ext cx="456530" cy="457200"/>
            </a:xfrm>
            <a:prstGeom prst="roundRect">
              <a:avLst/>
            </a:prstGeom>
            <a:solidFill>
              <a:srgbClr val="FFF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CN" sz="1600" dirty="0">
                  <a:solidFill>
                    <a:srgbClr val="000000"/>
                  </a:solidFill>
                </a:rPr>
                <a:t>25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2" name="Rounded Rectangle 95"/>
            <p:cNvSpPr>
              <a:spLocks noChangeAspect="1"/>
            </p:cNvSpPr>
            <p:nvPr/>
          </p:nvSpPr>
          <p:spPr>
            <a:xfrm>
              <a:off x="5581917" y="32164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Rounded Rectangle 96"/>
            <p:cNvSpPr>
              <a:spLocks noChangeAspect="1"/>
            </p:cNvSpPr>
            <p:nvPr/>
          </p:nvSpPr>
          <p:spPr>
            <a:xfrm>
              <a:off x="6038447" y="32164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Rounded Rectangle 97"/>
            <p:cNvSpPr>
              <a:spLocks noChangeAspect="1"/>
            </p:cNvSpPr>
            <p:nvPr/>
          </p:nvSpPr>
          <p:spPr>
            <a:xfrm>
              <a:off x="6494977" y="32164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Rounded Rectangle 98"/>
            <p:cNvSpPr>
              <a:spLocks noChangeAspect="1"/>
            </p:cNvSpPr>
            <p:nvPr/>
          </p:nvSpPr>
          <p:spPr>
            <a:xfrm>
              <a:off x="6951507" y="32164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Rounded Rectangle 99"/>
            <p:cNvSpPr>
              <a:spLocks noChangeAspect="1"/>
            </p:cNvSpPr>
            <p:nvPr/>
          </p:nvSpPr>
          <p:spPr>
            <a:xfrm>
              <a:off x="7408037" y="32164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Rounded Rectangle 100"/>
            <p:cNvSpPr>
              <a:spLocks noChangeAspect="1"/>
            </p:cNvSpPr>
            <p:nvPr/>
          </p:nvSpPr>
          <p:spPr>
            <a:xfrm>
              <a:off x="7864567" y="32164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Rounded Rectangle 101"/>
            <p:cNvSpPr>
              <a:spLocks noChangeAspect="1"/>
            </p:cNvSpPr>
            <p:nvPr/>
          </p:nvSpPr>
          <p:spPr>
            <a:xfrm>
              <a:off x="8321097" y="32164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Rounded Rectangle 102"/>
            <p:cNvSpPr>
              <a:spLocks noChangeAspect="1"/>
            </p:cNvSpPr>
            <p:nvPr/>
          </p:nvSpPr>
          <p:spPr>
            <a:xfrm>
              <a:off x="5125387" y="36736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Rounded Rectangle 103"/>
            <p:cNvSpPr>
              <a:spLocks noChangeAspect="1"/>
            </p:cNvSpPr>
            <p:nvPr/>
          </p:nvSpPr>
          <p:spPr>
            <a:xfrm>
              <a:off x="5581917" y="3673659"/>
              <a:ext cx="456530" cy="457200"/>
            </a:xfrm>
            <a:prstGeom prst="roundRect">
              <a:avLst/>
            </a:prstGeom>
            <a:solidFill>
              <a:srgbClr val="FFF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</a:rPr>
                <a:t>32</a:t>
              </a:r>
            </a:p>
          </p:txBody>
        </p:sp>
        <p:sp>
          <p:nvSpPr>
            <p:cNvPr id="81" name="Rounded Rectangle 104"/>
            <p:cNvSpPr>
              <a:spLocks noChangeAspect="1"/>
            </p:cNvSpPr>
            <p:nvPr/>
          </p:nvSpPr>
          <p:spPr>
            <a:xfrm>
              <a:off x="6038447" y="36736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Rounded Rectangle 105"/>
            <p:cNvSpPr>
              <a:spLocks noChangeAspect="1"/>
            </p:cNvSpPr>
            <p:nvPr/>
          </p:nvSpPr>
          <p:spPr>
            <a:xfrm>
              <a:off x="6494977" y="36736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Rounded Rectangle 106"/>
            <p:cNvSpPr>
              <a:spLocks noChangeAspect="1"/>
            </p:cNvSpPr>
            <p:nvPr/>
          </p:nvSpPr>
          <p:spPr>
            <a:xfrm>
              <a:off x="6951507" y="36736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Rounded Rectangle 107"/>
            <p:cNvSpPr>
              <a:spLocks noChangeAspect="1"/>
            </p:cNvSpPr>
            <p:nvPr/>
          </p:nvSpPr>
          <p:spPr>
            <a:xfrm>
              <a:off x="7408037" y="36736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Rounded Rectangle 108"/>
            <p:cNvSpPr>
              <a:spLocks noChangeAspect="1"/>
            </p:cNvSpPr>
            <p:nvPr/>
          </p:nvSpPr>
          <p:spPr>
            <a:xfrm>
              <a:off x="7864567" y="36736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Rounded Rectangle 109"/>
            <p:cNvSpPr>
              <a:spLocks noChangeAspect="1"/>
            </p:cNvSpPr>
            <p:nvPr/>
          </p:nvSpPr>
          <p:spPr>
            <a:xfrm>
              <a:off x="8321097" y="3673659"/>
              <a:ext cx="45653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Rectangle 110"/>
            <p:cNvSpPr/>
            <p:nvPr/>
          </p:nvSpPr>
          <p:spPr>
            <a:xfrm>
              <a:off x="5125387" y="2302059"/>
              <a:ext cx="3652240" cy="182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8" name="Freeform 71"/>
          <p:cNvSpPr/>
          <p:nvPr/>
        </p:nvSpPr>
        <p:spPr>
          <a:xfrm>
            <a:off x="2614004" y="4556299"/>
            <a:ext cx="3537405" cy="700606"/>
          </a:xfrm>
          <a:custGeom>
            <a:avLst/>
            <a:gdLst>
              <a:gd name="connsiteX0" fmla="*/ 0 w 3560618"/>
              <a:gd name="connsiteY0" fmla="*/ 213071 h 628707"/>
              <a:gd name="connsiteX1" fmla="*/ 2189018 w 3560618"/>
              <a:gd name="connsiteY1" fmla="*/ 19107 h 628707"/>
              <a:gd name="connsiteX2" fmla="*/ 3560618 w 3560618"/>
              <a:gd name="connsiteY2" fmla="*/ 628707 h 62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60618" h="628707">
                <a:moveTo>
                  <a:pt x="0" y="213071"/>
                </a:moveTo>
                <a:cubicBezTo>
                  <a:pt x="797791" y="81452"/>
                  <a:pt x="1595582" y="-50166"/>
                  <a:pt x="2189018" y="19107"/>
                </a:cubicBezTo>
                <a:cubicBezTo>
                  <a:pt x="2782454" y="88380"/>
                  <a:pt x="3560618" y="628707"/>
                  <a:pt x="3560618" y="628707"/>
                </a:cubicBezTo>
              </a:path>
            </a:pathLst>
          </a:custGeom>
          <a:noFill/>
          <a:ln w="28575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9" name="Freeform 72"/>
          <p:cNvSpPr/>
          <p:nvPr/>
        </p:nvSpPr>
        <p:spPr>
          <a:xfrm>
            <a:off x="3075700" y="5243050"/>
            <a:ext cx="3075709" cy="27709"/>
          </a:xfrm>
          <a:custGeom>
            <a:avLst/>
            <a:gdLst>
              <a:gd name="connsiteX0" fmla="*/ 0 w 3075709"/>
              <a:gd name="connsiteY0" fmla="*/ 0 h 27709"/>
              <a:gd name="connsiteX1" fmla="*/ 1773382 w 3075709"/>
              <a:gd name="connsiteY1" fmla="*/ 27709 h 27709"/>
              <a:gd name="connsiteX2" fmla="*/ 3075709 w 3075709"/>
              <a:gd name="connsiteY2" fmla="*/ 0 h 27709"/>
              <a:gd name="connsiteX3" fmla="*/ 3075709 w 3075709"/>
              <a:gd name="connsiteY3" fmla="*/ 0 h 2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5709" h="27709">
                <a:moveTo>
                  <a:pt x="0" y="0"/>
                </a:moveTo>
                <a:lnTo>
                  <a:pt x="1773382" y="27709"/>
                </a:lnTo>
                <a:cubicBezTo>
                  <a:pt x="2286000" y="27709"/>
                  <a:pt x="3075709" y="0"/>
                  <a:pt x="3075709" y="0"/>
                </a:cubicBezTo>
                <a:lnTo>
                  <a:pt x="3075709" y="0"/>
                </a:lnTo>
              </a:path>
            </a:pathLst>
          </a:custGeom>
          <a:noFill/>
          <a:ln w="28575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0" name="Freeform 73"/>
          <p:cNvSpPr/>
          <p:nvPr/>
        </p:nvSpPr>
        <p:spPr>
          <a:xfrm>
            <a:off x="2161300" y="5256905"/>
            <a:ext cx="3990109" cy="519806"/>
          </a:xfrm>
          <a:custGeom>
            <a:avLst/>
            <a:gdLst>
              <a:gd name="connsiteX0" fmla="*/ 0 w 3990109"/>
              <a:gd name="connsiteY0" fmla="*/ 443345 h 519806"/>
              <a:gd name="connsiteX1" fmla="*/ 1898073 w 3990109"/>
              <a:gd name="connsiteY1" fmla="*/ 484909 h 519806"/>
              <a:gd name="connsiteX2" fmla="*/ 3990109 w 3990109"/>
              <a:gd name="connsiteY2" fmla="*/ 0 h 51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0109" h="519806">
                <a:moveTo>
                  <a:pt x="0" y="443345"/>
                </a:moveTo>
                <a:cubicBezTo>
                  <a:pt x="616527" y="501072"/>
                  <a:pt x="1233055" y="558800"/>
                  <a:pt x="1898073" y="484909"/>
                </a:cubicBezTo>
                <a:cubicBezTo>
                  <a:pt x="2563091" y="411018"/>
                  <a:pt x="3990109" y="0"/>
                  <a:pt x="3990109" y="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1" name="Freeform 74"/>
          <p:cNvSpPr/>
          <p:nvPr/>
        </p:nvSpPr>
        <p:spPr>
          <a:xfrm>
            <a:off x="2632355" y="5270759"/>
            <a:ext cx="3532909" cy="997983"/>
          </a:xfrm>
          <a:custGeom>
            <a:avLst/>
            <a:gdLst>
              <a:gd name="connsiteX0" fmla="*/ 0 w 3532909"/>
              <a:gd name="connsiteY0" fmla="*/ 900546 h 997983"/>
              <a:gd name="connsiteX1" fmla="*/ 1565563 w 3532909"/>
              <a:gd name="connsiteY1" fmla="*/ 914400 h 997983"/>
              <a:gd name="connsiteX2" fmla="*/ 3532909 w 3532909"/>
              <a:gd name="connsiteY2" fmla="*/ 0 h 99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2909" h="997983">
                <a:moveTo>
                  <a:pt x="0" y="900546"/>
                </a:moveTo>
                <a:cubicBezTo>
                  <a:pt x="488372" y="982518"/>
                  <a:pt x="976745" y="1064491"/>
                  <a:pt x="1565563" y="914400"/>
                </a:cubicBezTo>
                <a:cubicBezTo>
                  <a:pt x="2154381" y="764309"/>
                  <a:pt x="3532909" y="0"/>
                  <a:pt x="3532909" y="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2" name="TextBox 75"/>
          <p:cNvSpPr txBox="1"/>
          <p:nvPr/>
        </p:nvSpPr>
        <p:spPr>
          <a:xfrm>
            <a:off x="3798563" y="3985900"/>
            <a:ext cx="1286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432FF"/>
                </a:solidFill>
              </a:rPr>
              <a:t>Query</a:t>
            </a:r>
            <a:endParaRPr lang="en-US" sz="2800" dirty="0">
              <a:solidFill>
                <a:srgbClr val="0432FF"/>
              </a:solidFill>
            </a:endParaRPr>
          </a:p>
        </p:txBody>
      </p:sp>
      <p:sp>
        <p:nvSpPr>
          <p:cNvPr id="93" name="Rounded Rectangle 76"/>
          <p:cNvSpPr>
            <a:spLocks noChangeAspect="1"/>
          </p:cNvSpPr>
          <p:nvPr/>
        </p:nvSpPr>
        <p:spPr>
          <a:xfrm>
            <a:off x="6274550" y="5097023"/>
            <a:ext cx="344646" cy="347472"/>
          </a:xfrm>
          <a:prstGeom prst="roundRect">
            <a:avLst/>
          </a:prstGeom>
          <a:solidFill>
            <a:srgbClr val="0432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4" name="TextBox 77"/>
          <p:cNvSpPr txBox="1"/>
          <p:nvPr/>
        </p:nvSpPr>
        <p:spPr>
          <a:xfrm>
            <a:off x="6619865" y="4976878"/>
            <a:ext cx="37710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+mn-ea"/>
                <a:cs typeface="Microsoft YaHei" charset="0"/>
              </a:rPr>
              <a:t>’frequency: </a:t>
            </a:r>
            <a:r>
              <a:rPr lang="en-US" altLang="zh-CN" sz="2800" b="1" dirty="0">
                <a:solidFill>
                  <a:srgbClr val="0432FF"/>
                </a:solidFill>
                <a:latin typeface="+mn-ea"/>
                <a:cs typeface="Microsoft YaHei" charset="0"/>
              </a:rPr>
              <a:t>25 </a:t>
            </a:r>
            <a:endParaRPr lang="zh-CN" altLang="en-US" sz="2800" b="1" dirty="0">
              <a:solidFill>
                <a:srgbClr val="0432FF"/>
              </a:solidFill>
              <a:latin typeface="+mn-ea"/>
              <a:cs typeface="Microsoft YaHei" charset="0"/>
            </a:endParaRPr>
          </a:p>
          <a:p>
            <a:r>
              <a:rPr lang="en-US" altLang="zh-CN" sz="2800" dirty="0">
                <a:solidFill>
                  <a:srgbClr val="000000"/>
                </a:solidFill>
                <a:latin typeface="+mn-ea"/>
                <a:cs typeface="Microsoft YaHei" charset="0"/>
              </a:rPr>
              <a:t>= Min{37, 30, </a:t>
            </a:r>
            <a:r>
              <a:rPr lang="en-US" altLang="zh-CN" sz="2800" b="1" dirty="0">
                <a:solidFill>
                  <a:srgbClr val="0432FF"/>
                </a:solidFill>
                <a:latin typeface="+mn-ea"/>
                <a:cs typeface="Microsoft YaHei" charset="0"/>
              </a:rPr>
              <a:t>25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cs typeface="Microsoft YaHei" charset="0"/>
              </a:rPr>
              <a:t>, 32}</a:t>
            </a:r>
            <a:endParaRPr lang="en-US" sz="2800" dirty="0">
              <a:solidFill>
                <a:srgbClr val="000000"/>
              </a:solidFill>
              <a:latin typeface="+mn-ea"/>
              <a:cs typeface="Microsoft YaHei" charset="0"/>
            </a:endParaRPr>
          </a:p>
          <a:p>
            <a:endParaRPr lang="en-US" sz="2800" dirty="0">
              <a:solidFill>
                <a:srgbClr val="000000"/>
              </a:solidFill>
              <a:latin typeface="+mn-ea"/>
              <a:cs typeface="Microsoft YaHe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071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9"/>
    </mc:Choice>
    <mc:Fallback xmlns="">
      <p:transition spd="slow" advTm="1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88" grpId="0" animBg="1"/>
      <p:bldP spid="89" grpId="0" animBg="1"/>
      <p:bldP spid="90" grpId="0" animBg="1"/>
      <p:bldP spid="91" grpId="0" animBg="1"/>
      <p:bldP spid="93" grpId="0" animBg="1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437592" y="348250"/>
            <a:ext cx="9194912" cy="496824"/>
          </a:xfrm>
        </p:spPr>
        <p:txBody>
          <a:bodyPr/>
          <a:lstStyle/>
          <a:p>
            <a:r>
              <a:rPr lang="en-US" altLang="zh-CN" dirty="0"/>
              <a:t>Background---traffic characteristics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-168696" y="1988840"/>
            <a:ext cx="7608168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800"/>
              </a:spcAft>
            </a:pPr>
            <a:r>
              <a:rPr lang="en-US" altLang="zh-CN" sz="3200" dirty="0"/>
              <a:t>Flow size distribution in real network</a:t>
            </a:r>
            <a:r>
              <a:rPr lang="en-US" altLang="zh-CN" sz="3200" dirty="0">
                <a:solidFill>
                  <a:schemeClr val="tx1"/>
                </a:solidFill>
              </a:rPr>
              <a:t>:</a:t>
            </a:r>
            <a:endParaRPr lang="en-US" altLang="zh-CN" sz="3200" dirty="0">
              <a:solidFill>
                <a:srgbClr val="000000"/>
              </a:solidFill>
            </a:endParaRPr>
          </a:p>
          <a:p>
            <a:pPr lvl="1">
              <a:spcAft>
                <a:spcPts val="80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1) Highly skewed</a:t>
            </a:r>
          </a:p>
          <a:p>
            <a:pPr lvl="1">
              <a:spcAft>
                <a:spcPts val="80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2) Majority: mice flows</a:t>
            </a:r>
          </a:p>
          <a:p>
            <a:pPr lvl="1">
              <a:spcAft>
                <a:spcPts val="80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3) Minority: elephant flows</a:t>
            </a:r>
          </a:p>
          <a:p>
            <a:pPr lvl="1">
              <a:spcAft>
                <a:spcPts val="80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4) No beforehand knowledge of </a:t>
            </a:r>
            <a:r>
              <a:rPr lang="en-US" altLang="zh-CN" sz="2800" dirty="0" smtClean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flow 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size </a:t>
            </a:r>
            <a:r>
              <a:rPr lang="en-US" altLang="zh-CN" sz="2800" dirty="0" smtClean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distribution</a:t>
            </a:r>
            <a:endParaRPr lang="en-US" altLang="zh-CN" sz="2800" dirty="0">
              <a:solidFill>
                <a:srgbClr val="000000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62741F0D-0759-4079-A44B-B7EFB8B164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" r="11896"/>
          <a:stretch/>
        </p:blipFill>
        <p:spPr>
          <a:xfrm>
            <a:off x="7680176" y="1772816"/>
            <a:ext cx="4248472" cy="348714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0D0968C1-52E6-405A-B00B-B86E161B1D0E}"/>
              </a:ext>
            </a:extLst>
          </p:cNvPr>
          <p:cNvSpPr/>
          <p:nvPr/>
        </p:nvSpPr>
        <p:spPr>
          <a:xfrm>
            <a:off x="-85632" y="5880504"/>
            <a:ext cx="12241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80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In such condition, existing sketches are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inefficient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 in memory usage!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"/>
    </mc:Choice>
    <mc:Fallback xmlns="">
      <p:transition spd="slow" advTm="1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437592" y="348250"/>
            <a:ext cx="7538728" cy="496824"/>
          </a:xfrm>
        </p:spPr>
        <p:txBody>
          <a:bodyPr/>
          <a:lstStyle/>
          <a:p>
            <a:r>
              <a:rPr lang="en-US" altLang="zh-CN" dirty="0"/>
              <a:t>Prior </a:t>
            </a:r>
            <a:r>
              <a:rPr lang="en-US" altLang="zh-CN" dirty="0" err="1"/>
              <a:t>sketches’limitations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93778" y="2134033"/>
            <a:ext cx="8660392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800"/>
              </a:spcAft>
            </a:pPr>
            <a:r>
              <a:rPr lang="en-US" altLang="zh-CN" sz="3200" dirty="0"/>
              <a:t>large memory </a:t>
            </a:r>
            <a:r>
              <a:rPr lang="en-US" altLang="zh-CN" sz="3200" dirty="0" smtClean="0"/>
              <a:t>size</a:t>
            </a:r>
            <a:endParaRPr lang="en-US" altLang="zh-CN" sz="3200" dirty="0"/>
          </a:p>
          <a:p>
            <a:pPr lvl="1">
              <a:spcAft>
                <a:spcPts val="800"/>
              </a:spcAft>
            </a:pPr>
            <a:r>
              <a:rPr lang="en-US" altLang="zh-CN" sz="2400" dirty="0"/>
              <a:t>   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Each counter needs to be large enough to store the largest flows</a:t>
            </a:r>
            <a:endParaRPr lang="en-US" altLang="zh-CN" sz="2400" dirty="0"/>
          </a:p>
        </p:txBody>
      </p:sp>
      <p:sp>
        <p:nvSpPr>
          <p:cNvPr id="5" name="矩形 4"/>
          <p:cNvSpPr/>
          <p:nvPr/>
        </p:nvSpPr>
        <p:spPr>
          <a:xfrm>
            <a:off x="335360" y="4581128"/>
            <a:ext cx="11180672" cy="105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800"/>
              </a:spcAft>
            </a:pPr>
            <a:r>
              <a:rPr lang="en-US" altLang="zh-CN" sz="3200" dirty="0"/>
              <a:t>Many memory accesses per </a:t>
            </a:r>
            <a:r>
              <a:rPr lang="en-US" altLang="zh-CN" sz="3200" dirty="0" smtClean="0"/>
              <a:t>insertion/query</a:t>
            </a:r>
            <a:endParaRPr lang="en-US" altLang="zh-CN" sz="3200" dirty="0"/>
          </a:p>
          <a:p>
            <a:pPr lvl="1">
              <a:spcAft>
                <a:spcPts val="800"/>
              </a:spcAft>
            </a:pPr>
            <a:r>
              <a:rPr lang="en-US" altLang="zh-CN" sz="2400" dirty="0">
                <a:solidFill>
                  <a:srgbClr val="000000"/>
                </a:solidFill>
              </a:rPr>
              <a:t>	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For each packet in an elephant flow, it needs to access all layers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601D0F97-A13A-46BA-9D2C-D958FC525EE4}"/>
              </a:ext>
            </a:extLst>
          </p:cNvPr>
          <p:cNvSpPr txBox="1"/>
          <p:nvPr/>
        </p:nvSpPr>
        <p:spPr>
          <a:xfrm>
            <a:off x="493778" y="1484784"/>
            <a:ext cx="8122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For CM Sketch, CU Sketch and C Sketch:</a:t>
            </a:r>
            <a:endParaRPr lang="zh-CN" altLang="en-US" sz="2800" dirty="0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67AAD4D-9CCF-497D-8609-17FD34642048}"/>
              </a:ext>
            </a:extLst>
          </p:cNvPr>
          <p:cNvSpPr/>
          <p:nvPr/>
        </p:nvSpPr>
        <p:spPr>
          <a:xfrm>
            <a:off x="623392" y="3851171"/>
            <a:ext cx="3137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For Counter Tree: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"/>
    </mc:Choice>
    <mc:Fallback xmlns="">
      <p:transition spd="slow" advTm="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437592" y="348250"/>
            <a:ext cx="9626960" cy="496824"/>
          </a:xfrm>
        </p:spPr>
        <p:txBody>
          <a:bodyPr/>
          <a:lstStyle/>
          <a:p>
            <a:r>
              <a:rPr lang="en-US" altLang="zh-CN" dirty="0"/>
              <a:t>Design goal---make every bit count	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05664" y="1747053"/>
            <a:ext cx="11180672" cy="105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800"/>
              </a:spcAft>
            </a:pPr>
            <a:r>
              <a:rPr lang="en-US" altLang="zh-CN" sz="3200" dirty="0"/>
              <a:t>Generic</a:t>
            </a:r>
          </a:p>
          <a:p>
            <a:pPr lvl="1">
              <a:spcAft>
                <a:spcPts val="800"/>
              </a:spcAft>
            </a:pPr>
            <a:r>
              <a:rPr lang="en-US" altLang="zh-CN" sz="2400" dirty="0">
                <a:solidFill>
                  <a:srgbClr val="000000"/>
                </a:solidFill>
              </a:rPr>
              <a:t>	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applicable to all sketches using counters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9944" y="3068960"/>
            <a:ext cx="10028544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800"/>
              </a:spcAft>
            </a:pPr>
            <a:r>
              <a:rPr lang="en-US" altLang="zh-CN" sz="3200" dirty="0"/>
              <a:t>Memory efficient </a:t>
            </a:r>
          </a:p>
          <a:p>
            <a:pPr lvl="1">
              <a:spcAft>
                <a:spcPts val="800"/>
              </a:spcAft>
            </a:pPr>
            <a:r>
              <a:rPr lang="en-US" altLang="zh-CN" sz="2400" dirty="0">
                <a:solidFill>
                  <a:srgbClr val="000000"/>
                </a:solidFill>
              </a:rPr>
              <a:t>	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each small counter can be adaptive to the size of both mice and elephant flows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2B00CD8-DBEF-46AF-B3C8-000F75F30A68}"/>
              </a:ext>
            </a:extLst>
          </p:cNvPr>
          <p:cNvSpPr/>
          <p:nvPr/>
        </p:nvSpPr>
        <p:spPr>
          <a:xfrm>
            <a:off x="433656" y="5085184"/>
            <a:ext cx="11180672" cy="105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800"/>
              </a:spcAft>
            </a:pPr>
            <a:r>
              <a:rPr lang="en-US" altLang="zh-CN" sz="3200" dirty="0"/>
              <a:t>Constant and fast speed</a:t>
            </a:r>
          </a:p>
          <a:p>
            <a:pPr lvl="1">
              <a:spcAft>
                <a:spcPts val="800"/>
              </a:spcAft>
            </a:pPr>
            <a:r>
              <a:rPr lang="en-US" altLang="zh-CN" sz="2400" dirty="0">
                <a:solidFill>
                  <a:srgbClr val="000000"/>
                </a:solidFill>
              </a:rPr>
              <a:t>	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easy to use and do not introduce sophisticated data structure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47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6"/>
    </mc:Choice>
    <mc:Fallback xmlns="">
      <p:transition spd="slow" advTm="9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0006d1df-c72b-47c4-9f2d-9d52a051f2ea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133540"/>
  <p:tag name="MH_LIBRARY" val="GRAPHIC"/>
  <p:tag name="MH_ORDER" val="直接连接符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8133540"/>
  <p:tag name="MH_LIBRARY" val="GRAPHIC"/>
  <p:tag name="MH_ORDER" val="矩形 4"/>
</p:tagLst>
</file>

<file path=ppt/theme/theme1.xml><?xml version="1.0" encoding="utf-8"?>
<a:theme xmlns:a="http://schemas.openxmlformats.org/drawingml/2006/main" name="Office 主题">
  <a:themeElements>
    <a:clrScheme name="自定义 2">
      <a:dk1>
        <a:srgbClr val="20517C"/>
      </a:dk1>
      <a:lt1>
        <a:srgbClr val="FFFFFF"/>
      </a:lt1>
      <a:dk2>
        <a:srgbClr val="20517C"/>
      </a:dk2>
      <a:lt2>
        <a:srgbClr val="FFFFFF"/>
      </a:lt2>
      <a:accent1>
        <a:srgbClr val="20517C"/>
      </a:accent1>
      <a:accent2>
        <a:srgbClr val="FFFFF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论文答辩主题字体">
      <a:majorFont>
        <a:latin typeface="华文细黑"/>
        <a:ea typeface="微软雅黑"/>
        <a:cs typeface=""/>
      </a:majorFont>
      <a:minorFont>
        <a:latin typeface="华文细黑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A000120150327A04KPBG</Template>
  <TotalTime>7234</TotalTime>
  <Words>1594</Words>
  <Application>Microsoft Office PowerPoint</Application>
  <PresentationFormat>宽屏</PresentationFormat>
  <Paragraphs>572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3" baseType="lpstr">
      <vt:lpstr>LinLibertineT</vt:lpstr>
      <vt:lpstr>华文细黑</vt:lpstr>
      <vt:lpstr>宋体</vt:lpstr>
      <vt:lpstr>Microsoft YaHei</vt:lpstr>
      <vt:lpstr>Microsoft YaHei</vt:lpstr>
      <vt:lpstr>Arial</vt:lpstr>
      <vt:lpstr>Arial Narrow</vt:lpstr>
      <vt:lpstr>Calibri</vt:lpstr>
      <vt:lpstr>Cambria Math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Future</cp:lastModifiedBy>
  <cp:revision>1715</cp:revision>
  <dcterms:created xsi:type="dcterms:W3CDTF">2015-05-14T07:52:00Z</dcterms:created>
  <dcterms:modified xsi:type="dcterms:W3CDTF">2019-05-02T09:21:23Z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2052-11.1.0.8573</vt:lpwstr>
  </property>
</Properties>
</file>