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84" r:id="rId2"/>
    <p:sldId id="438" r:id="rId3"/>
    <p:sldId id="437" r:id="rId4"/>
    <p:sldId id="439" r:id="rId5"/>
    <p:sldId id="440" r:id="rId6"/>
    <p:sldId id="441" r:id="rId7"/>
    <p:sldId id="447" r:id="rId8"/>
    <p:sldId id="442" r:id="rId9"/>
    <p:sldId id="446" r:id="rId10"/>
    <p:sldId id="443" r:id="rId11"/>
    <p:sldId id="444" r:id="rId12"/>
    <p:sldId id="448" r:id="rId13"/>
    <p:sldId id="449" r:id="rId14"/>
    <p:sldId id="452" r:id="rId15"/>
    <p:sldId id="450" r:id="rId16"/>
    <p:sldId id="451" r:id="rId17"/>
    <p:sldId id="453" r:id="rId18"/>
    <p:sldId id="454" r:id="rId19"/>
    <p:sldId id="455" r:id="rId20"/>
    <p:sldId id="457" r:id="rId21"/>
    <p:sldId id="456" r:id="rId22"/>
    <p:sldId id="458" r:id="rId23"/>
    <p:sldId id="459" r:id="rId24"/>
    <p:sldId id="460" r:id="rId25"/>
    <p:sldId id="461" r:id="rId26"/>
    <p:sldId id="434"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50021"/>
    <a:srgbClr val="E9ECF5"/>
    <a:srgbClr val="9CC5EE"/>
    <a:srgbClr val="C5E0B4"/>
    <a:srgbClr val="00CC66"/>
    <a:srgbClr val="33CC33"/>
    <a:srgbClr val="FF99CC"/>
    <a:srgbClr val="99F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1" autoAdjust="0"/>
    <p:restoredTop sz="88859" autoAdjust="0"/>
  </p:normalViewPr>
  <p:slideViewPr>
    <p:cSldViewPr snapToGrid="0">
      <p:cViewPr>
        <p:scale>
          <a:sx n="121" d="100"/>
          <a:sy n="121" d="100"/>
        </p:scale>
        <p:origin x="336" y="1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9" d="100"/>
          <a:sy n="89" d="100"/>
        </p:scale>
        <p:origin x="396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DDBEE5-1F49-4E21-AA75-C1EB99554DBB}" type="datetimeFigureOut">
              <a:rPr lang="zh-CN" altLang="en-US" smtClean="0"/>
              <a:t>2024/5/14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DF900-46A4-4B55-A06F-548409280FC6}" type="slidenum">
              <a:rPr lang="zh-CN" altLang="en-US" smtClean="0"/>
              <a:t>‹#›</a:t>
            </a:fld>
            <a:endParaRPr lang="zh-CN" altLang="en-US"/>
          </a:p>
        </p:txBody>
      </p:sp>
    </p:spTree>
    <p:extLst>
      <p:ext uri="{BB962C8B-B14F-4D97-AF65-F5344CB8AC3E}">
        <p14:creationId xmlns:p14="http://schemas.microsoft.com/office/powerpoint/2010/main" val="14516058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7A637-8712-4E20-957A-998EEAA86395}" type="datetimeFigureOut">
              <a:rPr lang="zh-CN" altLang="en-US" smtClean="0"/>
              <a:t>2024/5/14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03211-B18B-477D-A05F-14E4BC87236F}" type="slidenum">
              <a:rPr lang="zh-CN" altLang="en-US" smtClean="0"/>
              <a:t>‹#›</a:t>
            </a:fld>
            <a:endParaRPr lang="zh-CN" altLang="en-US"/>
          </a:p>
        </p:txBody>
      </p:sp>
    </p:spTree>
    <p:extLst>
      <p:ext uri="{BB962C8B-B14F-4D97-AF65-F5344CB8AC3E}">
        <p14:creationId xmlns:p14="http://schemas.microsoft.com/office/powerpoint/2010/main" val="568488711"/>
      </p:ext>
    </p:extLst>
  </p:cSld>
  <p:clrMap bg1="lt1" tx1="dk1" bg2="lt2" tx2="dk2" accent1="accent1" accent2="accent2" accent3="accent3" accent4="accent4" accent5="accent5" accent6="accent6" hlink="hlink" folHlink="folHlink"/>
  <p:hf hdr="0" ftr="0" dt="0"/>
  <p:notesStyle>
    <a:lvl1pPr marL="0" algn="just" defTabSz="914400" rtl="0" eaLnBrk="1" latinLnBrk="0" hangingPunct="1">
      <a:defRPr sz="1400" kern="1200">
        <a:solidFill>
          <a:schemeClr val="tx1"/>
        </a:solidFill>
        <a:latin typeface="Cambria" panose="02040503050406030204" pitchFamily="18" charset="0"/>
        <a:ea typeface="+mn-ea"/>
        <a:cs typeface="+mn-cs"/>
      </a:defRPr>
    </a:lvl1pPr>
    <a:lvl2pPr marL="457200" algn="just" defTabSz="914400" rtl="0" eaLnBrk="1" latinLnBrk="0" hangingPunct="1">
      <a:defRPr sz="1400" kern="1200">
        <a:solidFill>
          <a:schemeClr val="tx1"/>
        </a:solidFill>
        <a:latin typeface="Cambria" panose="02040503050406030204" pitchFamily="18" charset="0"/>
        <a:ea typeface="+mn-ea"/>
        <a:cs typeface="+mn-cs"/>
      </a:defRPr>
    </a:lvl2pPr>
    <a:lvl3pPr marL="914400" algn="just" defTabSz="914400" rtl="0" eaLnBrk="1" latinLnBrk="0" hangingPunct="1">
      <a:defRPr sz="1400" kern="1200">
        <a:solidFill>
          <a:schemeClr val="tx1"/>
        </a:solidFill>
        <a:latin typeface="Cambria" panose="02040503050406030204" pitchFamily="18" charset="0"/>
        <a:ea typeface="+mn-ea"/>
        <a:cs typeface="+mn-cs"/>
      </a:defRPr>
    </a:lvl3pPr>
    <a:lvl4pPr marL="1371600" algn="just" defTabSz="914400" rtl="0" eaLnBrk="1" latinLnBrk="0" hangingPunct="1">
      <a:defRPr sz="1400" kern="1200">
        <a:solidFill>
          <a:schemeClr val="tx1"/>
        </a:solidFill>
        <a:latin typeface="Cambria" panose="02040503050406030204" pitchFamily="18" charset="0"/>
        <a:ea typeface="+mn-ea"/>
        <a:cs typeface="+mn-cs"/>
      </a:defRPr>
    </a:lvl4pPr>
    <a:lvl5pPr marL="1828800" algn="just" defTabSz="914400" rtl="0" eaLnBrk="1" latinLnBrk="0" hangingPunct="1">
      <a:defRPr sz="14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Good morning, everyone! I am Yikai Zhao, a Ph.D. student from Peking University. This is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Yuhan</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Wu, also a Ph.D. student from Peking University. Today, we are honored to present our work, "Online Detection of Outstanding Quantiles with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QuantileFilter</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at the ICDE conference.</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1</a:t>
            </a:fld>
            <a:endParaRPr lang="zh-CN" altLang="en-US"/>
          </a:p>
        </p:txBody>
      </p:sp>
    </p:spTree>
    <p:extLst>
      <p:ext uri="{BB962C8B-B14F-4D97-AF65-F5344CB8AC3E}">
        <p14:creationId xmlns:p14="http://schemas.microsoft.com/office/powerpoint/2010/main" val="654051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Next, we introduce a more robust quantile definition than delta quantile: the (delta, epsilon) quantile. If user Alice has n attribute values, the delta quantile is the delta times n-</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th</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smallest attribute value, and the (delta, epsilon) quantile is the delta times n minus epsilon-</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th</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smallest attribute value. We use a specific example to illustrate the robustness of the (delta, epsilon) quantile. Consider the data stream on the slide: if we use the 0.9 quantile, we immediately think the user has Outstanding Quantiles after observing attribute values 1 and 100. However, if we observe more attribute values, we find it is just a low-probability event. Using the (0.9, 1) quantile, we calculate that the user's (0.9, 1) quantile is 1 after seeing values 1 and 100, avoiding the influence of low-probability events and enhancing robustness.</a:t>
            </a:r>
          </a:p>
          <a:p>
            <a:pPr algn="just"/>
            <a:endPar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10 MIN</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10</a:t>
            </a:fld>
            <a:endParaRPr lang="zh-CN" altLang="en-US"/>
          </a:p>
        </p:txBody>
      </p:sp>
    </p:spTree>
    <p:extLst>
      <p:ext uri="{BB962C8B-B14F-4D97-AF65-F5344CB8AC3E}">
        <p14:creationId xmlns:p14="http://schemas.microsoft.com/office/powerpoint/2010/main" val="137661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After introducing the (delta, epsilon) quantile, we need to check if our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definition is still applicable. The answer is surprisingly yes. After rearranging the formula on the slide, we find that a user's (delta, epsilon) quantile exceeding T is equivalent to the user's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exceeding epsilon divided by (1-delta).</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11</a:t>
            </a:fld>
            <a:endParaRPr lang="zh-CN" altLang="en-US"/>
          </a:p>
        </p:txBody>
      </p:sp>
    </p:spTree>
    <p:extLst>
      <p:ext uri="{BB962C8B-B14F-4D97-AF65-F5344CB8AC3E}">
        <p14:creationId xmlns:p14="http://schemas.microsoft.com/office/powerpoint/2010/main" val="5726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Using a single C-sketch can conveniently estimate each user's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Specifically, for items not exceeding T, we insert items with weight -1 into the C-sketch; for items exceeding T, we insert items with weight delta divided by (1-delta). The C-sketch usually uses multiple counter arrays for estimation, with each array using an independent hash function. Using the median of multiple estimates as the final estimate significantly improves accuracy.</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12</a:t>
            </a:fld>
            <a:endParaRPr lang="zh-CN" altLang="en-US"/>
          </a:p>
        </p:txBody>
      </p:sp>
    </p:spTree>
    <p:extLst>
      <p:ext uri="{BB962C8B-B14F-4D97-AF65-F5344CB8AC3E}">
        <p14:creationId xmlns:p14="http://schemas.microsoft.com/office/powerpoint/2010/main" val="8333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To further improve accuracy, we introduce the candidate election technique, splitting the quantile filter into two parts. The first part is the candidate part, containing m buckets. Each bucket contains b entries, each recording a user's fingerprint and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The second part is the vague part, a C-sketch with d arrays. We aim to record users with larger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Qweights</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who are more likely to have Outstanding Quantiles, in the candidate part, while recording users with smaller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Qweights</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in the vague part.</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13</a:t>
            </a:fld>
            <a:endParaRPr lang="zh-CN" altLang="en-US"/>
          </a:p>
        </p:txBody>
      </p:sp>
    </p:spTree>
    <p:extLst>
      <p:ext uri="{BB962C8B-B14F-4D97-AF65-F5344CB8AC3E}">
        <p14:creationId xmlns:p14="http://schemas.microsoft.com/office/powerpoint/2010/main" val="368046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When inserting a user's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there are three possible scenarios. When inserting user Alice's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of 9, we find an entry in her assigned bucket with Alice's fingerprint, so we directly update the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When inserting user Bob's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of -1, we find an empty entry in his assigned bucket and use it to record Bob's fingerprint and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When inserting user Carol's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of 9, we find her assigned bucket is full, so we insert an item with weight 9 into the vague part's C-sketch and query to get Carol's estimated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of 11. We find that 11 is a relatively large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even exceeding the smallest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of -2 in the bucket, so we evict Eve's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of -2 to the vague part and replace it with Carol's fingerprint and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of 11. If we find that a user's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exceeds the threshold epsilon divided by (1-delta) during insertion, we report that the user has Outstanding Quantiles.</a:t>
            </a:r>
          </a:p>
          <a:p>
            <a:pPr algn="just"/>
            <a:endPar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13 MIN</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14</a:t>
            </a:fld>
            <a:endParaRPr lang="zh-CN" altLang="en-US"/>
          </a:p>
        </p:txBody>
      </p:sp>
    </p:spTree>
    <p:extLst>
      <p:ext uri="{BB962C8B-B14F-4D97-AF65-F5344CB8AC3E}">
        <p14:creationId xmlns:p14="http://schemas.microsoft.com/office/powerpoint/2010/main" val="2934738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15</a:t>
            </a:fld>
            <a:endParaRPr lang="zh-CN" altLang="en-US"/>
          </a:p>
        </p:txBody>
      </p:sp>
    </p:spTree>
    <p:extLst>
      <p:ext uri="{BB962C8B-B14F-4D97-AF65-F5344CB8AC3E}">
        <p14:creationId xmlns:p14="http://schemas.microsoft.com/office/powerpoint/2010/main" val="1676399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16</a:t>
            </a:fld>
            <a:endParaRPr lang="zh-CN" altLang="en-US"/>
          </a:p>
        </p:txBody>
      </p:sp>
    </p:spTree>
    <p:extLst>
      <p:ext uri="{BB962C8B-B14F-4D97-AF65-F5344CB8AC3E}">
        <p14:creationId xmlns:p14="http://schemas.microsoft.com/office/powerpoint/2010/main" val="4232302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17</a:t>
            </a:fld>
            <a:endParaRPr lang="zh-CN" altLang="en-US"/>
          </a:p>
        </p:txBody>
      </p:sp>
    </p:spTree>
    <p:extLst>
      <p:ext uri="{BB962C8B-B14F-4D97-AF65-F5344CB8AC3E}">
        <p14:creationId xmlns:p14="http://schemas.microsoft.com/office/powerpoint/2010/main" val="2986919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Now, let us share some important experimental results. We compared our quantile filter with three recent multi-user quantile sketch algorithms on three datasets with different characteristics. The results show that in terms of computational speed, the quantile filter is 10 to 100 times faster than existing algorithms. In terms of space usage, the quantile filter can save 50 to 500 times more space while achieving the same accuracy</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18</a:t>
            </a:fld>
            <a:endParaRPr lang="zh-CN" altLang="en-US"/>
          </a:p>
        </p:txBody>
      </p:sp>
    </p:spTree>
    <p:extLst>
      <p:ext uri="{BB962C8B-B14F-4D97-AF65-F5344CB8AC3E}">
        <p14:creationId xmlns:p14="http://schemas.microsoft.com/office/powerpoint/2010/main" val="2416321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In the trade-off between accuracy and space, we can see that the accuracy of the quantile filter monotonically improves with increased space usage. On different datasets, the quantile filter can achieve nearly 100% accuracy when space usage exceeds 1 million bytes.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19</a:t>
            </a:fld>
            <a:endParaRPr lang="zh-CN" altLang="en-US"/>
          </a:p>
        </p:txBody>
      </p:sp>
    </p:spTree>
    <p:extLst>
      <p:ext uri="{BB962C8B-B14F-4D97-AF65-F5344CB8AC3E}">
        <p14:creationId xmlns:p14="http://schemas.microsoft.com/office/powerpoint/2010/main" val="146451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First, let's understand what "Outstanding Quantiles" are. We focus on a multi-user data stream scenario. In this data stream, each item has a key that indicates which user it belongs to, along with an attribute value. For example, the first three items in the data stream shown on the slide are (A, 1), (B, 1), and (A, 9).</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Given a delta between 0% and 100%, such as 50%, we can calculate a delta quantile for each user. For example, if user Alice's values are 0, 9, and 5, her 50% quantile is 5. If a user's delta quantile exceeds a preset threshold T, such as 3, we say that an Outstanding Quantile is detected for that user. In the example on the slide, user Alice has Outstanding Quantiles, while user Bob does not.</a:t>
            </a:r>
          </a:p>
          <a:p>
            <a:pPr algn="just"/>
            <a:endPar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1 MIN 30 SEC</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2</a:t>
            </a:fld>
            <a:endParaRPr lang="zh-CN" altLang="en-US"/>
          </a:p>
        </p:txBody>
      </p:sp>
    </p:spTree>
    <p:extLst>
      <p:ext uri="{BB962C8B-B14F-4D97-AF65-F5344CB8AC3E}">
        <p14:creationId xmlns:p14="http://schemas.microsoft.com/office/powerpoint/2010/main" val="122785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20</a:t>
            </a:fld>
            <a:endParaRPr lang="zh-CN" altLang="en-US"/>
          </a:p>
        </p:txBody>
      </p:sp>
    </p:spTree>
    <p:extLst>
      <p:ext uri="{BB962C8B-B14F-4D97-AF65-F5344CB8AC3E}">
        <p14:creationId xmlns:p14="http://schemas.microsoft.com/office/powerpoint/2010/main" val="114734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21</a:t>
            </a:fld>
            <a:endParaRPr lang="zh-CN" altLang="en-US"/>
          </a:p>
        </p:txBody>
      </p:sp>
    </p:spTree>
    <p:extLst>
      <p:ext uri="{BB962C8B-B14F-4D97-AF65-F5344CB8AC3E}">
        <p14:creationId xmlns:p14="http://schemas.microsoft.com/office/powerpoint/2010/main" val="3122815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In the trade-off between accuracy and speed, the quantile filter performs very impressively. We found that the quantile filter can achieve throughput exceeding 15 million operations per second. Furthermore, as space usage increases, not only does accuracy improve, but computational speed also increases. This is because more space usage means more insertion operations only need to access the candidate part without accessing the vague part. This property is different from all other algorithms.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22</a:t>
            </a:fld>
            <a:endParaRPr lang="zh-CN" altLang="en-US"/>
          </a:p>
        </p:txBody>
      </p:sp>
    </p:spTree>
    <p:extLst>
      <p:ext uri="{BB962C8B-B14F-4D97-AF65-F5344CB8AC3E}">
        <p14:creationId xmlns:p14="http://schemas.microsoft.com/office/powerpoint/2010/main" val="128026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23</a:t>
            </a:fld>
            <a:endParaRPr lang="zh-CN" altLang="en-US"/>
          </a:p>
        </p:txBody>
      </p:sp>
    </p:spTree>
    <p:extLst>
      <p:ext uri="{BB962C8B-B14F-4D97-AF65-F5344CB8AC3E}">
        <p14:creationId xmlns:p14="http://schemas.microsoft.com/office/powerpoint/2010/main" val="1945804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24</a:t>
            </a:fld>
            <a:endParaRPr lang="zh-CN" altLang="en-US"/>
          </a:p>
        </p:txBody>
      </p:sp>
    </p:spTree>
    <p:extLst>
      <p:ext uri="{BB962C8B-B14F-4D97-AF65-F5344CB8AC3E}">
        <p14:creationId xmlns:p14="http://schemas.microsoft.com/office/powerpoint/2010/main" val="28749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dirty="0"/>
          </a:p>
        </p:txBody>
      </p:sp>
      <p:sp>
        <p:nvSpPr>
          <p:cNvPr id="4" name="灯片编号占位符 3"/>
          <p:cNvSpPr>
            <a:spLocks noGrp="1"/>
          </p:cNvSpPr>
          <p:nvPr>
            <p:ph type="sldNum" sz="quarter" idx="5"/>
          </p:nvPr>
        </p:nvSpPr>
        <p:spPr/>
        <p:txBody>
          <a:bodyPr/>
          <a:lstStyle/>
          <a:p>
            <a:fld id="{FE403211-B18B-477D-A05F-14E4BC87236F}" type="slidenum">
              <a:rPr lang="zh-CN" altLang="en-US" smtClean="0"/>
              <a:t>25</a:t>
            </a:fld>
            <a:endParaRPr lang="zh-CN" altLang="en-US"/>
          </a:p>
        </p:txBody>
      </p:sp>
    </p:spTree>
    <p:extLst>
      <p:ext uri="{BB962C8B-B14F-4D97-AF65-F5344CB8AC3E}">
        <p14:creationId xmlns:p14="http://schemas.microsoft.com/office/powerpoint/2010/main" val="2309584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Finally, to summarize, we proposed the quantile filter, an online algorithm for real-time monitoring of Outstanding Quantiles. It has two important properties: fast online computation with constant time and up to 500 times more efficient space usage than existing algorithms. Thank you for listening! We welcome questions about our work, and now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Yuhan</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Wu will answer your questions.</a:t>
            </a:r>
          </a:p>
          <a:p>
            <a:pPr algn="just"/>
            <a:endPar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15 MIN</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26</a:t>
            </a:fld>
            <a:endParaRPr lang="zh-CN" altLang="en-US"/>
          </a:p>
        </p:txBody>
      </p:sp>
    </p:spTree>
    <p:extLst>
      <p:ext uri="{BB962C8B-B14F-4D97-AF65-F5344CB8AC3E}">
        <p14:creationId xmlns:p14="http://schemas.microsoft.com/office/powerpoint/2010/main" val="60320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Outstanding Quantiles are crucial in many real-world scenarios, particularly in network monitoring contexts for tail latency, such as 99% latency. Compared to network bandwidth or average latency, changes in 99% end-to-end latency have a greater impact on user experience. For example, in online games like League of Legends, players can perform smoothly with low 99% latency, but with high 99% latency exceeding 100 milliseconds, they may struggle, even if they can usually play normally. Therefore, enabling network administrators to detect outstanding 99% latency in real-time is very meaningful.</a:t>
            </a:r>
          </a:p>
        </p:txBody>
      </p:sp>
      <p:sp>
        <p:nvSpPr>
          <p:cNvPr id="4" name="灯片编号占位符 3"/>
          <p:cNvSpPr>
            <a:spLocks noGrp="1"/>
          </p:cNvSpPr>
          <p:nvPr>
            <p:ph type="sldNum" sz="quarter" idx="5"/>
          </p:nvPr>
        </p:nvSpPr>
        <p:spPr/>
        <p:txBody>
          <a:bodyPr/>
          <a:lstStyle/>
          <a:p>
            <a:fld id="{FE403211-B18B-477D-A05F-14E4BC87236F}" type="slidenum">
              <a:rPr lang="zh-CN" altLang="en-US" smtClean="0"/>
              <a:t>3</a:t>
            </a:fld>
            <a:endParaRPr lang="zh-CN" altLang="en-US"/>
          </a:p>
        </p:txBody>
      </p:sp>
    </p:spTree>
    <p:extLst>
      <p:ext uri="{BB962C8B-B14F-4D97-AF65-F5344CB8AC3E}">
        <p14:creationId xmlns:p14="http://schemas.microsoft.com/office/powerpoint/2010/main" val="100492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To monitor Outstanding Quantiles in a data stream in real-time, what requirements should we have for online streaming algorithms or data structures? First, we need the data structure to perform fast online computation. We want the insertion and query speed to reach at least 10 million operations per second because most network interface</a:t>
            </a:r>
            <a:r>
              <a:rPr lang="zh-CN" altLang="en-US" sz="1800" kern="100" dirty="0">
                <a:effectLst/>
                <a:latin typeface="DengXian" panose="02010600030101010101" pitchFamily="2" charset="-122"/>
                <a:ea typeface="DengXian" panose="02010600030101010101" pitchFamily="2" charset="-122"/>
                <a:cs typeface="Times New Roman" panose="02020603050405020304" pitchFamily="18" charset="0"/>
              </a:rPr>
              <a:t> </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cards send and receive packets at this speed. Second, we need the data structure to use space efficiently. To measure network traffic in real-time, we need to deploy this data structure on network devices like programmable switches or smart NICs, which typically have around 10 million bytes of SRAM available.</a:t>
            </a:r>
          </a:p>
          <a:p>
            <a:pPr algn="just"/>
            <a:endPar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3 MIN</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4</a:t>
            </a:fld>
            <a:endParaRPr lang="zh-CN" altLang="en-US"/>
          </a:p>
        </p:txBody>
      </p:sp>
    </p:spTree>
    <p:extLst>
      <p:ext uri="{BB962C8B-B14F-4D97-AF65-F5344CB8AC3E}">
        <p14:creationId xmlns:p14="http://schemas.microsoft.com/office/powerpoint/2010/main" val="266543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Can existing streaming algorithms meet these two requirements? Let's review the previous work. Algorithms that estimate quantiles in a data stream can be divided into two categories. The first category can only estimate the quantiles of a single user, including the GK sketch proposed 20 years ago, q-digest, and more recent KLL sketch and DD sketch. These algorithms support queries for any delta quantile, such as 50% quantile, 95% quantile, or 99% quantile. However, extending these single-user quantile sketches to multi-user quantiles is not straightforward. Additionally, these algorithms are sensitive to the distribution of attribute values. For example, DD sketch uses buckets with exponentially increasing widths to approximate histograms. If the data is logarithmically uniformly distributed, DD sketch can provide accurate estimates for both 50% and 95% quantiles. But if the data is uniformly distributed, the accuracy of DD sketch for the 99% quantile will significantly decrease.</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5</a:t>
            </a:fld>
            <a:endParaRPr lang="zh-CN" altLang="en-US"/>
          </a:p>
        </p:txBody>
      </p:sp>
    </p:spTree>
    <p:extLst>
      <p:ext uri="{BB962C8B-B14F-4D97-AF65-F5344CB8AC3E}">
        <p14:creationId xmlns:p14="http://schemas.microsoft.com/office/powerpoint/2010/main" val="324725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The second category can estimate quantiles for each user in a data stream, mostly proposed in the past two years, including SQUAD,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SketchPolymer</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and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HistSketch</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These are mainly extensions of the first category of quantile sketches. For example,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SketchPolymer</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extends DD sketch to a multi-user version using some shared techniques. However, the computational and storage overheads of these sketches are substantial. So, can existing algorithms meet the requirements of speed and space usage? The answer is no.</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6</a:t>
            </a:fld>
            <a:endParaRPr lang="zh-CN" altLang="en-US"/>
          </a:p>
        </p:txBody>
      </p:sp>
    </p:spTree>
    <p:extLst>
      <p:ext uri="{BB962C8B-B14F-4D97-AF65-F5344CB8AC3E}">
        <p14:creationId xmlns:p14="http://schemas.microsoft.com/office/powerpoint/2010/main" val="411717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Next, I will introduce our novel sketch algorithm. Our first observation is that since the delta in the definition of Outstanding Quantiles is predetermined, we do not require the algorithm to answer any quantile for each user. We do not even need the algorithm to provide each user's delta quantile. Look at the example on the slide: the 80% quantile for the blue user does not exceed the preset threshold of 5500, while the 80% quantile for the orange user exceeds the threshold. We can also determine whether a user has Outstanding Quantiles from another perspective: whether the quantile corresponding to the threshold of 5500 exceeds 80%. For the blue user, the quantile corresponding to 5500 is about 90%, while for the orange user, it is about 70%. Therefore, we only need to monitor whether the quantile corresponding to the preset threshold T exceeds delta for each user's attribute value distribution.</a:t>
            </a:r>
          </a:p>
          <a:p>
            <a:pPr algn="just"/>
            <a:endPar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6 MIN</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7</a:t>
            </a:fld>
            <a:endParaRPr lang="zh-CN" altLang="en-US"/>
          </a:p>
        </p:txBody>
      </p:sp>
    </p:spTree>
    <p:extLst>
      <p:ext uri="{BB962C8B-B14F-4D97-AF65-F5344CB8AC3E}">
        <p14:creationId xmlns:p14="http://schemas.microsoft.com/office/powerpoint/2010/main" val="2725896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From this perspective, we propose a naive algorithm for real-time monitoring of Outstanding Quantiles, using a sketch algorithm called C-sketch. C-sketch is a classic algorithm for multi-user data streams, capable of counting how many items belong to each user in the data stream. The C-sketch data structure is an array of counters, and it uses a hash function h to assign a counter to each user, meaning multiple users may share a counter. C-sketch also uses another hash function s to randomly assign each user to be a positive or negative user. When a new item for user Alice arrives, if Alice is a positive user, C-sketch increments the corresponding counter by 1; if Alice is a negative user, C-sketch decrements the counter by 1. Each user can use the value of their counter as an estimate of their item frequency, and this estimate is provably unbiased.</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Our naive algorithm is easy to understand. It uses two C-sketches. For each new item belonging to user Alice, if the attribute value does not exceed the threshold T, it is inserted into the first C-sketch; if it exceeds T, it is inserted into the second C-sketch. Then, we query the number of items for user Alice that exceed and do not exceed T from the two sketches, respectively, and estimate the quantile of T. If the quantile does not exceed delta, we report that user Alice has Outstanding Quantiles.</a:t>
            </a:r>
          </a:p>
          <a:p>
            <a:pPr algn="just"/>
            <a:endPar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8 MIN</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E403211-B18B-477D-A05F-14E4BC87236F}" type="slidenum">
              <a:rPr lang="zh-CN" altLang="en-US" smtClean="0"/>
              <a:t>8</a:t>
            </a:fld>
            <a:endParaRPr lang="zh-CN" altLang="en-US"/>
          </a:p>
        </p:txBody>
      </p:sp>
    </p:spTree>
    <p:extLst>
      <p:ext uri="{BB962C8B-B14F-4D97-AF65-F5344CB8AC3E}">
        <p14:creationId xmlns:p14="http://schemas.microsoft.com/office/powerpoint/2010/main" val="212207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However, using two independent C-sketches is somewhat wasteful in terms of space. We next explore how to further save space and improve accuracy. By expanding the formula for the quantile of threshold T, we get the green formula. This means we define a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for each user. Items exceeding T contribute positive weights to the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and items not exceeding T contribute negative weights. Numerically, if a user's quantile of T exceeds delta, the user's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is positive; otherwise, it is negative. For example, the blue user's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is positive, while the orange user's </a:t>
            </a:r>
            <a:r>
              <a:rPr lang="en-US" altLang="zh-CN" sz="1800" kern="100" dirty="0" err="1">
                <a:effectLst/>
                <a:latin typeface="DengXian" panose="02010600030101010101" pitchFamily="2" charset="-122"/>
                <a:ea typeface="DengXian" panose="02010600030101010101" pitchFamily="2" charset="-122"/>
                <a:cs typeface="Times New Roman" panose="02020603050405020304" pitchFamily="18" charset="0"/>
              </a:rPr>
              <a:t>Qweight</a:t>
            </a:r>
            <a:r>
              <a:rPr lang="en-US" altLang="zh-CN" sz="1800" kern="100" dirty="0">
                <a:effectLst/>
                <a:latin typeface="DengXian" panose="02010600030101010101" pitchFamily="2" charset="-122"/>
                <a:ea typeface="DengXian" panose="02010600030101010101" pitchFamily="2" charset="-122"/>
                <a:cs typeface="Times New Roman" panose="02020603050405020304" pitchFamily="18" charset="0"/>
              </a:rPr>
              <a:t> is negative.</a:t>
            </a:r>
          </a:p>
        </p:txBody>
      </p:sp>
      <p:sp>
        <p:nvSpPr>
          <p:cNvPr id="4" name="灯片编号占位符 3"/>
          <p:cNvSpPr>
            <a:spLocks noGrp="1"/>
          </p:cNvSpPr>
          <p:nvPr>
            <p:ph type="sldNum" sz="quarter" idx="5"/>
          </p:nvPr>
        </p:nvSpPr>
        <p:spPr/>
        <p:txBody>
          <a:bodyPr/>
          <a:lstStyle/>
          <a:p>
            <a:fld id="{FE403211-B18B-477D-A05F-14E4BC87236F}" type="slidenum">
              <a:rPr lang="zh-CN" altLang="en-US" smtClean="0"/>
              <a:t>9</a:t>
            </a:fld>
            <a:endParaRPr lang="zh-CN" altLang="en-US"/>
          </a:p>
        </p:txBody>
      </p:sp>
    </p:spTree>
    <p:extLst>
      <p:ext uri="{BB962C8B-B14F-4D97-AF65-F5344CB8AC3E}">
        <p14:creationId xmlns:p14="http://schemas.microsoft.com/office/powerpoint/2010/main" val="3765909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sz="1600">
                <a:latin typeface="+mn-lt"/>
              </a:defRPr>
            </a:lvl1pPr>
          </a:lstStyle>
          <a:p>
            <a:fld id="{023126B9-07AC-4BAF-B3D7-FAC1D3999DA4}" type="slidenum">
              <a:rPr lang="zh-CN" altLang="en-US" smtClean="0"/>
              <a:pPr/>
              <a:t>‹#›</a:t>
            </a:fld>
            <a:r>
              <a:rPr lang="zh-CN" altLang="en-US" dirty="0"/>
              <a:t> </a:t>
            </a:r>
            <a:r>
              <a:rPr lang="en-US" altLang="zh-CN" dirty="0"/>
              <a:t>/</a:t>
            </a:r>
            <a:r>
              <a:rPr lang="zh-CN" altLang="en-US" dirty="0"/>
              <a:t> </a:t>
            </a:r>
            <a:r>
              <a:rPr lang="en-US" altLang="zh-CN" dirty="0"/>
              <a:t>35</a:t>
            </a:r>
            <a:endParaRPr lang="zh-CN" altLang="en-US" dirty="0"/>
          </a:p>
        </p:txBody>
      </p:sp>
      <p:sp>
        <p:nvSpPr>
          <p:cNvPr id="3" name="任意多边形 21">
            <a:extLst>
              <a:ext uri="{FF2B5EF4-FFF2-40B4-BE49-F238E27FC236}">
                <a16:creationId xmlns:a16="http://schemas.microsoft.com/office/drawing/2014/main" id="{17D1C865-0E6F-4C62-95B9-DCA29F9C1A5A}"/>
              </a:ext>
            </a:extLst>
          </p:cNvPr>
          <p:cNvSpPr/>
          <p:nvPr userDrawn="1"/>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pic>
        <p:nvPicPr>
          <p:cNvPr id="4" name="图片 3">
            <a:extLst>
              <a:ext uri="{FF2B5EF4-FFF2-40B4-BE49-F238E27FC236}">
                <a16:creationId xmlns:a16="http://schemas.microsoft.com/office/drawing/2014/main" id="{E4B37B46-37B7-4FE6-9DA3-4E87D9C7D3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4815" y="136525"/>
            <a:ext cx="812064" cy="812064"/>
          </a:xfrm>
          <a:prstGeom prst="rect">
            <a:avLst/>
          </a:prstGeom>
        </p:spPr>
      </p:pic>
    </p:spTree>
    <p:extLst>
      <p:ext uri="{BB962C8B-B14F-4D97-AF65-F5344CB8AC3E}">
        <p14:creationId xmlns:p14="http://schemas.microsoft.com/office/powerpoint/2010/main" val="162056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a:xfrm>
            <a:off x="10774680" y="6356350"/>
            <a:ext cx="1437640" cy="365125"/>
          </a:xfrm>
        </p:spPr>
        <p:txBody>
          <a:bodyPr/>
          <a:lstStyle>
            <a:lvl1pPr algn="ctr">
              <a:defRPr sz="1800"/>
            </a:lvl1pPr>
          </a:lstStyle>
          <a:p>
            <a:fld id="{023126B9-07AC-4BAF-B3D7-FAC1D3999DA4}" type="slidenum">
              <a:rPr lang="zh-CN" altLang="en-US" smtClean="0"/>
              <a:pPr/>
              <a:t>‹#›</a:t>
            </a:fld>
            <a:r>
              <a:rPr lang="zh-CN" altLang="en-US" dirty="0"/>
              <a:t> </a:t>
            </a:r>
            <a:r>
              <a:rPr lang="en-US" altLang="zh-CN" dirty="0"/>
              <a:t>/</a:t>
            </a:r>
            <a:r>
              <a:rPr lang="zh-CN" altLang="en-US" dirty="0"/>
              <a:t> </a:t>
            </a:r>
            <a:r>
              <a:rPr lang="en-US" altLang="zh-CN" dirty="0"/>
              <a:t>35</a:t>
            </a:r>
            <a:endParaRPr lang="zh-CN" altLang="en-US" dirty="0"/>
          </a:p>
        </p:txBody>
      </p:sp>
    </p:spTree>
    <p:extLst>
      <p:ext uri="{BB962C8B-B14F-4D97-AF65-F5344CB8AC3E}">
        <p14:creationId xmlns:p14="http://schemas.microsoft.com/office/powerpoint/2010/main" val="2251331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023126B9-07AC-4BAF-B3D7-FAC1D3999DA4}" type="slidenum">
              <a:rPr lang="zh-CN" altLang="en-US" smtClean="0"/>
              <a:pPr/>
              <a:t>‹#›</a:t>
            </a:fld>
            <a:r>
              <a:rPr lang="zh-CN" altLang="en-US" dirty="0"/>
              <a:t> </a:t>
            </a:r>
            <a:r>
              <a:rPr lang="en-US" altLang="zh-CN" dirty="0"/>
              <a:t>/</a:t>
            </a:r>
            <a:r>
              <a:rPr lang="zh-CN" altLang="en-US" dirty="0"/>
              <a:t> </a:t>
            </a:r>
            <a:r>
              <a:rPr lang="en-US" altLang="zh-CN" dirty="0"/>
              <a:t>35</a:t>
            </a:r>
            <a:endParaRPr lang="zh-CN" altLang="en-US" dirty="0"/>
          </a:p>
        </p:txBody>
      </p:sp>
    </p:spTree>
    <p:extLst>
      <p:ext uri="{BB962C8B-B14F-4D97-AF65-F5344CB8AC3E}">
        <p14:creationId xmlns:p14="http://schemas.microsoft.com/office/powerpoint/2010/main" val="172347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023126B9-07AC-4BAF-B3D7-FAC1D3999DA4}" type="slidenum">
              <a:rPr lang="zh-CN" altLang="en-US" smtClean="0"/>
              <a:pPr/>
              <a:t>‹#›</a:t>
            </a:fld>
            <a:r>
              <a:rPr lang="zh-CN" altLang="en-US" dirty="0"/>
              <a:t> </a:t>
            </a:r>
            <a:r>
              <a:rPr lang="en-US" altLang="zh-CN" dirty="0"/>
              <a:t>/</a:t>
            </a:r>
            <a:r>
              <a:rPr lang="zh-CN" altLang="en-US" dirty="0"/>
              <a:t> </a:t>
            </a:r>
            <a:r>
              <a:rPr lang="en-US" altLang="zh-CN" dirty="0"/>
              <a:t>35</a:t>
            </a:r>
            <a:endParaRPr lang="zh-CN" altLang="en-US" dirty="0"/>
          </a:p>
        </p:txBody>
      </p:sp>
    </p:spTree>
    <p:extLst>
      <p:ext uri="{BB962C8B-B14F-4D97-AF65-F5344CB8AC3E}">
        <p14:creationId xmlns:p14="http://schemas.microsoft.com/office/powerpoint/2010/main" val="172347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023126B9-07AC-4BAF-B3D7-FAC1D3999DA4}" type="slidenum">
              <a:rPr lang="zh-CN" altLang="en-US" smtClean="0"/>
              <a:pPr/>
              <a:t>‹#›</a:t>
            </a:fld>
            <a:r>
              <a:rPr lang="zh-CN" altLang="en-US" dirty="0"/>
              <a:t> </a:t>
            </a:r>
            <a:r>
              <a:rPr lang="en-US" altLang="zh-CN" dirty="0"/>
              <a:t>/</a:t>
            </a:r>
            <a:r>
              <a:rPr lang="zh-CN" altLang="en-US" dirty="0"/>
              <a:t> </a:t>
            </a:r>
            <a:r>
              <a:rPr lang="en-US" altLang="zh-CN" dirty="0"/>
              <a:t>35</a:t>
            </a:r>
            <a:endParaRPr lang="zh-CN" altLang="en-US" dirty="0"/>
          </a:p>
        </p:txBody>
      </p:sp>
    </p:spTree>
    <p:extLst>
      <p:ext uri="{BB962C8B-B14F-4D97-AF65-F5344CB8AC3E}">
        <p14:creationId xmlns:p14="http://schemas.microsoft.com/office/powerpoint/2010/main" val="1723471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023126B9-07AC-4BAF-B3D7-FAC1D3999DA4}" type="slidenum">
              <a:rPr lang="zh-CN" altLang="en-US" smtClean="0"/>
              <a:pPr/>
              <a:t>‹#›</a:t>
            </a:fld>
            <a:r>
              <a:rPr lang="zh-CN" altLang="en-US" dirty="0"/>
              <a:t> </a:t>
            </a:r>
            <a:r>
              <a:rPr lang="en-US" altLang="zh-CN" dirty="0"/>
              <a:t>/</a:t>
            </a:r>
            <a:r>
              <a:rPr lang="zh-CN" altLang="en-US" dirty="0"/>
              <a:t> </a:t>
            </a:r>
            <a:r>
              <a:rPr lang="en-US" altLang="zh-CN" dirty="0"/>
              <a:t>35</a:t>
            </a:r>
            <a:endParaRPr lang="zh-CN" altLang="en-US" dirty="0"/>
          </a:p>
        </p:txBody>
      </p:sp>
    </p:spTree>
    <p:extLst>
      <p:ext uri="{BB962C8B-B14F-4D97-AF65-F5344CB8AC3E}">
        <p14:creationId xmlns:p14="http://schemas.microsoft.com/office/powerpoint/2010/main" val="361703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800">
                <a:solidFill>
                  <a:schemeClr val="bg2">
                    <a:lumMod val="25000"/>
                  </a:schemeClr>
                </a:solidFill>
                <a:latin typeface="+mn-lt"/>
              </a:defRPr>
            </a:lvl1pPr>
          </a:lstStyle>
          <a:p>
            <a:fld id="{023126B9-07AC-4BAF-B3D7-FAC1D3999DA4}" type="slidenum">
              <a:rPr lang="zh-CN" altLang="en-US" smtClean="0"/>
              <a:pPr/>
              <a:t>‹#›</a:t>
            </a:fld>
            <a:r>
              <a:rPr lang="zh-CN" altLang="en-US" dirty="0"/>
              <a:t> </a:t>
            </a:r>
            <a:r>
              <a:rPr lang="en-US" altLang="zh-CN" dirty="0"/>
              <a:t>/</a:t>
            </a:r>
            <a:r>
              <a:rPr lang="zh-CN" altLang="en-US" dirty="0"/>
              <a:t> </a:t>
            </a:r>
            <a:r>
              <a:rPr lang="en-US" altLang="zh-CN" dirty="0"/>
              <a:t>35</a:t>
            </a:r>
            <a:endParaRPr lang="zh-CN" altLang="en-US" dirty="0"/>
          </a:p>
        </p:txBody>
      </p:sp>
    </p:spTree>
    <p:extLst>
      <p:ext uri="{BB962C8B-B14F-4D97-AF65-F5344CB8AC3E}">
        <p14:creationId xmlns:p14="http://schemas.microsoft.com/office/powerpoint/2010/main" val="230547103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61" r:id="rId3"/>
    <p:sldLayoutId id="2147483662" r:id="rId4"/>
    <p:sldLayoutId id="2147483660" r:id="rId5"/>
    <p:sldLayoutId id="214748365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0.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8.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gi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7.em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7" name="矩形 16"/>
          <p:cNvSpPr/>
          <p:nvPr/>
        </p:nvSpPr>
        <p:spPr>
          <a:xfrm>
            <a:off x="0" y="1468322"/>
            <a:ext cx="12192000" cy="38862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a:extLst>
              <a:ext uri="{FF2B5EF4-FFF2-40B4-BE49-F238E27FC236}">
                <a16:creationId xmlns:a16="http://schemas.microsoft.com/office/drawing/2014/main" id="{20A394B5-CA6D-4636-AA8F-AA715F5CC5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3800" y="1503478"/>
            <a:ext cx="812064" cy="812064"/>
          </a:xfrm>
          <a:prstGeom prst="rect">
            <a:avLst/>
          </a:prstGeom>
        </p:spPr>
      </p:pic>
      <p:sp>
        <p:nvSpPr>
          <p:cNvPr id="8" name="矩形 9">
            <a:extLst>
              <a:ext uri="{FF2B5EF4-FFF2-40B4-BE49-F238E27FC236}">
                <a16:creationId xmlns:a16="http://schemas.microsoft.com/office/drawing/2014/main" id="{71C45B48-5069-45BD-8D30-5FBDC84F5909}"/>
              </a:ext>
            </a:extLst>
          </p:cNvPr>
          <p:cNvSpPr>
            <a:spLocks noChangeArrowheads="1"/>
          </p:cNvSpPr>
          <p:nvPr/>
        </p:nvSpPr>
        <p:spPr bwMode="auto">
          <a:xfrm>
            <a:off x="9192638" y="4270433"/>
            <a:ext cx="2999362"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en" altLang="zh-CN" sz="1400" b="0" i="0" dirty="0">
                <a:solidFill>
                  <a:srgbClr val="000000"/>
                </a:solidFill>
                <a:effectLst/>
                <a:latin typeface="arial" panose="020B0604020202020204" pitchFamily="34" charset="0"/>
              </a:rPr>
              <a:t>ICDE</a:t>
            </a:r>
            <a:r>
              <a:rPr kumimoji="1" lang="en-US" altLang="zh-CN" sz="1400" dirty="0">
                <a:latin typeface="微软雅黑" panose="020B0503020204020204" pitchFamily="34" charset="-122"/>
                <a:ea typeface="微软雅黑" panose="020B0503020204020204" pitchFamily="34" charset="-122"/>
                <a:cs typeface="Arial" panose="020B0604020202020204" pitchFamily="34" charset="0"/>
              </a:rPr>
              <a:t> 2024, May 13–17, 2024</a:t>
            </a:r>
          </a:p>
          <a:p>
            <a:pPr algn="ctr">
              <a:lnSpc>
                <a:spcPct val="150000"/>
              </a:lnSpc>
            </a:pPr>
            <a:r>
              <a:rPr kumimoji="1" lang="en-US" altLang="zh-CN" sz="1400" dirty="0">
                <a:latin typeface="微软雅黑" panose="020B0503020204020204" pitchFamily="34" charset="-122"/>
                <a:ea typeface="微软雅黑" panose="020B0503020204020204" pitchFamily="34" charset="-122"/>
                <a:cs typeface="Arial" panose="020B0604020202020204" pitchFamily="34" charset="0"/>
              </a:rPr>
              <a:t>Utrecht, </a:t>
            </a:r>
            <a:r>
              <a:rPr lang="en" altLang="zh-CN" sz="1400" b="0" i="0" dirty="0">
                <a:solidFill>
                  <a:srgbClr val="000000"/>
                </a:solidFill>
                <a:effectLst/>
                <a:latin typeface="arial" panose="020B0604020202020204" pitchFamily="34" charset="0"/>
              </a:rPr>
              <a:t>Netherlands</a:t>
            </a:r>
            <a:r>
              <a:rPr kumimoji="1" lang="en-US" altLang="zh-CN" sz="1400" dirty="0">
                <a:latin typeface="微软雅黑" panose="020B0503020204020204" pitchFamily="34" charset="-122"/>
                <a:ea typeface="微软雅黑" panose="020B0503020204020204" pitchFamily="34" charset="-122"/>
                <a:cs typeface="Arial" panose="020B0604020202020204" pitchFamily="34" charset="0"/>
              </a:rPr>
              <a:t>.</a:t>
            </a:r>
            <a:endParaRPr kumimoji="1" lang="zh-CN" altLang="en-US" sz="1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灯片编号占位符 4">
            <a:extLst>
              <a:ext uri="{FF2B5EF4-FFF2-40B4-BE49-F238E27FC236}">
                <a16:creationId xmlns:a16="http://schemas.microsoft.com/office/drawing/2014/main" id="{9B841D49-BDD6-E5D3-4AA7-B52DA65A39F9}"/>
              </a:ext>
            </a:extLst>
          </p:cNvPr>
          <p:cNvSpPr>
            <a:spLocks noGrp="1"/>
          </p:cNvSpPr>
          <p:nvPr>
            <p:ph type="sldNum" sz="quarter" idx="10"/>
          </p:nvPr>
        </p:nvSpPr>
        <p:spPr/>
        <p:txBody>
          <a:bodyPr/>
          <a:lstStyle/>
          <a:p>
            <a:fld id="{023126B9-07AC-4BAF-B3D7-FAC1D3999DA4}" type="slidenum">
              <a:rPr lang="zh-CN" altLang="en-US" smtClean="0"/>
              <a:pPr/>
              <a:t>1</a:t>
            </a:fld>
            <a:r>
              <a:rPr lang="zh-CN" altLang="en-US" dirty="0"/>
              <a:t> </a:t>
            </a:r>
            <a:r>
              <a:rPr lang="en-US" altLang="zh-CN" dirty="0"/>
              <a:t>/</a:t>
            </a:r>
            <a:r>
              <a:rPr lang="zh-CN" altLang="en-US" dirty="0"/>
              <a:t> </a:t>
            </a:r>
            <a:r>
              <a:rPr lang="en-US" altLang="zh-CN" dirty="0"/>
              <a:t>26</a:t>
            </a:r>
            <a:endParaRPr lang="zh-CN" altLang="en-US" dirty="0"/>
          </a:p>
        </p:txBody>
      </p:sp>
      <p:sp>
        <p:nvSpPr>
          <p:cNvPr id="3" name="文本框 8">
            <a:extLst>
              <a:ext uri="{FF2B5EF4-FFF2-40B4-BE49-F238E27FC236}">
                <a16:creationId xmlns:a16="http://schemas.microsoft.com/office/drawing/2014/main" id="{2A1FFE0B-36D1-97CD-1F1F-A184E2D57D98}"/>
              </a:ext>
            </a:extLst>
          </p:cNvPr>
          <p:cNvSpPr txBox="1">
            <a:spLocks noChangeArrowheads="1"/>
          </p:cNvSpPr>
          <p:nvPr/>
        </p:nvSpPr>
        <p:spPr bwMode="auto">
          <a:xfrm>
            <a:off x="1303898" y="1909510"/>
            <a:ext cx="9584204" cy="165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lnSpc>
                <a:spcPct val="150000"/>
              </a:lnSpc>
            </a:pPr>
            <a:r>
              <a:rPr lang="en-US" altLang="zh-CN" sz="3200" dirty="0"/>
              <a:t>Online Detection of Outstanding Quantiles with </a:t>
            </a:r>
            <a:r>
              <a:rPr lang="en-US" altLang="zh-CN" sz="4000" b="1" dirty="0" err="1">
                <a:solidFill>
                  <a:srgbClr val="C00000"/>
                </a:solidFill>
              </a:rPr>
              <a:t>QuantileFilter</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
        <p:nvSpPr>
          <p:cNvPr id="4" name="矩形 9">
            <a:extLst>
              <a:ext uri="{FF2B5EF4-FFF2-40B4-BE49-F238E27FC236}">
                <a16:creationId xmlns:a16="http://schemas.microsoft.com/office/drawing/2014/main" id="{E031424B-84BC-D955-C136-0474F06575CD}"/>
              </a:ext>
            </a:extLst>
          </p:cNvPr>
          <p:cNvSpPr>
            <a:spLocks noChangeArrowheads="1"/>
          </p:cNvSpPr>
          <p:nvPr/>
        </p:nvSpPr>
        <p:spPr bwMode="auto">
          <a:xfrm>
            <a:off x="1553921" y="3565541"/>
            <a:ext cx="8565439" cy="171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en-US" altLang="zh-CN" b="1" dirty="0" err="1">
                <a:solidFill>
                  <a:srgbClr val="C00000"/>
                </a:solidFill>
              </a:rPr>
              <a:t>Yuhan</a:t>
            </a:r>
            <a:r>
              <a:rPr lang="en-US" altLang="zh-CN" b="1" dirty="0">
                <a:solidFill>
                  <a:srgbClr val="C00000"/>
                </a:solidFill>
              </a:rPr>
              <a:t> Wu</a:t>
            </a:r>
            <a:r>
              <a:rPr lang="en-US" altLang="zh-CN" dirty="0"/>
              <a:t>, </a:t>
            </a:r>
            <a:r>
              <a:rPr lang="en-US" altLang="zh-CN" dirty="0" err="1"/>
              <a:t>Aomufei</a:t>
            </a:r>
            <a:r>
              <a:rPr lang="en-US" altLang="zh-CN" dirty="0"/>
              <a:t> Yuan, </a:t>
            </a:r>
            <a:r>
              <a:rPr lang="en-US" altLang="zh-CN" dirty="0" err="1"/>
              <a:t>Zhouran</a:t>
            </a:r>
            <a:r>
              <a:rPr lang="en-US" altLang="zh-CN" dirty="0"/>
              <a:t> Shi, Yuanpeng Li, </a:t>
            </a:r>
          </a:p>
          <a:p>
            <a:pPr algn="ctr">
              <a:lnSpc>
                <a:spcPct val="150000"/>
              </a:lnSpc>
            </a:pPr>
            <a:r>
              <a:rPr lang="en-US" altLang="zh-CN" b="1" dirty="0">
                <a:solidFill>
                  <a:srgbClr val="C00000"/>
                </a:solidFill>
              </a:rPr>
              <a:t>Yikai Zhao</a:t>
            </a:r>
            <a:r>
              <a:rPr lang="en-US" altLang="zh-CN" dirty="0"/>
              <a:t>, </a:t>
            </a:r>
            <a:r>
              <a:rPr lang="en-US" altLang="zh-CN" dirty="0" err="1"/>
              <a:t>Peiqing</a:t>
            </a:r>
            <a:r>
              <a:rPr lang="en-US" altLang="zh-CN" dirty="0"/>
              <a:t> Chen , Tong Yang , and Bin Cui</a:t>
            </a:r>
          </a:p>
          <a:p>
            <a:pPr algn="ctr">
              <a:lnSpc>
                <a:spcPct val="150000"/>
              </a:lnSpc>
            </a:pPr>
            <a:endParaRPr lang="en-US" altLang="zh-CN" dirty="0"/>
          </a:p>
          <a:p>
            <a:pPr algn="ctr">
              <a:lnSpc>
                <a:spcPct val="150000"/>
              </a:lnSpc>
            </a:pPr>
            <a:r>
              <a:rPr lang="en-US" altLang="zh-CN" dirty="0"/>
              <a:t>Peking University, China</a:t>
            </a:r>
            <a:endParaRPr kumimoji="1"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93360073"/>
      </p:ext>
    </p:extLst>
  </p:cSld>
  <p:clrMapOvr>
    <a:masterClrMapping/>
  </p:clrMapOvr>
  <mc:AlternateContent xmlns:mc="http://schemas.openxmlformats.org/markup-compatibility/2006" xmlns:p14="http://schemas.microsoft.com/office/powerpoint/2010/main">
    <mc:Choice Requires="p14">
      <p:transition p14:dur="250" advTm="12293">
        <p:fade/>
      </p:transition>
    </mc:Choice>
    <mc:Fallback xmlns="">
      <p:transition advTm="1229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Motivation: </a:t>
            </a:r>
            <a:r>
              <a:rPr lang="en" altLang="zh-CN" sz="1600" b="0" i="0" dirty="0">
                <a:solidFill>
                  <a:srgbClr val="0D0D0D"/>
                </a:solidFill>
                <a:effectLst/>
                <a:latin typeface="Söhne"/>
              </a:rPr>
              <a:t>Generalizing to (</a:t>
            </a:r>
            <a:r>
              <a:rPr lang="en" altLang="zh-CN" sz="1600" dirty="0">
                <a:solidFill>
                  <a:srgbClr val="0D0D0D"/>
                </a:solidFill>
                <a:latin typeface="Söhne"/>
              </a:rPr>
              <a:t>𝛿, 𝜀</a:t>
            </a:r>
            <a:r>
              <a:rPr lang="en" altLang="zh-CN" sz="1600" b="0" i="0" dirty="0">
                <a:solidFill>
                  <a:srgbClr val="0D0D0D"/>
                </a:solidFill>
                <a:effectLst/>
                <a:latin typeface="Söhne"/>
              </a:rPr>
              <a:t>)-Quantile</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10</a:t>
            </a:fld>
            <a:r>
              <a:rPr lang="zh-CN" altLang="en-US" dirty="0"/>
              <a:t> </a:t>
            </a:r>
            <a:r>
              <a:rPr lang="en-US" altLang="zh-CN" dirty="0"/>
              <a:t>/</a:t>
            </a:r>
            <a:r>
              <a:rPr lang="zh-CN" altLang="en-US" dirty="0"/>
              <a:t> </a:t>
            </a:r>
            <a:r>
              <a:rPr lang="en-US" altLang="zh-CN" dirty="0"/>
              <a:t>26</a:t>
            </a:r>
            <a:endParaRPr lang="zh-CN" altLang="en-US"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7D6ED9F-B40F-1825-52D8-682A9309BBC0}"/>
                  </a:ext>
                </a:extLst>
              </p:cNvPr>
              <p:cNvSpPr txBox="1"/>
              <p:nvPr/>
            </p:nvSpPr>
            <p:spPr>
              <a:xfrm>
                <a:off x="835298" y="1215517"/>
                <a:ext cx="9893662" cy="4194738"/>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ẟ-</a:t>
                </a:r>
                <a:r>
                  <a:rPr lang="en-US" altLang="zh-CN" sz="2000" dirty="0"/>
                  <a:t>quantile</a:t>
                </a:r>
              </a:p>
              <a:p>
                <a:pPr marL="1257300" lvl="2" indent="-342900" algn="just">
                  <a:lnSpc>
                    <a:spcPct val="120000"/>
                  </a:lnSpc>
                  <a:spcAft>
                    <a:spcPts val="1200"/>
                  </a:spcAft>
                  <a:buFont typeface="Arial" panose="020B0604020202020204" pitchFamily="34" charset="0"/>
                  <a:buChar char="•"/>
                </a:pPr>
                <a14:m>
                  <m:oMath xmlns:m="http://schemas.openxmlformats.org/officeDocument/2006/math">
                    <m:sSub>
                      <m:sSubPr>
                        <m:ctrlPr>
                          <a:rPr lang="en-US" altLang="zh-CN" sz="2000" b="0" i="1" dirty="0" smtClean="0">
                            <a:latin typeface="Cambria Math" panose="02040503050406030204" pitchFamily="18" charset="0"/>
                          </a:rPr>
                        </m:ctrlPr>
                      </m:sSubPr>
                      <m:e>
                        <m:r>
                          <a:rPr lang="en-US" altLang="zh-CN" sz="2000" i="1" dirty="0" smtClean="0">
                            <a:latin typeface="Cambria Math" panose="02040503050406030204" pitchFamily="18" charset="0"/>
                          </a:rPr>
                          <m:t>𝑣</m:t>
                        </m:r>
                      </m:e>
                      <m:sub>
                        <m:r>
                          <a:rPr lang="en-US" altLang="zh-CN" sz="2000" i="1" dirty="0" smtClean="0">
                            <a:latin typeface="Cambria Math" panose="02040503050406030204" pitchFamily="18" charset="0"/>
                          </a:rPr>
                          <m:t>0</m:t>
                        </m:r>
                      </m:sub>
                    </m:sSub>
                    <m:r>
                      <a:rPr lang="en-US" altLang="zh-CN" sz="200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i="1" dirty="0" smtClean="0">
                            <a:latin typeface="Cambria Math" panose="02040503050406030204" pitchFamily="18" charset="0"/>
                          </a:rPr>
                          <m:t>𝑣</m:t>
                        </m:r>
                      </m:e>
                      <m:sub>
                        <m:r>
                          <a:rPr lang="en-US" altLang="zh-CN" sz="2000" i="1" dirty="0" smtClean="0">
                            <a:latin typeface="Cambria Math" panose="02040503050406030204" pitchFamily="18" charset="0"/>
                          </a:rPr>
                          <m:t>1</m:t>
                        </m:r>
                      </m:sub>
                    </m:sSub>
                    <m:r>
                      <a:rPr lang="en-US" altLang="zh-CN" sz="2000" i="1" dirty="0" smtClean="0">
                        <a:latin typeface="Cambria Math" panose="02040503050406030204" pitchFamily="18" charset="0"/>
                      </a:rPr>
                      <m:t>≤</m:t>
                    </m:r>
                    <m:r>
                      <a:rPr lang="en-US" altLang="zh-CN" sz="2000" b="0" i="1" dirty="0" smtClean="0">
                        <a:latin typeface="Cambria Math" panose="02040503050406030204" pitchFamily="18" charset="0"/>
                      </a:rPr>
                      <m:t>…</m:t>
                    </m:r>
                    <m:r>
                      <a:rPr lang="en-US" altLang="zh-CN" sz="2000" i="1" dirty="0" smtClean="0">
                        <a:latin typeface="Cambria Math" panose="02040503050406030204" pitchFamily="18" charset="0"/>
                      </a:rPr>
                      <m:t>≤ </m:t>
                    </m:r>
                    <m:sSub>
                      <m:sSubPr>
                        <m:ctrlPr>
                          <a:rPr lang="en-US" altLang="zh-CN" sz="2000" b="0" i="1" dirty="0" smtClean="0">
                            <a:latin typeface="Cambria Math" panose="02040503050406030204" pitchFamily="18" charset="0"/>
                          </a:rPr>
                        </m:ctrlPr>
                      </m:sSubPr>
                      <m:e>
                        <m:r>
                          <a:rPr lang="en-US" altLang="zh-CN" sz="2000" i="1" dirty="0" smtClean="0">
                            <a:latin typeface="Cambria Math" panose="02040503050406030204" pitchFamily="18" charset="0"/>
                          </a:rPr>
                          <m:t>𝑣</m:t>
                        </m:r>
                      </m:e>
                      <m:sub>
                        <m:r>
                          <a:rPr lang="en-US" altLang="zh-CN" sz="2000" i="1" dirty="0" smtClean="0">
                            <a:latin typeface="Cambria Math" panose="02040503050406030204" pitchFamily="18" charset="0"/>
                          </a:rPr>
                          <m:t>𝑛</m:t>
                        </m:r>
                        <m:r>
                          <a:rPr lang="en-US" altLang="zh-CN" sz="2000" i="1" dirty="0" smtClean="0">
                            <a:latin typeface="Cambria Math" panose="02040503050406030204" pitchFamily="18" charset="0"/>
                          </a:rPr>
                          <m:t>−1</m:t>
                        </m:r>
                      </m:sub>
                    </m:sSub>
                  </m:oMath>
                </a14:m>
                <a:r>
                  <a:rPr lang="en-US" altLang="zh-CN" sz="2000" dirty="0"/>
                  <a:t> → </a:t>
                </a:r>
                <a:r>
                  <a:rPr lang="en-US" altLang="zh-CN" sz="2000" dirty="0">
                    <a:cs typeface="Arial" panose="020B0604020202020204" pitchFamily="34" charset="0"/>
                  </a:rPr>
                  <a:t>ẟ-</a:t>
                </a:r>
                <a:r>
                  <a:rPr lang="en-US" altLang="zh-CN" sz="2000" dirty="0"/>
                  <a:t>quantile → </a:t>
                </a:r>
                <a14:m>
                  <m:oMath xmlns:m="http://schemas.openxmlformats.org/officeDocument/2006/math">
                    <m:sSub>
                      <m:sSubPr>
                        <m:ctrlPr>
                          <a:rPr lang="en-US" altLang="zh-CN" sz="2000" b="0" i="1" dirty="0" smtClean="0">
                            <a:solidFill>
                              <a:srgbClr val="C00000"/>
                            </a:solidFill>
                            <a:latin typeface="Cambria Math" panose="02040503050406030204" pitchFamily="18" charset="0"/>
                          </a:rPr>
                        </m:ctrlPr>
                      </m:sSubPr>
                      <m:e>
                        <m:r>
                          <a:rPr lang="en-US" altLang="zh-CN" sz="2000" i="1" dirty="0" smtClean="0">
                            <a:solidFill>
                              <a:srgbClr val="C00000"/>
                            </a:solidFill>
                            <a:latin typeface="Cambria Math" panose="02040503050406030204" pitchFamily="18" charset="0"/>
                          </a:rPr>
                          <m:t>𝑣</m:t>
                        </m:r>
                      </m:e>
                      <m:sub>
                        <m:d>
                          <m:dPr>
                            <m:begChr m:val="⌊"/>
                            <m:endChr m:val="⌋"/>
                            <m:ctrlPr>
                              <a:rPr lang="en-US" altLang="zh-CN" sz="2000" i="1" dirty="0" smtClean="0">
                                <a:solidFill>
                                  <a:srgbClr val="C00000"/>
                                </a:solidFill>
                                <a:latin typeface="Cambria Math" panose="02040503050406030204" pitchFamily="18" charset="0"/>
                              </a:rPr>
                            </m:ctrlPr>
                          </m:dPr>
                          <m:e>
                            <m:r>
                              <a:rPr lang="el-GR" altLang="zh-CN" sz="2000" i="1" dirty="0">
                                <a:solidFill>
                                  <a:srgbClr val="C00000"/>
                                </a:solidFill>
                                <a:latin typeface="Cambria Math" panose="02040503050406030204" pitchFamily="18" charset="0"/>
                              </a:rPr>
                              <m:t>𝛿</m:t>
                            </m:r>
                            <m:r>
                              <a:rPr lang="en-US" altLang="zh-CN" sz="2000" i="1" dirty="0">
                                <a:solidFill>
                                  <a:srgbClr val="C00000"/>
                                </a:solidFill>
                                <a:latin typeface="Cambria Math" panose="02040503050406030204" pitchFamily="18" charset="0"/>
                              </a:rPr>
                              <m:t>𝑛</m:t>
                            </m:r>
                          </m:e>
                        </m:d>
                      </m:sub>
                    </m:sSub>
                  </m:oMath>
                </a14:m>
                <a:endParaRPr lang="en-US" altLang="zh-CN" sz="2000" dirty="0"/>
              </a:p>
              <a:p>
                <a:pPr marL="800100" lvl="1" indent="-342900" algn="just">
                  <a:lnSpc>
                    <a:spcPct val="120000"/>
                  </a:lnSpc>
                  <a:spcAft>
                    <a:spcPts val="1200"/>
                  </a:spcAft>
                  <a:buFont typeface="Arial" panose="020B0604020202020204" pitchFamily="34" charset="0"/>
                  <a:buChar char="•"/>
                </a:pPr>
                <a:r>
                  <a:rPr lang="en" altLang="zh-CN" sz="2000" dirty="0">
                    <a:solidFill>
                      <a:srgbClr val="0D0D0D"/>
                    </a:solidFill>
                    <a:latin typeface="Söhne"/>
                  </a:rPr>
                  <a:t>(𝛿, 𝜀)</a:t>
                </a:r>
                <a:r>
                  <a:rPr lang="en-US" altLang="zh-CN" sz="2000" dirty="0">
                    <a:cs typeface="Arial" panose="020B0604020202020204" pitchFamily="34" charset="0"/>
                  </a:rPr>
                  <a:t>-</a:t>
                </a:r>
                <a:r>
                  <a:rPr lang="en-US" altLang="zh-CN" sz="2000" dirty="0"/>
                  <a:t>quantile → </a:t>
                </a:r>
                <a14:m>
                  <m:oMath xmlns:m="http://schemas.openxmlformats.org/officeDocument/2006/math">
                    <m:sSub>
                      <m:sSubPr>
                        <m:ctrlPr>
                          <a:rPr lang="en-US" altLang="zh-CN" sz="2000" b="0" i="1" dirty="0" smtClean="0">
                            <a:solidFill>
                              <a:srgbClr val="C00000"/>
                            </a:solidFill>
                            <a:latin typeface="Cambria Math" panose="02040503050406030204" pitchFamily="18" charset="0"/>
                          </a:rPr>
                        </m:ctrlPr>
                      </m:sSubPr>
                      <m:e>
                        <m:r>
                          <a:rPr lang="en-US" altLang="zh-CN" sz="2000" i="1" dirty="0" smtClean="0">
                            <a:solidFill>
                              <a:srgbClr val="C00000"/>
                            </a:solidFill>
                            <a:latin typeface="Cambria Math" panose="02040503050406030204" pitchFamily="18" charset="0"/>
                          </a:rPr>
                          <m:t>𝑣</m:t>
                        </m:r>
                      </m:e>
                      <m:sub>
                        <m:d>
                          <m:dPr>
                            <m:begChr m:val="⌊"/>
                            <m:endChr m:val="⌋"/>
                            <m:ctrlPr>
                              <a:rPr lang="en-US" altLang="zh-CN" sz="2000" i="1" dirty="0" smtClean="0">
                                <a:solidFill>
                                  <a:srgbClr val="C00000"/>
                                </a:solidFill>
                                <a:latin typeface="Cambria Math" panose="02040503050406030204" pitchFamily="18" charset="0"/>
                              </a:rPr>
                            </m:ctrlPr>
                          </m:dPr>
                          <m:e>
                            <m:r>
                              <a:rPr lang="el-GR" altLang="zh-CN" sz="2000" i="1" dirty="0">
                                <a:solidFill>
                                  <a:srgbClr val="C00000"/>
                                </a:solidFill>
                                <a:latin typeface="Cambria Math" panose="02040503050406030204" pitchFamily="18" charset="0"/>
                              </a:rPr>
                              <m:t>𝛿</m:t>
                            </m:r>
                            <m:r>
                              <a:rPr lang="en-US" altLang="zh-CN" sz="2000" i="1" dirty="0">
                                <a:solidFill>
                                  <a:srgbClr val="C00000"/>
                                </a:solidFill>
                                <a:latin typeface="Cambria Math" panose="02040503050406030204" pitchFamily="18" charset="0"/>
                              </a:rPr>
                              <m:t>𝑛</m:t>
                            </m:r>
                            <m:r>
                              <a:rPr lang="en-US" altLang="zh-CN" sz="2000" b="0" i="1" dirty="0" smtClean="0">
                                <a:solidFill>
                                  <a:srgbClr val="C00000"/>
                                </a:solidFill>
                                <a:latin typeface="Cambria Math" panose="02040503050406030204" pitchFamily="18" charset="0"/>
                              </a:rPr>
                              <m:t>−</m:t>
                            </m:r>
                            <m:r>
                              <a:rPr lang="en-US" altLang="zh-CN" sz="2000" b="0" i="1" dirty="0" smtClean="0">
                                <a:solidFill>
                                  <a:srgbClr val="C00000"/>
                                </a:solidFill>
                                <a:latin typeface="Cambria Math" panose="02040503050406030204" pitchFamily="18" charset="0"/>
                                <a:ea typeface="Cambria Math" panose="02040503050406030204" pitchFamily="18" charset="0"/>
                              </a:rPr>
                              <m:t>𝜀</m:t>
                            </m:r>
                          </m:e>
                        </m:d>
                      </m:sub>
                    </m:sSub>
                  </m:oMath>
                </a14:m>
                <a:endParaRPr lang="en-US" altLang="zh-CN" sz="2000" i="1" dirty="0">
                  <a:solidFill>
                    <a:srgbClr val="00B050"/>
                  </a:solidFill>
                  <a:latin typeface="Cambria Math" panose="02040503050406030204" pitchFamily="18" charset="0"/>
                </a:endParaRP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Avoiding Premature Reporting</a:t>
                </a:r>
              </a:p>
              <a:p>
                <a:pPr marL="1714500" lvl="3" indent="-342900" algn="just">
                  <a:lnSpc>
                    <a:spcPct val="120000"/>
                  </a:lnSpc>
                  <a:spcAft>
                    <a:spcPts val="1200"/>
                  </a:spcAft>
                  <a:buFont typeface="Arial" panose="020B0604020202020204" pitchFamily="34" charset="0"/>
                  <a:buChar char="•"/>
                </a:pPr>
                <a:r>
                  <a:rPr lang="en-US" altLang="zh-CN" sz="2000" dirty="0">
                    <a:solidFill>
                      <a:srgbClr val="00B050"/>
                    </a:solidFill>
                    <a:cs typeface="Arial" panose="020B0604020202020204" pitchFamily="34" charset="0"/>
                  </a:rPr>
                  <a:t>1, </a:t>
                </a:r>
                <a:r>
                  <a:rPr lang="en-US" altLang="zh-CN" sz="2000" dirty="0">
                    <a:solidFill>
                      <a:srgbClr val="C00000"/>
                    </a:solidFill>
                    <a:cs typeface="Arial" panose="020B0604020202020204" pitchFamily="34" charset="0"/>
                  </a:rPr>
                  <a:t>100, </a:t>
                </a:r>
                <a:r>
                  <a:rPr lang="en-US" altLang="zh-CN" sz="2000" dirty="0">
                    <a:solidFill>
                      <a:srgbClr val="00B050"/>
                    </a:solidFill>
                    <a:cs typeface="Arial" panose="020B0604020202020204" pitchFamily="34" charset="0"/>
                  </a:rPr>
                  <a:t>1, 1, 1, 1, 1, 1, 1, 1, 1, 1, 1, 1, 1, 1, 1, 1, 1, 1</a:t>
                </a:r>
                <a:endParaRPr lang="en-US" altLang="zh-CN" sz="2000" dirty="0">
                  <a:cs typeface="Arial" panose="020B0604020202020204" pitchFamily="34" charset="0"/>
                </a:endParaRPr>
              </a:p>
              <a:p>
                <a:pPr marL="1714500" lvl="3" indent="-342900" algn="just">
                  <a:lnSpc>
                    <a:spcPct val="120000"/>
                  </a:lnSpc>
                  <a:spcAft>
                    <a:spcPts val="1200"/>
                  </a:spcAft>
                  <a:buFont typeface="Arial" panose="020B0604020202020204" pitchFamily="34" charset="0"/>
                  <a:buChar char="•"/>
                </a:pPr>
                <a:r>
                  <a:rPr lang="en" altLang="zh-CN" sz="2000" dirty="0">
                    <a:solidFill>
                      <a:srgbClr val="0D0D0D"/>
                    </a:solidFill>
                    <a:latin typeface="Söhne"/>
                  </a:rPr>
                  <a:t>0.9</a:t>
                </a:r>
                <a:r>
                  <a:rPr lang="en-US" altLang="zh-CN" sz="2000" dirty="0">
                    <a:cs typeface="Arial" panose="020B0604020202020204" pitchFamily="34" charset="0"/>
                  </a:rPr>
                  <a:t>-</a:t>
                </a:r>
                <a:r>
                  <a:rPr lang="en-US" altLang="zh-CN" sz="2000" dirty="0"/>
                  <a:t>quantile: </a:t>
                </a:r>
                <a:r>
                  <a:rPr lang="en-US" altLang="zh-CN" sz="2000" dirty="0">
                    <a:solidFill>
                      <a:srgbClr val="00B050"/>
                    </a:solidFill>
                    <a:cs typeface="Arial" panose="020B0604020202020204" pitchFamily="34" charset="0"/>
                  </a:rPr>
                  <a:t>1, </a:t>
                </a:r>
                <a:r>
                  <a:rPr lang="en-US" altLang="zh-CN" sz="2000" dirty="0">
                    <a:solidFill>
                      <a:srgbClr val="C00000"/>
                    </a:solidFill>
                    <a:cs typeface="Arial" panose="020B0604020202020204" pitchFamily="34" charset="0"/>
                  </a:rPr>
                  <a:t>100 </a:t>
                </a:r>
                <a:r>
                  <a:rPr lang="en-US" altLang="zh-CN" sz="2000" dirty="0"/>
                  <a:t>→ </a:t>
                </a:r>
                <a14:m>
                  <m:oMath xmlns:m="http://schemas.openxmlformats.org/officeDocument/2006/math">
                    <m:sSub>
                      <m:sSubPr>
                        <m:ctrlPr>
                          <a:rPr lang="en-US" altLang="zh-CN" sz="2000" b="0" i="1" dirty="0" smtClean="0">
                            <a:solidFill>
                              <a:schemeClr val="tx1"/>
                            </a:solidFill>
                            <a:latin typeface="Cambria Math" panose="02040503050406030204" pitchFamily="18" charset="0"/>
                          </a:rPr>
                        </m:ctrlPr>
                      </m:sSubPr>
                      <m:e>
                        <m:r>
                          <a:rPr lang="en-US" altLang="zh-CN" sz="2000" i="1" dirty="0" smtClean="0">
                            <a:solidFill>
                              <a:schemeClr val="tx1"/>
                            </a:solidFill>
                            <a:latin typeface="Cambria Math" panose="02040503050406030204" pitchFamily="18" charset="0"/>
                          </a:rPr>
                          <m:t>𝑣</m:t>
                        </m:r>
                      </m:e>
                      <m:sub>
                        <m:d>
                          <m:dPr>
                            <m:begChr m:val="⌊"/>
                            <m:endChr m:val="⌋"/>
                            <m:ctrlPr>
                              <a:rPr lang="en-US" altLang="zh-CN" sz="2000" i="1" dirty="0" smtClean="0">
                                <a:solidFill>
                                  <a:schemeClr val="tx1"/>
                                </a:solidFill>
                                <a:latin typeface="Cambria Math" panose="02040503050406030204" pitchFamily="18" charset="0"/>
                              </a:rPr>
                            </m:ctrlPr>
                          </m:dPr>
                          <m:e>
                            <m:r>
                              <a:rPr lang="en-US" altLang="zh-CN" sz="2000" b="0" i="1" dirty="0" smtClean="0">
                                <a:solidFill>
                                  <a:schemeClr val="tx1"/>
                                </a:solidFill>
                                <a:latin typeface="Cambria Math" panose="02040503050406030204" pitchFamily="18" charset="0"/>
                              </a:rPr>
                              <m:t>0.9</m:t>
                            </m:r>
                            <m:r>
                              <a:rPr lang="en-US" altLang="zh-CN" sz="2000" b="0" i="1" dirty="0" smtClean="0">
                                <a:solidFill>
                                  <a:schemeClr val="tx1"/>
                                </a:solidFill>
                                <a:latin typeface="Cambria Math" panose="02040503050406030204" pitchFamily="18" charset="0"/>
                                <a:ea typeface="Cambria Math" panose="02040503050406030204" pitchFamily="18" charset="0"/>
                              </a:rPr>
                              <m:t>×2</m:t>
                            </m:r>
                          </m:e>
                        </m:d>
                      </m:sub>
                    </m:sSub>
                    <m:r>
                      <a:rPr lang="en-US" altLang="zh-CN" sz="2000" b="0" i="1" dirty="0" smtClean="0">
                        <a:solidFill>
                          <a:schemeClr val="tx1"/>
                        </a:solidFill>
                        <a:latin typeface="Cambria Math" panose="02040503050406030204" pitchFamily="18" charset="0"/>
                      </a:rPr>
                      <m:t>=100</m:t>
                    </m:r>
                  </m:oMath>
                </a14:m>
                <a:endParaRPr lang="en-US" altLang="zh-CN" sz="2000" dirty="0">
                  <a:solidFill>
                    <a:srgbClr val="00B050"/>
                  </a:solidFill>
                  <a:cs typeface="Arial" panose="020B0604020202020204" pitchFamily="34" charset="0"/>
                </a:endParaRPr>
              </a:p>
              <a:p>
                <a:pPr marL="1714500" lvl="3" indent="-342900" algn="just">
                  <a:lnSpc>
                    <a:spcPct val="120000"/>
                  </a:lnSpc>
                  <a:spcAft>
                    <a:spcPts val="1200"/>
                  </a:spcAft>
                  <a:buFont typeface="Arial" panose="020B0604020202020204" pitchFamily="34" charset="0"/>
                  <a:buChar char="•"/>
                </a:pPr>
                <a:r>
                  <a:rPr lang="en" altLang="zh-CN" sz="2000" dirty="0">
                    <a:solidFill>
                      <a:srgbClr val="0D0D0D"/>
                    </a:solidFill>
                    <a:latin typeface="Söhne"/>
                  </a:rPr>
                  <a:t>(0.9, 1)</a:t>
                </a:r>
                <a:r>
                  <a:rPr lang="en-US" altLang="zh-CN" sz="2000" dirty="0">
                    <a:cs typeface="Arial" panose="020B0604020202020204" pitchFamily="34" charset="0"/>
                  </a:rPr>
                  <a:t>-</a:t>
                </a:r>
                <a:r>
                  <a:rPr lang="en-US" altLang="zh-CN" sz="2000" dirty="0"/>
                  <a:t>quantile: </a:t>
                </a:r>
                <a:r>
                  <a:rPr lang="en-US" altLang="zh-CN" sz="2000" dirty="0">
                    <a:solidFill>
                      <a:srgbClr val="00B050"/>
                    </a:solidFill>
                    <a:cs typeface="Arial" panose="020B0604020202020204" pitchFamily="34" charset="0"/>
                  </a:rPr>
                  <a:t>1, </a:t>
                </a:r>
                <a:r>
                  <a:rPr lang="en-US" altLang="zh-CN" sz="2000" dirty="0">
                    <a:solidFill>
                      <a:srgbClr val="C00000"/>
                    </a:solidFill>
                    <a:cs typeface="Arial" panose="020B0604020202020204" pitchFamily="34" charset="0"/>
                  </a:rPr>
                  <a:t>100 </a:t>
                </a:r>
                <a:r>
                  <a:rPr lang="en-US" altLang="zh-CN" sz="2000" dirty="0"/>
                  <a:t>→ </a:t>
                </a:r>
                <a14:m>
                  <m:oMath xmlns:m="http://schemas.openxmlformats.org/officeDocument/2006/math">
                    <m:sSub>
                      <m:sSubPr>
                        <m:ctrlPr>
                          <a:rPr lang="en-US" altLang="zh-CN" sz="2000" b="0" i="1" dirty="0" smtClean="0">
                            <a:solidFill>
                              <a:schemeClr val="tx1"/>
                            </a:solidFill>
                            <a:latin typeface="Cambria Math" panose="02040503050406030204" pitchFamily="18" charset="0"/>
                          </a:rPr>
                        </m:ctrlPr>
                      </m:sSubPr>
                      <m:e>
                        <m:r>
                          <a:rPr lang="en-US" altLang="zh-CN" sz="2000" i="1" dirty="0" smtClean="0">
                            <a:solidFill>
                              <a:schemeClr val="tx1"/>
                            </a:solidFill>
                            <a:latin typeface="Cambria Math" panose="02040503050406030204" pitchFamily="18" charset="0"/>
                          </a:rPr>
                          <m:t>𝑣</m:t>
                        </m:r>
                      </m:e>
                      <m:sub>
                        <m:d>
                          <m:dPr>
                            <m:begChr m:val="⌊"/>
                            <m:endChr m:val="⌋"/>
                            <m:ctrlPr>
                              <a:rPr lang="en-US" altLang="zh-CN" sz="2000" i="1" dirty="0" smtClean="0">
                                <a:solidFill>
                                  <a:schemeClr val="tx1"/>
                                </a:solidFill>
                                <a:latin typeface="Cambria Math" panose="02040503050406030204" pitchFamily="18" charset="0"/>
                              </a:rPr>
                            </m:ctrlPr>
                          </m:dPr>
                          <m:e>
                            <m:r>
                              <a:rPr lang="en-US" altLang="zh-CN" sz="2000" b="0" i="1" dirty="0" smtClean="0">
                                <a:solidFill>
                                  <a:schemeClr val="tx1"/>
                                </a:solidFill>
                                <a:latin typeface="Cambria Math" panose="02040503050406030204" pitchFamily="18" charset="0"/>
                              </a:rPr>
                              <m:t>0.9</m:t>
                            </m:r>
                            <m:r>
                              <a:rPr lang="en-US" altLang="zh-CN" sz="2000" b="0" i="1" dirty="0" smtClean="0">
                                <a:solidFill>
                                  <a:schemeClr val="tx1"/>
                                </a:solidFill>
                                <a:latin typeface="Cambria Math" panose="02040503050406030204" pitchFamily="18" charset="0"/>
                                <a:ea typeface="Cambria Math" panose="02040503050406030204" pitchFamily="18" charset="0"/>
                              </a:rPr>
                              <m:t>×2−1</m:t>
                            </m:r>
                          </m:e>
                        </m:d>
                      </m:sub>
                    </m:sSub>
                    <m:r>
                      <a:rPr lang="en-US" altLang="zh-CN" sz="2000" b="0" i="1" dirty="0" smtClean="0">
                        <a:solidFill>
                          <a:schemeClr val="tx1"/>
                        </a:solidFill>
                        <a:latin typeface="Cambria Math" panose="02040503050406030204" pitchFamily="18" charset="0"/>
                      </a:rPr>
                      <m:t>=1</m:t>
                    </m:r>
                  </m:oMath>
                </a14:m>
                <a:endParaRPr lang="en-US" altLang="zh-CN" sz="2000" dirty="0">
                  <a:solidFill>
                    <a:schemeClr val="tx1"/>
                  </a:solidFill>
                  <a:cs typeface="Arial" panose="020B0604020202020204" pitchFamily="34" charset="0"/>
                </a:endParaRP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Avoiding Reporting Infrequent Keys</a:t>
                </a:r>
              </a:p>
            </p:txBody>
          </p:sp>
        </mc:Choice>
        <mc:Fallback xmlns="">
          <p:sp>
            <p:nvSpPr>
              <p:cNvPr id="4" name="文本框 3">
                <a:extLst>
                  <a:ext uri="{FF2B5EF4-FFF2-40B4-BE49-F238E27FC236}">
                    <a16:creationId xmlns:a16="http://schemas.microsoft.com/office/drawing/2014/main" id="{B7D6ED9F-B40F-1825-52D8-682A9309BBC0}"/>
                  </a:ext>
                </a:extLst>
              </p:cNvPr>
              <p:cNvSpPr txBox="1">
                <a:spLocks noRot="1" noChangeAspect="1" noMove="1" noResize="1" noEditPoints="1" noAdjustHandles="1" noChangeArrowheads="1" noChangeShapeType="1" noTextEdit="1"/>
              </p:cNvSpPr>
              <p:nvPr/>
            </p:nvSpPr>
            <p:spPr>
              <a:xfrm>
                <a:off x="835298" y="1215517"/>
                <a:ext cx="9893662" cy="4194738"/>
              </a:xfrm>
              <a:prstGeom prst="rect">
                <a:avLst/>
              </a:prstGeom>
              <a:blipFill>
                <a:blip r:embed="rId4"/>
                <a:stretch>
                  <a:fillRect b="-1506"/>
                </a:stretch>
              </a:blipFill>
            </p:spPr>
            <p:txBody>
              <a:bodyPr/>
              <a:lstStyle/>
              <a:p>
                <a:r>
                  <a:rPr lang="zh-CN" altLang="en-US">
                    <a:noFill/>
                  </a:rPr>
                  <a:t> </a:t>
                </a:r>
              </a:p>
            </p:txBody>
          </p:sp>
        </mc:Fallback>
      </mc:AlternateContent>
      <p:pic>
        <p:nvPicPr>
          <p:cNvPr id="3" name="图形 2" descr="悲伤的脸轮廓 纯色填充">
            <a:extLst>
              <a:ext uri="{FF2B5EF4-FFF2-40B4-BE49-F238E27FC236}">
                <a16:creationId xmlns:a16="http://schemas.microsoft.com/office/drawing/2014/main" id="{9854AE5C-5288-9445-25F4-93652F2EB5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0000" y="3816000"/>
            <a:ext cx="540000" cy="540000"/>
          </a:xfrm>
          <a:prstGeom prst="rect">
            <a:avLst/>
          </a:prstGeom>
        </p:spPr>
      </p:pic>
      <p:pic>
        <p:nvPicPr>
          <p:cNvPr id="5" name="图形 4" descr="天使的脸轮廓 纯色填充">
            <a:extLst>
              <a:ext uri="{FF2B5EF4-FFF2-40B4-BE49-F238E27FC236}">
                <a16:creationId xmlns:a16="http://schemas.microsoft.com/office/drawing/2014/main" id="{472D29A4-CC55-2295-DAF1-B162BD0B87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0000" y="4392000"/>
            <a:ext cx="540000" cy="540000"/>
          </a:xfrm>
          <a:prstGeom prst="rect">
            <a:avLst/>
          </a:prstGeom>
        </p:spPr>
      </p:pic>
    </p:spTree>
    <p:custDataLst>
      <p:tags r:id="rId1"/>
    </p:custDataLst>
    <p:extLst>
      <p:ext uri="{BB962C8B-B14F-4D97-AF65-F5344CB8AC3E}">
        <p14:creationId xmlns:p14="http://schemas.microsoft.com/office/powerpoint/2010/main" val="1101426309"/>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Motivation: </a:t>
            </a:r>
            <a:r>
              <a:rPr lang="en" altLang="zh-CN" sz="2000" b="0" i="0" dirty="0">
                <a:solidFill>
                  <a:srgbClr val="0D0D0D"/>
                </a:solidFill>
                <a:effectLst/>
                <a:latin typeface="Söhne"/>
              </a:rPr>
              <a:t>(</a:t>
            </a:r>
            <a:r>
              <a:rPr lang="en" altLang="zh-CN" sz="2000" dirty="0">
                <a:solidFill>
                  <a:srgbClr val="0D0D0D"/>
                </a:solidFill>
                <a:latin typeface="Söhne"/>
              </a:rPr>
              <a:t>𝛿, 𝜀</a:t>
            </a:r>
            <a:r>
              <a:rPr lang="en" altLang="zh-CN" sz="2000" b="0" i="0" dirty="0">
                <a:solidFill>
                  <a:srgbClr val="0D0D0D"/>
                </a:solidFill>
                <a:effectLst/>
                <a:latin typeface="Söhne"/>
              </a:rPr>
              <a:t>)-Quantile </a:t>
            </a:r>
            <a:r>
              <a:rPr lang="en-US" altLang="zh-CN" sz="2000" dirty="0"/>
              <a:t>→ </a:t>
            </a:r>
            <a:r>
              <a:rPr lang="en-US" altLang="zh-CN" sz="2000" dirty="0" err="1"/>
              <a:t>Qweight</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11</a:t>
            </a:fld>
            <a:r>
              <a:rPr lang="zh-CN" altLang="en-US" dirty="0"/>
              <a:t> </a:t>
            </a:r>
            <a:r>
              <a:rPr lang="en-US" altLang="zh-CN" dirty="0"/>
              <a:t>/</a:t>
            </a:r>
            <a:r>
              <a:rPr lang="zh-CN" altLang="en-US" dirty="0"/>
              <a:t> </a:t>
            </a:r>
            <a:r>
              <a:rPr lang="en-US" altLang="zh-CN" dirty="0"/>
              <a:t>26</a:t>
            </a:r>
            <a:endParaRPr lang="zh-CN" altLang="en-US"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7D6ED9F-B40F-1825-52D8-682A9309BBC0}"/>
                  </a:ext>
                </a:extLst>
              </p:cNvPr>
              <p:cNvSpPr txBox="1"/>
              <p:nvPr/>
            </p:nvSpPr>
            <p:spPr>
              <a:xfrm>
                <a:off x="835298" y="1215517"/>
                <a:ext cx="9893662" cy="3239477"/>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 altLang="zh-CN" sz="2000" dirty="0">
                    <a:solidFill>
                      <a:srgbClr val="0D0D0D"/>
                    </a:solidFill>
                    <a:latin typeface="Söhne"/>
                  </a:rPr>
                  <a:t>(𝛿, 𝜀)</a:t>
                </a:r>
                <a:r>
                  <a:rPr lang="en-US" altLang="zh-CN" sz="2000" dirty="0">
                    <a:cs typeface="Arial" panose="020B0604020202020204" pitchFamily="34" charset="0"/>
                  </a:rPr>
                  <a:t>-</a:t>
                </a:r>
                <a:r>
                  <a:rPr lang="en-US" altLang="zh-CN" sz="2000" dirty="0"/>
                  <a:t>quantile ≥ T</a:t>
                </a:r>
                <a:r>
                  <a:rPr lang="en-US" altLang="zh-CN" sz="2000" dirty="0">
                    <a:solidFill>
                      <a:srgbClr val="C00000"/>
                    </a:solidFill>
                  </a:rPr>
                  <a:t> </a:t>
                </a:r>
                <a:r>
                  <a:rPr lang="en-US" altLang="zh-CN" sz="2000" dirty="0"/>
                  <a:t>→ quantile(T) ≤</a:t>
                </a:r>
                <a:r>
                  <a:rPr lang="en-US" altLang="zh-CN" sz="2000" dirty="0">
                    <a:cs typeface="Arial" panose="020B0604020202020204" pitchFamily="34" charset="0"/>
                  </a:rPr>
                  <a:t> </a:t>
                </a:r>
                <a14:m>
                  <m:oMath xmlns:m="http://schemas.openxmlformats.org/officeDocument/2006/math">
                    <m:r>
                      <a:rPr lang="en-US" altLang="zh-CN" sz="2000" i="1" dirty="0" smtClean="0">
                        <a:latin typeface="Cambria Math" panose="02040503050406030204" pitchFamily="18" charset="0"/>
                        <a:cs typeface="Arial" panose="020B0604020202020204" pitchFamily="34" charset="0"/>
                      </a:rPr>
                      <m:t>𝛿</m:t>
                    </m:r>
                    <m:r>
                      <a:rPr lang="en-US" altLang="zh-CN" sz="2000" i="1" dirty="0" smtClean="0">
                        <a:latin typeface="Cambria Math" panose="02040503050406030204" pitchFamily="18" charset="0"/>
                        <a:cs typeface="Arial" panose="020B0604020202020204" pitchFamily="34" charset="0"/>
                      </a:rPr>
                      <m:t>−</m:t>
                    </m:r>
                    <m:f>
                      <m:fPr>
                        <m:ctrlPr>
                          <a:rPr lang="en-US" altLang="zh-CN" sz="20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altLang="zh-CN" sz="2000" i="1" smtClean="0">
                            <a:latin typeface="Cambria Math" panose="02040503050406030204" pitchFamily="18" charset="0"/>
                            <a:ea typeface="Cambria Math" panose="02040503050406030204" pitchFamily="18" charset="0"/>
                            <a:cs typeface="Arial" panose="020B0604020202020204" pitchFamily="34" charset="0"/>
                          </a:rPr>
                          <m:t>𝜀</m:t>
                        </m:r>
                      </m:num>
                      <m:den>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𝑛</m:t>
                        </m:r>
                      </m:den>
                    </m:f>
                  </m:oMath>
                </a14:m>
                <a:endParaRPr lang="en-US" altLang="zh-CN" sz="2000" dirty="0">
                  <a:cs typeface="Arial" panose="020B0604020202020204" pitchFamily="34" charset="0"/>
                </a:endParaRPr>
              </a:p>
              <a:p>
                <a:pPr marL="800100" lvl="1" indent="-342900" algn="just">
                  <a:lnSpc>
                    <a:spcPct val="120000"/>
                  </a:lnSpc>
                  <a:spcAft>
                    <a:spcPts val="1200"/>
                  </a:spcAft>
                  <a:buFont typeface="Arial" panose="020B0604020202020204" pitchFamily="34" charset="0"/>
                  <a:buChar char="•"/>
                </a:pPr>
                <a:r>
                  <a:rPr lang="en-US" altLang="zh-CN" sz="2000" dirty="0">
                    <a:solidFill>
                      <a:schemeClr val="tx1"/>
                    </a:solidFill>
                  </a:rPr>
                  <a:t>quantile(T) = </a:t>
                </a:r>
                <a14:m>
                  <m:oMath xmlns:m="http://schemas.openxmlformats.org/officeDocument/2006/math">
                    <m:f>
                      <m:fPr>
                        <m:ctrlPr>
                          <a:rPr lang="en-US" altLang="zh-CN" sz="2000" b="0" i="1" smtClean="0">
                            <a:solidFill>
                              <a:schemeClr val="tx1"/>
                            </a:solidFill>
                            <a:latin typeface="Cambria Math" panose="02040503050406030204" pitchFamily="18" charset="0"/>
                          </a:rPr>
                        </m:ctrlPr>
                      </m:fPr>
                      <m:num>
                        <m:nary>
                          <m:naryPr>
                            <m:chr m:val="∑"/>
                            <m:limLoc m:val="subSup"/>
                            <m:supHide m:val="on"/>
                            <m:ctrlPr>
                              <a:rPr lang="en-US" altLang="zh-CN" sz="2000" b="0" i="1" smtClean="0">
                                <a:solidFill>
                                  <a:schemeClr val="tx1"/>
                                </a:solidFill>
                                <a:latin typeface="Cambria Math" panose="02040503050406030204" pitchFamily="18" charset="0"/>
                              </a:rPr>
                            </m:ctrlPr>
                          </m:naryPr>
                          <m:sub>
                            <m:r>
                              <m:rPr>
                                <m:brk m:alnAt="9"/>
                              </m:rPr>
                              <a:rPr lang="en-US" altLang="zh-CN" sz="2000" b="0" i="1" smtClean="0">
                                <a:solidFill>
                                  <a:schemeClr val="tx1"/>
                                </a:solidFill>
                                <a:latin typeface="Cambria Math" panose="02040503050406030204" pitchFamily="18" charset="0"/>
                              </a:rPr>
                              <m:t>𝑣</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𝑇</m:t>
                            </m:r>
                          </m:sub>
                          <m:sup/>
                          <m:e>
                            <m:r>
                              <a:rPr lang="en-US" altLang="zh-CN" sz="2000" b="0" i="1" smtClean="0">
                                <a:solidFill>
                                  <a:schemeClr val="tx1"/>
                                </a:solidFill>
                                <a:latin typeface="Cambria Math" panose="02040503050406030204" pitchFamily="18" charset="0"/>
                              </a:rPr>
                              <m:t>1</m:t>
                            </m:r>
                          </m:e>
                        </m:nary>
                      </m:num>
                      <m:den>
                        <m:nary>
                          <m:naryPr>
                            <m:chr m:val="∑"/>
                            <m:limLoc m:val="subSup"/>
                            <m:supHide m:val="on"/>
                            <m:ctrlPr>
                              <a:rPr lang="en-US" altLang="zh-CN" sz="2000" i="1">
                                <a:solidFill>
                                  <a:schemeClr val="tx1"/>
                                </a:solidFill>
                                <a:latin typeface="Cambria Math" panose="02040503050406030204" pitchFamily="18" charset="0"/>
                              </a:rPr>
                            </m:ctrlPr>
                          </m:naryPr>
                          <m:sub>
                            <m:r>
                              <m:rPr>
                                <m:brk m:alnAt="1"/>
                              </m:rPr>
                              <a:rPr lang="en-US" altLang="zh-CN" sz="2000" b="0" i="1" smtClean="0">
                                <a:solidFill>
                                  <a:schemeClr val="tx1"/>
                                </a:solidFill>
                                <a:latin typeface="Cambria Math" panose="02040503050406030204" pitchFamily="18" charset="0"/>
                              </a:rPr>
                              <m:t>𝑣</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𝑇</m:t>
                            </m:r>
                          </m:sub>
                          <m:sup/>
                          <m:e>
                            <m:r>
                              <a:rPr lang="en-US" altLang="zh-CN" sz="2000" i="1">
                                <a:solidFill>
                                  <a:schemeClr val="tx1"/>
                                </a:solidFill>
                                <a:latin typeface="Cambria Math" panose="02040503050406030204" pitchFamily="18" charset="0"/>
                              </a:rPr>
                              <m:t>1</m:t>
                            </m:r>
                          </m:e>
                        </m:nary>
                        <m:r>
                          <a:rPr lang="en-US" altLang="zh-CN" sz="2000" b="0" i="1" smtClean="0">
                            <a:solidFill>
                              <a:schemeClr val="tx1"/>
                            </a:solidFill>
                            <a:latin typeface="Cambria Math" panose="02040503050406030204" pitchFamily="18" charset="0"/>
                          </a:rPr>
                          <m:t>+</m:t>
                        </m:r>
                        <m:nary>
                          <m:naryPr>
                            <m:chr m:val="∑"/>
                            <m:limLoc m:val="subSup"/>
                            <m:supHide m:val="on"/>
                            <m:ctrlPr>
                              <a:rPr lang="en-US" altLang="zh-CN" sz="2000" i="1">
                                <a:solidFill>
                                  <a:schemeClr val="tx1"/>
                                </a:solidFill>
                                <a:latin typeface="Cambria Math" panose="02040503050406030204" pitchFamily="18" charset="0"/>
                              </a:rPr>
                            </m:ctrlPr>
                          </m:naryPr>
                          <m:sub>
                            <m:r>
                              <m:rPr>
                                <m:brk m:alnAt="9"/>
                              </m:rPr>
                              <a:rPr lang="en-US" altLang="zh-CN" sz="2000" i="1">
                                <a:solidFill>
                                  <a:schemeClr val="tx1"/>
                                </a:solidFill>
                                <a:latin typeface="Cambria Math" panose="02040503050406030204" pitchFamily="18" charset="0"/>
                              </a:rPr>
                              <m:t>𝑣</m:t>
                            </m:r>
                            <m:r>
                              <a:rPr lang="en-US" altLang="zh-CN" sz="2000" b="0" i="1" smtClean="0">
                                <a:solidFill>
                                  <a:schemeClr val="tx1"/>
                                </a:solidFill>
                                <a:latin typeface="Cambria Math" panose="02040503050406030204" pitchFamily="18" charset="0"/>
                              </a:rPr>
                              <m:t>&gt;</m:t>
                            </m:r>
                            <m:r>
                              <a:rPr lang="en-US" altLang="zh-CN" sz="2000" i="1">
                                <a:solidFill>
                                  <a:schemeClr val="tx1"/>
                                </a:solidFill>
                                <a:latin typeface="Cambria Math" panose="02040503050406030204" pitchFamily="18" charset="0"/>
                              </a:rPr>
                              <m:t>𝑇</m:t>
                            </m:r>
                          </m:sub>
                          <m:sup/>
                          <m:e>
                            <m:r>
                              <a:rPr lang="en-US" altLang="zh-CN" sz="2000" i="1">
                                <a:solidFill>
                                  <a:schemeClr val="tx1"/>
                                </a:solidFill>
                                <a:latin typeface="Cambria Math" panose="02040503050406030204" pitchFamily="18" charset="0"/>
                              </a:rPr>
                              <m:t>1</m:t>
                            </m:r>
                          </m:e>
                        </m:nary>
                      </m:den>
                    </m:f>
                  </m:oMath>
                </a14:m>
                <a:r>
                  <a:rPr lang="en-US" altLang="zh-CN" sz="2000" dirty="0">
                    <a:solidFill>
                      <a:schemeClr val="tx1"/>
                    </a:solidFill>
                    <a:cs typeface="Arial" panose="020B0604020202020204" pitchFamily="34" charset="0"/>
                  </a:rPr>
                  <a:t> </a:t>
                </a:r>
                <a:r>
                  <a:rPr lang="en-US" altLang="zh-CN" sz="2000" dirty="0">
                    <a:solidFill>
                      <a:schemeClr val="tx1"/>
                    </a:solidFill>
                  </a:rPr>
                  <a:t>≤</a:t>
                </a:r>
                <a:r>
                  <a:rPr lang="en-US" altLang="zh-CN" sz="2000" dirty="0">
                    <a:solidFill>
                      <a:schemeClr val="tx1"/>
                    </a:solidFill>
                    <a:cs typeface="Arial" panose="020B0604020202020204" pitchFamily="34" charset="0"/>
                  </a:rPr>
                  <a:t> </a:t>
                </a:r>
                <a14:m>
                  <m:oMath xmlns:m="http://schemas.openxmlformats.org/officeDocument/2006/math">
                    <m:r>
                      <a:rPr lang="en-US" altLang="zh-CN" sz="2000" i="1" dirty="0">
                        <a:latin typeface="Cambria Math" panose="02040503050406030204" pitchFamily="18" charset="0"/>
                        <a:cs typeface="Arial" panose="020B0604020202020204" pitchFamily="34" charset="0"/>
                      </a:rPr>
                      <m:t>𝛿</m:t>
                    </m:r>
                    <m:r>
                      <a:rPr lang="en-US" altLang="zh-CN" sz="2000" i="1" dirty="0">
                        <a:latin typeface="Cambria Math" panose="02040503050406030204" pitchFamily="18" charset="0"/>
                        <a:cs typeface="Arial" panose="020B0604020202020204" pitchFamily="34" charset="0"/>
                      </a:rPr>
                      <m:t>−</m:t>
                    </m:r>
                    <m:f>
                      <m:fPr>
                        <m:ctrlPr>
                          <a:rPr lang="en-US" altLang="zh-CN" sz="2000" i="1" smtClean="0">
                            <a:latin typeface="Cambria Math" panose="02040503050406030204" pitchFamily="18" charset="0"/>
                            <a:ea typeface="Cambria Math" panose="02040503050406030204" pitchFamily="18" charset="0"/>
                            <a:cs typeface="Arial" panose="020B0604020202020204" pitchFamily="34" charset="0"/>
                          </a:rPr>
                        </m:ctrlPr>
                      </m:fPr>
                      <m:num>
                        <m:r>
                          <a:rPr lang="en-US" altLang="zh-CN" sz="2000" i="1">
                            <a:latin typeface="Cambria Math" panose="02040503050406030204" pitchFamily="18" charset="0"/>
                            <a:ea typeface="Cambria Math" panose="02040503050406030204" pitchFamily="18" charset="0"/>
                            <a:cs typeface="Arial" panose="020B0604020202020204" pitchFamily="34" charset="0"/>
                          </a:rPr>
                          <m:t>𝜀</m:t>
                        </m:r>
                      </m:num>
                      <m:den>
                        <m:nary>
                          <m:naryPr>
                            <m:chr m:val="∑"/>
                            <m:limLoc m:val="subSup"/>
                            <m:supHide m:val="on"/>
                            <m:ctrlPr>
                              <a:rPr lang="en-US" altLang="zh-CN" sz="2000" i="1">
                                <a:latin typeface="Cambria Math" panose="02040503050406030204" pitchFamily="18" charset="0"/>
                              </a:rPr>
                            </m:ctrlPr>
                          </m:naryPr>
                          <m:sub>
                            <m:r>
                              <m:rPr>
                                <m:brk m:alnAt="1"/>
                              </m:rPr>
                              <a:rPr lang="en-US" altLang="zh-CN" sz="2000" i="1">
                                <a:latin typeface="Cambria Math" panose="02040503050406030204" pitchFamily="18" charset="0"/>
                              </a:rPr>
                              <m:t>𝑣</m:t>
                            </m:r>
                            <m:r>
                              <a:rPr lang="en-US" altLang="zh-CN" sz="2000" i="1">
                                <a:latin typeface="Cambria Math" panose="02040503050406030204" pitchFamily="18" charset="0"/>
                              </a:rPr>
                              <m:t>≤</m:t>
                            </m:r>
                            <m:r>
                              <a:rPr lang="en-US" altLang="zh-CN" sz="2000" i="1">
                                <a:latin typeface="Cambria Math" panose="02040503050406030204" pitchFamily="18" charset="0"/>
                              </a:rPr>
                              <m:t>𝑇</m:t>
                            </m:r>
                          </m:sub>
                          <m:sup/>
                          <m:e>
                            <m:r>
                              <a:rPr lang="en-US" altLang="zh-CN" sz="2000" i="1">
                                <a:latin typeface="Cambria Math" panose="02040503050406030204" pitchFamily="18" charset="0"/>
                              </a:rPr>
                              <m:t>1</m:t>
                            </m:r>
                          </m:e>
                        </m:nary>
                        <m:r>
                          <a:rPr lang="en-US" altLang="zh-CN" sz="2000" i="1">
                            <a:latin typeface="Cambria Math" panose="02040503050406030204" pitchFamily="18" charset="0"/>
                          </a:rPr>
                          <m:t>+</m:t>
                        </m:r>
                        <m:nary>
                          <m:naryPr>
                            <m:chr m:val="∑"/>
                            <m:limLoc m:val="subSup"/>
                            <m:supHide m:val="on"/>
                            <m:ctrlPr>
                              <a:rPr lang="en-US" altLang="zh-CN" sz="2000" i="1">
                                <a:latin typeface="Cambria Math" panose="02040503050406030204" pitchFamily="18" charset="0"/>
                              </a:rPr>
                            </m:ctrlPr>
                          </m:naryPr>
                          <m:sub>
                            <m:r>
                              <m:rPr>
                                <m:brk m:alnAt="9"/>
                              </m:rPr>
                              <a:rPr lang="en-US" altLang="zh-CN" sz="2000" i="1">
                                <a:latin typeface="Cambria Math" panose="02040503050406030204" pitchFamily="18" charset="0"/>
                              </a:rPr>
                              <m:t>𝑣</m:t>
                            </m:r>
                            <m:r>
                              <a:rPr lang="en-US" altLang="zh-CN" sz="2000" i="1">
                                <a:latin typeface="Cambria Math" panose="02040503050406030204" pitchFamily="18" charset="0"/>
                              </a:rPr>
                              <m:t>&gt;</m:t>
                            </m:r>
                            <m:r>
                              <a:rPr lang="en-US" altLang="zh-CN" sz="2000" i="1">
                                <a:latin typeface="Cambria Math" panose="02040503050406030204" pitchFamily="18" charset="0"/>
                              </a:rPr>
                              <m:t>𝑇</m:t>
                            </m:r>
                          </m:sub>
                          <m:sup/>
                          <m:e>
                            <m:r>
                              <a:rPr lang="en-US" altLang="zh-CN" sz="2000" i="1">
                                <a:latin typeface="Cambria Math" panose="02040503050406030204" pitchFamily="18" charset="0"/>
                              </a:rPr>
                              <m:t>1</m:t>
                            </m:r>
                          </m:e>
                        </m:nary>
                      </m:den>
                    </m:f>
                  </m:oMath>
                </a14:m>
                <a:endParaRPr lang="en-US" altLang="zh-CN" sz="2000" dirty="0">
                  <a:solidFill>
                    <a:schemeClr val="tx1"/>
                  </a:solidFill>
                  <a:cs typeface="Arial" panose="020B0604020202020204" pitchFamily="34" charset="0"/>
                </a:endParaRPr>
              </a:p>
              <a:p>
                <a:pPr marL="800100" lvl="1" indent="-342900" algn="just">
                  <a:lnSpc>
                    <a:spcPct val="120000"/>
                  </a:lnSpc>
                  <a:spcAft>
                    <a:spcPts val="1200"/>
                  </a:spcAft>
                  <a:buFont typeface="Arial" panose="020B0604020202020204" pitchFamily="34" charset="0"/>
                  <a:buChar char="•"/>
                </a:pPr>
                <a:r>
                  <a:rPr lang="en-US" altLang="zh-CN" sz="2000" dirty="0" err="1"/>
                  <a:t>Qweight</a:t>
                </a:r>
                <a:r>
                  <a:rPr lang="en-US" altLang="zh-CN" sz="2000" dirty="0"/>
                  <a:t>: </a:t>
                </a:r>
                <a14:m>
                  <m:oMath xmlns:m="http://schemas.openxmlformats.org/officeDocument/2006/math">
                    <m:nary>
                      <m:naryPr>
                        <m:chr m:val="∑"/>
                        <m:limLoc m:val="subSup"/>
                        <m:supHide m:val="on"/>
                        <m:ctrlPr>
                          <a:rPr lang="en-US" altLang="zh-CN" sz="2000" i="1" smtClean="0">
                            <a:solidFill>
                              <a:schemeClr val="tx1"/>
                            </a:solidFill>
                            <a:latin typeface="Cambria Math" panose="02040503050406030204" pitchFamily="18" charset="0"/>
                          </a:rPr>
                        </m:ctrlPr>
                      </m:naryPr>
                      <m:sub>
                        <m:r>
                          <m:rPr>
                            <m:brk m:alnAt="1"/>
                          </m:rPr>
                          <a:rPr lang="en-US" altLang="zh-CN" sz="2000" b="0" i="1" smtClean="0">
                            <a:solidFill>
                              <a:schemeClr val="tx1"/>
                            </a:solidFill>
                            <a:latin typeface="Cambria Math" panose="02040503050406030204" pitchFamily="18" charset="0"/>
                          </a:rPr>
                          <m:t>𝑣</m:t>
                        </m:r>
                        <m:r>
                          <a:rPr lang="en-US" altLang="zh-CN" sz="2000" b="0" i="1" smtClean="0">
                            <a:solidFill>
                              <a:schemeClr val="tx1"/>
                            </a:solidFill>
                            <a:latin typeface="Cambria Math" panose="02040503050406030204" pitchFamily="18" charset="0"/>
                          </a:rPr>
                          <m:t>&gt;</m:t>
                        </m:r>
                        <m:r>
                          <a:rPr lang="en-US" altLang="zh-CN" sz="2000" b="0" i="1" smtClean="0">
                            <a:solidFill>
                              <a:schemeClr val="tx1"/>
                            </a:solidFill>
                            <a:latin typeface="Cambria Math" panose="02040503050406030204" pitchFamily="18" charset="0"/>
                          </a:rPr>
                          <m:t>𝑇</m:t>
                        </m:r>
                      </m:sub>
                      <m:sup/>
                      <m:e>
                        <m:d>
                          <m:dPr>
                            <m:ctrlPr>
                              <a:rPr lang="en-US" altLang="zh-CN" sz="2000" b="0" i="1" smtClean="0">
                                <a:solidFill>
                                  <a:schemeClr val="tx1"/>
                                </a:solidFill>
                                <a:latin typeface="Cambria Math" panose="02040503050406030204" pitchFamily="18" charset="0"/>
                              </a:rPr>
                            </m:ctrlPr>
                          </m:dPr>
                          <m:e>
                            <m:f>
                              <m:fPr>
                                <m:ctrlPr>
                                  <a:rPr lang="en-US" altLang="zh-CN" sz="2000" b="0" i="1" smtClean="0">
                                    <a:solidFill>
                                      <a:schemeClr val="tx1"/>
                                    </a:solidFill>
                                    <a:latin typeface="Cambria Math" panose="02040503050406030204" pitchFamily="18" charset="0"/>
                                    <a:ea typeface="Cambria Math" panose="02040503050406030204" pitchFamily="18" charset="0"/>
                                  </a:rPr>
                                </m:ctrlPr>
                              </m:fPr>
                              <m:num>
                                <m:r>
                                  <a:rPr lang="en-US" altLang="zh-CN" sz="2000" b="0" i="1" smtClean="0">
                                    <a:solidFill>
                                      <a:schemeClr val="tx1"/>
                                    </a:solidFill>
                                    <a:latin typeface="Cambria Math" panose="02040503050406030204" pitchFamily="18" charset="0"/>
                                    <a:ea typeface="Cambria Math" panose="02040503050406030204" pitchFamily="18" charset="0"/>
                                  </a:rPr>
                                  <m:t>𝛿</m:t>
                                </m:r>
                              </m:num>
                              <m:den>
                                <m:r>
                                  <a:rPr lang="en-US" altLang="zh-CN" sz="2000" b="0" i="1" smtClean="0">
                                    <a:solidFill>
                                      <a:schemeClr val="tx1"/>
                                    </a:solidFill>
                                    <a:latin typeface="Cambria Math" panose="02040503050406030204" pitchFamily="18" charset="0"/>
                                    <a:ea typeface="Cambria Math" panose="02040503050406030204" pitchFamily="18" charset="0"/>
                                  </a:rPr>
                                  <m:t>1−</m:t>
                                </m:r>
                                <m:r>
                                  <a:rPr lang="en-US" altLang="zh-CN" sz="2000" b="0" i="1" smtClean="0">
                                    <a:solidFill>
                                      <a:schemeClr val="tx1"/>
                                    </a:solidFill>
                                    <a:latin typeface="Cambria Math" panose="02040503050406030204" pitchFamily="18" charset="0"/>
                                    <a:ea typeface="Cambria Math" panose="02040503050406030204" pitchFamily="18" charset="0"/>
                                  </a:rPr>
                                  <m:t>𝛿</m:t>
                                </m:r>
                              </m:den>
                            </m:f>
                          </m:e>
                        </m:d>
                      </m:e>
                    </m:nary>
                    <m:r>
                      <a:rPr lang="en-US" altLang="zh-CN" sz="2000" b="0" i="1" smtClean="0">
                        <a:solidFill>
                          <a:schemeClr val="tx1"/>
                        </a:solidFill>
                        <a:latin typeface="Cambria Math" panose="02040503050406030204" pitchFamily="18" charset="0"/>
                      </a:rPr>
                      <m:t>+</m:t>
                    </m:r>
                    <m:nary>
                      <m:naryPr>
                        <m:chr m:val="∑"/>
                        <m:limLoc m:val="subSup"/>
                        <m:supHide m:val="on"/>
                        <m:ctrlPr>
                          <a:rPr lang="en-US" altLang="zh-CN" sz="2000" i="1">
                            <a:solidFill>
                              <a:schemeClr val="tx1"/>
                            </a:solidFill>
                            <a:latin typeface="Cambria Math" panose="02040503050406030204" pitchFamily="18" charset="0"/>
                          </a:rPr>
                        </m:ctrlPr>
                      </m:naryPr>
                      <m:sub>
                        <m:r>
                          <m:rPr>
                            <m:brk m:alnAt="9"/>
                          </m:rPr>
                          <a:rPr lang="en-US" altLang="zh-CN" sz="2000" i="1">
                            <a:solidFill>
                              <a:schemeClr val="tx1"/>
                            </a:solidFill>
                            <a:latin typeface="Cambria Math" panose="02040503050406030204" pitchFamily="18" charset="0"/>
                          </a:rPr>
                          <m:t>𝑣</m:t>
                        </m:r>
                        <m:r>
                          <a:rPr lang="en-US" altLang="zh-CN" sz="2000" b="0" i="1" smtClean="0">
                            <a:solidFill>
                              <a:schemeClr val="tx1"/>
                            </a:solidFill>
                            <a:latin typeface="Cambria Math" panose="02040503050406030204" pitchFamily="18" charset="0"/>
                          </a:rPr>
                          <m:t>≤</m:t>
                        </m:r>
                        <m:r>
                          <a:rPr lang="en-US" altLang="zh-CN" sz="2000" i="1">
                            <a:solidFill>
                              <a:schemeClr val="tx1"/>
                            </a:solidFill>
                            <a:latin typeface="Cambria Math" panose="02040503050406030204" pitchFamily="18" charset="0"/>
                          </a:rPr>
                          <m:t>𝑇</m:t>
                        </m:r>
                      </m:sub>
                      <m:sup/>
                      <m:e>
                        <m:d>
                          <m:dPr>
                            <m:ctrlPr>
                              <a:rPr lang="en-US" altLang="zh-CN" sz="2000" b="0" i="1" smtClean="0">
                                <a:solidFill>
                                  <a:schemeClr val="tx1"/>
                                </a:solidFill>
                                <a:latin typeface="Cambria Math" panose="02040503050406030204" pitchFamily="18" charset="0"/>
                              </a:rPr>
                            </m:ctrlPr>
                          </m:dPr>
                          <m:e>
                            <m:r>
                              <a:rPr lang="en-US" altLang="zh-CN" sz="2000" b="0" i="1" smtClean="0">
                                <a:solidFill>
                                  <a:schemeClr val="tx1"/>
                                </a:solidFill>
                                <a:latin typeface="Cambria Math" panose="02040503050406030204" pitchFamily="18" charset="0"/>
                              </a:rPr>
                              <m:t>−</m:t>
                            </m:r>
                            <m:r>
                              <a:rPr lang="en-US" altLang="zh-CN" sz="2000" i="1">
                                <a:solidFill>
                                  <a:schemeClr val="tx1"/>
                                </a:solidFill>
                                <a:latin typeface="Cambria Math" panose="02040503050406030204" pitchFamily="18" charset="0"/>
                              </a:rPr>
                              <m:t>1</m:t>
                            </m:r>
                          </m:e>
                        </m:d>
                      </m:e>
                    </m:nary>
                    <m:r>
                      <a:rPr lang="en-US" altLang="zh-CN" sz="2000" b="0" i="1" smtClean="0">
                        <a:solidFill>
                          <a:srgbClr val="C00000"/>
                        </a:solidFill>
                        <a:latin typeface="Cambria Math" panose="02040503050406030204" pitchFamily="18" charset="0"/>
                      </a:rPr>
                      <m:t>≥</m:t>
                    </m:r>
                    <m:f>
                      <m:fPr>
                        <m:ctrlPr>
                          <a:rPr lang="en-US" altLang="zh-CN" sz="20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ctrlPr>
                      </m:fPr>
                      <m:num>
                        <m:r>
                          <a:rPr lang="en-US" altLang="zh-CN" sz="20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𝜀</m:t>
                        </m:r>
                      </m:num>
                      <m:den>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1−</m:t>
                        </m:r>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𝛿</m:t>
                        </m:r>
                      </m:den>
                    </m:f>
                  </m:oMath>
                </a14:m>
                <a:endParaRPr lang="en-US" altLang="zh-CN" sz="2000" dirty="0">
                  <a:solidFill>
                    <a:srgbClr val="00B050"/>
                  </a:solidFill>
                  <a:cs typeface="Arial" panose="020B0604020202020204" pitchFamily="34" charset="0"/>
                </a:endParaRPr>
              </a:p>
              <a:p>
                <a:pPr marL="800100" lvl="1" indent="-342900" algn="just">
                  <a:lnSpc>
                    <a:spcPct val="120000"/>
                  </a:lnSpc>
                  <a:spcAft>
                    <a:spcPts val="1200"/>
                  </a:spcAft>
                  <a:buFont typeface="Arial" panose="020B0604020202020204" pitchFamily="34" charset="0"/>
                  <a:buChar char="•"/>
                </a:pPr>
                <a:endParaRPr lang="en-US" altLang="zh-CN" sz="2000" dirty="0">
                  <a:solidFill>
                    <a:srgbClr val="00B050"/>
                  </a:solidFill>
                  <a:cs typeface="Arial" panose="020B0604020202020204" pitchFamily="34" charset="0"/>
                </a:endParaRPr>
              </a:p>
              <a:p>
                <a:pPr lvl="1" algn="ctr">
                  <a:lnSpc>
                    <a:spcPct val="120000"/>
                  </a:lnSpc>
                  <a:spcAft>
                    <a:spcPts val="1200"/>
                  </a:spcAft>
                </a:pPr>
                <a:r>
                  <a:rPr lang="en-US" altLang="zh-CN" sz="2000" dirty="0">
                    <a:cs typeface="Arial" panose="020B0604020202020204" pitchFamily="34" charset="0"/>
                  </a:rPr>
                  <a:t>Problem </a:t>
                </a:r>
                <a:r>
                  <a:rPr lang="en-US" altLang="zh-CN" sz="2000" dirty="0"/>
                  <a:t>→</a:t>
                </a:r>
                <a:r>
                  <a:rPr lang="en-US" altLang="zh-CN" sz="2000" dirty="0">
                    <a:solidFill>
                      <a:srgbClr val="00B050"/>
                    </a:solidFill>
                    <a:cs typeface="Arial" panose="020B0604020202020204" pitchFamily="34" charset="0"/>
                  </a:rPr>
                  <a:t> </a:t>
                </a:r>
                <a:r>
                  <a:rPr lang="en-US" altLang="zh-CN" sz="2000" dirty="0" err="1">
                    <a:solidFill>
                      <a:srgbClr val="00B050"/>
                    </a:solidFill>
                    <a:cs typeface="Arial" panose="020B0604020202020204" pitchFamily="34" charset="0"/>
                  </a:rPr>
                  <a:t>Qweight</a:t>
                </a:r>
                <a:r>
                  <a:rPr lang="en-US" altLang="zh-CN" sz="2000" dirty="0">
                    <a:solidFill>
                      <a:srgbClr val="00B050"/>
                    </a:solidFill>
                    <a:cs typeface="Arial" panose="020B0604020202020204" pitchFamily="34" charset="0"/>
                  </a:rPr>
                  <a:t>(</a:t>
                </a:r>
                <a:r>
                  <a:rPr lang="en-US" altLang="zh-CN" sz="2000" dirty="0">
                    <a:cs typeface="Arial" panose="020B0604020202020204" pitchFamily="34" charset="0"/>
                  </a:rPr>
                  <a:t>key</a:t>
                </a:r>
                <a:r>
                  <a:rPr lang="en-US" altLang="zh-CN" sz="2000" dirty="0">
                    <a:solidFill>
                      <a:srgbClr val="00B050"/>
                    </a:solidFill>
                    <a:cs typeface="Arial" panose="020B0604020202020204" pitchFamily="34" charset="0"/>
                  </a:rPr>
                  <a:t>) </a:t>
                </a:r>
                <a14:m>
                  <m:oMath xmlns:m="http://schemas.openxmlformats.org/officeDocument/2006/math">
                    <m:r>
                      <a:rPr lang="en-US" altLang="zh-CN" sz="2000" b="0" i="1" smtClean="0">
                        <a:solidFill>
                          <a:srgbClr val="C00000"/>
                        </a:solidFill>
                        <a:latin typeface="Cambria Math" panose="02040503050406030204" pitchFamily="18" charset="0"/>
                      </a:rPr>
                      <m:t>≥</m:t>
                    </m:r>
                    <m:f>
                      <m:fPr>
                        <m:ctrlPr>
                          <a:rPr lang="en-US" altLang="zh-CN" sz="20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ctrlPr>
                      </m:fPr>
                      <m:num>
                        <m:r>
                          <a:rPr lang="en-US" altLang="zh-CN" sz="20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𝜀</m:t>
                        </m:r>
                      </m:num>
                      <m:den>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1−</m:t>
                        </m:r>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𝛿</m:t>
                        </m:r>
                      </m:den>
                    </m:f>
                  </m:oMath>
                </a14:m>
                <a:endParaRPr lang="en-US" altLang="zh-CN" sz="2000" dirty="0">
                  <a:solidFill>
                    <a:srgbClr val="00B050"/>
                  </a:solidFill>
                  <a:cs typeface="Arial" panose="020B0604020202020204" pitchFamily="34" charset="0"/>
                </a:endParaRPr>
              </a:p>
            </p:txBody>
          </p:sp>
        </mc:Choice>
        <mc:Fallback xmlns="">
          <p:sp>
            <p:nvSpPr>
              <p:cNvPr id="4" name="文本框 3">
                <a:extLst>
                  <a:ext uri="{FF2B5EF4-FFF2-40B4-BE49-F238E27FC236}">
                    <a16:creationId xmlns:a16="http://schemas.microsoft.com/office/drawing/2014/main" id="{B7D6ED9F-B40F-1825-52D8-682A9309BBC0}"/>
                  </a:ext>
                </a:extLst>
              </p:cNvPr>
              <p:cNvSpPr txBox="1">
                <a:spLocks noRot="1" noChangeAspect="1" noMove="1" noResize="1" noEditPoints="1" noAdjustHandles="1" noChangeArrowheads="1" noChangeShapeType="1" noTextEdit="1"/>
              </p:cNvSpPr>
              <p:nvPr/>
            </p:nvSpPr>
            <p:spPr>
              <a:xfrm>
                <a:off x="835298" y="1215517"/>
                <a:ext cx="9893662" cy="3239477"/>
              </a:xfrm>
              <a:prstGeom prst="rect">
                <a:avLst/>
              </a:prstGeom>
              <a:blipFill>
                <a:blip r:embed="rId4"/>
                <a:stretch>
                  <a:fillRect b="-391"/>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4126272823"/>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QUANTILE FILTER DESIGN: Quantile Weight Technique</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12</a:t>
            </a:fld>
            <a:r>
              <a:rPr lang="zh-CN" altLang="en-US" dirty="0"/>
              <a:t> </a:t>
            </a:r>
            <a:r>
              <a:rPr lang="en-US" altLang="zh-CN" dirty="0"/>
              <a:t>/</a:t>
            </a:r>
            <a:r>
              <a:rPr lang="zh-CN" altLang="en-US" dirty="0"/>
              <a:t> </a:t>
            </a:r>
            <a:r>
              <a:rPr lang="en-US" altLang="zh-CN" dirty="0"/>
              <a:t>26</a:t>
            </a:r>
            <a:endParaRPr lang="zh-CN" altLang="en-US"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7D6ED9F-B40F-1825-52D8-682A9309BBC0}"/>
                  </a:ext>
                </a:extLst>
              </p:cNvPr>
              <p:cNvSpPr txBox="1"/>
              <p:nvPr/>
            </p:nvSpPr>
            <p:spPr>
              <a:xfrm>
                <a:off x="835298" y="1215517"/>
                <a:ext cx="9892800" cy="1329595"/>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err="1"/>
                  <a:t>Qweight</a:t>
                </a:r>
                <a:r>
                  <a:rPr lang="en-US" altLang="zh-CN" sz="2000" dirty="0"/>
                  <a:t> Estimation with One </a:t>
                </a:r>
                <a:r>
                  <a:rPr lang="en-US" altLang="zh-CN" sz="2000" dirty="0" err="1"/>
                  <a:t>Csketch</a:t>
                </a:r>
                <a:endParaRPr lang="en-US" altLang="zh-CN" sz="2000" dirty="0"/>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run </a:t>
                </a:r>
                <a14:m>
                  <m:oMath xmlns:m="http://schemas.openxmlformats.org/officeDocument/2006/math">
                    <m:r>
                      <a:rPr lang="en-US" altLang="zh-CN" sz="2000" i="1" dirty="0" smtClean="0">
                        <a:solidFill>
                          <a:srgbClr val="C00000"/>
                        </a:solidFill>
                        <a:latin typeface="Cambria Math" panose="02040503050406030204" pitchFamily="18" charset="0"/>
                        <a:cs typeface="Arial" panose="020B0604020202020204" pitchFamily="34" charset="0"/>
                      </a:rPr>
                      <m:t>𝑑</m:t>
                    </m:r>
                  </m:oMath>
                </a14:m>
                <a:r>
                  <a:rPr lang="en-US" altLang="zh-CN" sz="2000" dirty="0">
                    <a:cs typeface="Arial" panose="020B0604020202020204" pitchFamily="34" charset="0"/>
                  </a:rPr>
                  <a:t> independent copies. Each has its own independently randomly chosen hash function</a:t>
                </a:r>
              </a:p>
            </p:txBody>
          </p:sp>
        </mc:Choice>
        <mc:Fallback xmlns="">
          <p:sp>
            <p:nvSpPr>
              <p:cNvPr id="4" name="文本框 3">
                <a:extLst>
                  <a:ext uri="{FF2B5EF4-FFF2-40B4-BE49-F238E27FC236}">
                    <a16:creationId xmlns:a16="http://schemas.microsoft.com/office/drawing/2014/main" id="{B7D6ED9F-B40F-1825-52D8-682A9309BBC0}"/>
                  </a:ext>
                </a:extLst>
              </p:cNvPr>
              <p:cNvSpPr txBox="1">
                <a:spLocks noRot="1" noChangeAspect="1" noMove="1" noResize="1" noEditPoints="1" noAdjustHandles="1" noChangeArrowheads="1" noChangeShapeType="1" noTextEdit="1"/>
              </p:cNvSpPr>
              <p:nvPr/>
            </p:nvSpPr>
            <p:spPr>
              <a:xfrm>
                <a:off x="835298" y="1215517"/>
                <a:ext cx="9892800" cy="1329595"/>
              </a:xfrm>
              <a:prstGeom prst="rect">
                <a:avLst/>
              </a:prstGeom>
              <a:blipFill>
                <a:blip r:embed="rId4"/>
                <a:stretch>
                  <a:fillRect r="-641" b="-6604"/>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3D1396DA-8352-EE30-F9B9-DD4683CD73CB}"/>
              </a:ext>
            </a:extLst>
          </p:cNvPr>
          <p:cNvPicPr>
            <a:picLocks noChangeAspect="1"/>
          </p:cNvPicPr>
          <p:nvPr/>
        </p:nvPicPr>
        <p:blipFill>
          <a:blip r:embed="rId5"/>
          <a:stretch>
            <a:fillRect/>
          </a:stretch>
        </p:blipFill>
        <p:spPr>
          <a:xfrm>
            <a:off x="828000" y="2556000"/>
            <a:ext cx="4320000" cy="2088000"/>
          </a:xfrm>
          <a:prstGeom prst="rect">
            <a:avLst/>
          </a:prstGeom>
        </p:spPr>
      </p:pic>
      <p:pic>
        <p:nvPicPr>
          <p:cNvPr id="3" name="图片 2">
            <a:extLst>
              <a:ext uri="{FF2B5EF4-FFF2-40B4-BE49-F238E27FC236}">
                <a16:creationId xmlns:a16="http://schemas.microsoft.com/office/drawing/2014/main" id="{AE5D99A5-108A-C7E3-BBFE-15E6711AA1D4}"/>
              </a:ext>
            </a:extLst>
          </p:cNvPr>
          <p:cNvPicPr>
            <a:picLocks noChangeAspect="1"/>
          </p:cNvPicPr>
          <p:nvPr/>
        </p:nvPicPr>
        <p:blipFill>
          <a:blip r:embed="rId6"/>
          <a:stretch>
            <a:fillRect/>
          </a:stretch>
        </p:blipFill>
        <p:spPr>
          <a:xfrm>
            <a:off x="5760001" y="2556000"/>
            <a:ext cx="5753795" cy="3708000"/>
          </a:xfrm>
          <a:prstGeom prst="rect">
            <a:avLst/>
          </a:prstGeom>
        </p:spPr>
      </p:pic>
      <p:pic>
        <p:nvPicPr>
          <p:cNvPr id="5" name="图片 4">
            <a:extLst>
              <a:ext uri="{FF2B5EF4-FFF2-40B4-BE49-F238E27FC236}">
                <a16:creationId xmlns:a16="http://schemas.microsoft.com/office/drawing/2014/main" id="{793B265D-CB50-0B5A-7715-D72D8EC6E69A}"/>
              </a:ext>
            </a:extLst>
          </p:cNvPr>
          <p:cNvPicPr>
            <a:picLocks noChangeAspect="1"/>
          </p:cNvPicPr>
          <p:nvPr/>
        </p:nvPicPr>
        <p:blipFill>
          <a:blip r:embed="rId7"/>
          <a:stretch>
            <a:fillRect/>
          </a:stretch>
        </p:blipFill>
        <p:spPr>
          <a:xfrm>
            <a:off x="828000" y="4896000"/>
            <a:ext cx="4320000" cy="648000"/>
          </a:xfrm>
          <a:prstGeom prst="rect">
            <a:avLst/>
          </a:prstGeom>
        </p:spPr>
      </p:pic>
      <p:pic>
        <p:nvPicPr>
          <p:cNvPr id="6" name="图片 5">
            <a:extLst>
              <a:ext uri="{FF2B5EF4-FFF2-40B4-BE49-F238E27FC236}">
                <a16:creationId xmlns:a16="http://schemas.microsoft.com/office/drawing/2014/main" id="{77376CC3-DAD0-5066-3B63-B8DBE21F69E7}"/>
              </a:ext>
            </a:extLst>
          </p:cNvPr>
          <p:cNvPicPr>
            <a:picLocks noChangeAspect="1"/>
          </p:cNvPicPr>
          <p:nvPr/>
        </p:nvPicPr>
        <p:blipFill>
          <a:blip r:embed="rId8"/>
          <a:stretch>
            <a:fillRect/>
          </a:stretch>
        </p:blipFill>
        <p:spPr>
          <a:xfrm>
            <a:off x="828000" y="5688000"/>
            <a:ext cx="4320000" cy="526829"/>
          </a:xfrm>
          <a:prstGeom prst="rect">
            <a:avLst/>
          </a:prstGeom>
        </p:spPr>
      </p:pic>
      <p:sp>
        <p:nvSpPr>
          <p:cNvPr id="7" name="椭圆 6">
            <a:extLst>
              <a:ext uri="{FF2B5EF4-FFF2-40B4-BE49-F238E27FC236}">
                <a16:creationId xmlns:a16="http://schemas.microsoft.com/office/drawing/2014/main" id="{2497A36A-4083-195A-8C17-363526F3C6CD}"/>
              </a:ext>
            </a:extLst>
          </p:cNvPr>
          <p:cNvSpPr/>
          <p:nvPr/>
        </p:nvSpPr>
        <p:spPr>
          <a:xfrm>
            <a:off x="9540000" y="4572000"/>
            <a:ext cx="1260000" cy="3600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椭圆 7">
            <a:extLst>
              <a:ext uri="{FF2B5EF4-FFF2-40B4-BE49-F238E27FC236}">
                <a16:creationId xmlns:a16="http://schemas.microsoft.com/office/drawing/2014/main" id="{FF81C8AB-BF67-62C4-D657-8AF81B092698}"/>
              </a:ext>
            </a:extLst>
          </p:cNvPr>
          <p:cNvSpPr/>
          <p:nvPr/>
        </p:nvSpPr>
        <p:spPr>
          <a:xfrm>
            <a:off x="7344000" y="5076000"/>
            <a:ext cx="1188000" cy="3600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ustDataLst>
      <p:tags r:id="rId1"/>
    </p:custDataLst>
    <p:extLst>
      <p:ext uri="{BB962C8B-B14F-4D97-AF65-F5344CB8AC3E}">
        <p14:creationId xmlns:p14="http://schemas.microsoft.com/office/powerpoint/2010/main" val="3439774170"/>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QUANTILE FILTER DESIGN: Candidate Election Technique</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13</a:t>
            </a:fld>
            <a:r>
              <a:rPr lang="zh-CN" altLang="en-US" dirty="0"/>
              <a:t> </a:t>
            </a:r>
            <a:r>
              <a:rPr lang="en-US" altLang="zh-CN" dirty="0"/>
              <a:t>/</a:t>
            </a:r>
            <a:r>
              <a:rPr lang="zh-CN" altLang="en-US" dirty="0"/>
              <a:t> </a:t>
            </a:r>
            <a:r>
              <a:rPr lang="en-US" altLang="zh-CN" dirty="0"/>
              <a:t>26</a:t>
            </a:r>
            <a:endParaRPr lang="zh-CN" altLang="en-US"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4108490" cy="4375813"/>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Candidate Election Technique</a:t>
                </a:r>
              </a:p>
              <a:p>
                <a:pPr marL="800100" lvl="1" indent="-342900" algn="just">
                  <a:lnSpc>
                    <a:spcPct val="120000"/>
                  </a:lnSpc>
                  <a:spcAft>
                    <a:spcPts val="1200"/>
                  </a:spcAft>
                  <a:buFont typeface="Arial" panose="020B0604020202020204" pitchFamily="34" charset="0"/>
                  <a:buChar char="•"/>
                </a:pPr>
                <a:r>
                  <a:rPr lang="en-US" altLang="zh-CN" sz="2000" dirty="0" err="1"/>
                  <a:t>QuantileFilter</a:t>
                </a:r>
                <a:r>
                  <a:rPr lang="en-US" altLang="zh-CN" sz="2000" dirty="0"/>
                  <a:t> with Two Parts: </a:t>
                </a:r>
                <a:r>
                  <a:rPr lang="en-US" altLang="zh-CN" sz="2000" dirty="0">
                    <a:solidFill>
                      <a:srgbClr val="C00000"/>
                    </a:solidFill>
                  </a:rPr>
                  <a:t>Candidate</a:t>
                </a:r>
                <a:r>
                  <a:rPr lang="en-US" altLang="zh-CN" sz="2000" dirty="0"/>
                  <a:t> and </a:t>
                </a:r>
                <a:r>
                  <a:rPr lang="en-US" altLang="zh-CN" sz="2000" dirty="0">
                    <a:solidFill>
                      <a:srgbClr val="C00000"/>
                    </a:solidFill>
                  </a:rPr>
                  <a:t>Vague</a:t>
                </a:r>
              </a:p>
              <a:p>
                <a:pPr marL="800100" lvl="1" indent="-342900" algn="just">
                  <a:lnSpc>
                    <a:spcPct val="120000"/>
                  </a:lnSpc>
                  <a:spcAft>
                    <a:spcPts val="1200"/>
                  </a:spcAft>
                  <a:buFont typeface="Arial" panose="020B0604020202020204" pitchFamily="34" charset="0"/>
                  <a:buChar char="•"/>
                </a:pPr>
                <a:r>
                  <a:rPr lang="en-US" altLang="zh-CN" sz="2000" dirty="0"/>
                  <a:t>The candidate part includes </a:t>
                </a:r>
                <a14:m>
                  <m:oMath xmlns:m="http://schemas.openxmlformats.org/officeDocument/2006/math">
                    <m:r>
                      <a:rPr lang="en-US" altLang="zh-CN" sz="2000" b="0" i="1" dirty="0" smtClean="0">
                        <a:solidFill>
                          <a:srgbClr val="C00000"/>
                        </a:solidFill>
                        <a:latin typeface="Cambria Math" panose="02040503050406030204" pitchFamily="18" charset="0"/>
                      </a:rPr>
                      <m:t>𝑚</m:t>
                    </m:r>
                  </m:oMath>
                </a14:m>
                <a:r>
                  <a:rPr lang="en-US" altLang="zh-CN" sz="2000" dirty="0">
                    <a:solidFill>
                      <a:srgbClr val="C00000"/>
                    </a:solidFill>
                  </a:rPr>
                  <a:t> buckets</a:t>
                </a:r>
                <a:r>
                  <a:rPr lang="en-US" altLang="zh-CN" sz="2000" dirty="0"/>
                  <a:t>, each capable of holding up to </a:t>
                </a:r>
                <a14:m>
                  <m:oMath xmlns:m="http://schemas.openxmlformats.org/officeDocument/2006/math">
                    <m:r>
                      <a:rPr lang="en-US" altLang="zh-CN" sz="2000" b="0" i="1" dirty="0" smtClean="0">
                        <a:solidFill>
                          <a:srgbClr val="C00000"/>
                        </a:solidFill>
                        <a:latin typeface="Cambria Math" panose="02040503050406030204" pitchFamily="18" charset="0"/>
                      </a:rPr>
                      <m:t>𝑏</m:t>
                    </m:r>
                  </m:oMath>
                </a14:m>
                <a:r>
                  <a:rPr lang="en-US" altLang="zh-CN" sz="2000" dirty="0">
                    <a:solidFill>
                      <a:srgbClr val="C00000"/>
                    </a:solidFill>
                  </a:rPr>
                  <a:t> entries</a:t>
                </a:r>
                <a:endParaRPr lang="en-US" altLang="zh-CN" sz="2000" dirty="0"/>
              </a:p>
              <a:p>
                <a:pPr marL="800100" lvl="1" indent="-342900" algn="just">
                  <a:lnSpc>
                    <a:spcPct val="120000"/>
                  </a:lnSpc>
                  <a:spcAft>
                    <a:spcPts val="1200"/>
                  </a:spcAft>
                  <a:buFont typeface="Arial" panose="020B0604020202020204" pitchFamily="34" charset="0"/>
                  <a:buChar char="•"/>
                </a:pPr>
                <a:r>
                  <a:rPr lang="en-US" altLang="zh-CN" sz="2000" dirty="0"/>
                  <a:t>Each </a:t>
                </a:r>
                <a:r>
                  <a:rPr lang="en-US" altLang="zh-CN" sz="2000" dirty="0" err="1"/>
                  <a:t>entry</a:t>
                </a:r>
                <a:r>
                  <a:rPr lang="en-US" altLang="zh-CN" sz="2000" dirty="0"/>
                  <a:t> </a:t>
                </a:r>
                <a14:m>
                  <m:oMath xmlns:m="http://schemas.openxmlformats.org/officeDocument/2006/math">
                    <m:d>
                      <m:dPr>
                        <m:begChr m:val="⟨"/>
                        <m:endChr m:val="⟩"/>
                        <m:ctrlPr>
                          <a:rPr lang="en-US" altLang="zh-CN" sz="2000" i="1" dirty="0" smtClean="0">
                            <a:solidFill>
                              <a:srgbClr val="C00000"/>
                            </a:solidFill>
                            <a:latin typeface="Cambria Math" panose="02040503050406030204" pitchFamily="18" charset="0"/>
                          </a:rPr>
                        </m:ctrlPr>
                      </m:dPr>
                      <m:e>
                        <m:r>
                          <a:rPr lang="en-US" altLang="zh-CN" sz="2000" i="1" dirty="0">
                            <a:solidFill>
                              <a:srgbClr val="C00000"/>
                            </a:solidFill>
                            <a:latin typeface="Cambria Math" panose="02040503050406030204" pitchFamily="18" charset="0"/>
                          </a:rPr>
                          <m:t>𝑓𝑝</m:t>
                        </m:r>
                        <m:r>
                          <a:rPr lang="en-US" altLang="zh-CN" sz="2000" i="1" dirty="0">
                            <a:solidFill>
                              <a:srgbClr val="C00000"/>
                            </a:solidFill>
                            <a:latin typeface="Cambria Math" panose="02040503050406030204" pitchFamily="18" charset="0"/>
                          </a:rPr>
                          <m:t>, </m:t>
                        </m:r>
                        <m:r>
                          <a:rPr lang="en-US" altLang="zh-CN" sz="2000" i="1" dirty="0" err="1">
                            <a:solidFill>
                              <a:srgbClr val="C00000"/>
                            </a:solidFill>
                            <a:latin typeface="Cambria Math" panose="02040503050406030204" pitchFamily="18" charset="0"/>
                          </a:rPr>
                          <m:t>𝑄𝑤</m:t>
                        </m:r>
                      </m:e>
                    </m:d>
                  </m:oMath>
                </a14:m>
                <a:r>
                  <a:rPr lang="en-US" altLang="zh-CN" sz="2000" dirty="0"/>
                  <a:t>comprises a key fingerprint</a:t>
                </a:r>
              </a:p>
              <a:p>
                <a:pPr marL="800100" lvl="1" indent="-342900" algn="just">
                  <a:lnSpc>
                    <a:spcPct val="120000"/>
                  </a:lnSpc>
                  <a:spcAft>
                    <a:spcPts val="1200"/>
                  </a:spcAft>
                  <a:buFont typeface="Arial" panose="020B0604020202020204" pitchFamily="34" charset="0"/>
                  <a:buChar char="•"/>
                </a:pPr>
                <a:r>
                  <a:rPr lang="en-US" altLang="zh-CN" sz="2000" dirty="0"/>
                  <a:t>The vague part is a </a:t>
                </a:r>
                <a:r>
                  <a:rPr lang="en-US" altLang="zh-CN" sz="2000" dirty="0" err="1"/>
                  <a:t>Csketch</a:t>
                </a:r>
                <a:r>
                  <a:rPr lang="en-US" altLang="zh-CN" sz="2000" dirty="0"/>
                  <a:t> with a size of </a:t>
                </a:r>
                <a14:m>
                  <m:oMath xmlns:m="http://schemas.openxmlformats.org/officeDocument/2006/math">
                    <m:r>
                      <a:rPr lang="en-US" altLang="zh-CN" sz="2000" b="0" i="1" dirty="0" smtClean="0">
                        <a:solidFill>
                          <a:srgbClr val="C00000"/>
                        </a:solidFill>
                        <a:latin typeface="Cambria Math" panose="02040503050406030204" pitchFamily="18" charset="0"/>
                      </a:rPr>
                      <m:t>𝑤</m:t>
                    </m:r>
                    <m:r>
                      <a:rPr lang="en-US" altLang="zh-CN" sz="2000" b="0" i="1" dirty="0" smtClean="0">
                        <a:solidFill>
                          <a:srgbClr val="C00000"/>
                        </a:solidFill>
                        <a:latin typeface="Cambria Math" panose="02040503050406030204" pitchFamily="18" charset="0"/>
                        <a:ea typeface="Cambria Math" panose="02040503050406030204" pitchFamily="18" charset="0"/>
                      </a:rPr>
                      <m:t>×</m:t>
                    </m:r>
                    <m:r>
                      <a:rPr lang="en-US" altLang="zh-CN" sz="2000" b="0" i="1" dirty="0" smtClean="0">
                        <a:solidFill>
                          <a:srgbClr val="C00000"/>
                        </a:solidFill>
                        <a:latin typeface="Cambria Math" panose="02040503050406030204" pitchFamily="18" charset="0"/>
                        <a:ea typeface="Cambria Math" panose="02040503050406030204" pitchFamily="18" charset="0"/>
                      </a:rPr>
                      <m:t>𝑑</m:t>
                    </m:r>
                    <m:r>
                      <a:rPr lang="en-US" altLang="zh-CN" sz="2000" i="1" dirty="0" smtClean="0">
                        <a:solidFill>
                          <a:srgbClr val="C00000"/>
                        </a:solidFill>
                        <a:latin typeface="Cambria Math" panose="02040503050406030204" pitchFamily="18" charset="0"/>
                      </a:rPr>
                      <m:t> </m:t>
                    </m:r>
                  </m:oMath>
                </a14:m>
                <a:r>
                  <a:rPr lang="en-US" altLang="zh-CN" sz="2000" dirty="0">
                    <a:solidFill>
                      <a:srgbClr val="C00000"/>
                    </a:solidFill>
                  </a:rPr>
                  <a:t>counters</a:t>
                </a:r>
                <a:endParaRPr lang="en-US" altLang="zh-CN" sz="2000" dirty="0"/>
              </a:p>
            </p:txBody>
          </p:sp>
        </mc:Choice>
        <mc:Fallback xmlns="">
          <p:sp>
            <p:nvSpPr>
              <p:cNvPr id="4" name="文本框 3">
                <a:extLst>
                  <a:ext uri="{FF2B5EF4-FFF2-40B4-BE49-F238E27FC236}">
                    <a16:creationId xmlns:a16="http://schemas.microsoft.com/office/drawing/2014/main" id="{B7D6ED9F-B40F-1825-52D8-682A9309BBC0}"/>
                  </a:ext>
                </a:extLst>
              </p:cNvPr>
              <p:cNvSpPr txBox="1">
                <a:spLocks noRot="1" noChangeAspect="1" noMove="1" noResize="1" noEditPoints="1" noAdjustHandles="1" noChangeArrowheads="1" noChangeShapeType="1" noTextEdit="1"/>
              </p:cNvSpPr>
              <p:nvPr/>
            </p:nvSpPr>
            <p:spPr>
              <a:xfrm>
                <a:off x="835299" y="1215517"/>
                <a:ext cx="4108490" cy="4375813"/>
              </a:xfrm>
              <a:prstGeom prst="rect">
                <a:avLst/>
              </a:prstGeom>
              <a:blipFill>
                <a:blip r:embed="rId4"/>
                <a:stretch>
                  <a:fillRect r="-1538" b="-1445"/>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6932B39F-01E5-F545-92EA-AF3E81F18975}"/>
              </a:ext>
            </a:extLst>
          </p:cNvPr>
          <p:cNvPicPr>
            <a:picLocks noChangeAspect="1"/>
          </p:cNvPicPr>
          <p:nvPr/>
        </p:nvPicPr>
        <p:blipFill>
          <a:blip r:embed="rId5"/>
          <a:stretch>
            <a:fillRect/>
          </a:stretch>
        </p:blipFill>
        <p:spPr>
          <a:xfrm>
            <a:off x="5112000" y="1080000"/>
            <a:ext cx="6480000" cy="5154545"/>
          </a:xfrm>
          <a:prstGeom prst="rect">
            <a:avLst/>
          </a:prstGeom>
        </p:spPr>
      </p:pic>
    </p:spTree>
    <p:custDataLst>
      <p:tags r:id="rId1"/>
    </p:custDataLst>
    <p:extLst>
      <p:ext uri="{BB962C8B-B14F-4D97-AF65-F5344CB8AC3E}">
        <p14:creationId xmlns:p14="http://schemas.microsoft.com/office/powerpoint/2010/main" val="3264167077"/>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QUANTILE FILTER DESIGN: Candidate Election Technique</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14</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4108490" cy="3576364"/>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Candidate Election Technique</a:t>
            </a:r>
          </a:p>
          <a:p>
            <a:pPr marL="800100" lvl="1" indent="-342900" algn="just">
              <a:lnSpc>
                <a:spcPct val="120000"/>
              </a:lnSpc>
              <a:spcAft>
                <a:spcPts val="1200"/>
              </a:spcAft>
              <a:buFont typeface="Arial" panose="020B0604020202020204" pitchFamily="34" charset="0"/>
              <a:buChar char="•"/>
            </a:pPr>
            <a:r>
              <a:rPr lang="en-US" altLang="zh-CN" sz="2000" dirty="0"/>
              <a:t>Item Insertion</a:t>
            </a:r>
          </a:p>
          <a:p>
            <a:pPr marL="1257300" lvl="2" indent="-342900" algn="just">
              <a:lnSpc>
                <a:spcPct val="120000"/>
              </a:lnSpc>
              <a:spcAft>
                <a:spcPts val="1200"/>
              </a:spcAft>
              <a:buFont typeface="Arial" panose="020B0604020202020204" pitchFamily="34" charset="0"/>
              <a:buChar char="•"/>
            </a:pPr>
            <a:r>
              <a:rPr lang="en-US" altLang="zh-CN" sz="2000" dirty="0">
                <a:solidFill>
                  <a:srgbClr val="0070C0"/>
                </a:solidFill>
              </a:rPr>
              <a:t>Case A: </a:t>
            </a:r>
            <a:r>
              <a:rPr lang="en-US" altLang="zh-CN" sz="2000" dirty="0" err="1">
                <a:solidFill>
                  <a:srgbClr val="0070C0"/>
                </a:solidFill>
              </a:rPr>
              <a:t>fpA</a:t>
            </a:r>
            <a:r>
              <a:rPr lang="en-US" altLang="zh-CN" sz="2000" dirty="0">
                <a:solidFill>
                  <a:srgbClr val="0070C0"/>
                </a:solidFill>
              </a:rPr>
              <a:t>, </a:t>
            </a:r>
            <a:r>
              <a:rPr lang="en-US" altLang="zh-CN" sz="2000" dirty="0" err="1">
                <a:solidFill>
                  <a:srgbClr val="0070C0"/>
                </a:solidFill>
              </a:rPr>
              <a:t>Qw</a:t>
            </a:r>
            <a:r>
              <a:rPr lang="en-US" altLang="zh-CN" sz="2000" dirty="0">
                <a:solidFill>
                  <a:srgbClr val="0070C0"/>
                </a:solidFill>
              </a:rPr>
              <a:t> = 9</a:t>
            </a:r>
          </a:p>
          <a:p>
            <a:pPr marL="1257300" lvl="2" indent="-342900" algn="just">
              <a:lnSpc>
                <a:spcPct val="120000"/>
              </a:lnSpc>
              <a:spcAft>
                <a:spcPts val="1200"/>
              </a:spcAft>
              <a:buFont typeface="Arial" panose="020B0604020202020204" pitchFamily="34" charset="0"/>
              <a:buChar char="•"/>
            </a:pPr>
            <a:r>
              <a:rPr lang="en-US" altLang="zh-CN" sz="2000" dirty="0">
                <a:solidFill>
                  <a:srgbClr val="0070C0"/>
                </a:solidFill>
              </a:rPr>
              <a:t>Case B: </a:t>
            </a:r>
            <a:r>
              <a:rPr lang="en-US" altLang="zh-CN" sz="2000" dirty="0" err="1">
                <a:solidFill>
                  <a:srgbClr val="0070C0"/>
                </a:solidFill>
              </a:rPr>
              <a:t>fpB</a:t>
            </a:r>
            <a:r>
              <a:rPr lang="en-US" altLang="zh-CN" sz="2000" dirty="0">
                <a:solidFill>
                  <a:srgbClr val="0070C0"/>
                </a:solidFill>
              </a:rPr>
              <a:t>, </a:t>
            </a:r>
            <a:r>
              <a:rPr lang="en-US" altLang="zh-CN" sz="2000" dirty="0" err="1">
                <a:solidFill>
                  <a:srgbClr val="0070C0"/>
                </a:solidFill>
              </a:rPr>
              <a:t>Qw</a:t>
            </a:r>
            <a:r>
              <a:rPr lang="en-US" altLang="zh-CN" sz="2000" dirty="0">
                <a:solidFill>
                  <a:srgbClr val="0070C0"/>
                </a:solidFill>
              </a:rPr>
              <a:t> = -1</a:t>
            </a:r>
          </a:p>
          <a:p>
            <a:pPr marL="1257300" lvl="2" indent="-342900" algn="just">
              <a:lnSpc>
                <a:spcPct val="120000"/>
              </a:lnSpc>
              <a:spcAft>
                <a:spcPts val="1200"/>
              </a:spcAft>
              <a:buFont typeface="Arial" panose="020B0604020202020204" pitchFamily="34" charset="0"/>
              <a:buChar char="•"/>
            </a:pPr>
            <a:r>
              <a:rPr lang="en-US" altLang="zh-CN" sz="2000" dirty="0">
                <a:solidFill>
                  <a:srgbClr val="0070C0"/>
                </a:solidFill>
              </a:rPr>
              <a:t>Case C: </a:t>
            </a:r>
            <a:r>
              <a:rPr lang="en-US" altLang="zh-CN" sz="2000" dirty="0" err="1">
                <a:solidFill>
                  <a:srgbClr val="0070C0"/>
                </a:solidFill>
              </a:rPr>
              <a:t>fpC</a:t>
            </a:r>
            <a:r>
              <a:rPr lang="en-US" altLang="zh-CN" sz="2000" dirty="0">
                <a:solidFill>
                  <a:srgbClr val="0070C0"/>
                </a:solidFill>
              </a:rPr>
              <a:t>, </a:t>
            </a:r>
            <a:r>
              <a:rPr lang="en-US" altLang="zh-CN" sz="2000" dirty="0" err="1">
                <a:solidFill>
                  <a:srgbClr val="0070C0"/>
                </a:solidFill>
              </a:rPr>
              <a:t>Qw</a:t>
            </a:r>
            <a:r>
              <a:rPr lang="en-US" altLang="zh-CN" sz="2000" dirty="0">
                <a:solidFill>
                  <a:srgbClr val="0070C0"/>
                </a:solidFill>
              </a:rPr>
              <a:t> = 9</a:t>
            </a:r>
          </a:p>
          <a:p>
            <a:pPr marL="800100" lvl="1" indent="-342900" algn="just">
              <a:lnSpc>
                <a:spcPct val="120000"/>
              </a:lnSpc>
              <a:spcAft>
                <a:spcPts val="1200"/>
              </a:spcAft>
              <a:buFont typeface="Arial" panose="020B0604020202020204" pitchFamily="34" charset="0"/>
              <a:buChar char="•"/>
            </a:pPr>
            <a:r>
              <a:rPr lang="en-US" altLang="zh-CN" sz="2000" dirty="0"/>
              <a:t>Query The </a:t>
            </a:r>
            <a:r>
              <a:rPr lang="en-US" altLang="zh-CN" sz="2000" dirty="0" err="1"/>
              <a:t>Qweight</a:t>
            </a:r>
            <a:endParaRPr lang="en-US" altLang="zh-CN" sz="2000" dirty="0"/>
          </a:p>
          <a:p>
            <a:pPr marL="800100" lvl="1" indent="-342900" algn="just">
              <a:lnSpc>
                <a:spcPct val="120000"/>
              </a:lnSpc>
              <a:spcAft>
                <a:spcPts val="1200"/>
              </a:spcAft>
              <a:buFont typeface="Arial" panose="020B0604020202020204" pitchFamily="34" charset="0"/>
              <a:buChar char="•"/>
            </a:pPr>
            <a:r>
              <a:rPr lang="en-US" altLang="zh-CN" sz="2000" dirty="0"/>
              <a:t>Delete The </a:t>
            </a:r>
            <a:r>
              <a:rPr lang="en-US" altLang="zh-CN" sz="2000" dirty="0" err="1"/>
              <a:t>Qweight</a:t>
            </a:r>
            <a:endParaRPr lang="en-US" altLang="zh-CN" sz="2000" dirty="0"/>
          </a:p>
        </p:txBody>
      </p:sp>
      <p:pic>
        <p:nvPicPr>
          <p:cNvPr id="9" name="图片 8">
            <a:extLst>
              <a:ext uri="{FF2B5EF4-FFF2-40B4-BE49-F238E27FC236}">
                <a16:creationId xmlns:a16="http://schemas.microsoft.com/office/drawing/2014/main" id="{6932B39F-01E5-F545-92EA-AF3E81F18975}"/>
              </a:ext>
            </a:extLst>
          </p:cNvPr>
          <p:cNvPicPr>
            <a:picLocks noChangeAspect="1"/>
          </p:cNvPicPr>
          <p:nvPr/>
        </p:nvPicPr>
        <p:blipFill>
          <a:blip r:embed="rId4"/>
          <a:stretch>
            <a:fillRect/>
          </a:stretch>
        </p:blipFill>
        <p:spPr>
          <a:xfrm>
            <a:off x="5112000" y="1080000"/>
            <a:ext cx="6480000" cy="5154545"/>
          </a:xfrm>
          <a:prstGeom prst="rect">
            <a:avLst/>
          </a:prstGeom>
        </p:spPr>
      </p:pic>
    </p:spTree>
    <p:custDataLst>
      <p:tags r:id="rId1"/>
    </p:custDataLst>
    <p:extLst>
      <p:ext uri="{BB962C8B-B14F-4D97-AF65-F5344CB8AC3E}">
        <p14:creationId xmlns:p14="http://schemas.microsoft.com/office/powerpoint/2010/main" val="1134263590"/>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QUANTILE FILTER DESIGN: Candidate Election Technique</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15</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1698927"/>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Handling the missing key for vague part hashing.</a:t>
            </a:r>
          </a:p>
          <a:p>
            <a:pPr marL="800100" lvl="1" indent="-342900" algn="just">
              <a:lnSpc>
                <a:spcPct val="120000"/>
              </a:lnSpc>
              <a:spcAft>
                <a:spcPts val="1200"/>
              </a:spcAft>
              <a:buFont typeface="Arial" panose="020B0604020202020204" pitchFamily="34" charset="0"/>
              <a:buChar char="•"/>
            </a:pPr>
            <a:r>
              <a:rPr lang="en-US" altLang="zh-CN" sz="2000" dirty="0"/>
              <a:t>Handling the overflow of counters</a:t>
            </a:r>
          </a:p>
        </p:txBody>
      </p:sp>
      <p:pic>
        <p:nvPicPr>
          <p:cNvPr id="9" name="图片 8">
            <a:extLst>
              <a:ext uri="{FF2B5EF4-FFF2-40B4-BE49-F238E27FC236}">
                <a16:creationId xmlns:a16="http://schemas.microsoft.com/office/drawing/2014/main" id="{6932B39F-01E5-F545-92EA-AF3E81F18975}"/>
              </a:ext>
            </a:extLst>
          </p:cNvPr>
          <p:cNvPicPr>
            <a:picLocks noChangeAspect="1"/>
          </p:cNvPicPr>
          <p:nvPr/>
        </p:nvPicPr>
        <p:blipFill>
          <a:blip r:embed="rId4"/>
          <a:stretch>
            <a:fillRect/>
          </a:stretch>
        </p:blipFill>
        <p:spPr>
          <a:xfrm>
            <a:off x="3816000" y="2700000"/>
            <a:ext cx="4525715" cy="3600000"/>
          </a:xfrm>
          <a:prstGeom prst="rect">
            <a:avLst/>
          </a:prstGeom>
        </p:spPr>
      </p:pic>
    </p:spTree>
    <p:custDataLst>
      <p:tags r:id="rId1"/>
    </p:custDataLst>
    <p:extLst>
      <p:ext uri="{BB962C8B-B14F-4D97-AF65-F5344CB8AC3E}">
        <p14:creationId xmlns:p14="http://schemas.microsoft.com/office/powerpoint/2010/main" val="3041116805"/>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QUANTILE FILTER DESIGN: Flexibility</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16</a:t>
            </a:fld>
            <a:r>
              <a:rPr lang="zh-CN" altLang="en-US" dirty="0"/>
              <a:t> </a:t>
            </a:r>
            <a:r>
              <a:rPr lang="en-US" altLang="zh-CN" dirty="0"/>
              <a:t>/</a:t>
            </a:r>
            <a:r>
              <a:rPr lang="zh-CN" altLang="en-US" dirty="0"/>
              <a:t> </a:t>
            </a:r>
            <a:r>
              <a:rPr lang="en-US" altLang="zh-CN" dirty="0"/>
              <a:t>26</a:t>
            </a:r>
            <a:endParaRPr lang="zh-CN" altLang="en-US"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955262"/>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QuantileFilter supports specifying </a:t>
                </a:r>
                <a:r>
                  <a:rPr lang="en-US" altLang="zh-CN" sz="2000" dirty="0">
                    <a:solidFill>
                      <a:srgbClr val="C00000"/>
                    </a:solidFill>
                  </a:rPr>
                  <a:t>different </a:t>
                </a:r>
                <a14:m>
                  <m:oMath xmlns:m="http://schemas.openxmlformats.org/officeDocument/2006/math">
                    <m:d>
                      <m:dPr>
                        <m:begChr m:val="⟨"/>
                        <m:endChr m:val="⟩"/>
                        <m:ctrlPr>
                          <a:rPr lang="en-US" altLang="zh-CN" sz="2000" i="1" smtClean="0">
                            <a:solidFill>
                              <a:srgbClr val="C00000"/>
                            </a:solidFill>
                            <a:latin typeface="Cambria Math" panose="02040503050406030204" pitchFamily="18" charset="0"/>
                          </a:rPr>
                        </m:ctrlPr>
                      </m:dPr>
                      <m:e>
                        <m:r>
                          <a:rPr lang="en-US" altLang="zh-CN" sz="2000" i="1" smtClean="0">
                            <a:solidFill>
                              <a:srgbClr val="C00000"/>
                            </a:solidFill>
                            <a:latin typeface="Cambria Math" panose="02040503050406030204" pitchFamily="18" charset="0"/>
                            <a:ea typeface="Cambria Math" panose="02040503050406030204" pitchFamily="18" charset="0"/>
                          </a:rPr>
                          <m:t>𝛿</m:t>
                        </m:r>
                        <m:r>
                          <a:rPr lang="en-US" altLang="zh-CN" sz="2000" b="0" i="1" smtClean="0">
                            <a:solidFill>
                              <a:srgbClr val="C00000"/>
                            </a:solidFill>
                            <a:latin typeface="Cambria Math" panose="02040503050406030204" pitchFamily="18" charset="0"/>
                            <a:ea typeface="Cambria Math" panose="02040503050406030204" pitchFamily="18" charset="0"/>
                          </a:rPr>
                          <m:t>,</m:t>
                        </m:r>
                        <m:r>
                          <a:rPr lang="en-US" altLang="zh-CN" sz="2000" i="1" smtClean="0">
                            <a:solidFill>
                              <a:srgbClr val="C00000"/>
                            </a:solidFill>
                            <a:latin typeface="Cambria Math" panose="02040503050406030204" pitchFamily="18" charset="0"/>
                            <a:ea typeface="Cambria Math" panose="02040503050406030204" pitchFamily="18" charset="0"/>
                          </a:rPr>
                          <m:t>𝜀</m:t>
                        </m:r>
                        <m:r>
                          <a:rPr lang="en-US" altLang="zh-CN" sz="2000" b="0" i="1" smtClean="0">
                            <a:solidFill>
                              <a:srgbClr val="C00000"/>
                            </a:solidFill>
                            <a:latin typeface="Cambria Math" panose="02040503050406030204" pitchFamily="18" charset="0"/>
                            <a:ea typeface="Cambria Math" panose="02040503050406030204" pitchFamily="18" charset="0"/>
                          </a:rPr>
                          <m:t>,</m:t>
                        </m:r>
                        <m:r>
                          <a:rPr lang="en-US" altLang="zh-CN" sz="2000" b="0" i="1" smtClean="0">
                            <a:solidFill>
                              <a:srgbClr val="C00000"/>
                            </a:solidFill>
                            <a:latin typeface="Cambria Math" panose="02040503050406030204" pitchFamily="18" charset="0"/>
                            <a:ea typeface="Cambria Math" panose="02040503050406030204" pitchFamily="18" charset="0"/>
                          </a:rPr>
                          <m:t>𝑇</m:t>
                        </m:r>
                      </m:e>
                    </m:d>
                    <m:r>
                      <a:rPr lang="en-US" altLang="zh-CN" sz="2000" b="0" i="1" smtClean="0">
                        <a:latin typeface="Cambria Math" panose="02040503050406030204" pitchFamily="18" charset="0"/>
                      </a:rPr>
                      <m:t> </m:t>
                    </m:r>
                  </m:oMath>
                </a14:m>
                <a:r>
                  <a:rPr lang="en-US" altLang="zh-CN" sz="2000" dirty="0"/>
                  <a:t>reporting criteria for different keys</a:t>
                </a:r>
              </a:p>
              <a:p>
                <a:pPr marL="800100" lvl="1" indent="-342900" algn="just">
                  <a:lnSpc>
                    <a:spcPct val="120000"/>
                  </a:lnSpc>
                  <a:spcAft>
                    <a:spcPts val="1200"/>
                  </a:spcAft>
                  <a:buFont typeface="Arial" panose="020B0604020202020204" pitchFamily="34" charset="0"/>
                  <a:buChar char="•"/>
                </a:pPr>
                <a:r>
                  <a:rPr lang="en-US" altLang="zh-CN" sz="2000" dirty="0" err="1"/>
                  <a:t>QuantileFilter</a:t>
                </a:r>
                <a:r>
                  <a:rPr lang="en-US" altLang="zh-CN" sz="2000" dirty="0"/>
                  <a:t> supports </a:t>
                </a:r>
                <a:r>
                  <a:rPr lang="en-US" altLang="zh-CN" sz="2000" dirty="0">
                    <a:solidFill>
                      <a:srgbClr val="C00000"/>
                    </a:solidFill>
                  </a:rPr>
                  <a:t>modifying the </a:t>
                </a:r>
                <a14:m>
                  <m:oMath xmlns:m="http://schemas.openxmlformats.org/officeDocument/2006/math">
                    <m:d>
                      <m:dPr>
                        <m:begChr m:val="⟨"/>
                        <m:endChr m:val="⟩"/>
                        <m:ctrlPr>
                          <a:rPr lang="en-US" altLang="zh-CN" sz="2000" i="1" smtClean="0">
                            <a:solidFill>
                              <a:srgbClr val="C00000"/>
                            </a:solidFill>
                            <a:latin typeface="Cambria Math" panose="02040503050406030204" pitchFamily="18" charset="0"/>
                          </a:rPr>
                        </m:ctrlPr>
                      </m:dPr>
                      <m:e>
                        <m:r>
                          <a:rPr lang="en-US" altLang="zh-CN" sz="2000" i="1" smtClean="0">
                            <a:solidFill>
                              <a:srgbClr val="C00000"/>
                            </a:solidFill>
                            <a:latin typeface="Cambria Math" panose="02040503050406030204" pitchFamily="18" charset="0"/>
                            <a:ea typeface="Cambria Math" panose="02040503050406030204" pitchFamily="18" charset="0"/>
                          </a:rPr>
                          <m:t>𝛿</m:t>
                        </m:r>
                        <m:r>
                          <a:rPr lang="en-US" altLang="zh-CN" sz="2000" b="0" i="1" smtClean="0">
                            <a:solidFill>
                              <a:srgbClr val="C00000"/>
                            </a:solidFill>
                            <a:latin typeface="Cambria Math" panose="02040503050406030204" pitchFamily="18" charset="0"/>
                            <a:ea typeface="Cambria Math" panose="02040503050406030204" pitchFamily="18" charset="0"/>
                          </a:rPr>
                          <m:t>,</m:t>
                        </m:r>
                        <m:r>
                          <a:rPr lang="en-US" altLang="zh-CN" sz="2000" i="1" smtClean="0">
                            <a:solidFill>
                              <a:srgbClr val="C00000"/>
                            </a:solidFill>
                            <a:latin typeface="Cambria Math" panose="02040503050406030204" pitchFamily="18" charset="0"/>
                            <a:ea typeface="Cambria Math" panose="02040503050406030204" pitchFamily="18" charset="0"/>
                          </a:rPr>
                          <m:t>𝜀</m:t>
                        </m:r>
                        <m:r>
                          <a:rPr lang="en-US" altLang="zh-CN" sz="2000" b="0" i="1" smtClean="0">
                            <a:solidFill>
                              <a:srgbClr val="C00000"/>
                            </a:solidFill>
                            <a:latin typeface="Cambria Math" panose="02040503050406030204" pitchFamily="18" charset="0"/>
                            <a:ea typeface="Cambria Math" panose="02040503050406030204" pitchFamily="18" charset="0"/>
                          </a:rPr>
                          <m:t>,</m:t>
                        </m:r>
                        <m:r>
                          <a:rPr lang="en-US" altLang="zh-CN" sz="2000" b="0" i="1" smtClean="0">
                            <a:solidFill>
                              <a:srgbClr val="C00000"/>
                            </a:solidFill>
                            <a:latin typeface="Cambria Math" panose="02040503050406030204" pitchFamily="18" charset="0"/>
                            <a:ea typeface="Cambria Math" panose="02040503050406030204" pitchFamily="18" charset="0"/>
                          </a:rPr>
                          <m:t>𝑇</m:t>
                        </m:r>
                      </m:e>
                    </m:d>
                  </m:oMath>
                </a14:m>
                <a:r>
                  <a:rPr lang="en-US" altLang="zh-CN" sz="2000" dirty="0">
                    <a:solidFill>
                      <a:srgbClr val="C00000"/>
                    </a:solidFill>
                  </a:rPr>
                  <a:t> </a:t>
                </a:r>
                <a:r>
                  <a:rPr lang="en-US" altLang="zh-CN" sz="2000" dirty="0"/>
                  <a:t>reporting criteria for a specific key</a:t>
                </a:r>
              </a:p>
            </p:txBody>
          </p:sp>
        </mc:Choice>
        <mc:Fallback xmlns="">
          <p:sp>
            <p:nvSpPr>
              <p:cNvPr id="4" name="文本框 3">
                <a:extLst>
                  <a:ext uri="{FF2B5EF4-FFF2-40B4-BE49-F238E27FC236}">
                    <a16:creationId xmlns:a16="http://schemas.microsoft.com/office/drawing/2014/main" id="{B7D6ED9F-B40F-1825-52D8-682A9309BBC0}"/>
                  </a:ext>
                </a:extLst>
              </p:cNvPr>
              <p:cNvSpPr txBox="1">
                <a:spLocks noRot="1" noChangeAspect="1" noMove="1" noResize="1" noEditPoints="1" noAdjustHandles="1" noChangeArrowheads="1" noChangeShapeType="1" noTextEdit="1"/>
              </p:cNvSpPr>
              <p:nvPr/>
            </p:nvSpPr>
            <p:spPr>
              <a:xfrm>
                <a:off x="835299" y="1215517"/>
                <a:ext cx="9892800" cy="955262"/>
              </a:xfrm>
              <a:prstGeom prst="rect">
                <a:avLst/>
              </a:prstGeom>
              <a:blipFill>
                <a:blip r:embed="rId4"/>
                <a:stretch>
                  <a:fillRect r="-641" b="-10526"/>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6932B39F-01E5-F545-92EA-AF3E81F18975}"/>
              </a:ext>
            </a:extLst>
          </p:cNvPr>
          <p:cNvPicPr>
            <a:picLocks noChangeAspect="1"/>
          </p:cNvPicPr>
          <p:nvPr/>
        </p:nvPicPr>
        <p:blipFill>
          <a:blip r:embed="rId5"/>
          <a:stretch>
            <a:fillRect/>
          </a:stretch>
        </p:blipFill>
        <p:spPr>
          <a:xfrm>
            <a:off x="3816000" y="2700000"/>
            <a:ext cx="4525715" cy="3600000"/>
          </a:xfrm>
          <a:prstGeom prst="rect">
            <a:avLst/>
          </a:prstGeom>
        </p:spPr>
      </p:pic>
    </p:spTree>
    <p:custDataLst>
      <p:tags r:id="rId1"/>
    </p:custDataLst>
    <p:extLst>
      <p:ext uri="{BB962C8B-B14F-4D97-AF65-F5344CB8AC3E}">
        <p14:creationId xmlns:p14="http://schemas.microsoft.com/office/powerpoint/2010/main" val="735196144"/>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QUANTILE FILTER DESIGN: Flexibility</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17</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4622804"/>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Choice 1. </a:t>
            </a:r>
            <a:r>
              <a:rPr lang="en-US" altLang="zh-CN" sz="2000" dirty="0">
                <a:solidFill>
                  <a:srgbClr val="C00000"/>
                </a:solidFill>
              </a:rPr>
              <a:t>Strategy in candidate election</a:t>
            </a:r>
          </a:p>
          <a:p>
            <a:pPr marL="1257300" lvl="2" indent="-342900" algn="just">
              <a:lnSpc>
                <a:spcPct val="120000"/>
              </a:lnSpc>
              <a:spcAft>
                <a:spcPts val="1200"/>
              </a:spcAft>
              <a:buFont typeface="Arial" panose="020B0604020202020204" pitchFamily="34" charset="0"/>
              <a:buChar char="•"/>
            </a:pPr>
            <a:r>
              <a:rPr lang="en-US" altLang="zh-CN" sz="2000" dirty="0">
                <a:solidFill>
                  <a:srgbClr val="C00000"/>
                </a:solidFill>
              </a:rPr>
              <a:t>Comparative Replacement</a:t>
            </a:r>
          </a:p>
          <a:p>
            <a:pPr marL="1257300" lvl="2" indent="-342900" algn="just">
              <a:lnSpc>
                <a:spcPct val="120000"/>
              </a:lnSpc>
              <a:spcAft>
                <a:spcPts val="1200"/>
              </a:spcAft>
              <a:buFont typeface="Arial" panose="020B0604020202020204" pitchFamily="34" charset="0"/>
              <a:buChar char="•"/>
            </a:pPr>
            <a:r>
              <a:rPr lang="en-US" altLang="zh-CN" sz="2000" dirty="0"/>
              <a:t>Probabilistic Replacement</a:t>
            </a:r>
          </a:p>
          <a:p>
            <a:pPr marL="1257300" lvl="2" indent="-342900" algn="just">
              <a:lnSpc>
                <a:spcPct val="120000"/>
              </a:lnSpc>
              <a:spcAft>
                <a:spcPts val="1200"/>
              </a:spcAft>
              <a:buFont typeface="Arial" panose="020B0604020202020204" pitchFamily="34" charset="0"/>
              <a:buChar char="•"/>
            </a:pPr>
            <a:r>
              <a:rPr lang="en-US" altLang="zh-CN" sz="2000" dirty="0"/>
              <a:t>Forceful Replacement</a:t>
            </a:r>
          </a:p>
          <a:p>
            <a:pPr marL="1257300" lvl="2" indent="-342900" algn="just">
              <a:lnSpc>
                <a:spcPct val="120000"/>
              </a:lnSpc>
              <a:spcAft>
                <a:spcPts val="1200"/>
              </a:spcAft>
              <a:buFont typeface="Arial" panose="020B0604020202020204" pitchFamily="34" charset="0"/>
              <a:buChar char="•"/>
            </a:pPr>
            <a:r>
              <a:rPr lang="en-US" altLang="zh-CN" sz="2000" dirty="0"/>
              <a:t>etc.</a:t>
            </a:r>
          </a:p>
          <a:p>
            <a:pPr marL="800100" lvl="1" indent="-342900" algn="just">
              <a:lnSpc>
                <a:spcPct val="120000"/>
              </a:lnSpc>
              <a:spcAft>
                <a:spcPts val="1200"/>
              </a:spcAft>
              <a:buFont typeface="Arial" panose="020B0604020202020204" pitchFamily="34" charset="0"/>
              <a:buChar char="•"/>
            </a:pPr>
            <a:r>
              <a:rPr lang="en-US" altLang="zh-CN" sz="2000" dirty="0"/>
              <a:t>Choice 2. </a:t>
            </a:r>
            <a:r>
              <a:rPr lang="en-US" altLang="zh-CN" sz="2000" dirty="0">
                <a:solidFill>
                  <a:srgbClr val="0070C0"/>
                </a:solidFill>
              </a:rPr>
              <a:t>Sketch type of the vague part</a:t>
            </a:r>
          </a:p>
          <a:p>
            <a:pPr marL="1257300" lvl="2" indent="-342900" algn="just">
              <a:lnSpc>
                <a:spcPct val="120000"/>
              </a:lnSpc>
              <a:spcAft>
                <a:spcPts val="1200"/>
              </a:spcAft>
              <a:buFont typeface="Arial" panose="020B0604020202020204" pitchFamily="34" charset="0"/>
              <a:buChar char="•"/>
            </a:pPr>
            <a:r>
              <a:rPr lang="en-US" altLang="zh-CN" sz="2000" dirty="0" err="1">
                <a:solidFill>
                  <a:srgbClr val="0070C0"/>
                </a:solidFill>
              </a:rPr>
              <a:t>Csketch</a:t>
            </a:r>
            <a:endParaRPr lang="en-US" altLang="zh-CN" sz="2000" dirty="0">
              <a:solidFill>
                <a:srgbClr val="0070C0"/>
              </a:solidFill>
            </a:endParaRPr>
          </a:p>
          <a:p>
            <a:pPr marL="1257300" lvl="2" indent="-342900" algn="just">
              <a:lnSpc>
                <a:spcPct val="120000"/>
              </a:lnSpc>
              <a:spcAft>
                <a:spcPts val="1200"/>
              </a:spcAft>
              <a:buFont typeface="Arial" panose="020B0604020202020204" pitchFamily="34" charset="0"/>
              <a:buChar char="•"/>
            </a:pPr>
            <a:r>
              <a:rPr lang="en-US" altLang="zh-CN" sz="2000" dirty="0"/>
              <a:t>Count-Min Sketch</a:t>
            </a:r>
          </a:p>
          <a:p>
            <a:pPr marL="1257300" lvl="2" indent="-342900" algn="just">
              <a:lnSpc>
                <a:spcPct val="120000"/>
              </a:lnSpc>
              <a:spcAft>
                <a:spcPts val="1200"/>
              </a:spcAft>
              <a:buFont typeface="Arial" panose="020B0604020202020204" pitchFamily="34" charset="0"/>
              <a:buChar char="•"/>
            </a:pPr>
            <a:r>
              <a:rPr lang="en-US" altLang="zh-CN" sz="2000" dirty="0"/>
              <a:t>etc.</a:t>
            </a:r>
          </a:p>
        </p:txBody>
      </p:sp>
      <p:pic>
        <p:nvPicPr>
          <p:cNvPr id="2" name="图片 1">
            <a:extLst>
              <a:ext uri="{FF2B5EF4-FFF2-40B4-BE49-F238E27FC236}">
                <a16:creationId xmlns:a16="http://schemas.microsoft.com/office/drawing/2014/main" id="{1300665F-319B-5A0F-9DEC-0EDAE3823A14}"/>
              </a:ext>
            </a:extLst>
          </p:cNvPr>
          <p:cNvPicPr>
            <a:picLocks noChangeAspect="1"/>
          </p:cNvPicPr>
          <p:nvPr/>
        </p:nvPicPr>
        <p:blipFill>
          <a:blip r:embed="rId4"/>
          <a:stretch>
            <a:fillRect/>
          </a:stretch>
        </p:blipFill>
        <p:spPr>
          <a:xfrm>
            <a:off x="6997190" y="1372485"/>
            <a:ext cx="4356610" cy="4320000"/>
          </a:xfrm>
          <a:prstGeom prst="rect">
            <a:avLst/>
          </a:prstGeom>
        </p:spPr>
      </p:pic>
      <p:pic>
        <p:nvPicPr>
          <p:cNvPr id="3" name="图形 2" descr="天使的脸轮廓 纯色填充">
            <a:extLst>
              <a:ext uri="{FF2B5EF4-FFF2-40B4-BE49-F238E27FC236}">
                <a16:creationId xmlns:a16="http://schemas.microsoft.com/office/drawing/2014/main" id="{D5C10EAE-B0E7-659F-A37A-426D56467C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0000" y="1692000"/>
            <a:ext cx="540000" cy="540000"/>
          </a:xfrm>
          <a:prstGeom prst="rect">
            <a:avLst/>
          </a:prstGeom>
        </p:spPr>
      </p:pic>
      <p:pic>
        <p:nvPicPr>
          <p:cNvPr id="5" name="图形 4" descr="天使的脸轮廓 纯色填充">
            <a:extLst>
              <a:ext uri="{FF2B5EF4-FFF2-40B4-BE49-F238E27FC236}">
                <a16:creationId xmlns:a16="http://schemas.microsoft.com/office/drawing/2014/main" id="{5BA80E58-AFE4-EE15-6DE1-A274A56DBF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0000" y="2232000"/>
            <a:ext cx="540000" cy="540000"/>
          </a:xfrm>
          <a:prstGeom prst="rect">
            <a:avLst/>
          </a:prstGeom>
        </p:spPr>
      </p:pic>
      <p:pic>
        <p:nvPicPr>
          <p:cNvPr id="6" name="图形 5" descr="天使的脸轮廓 纯色填充">
            <a:extLst>
              <a:ext uri="{FF2B5EF4-FFF2-40B4-BE49-F238E27FC236}">
                <a16:creationId xmlns:a16="http://schemas.microsoft.com/office/drawing/2014/main" id="{9E0FD4AB-B407-F822-9E89-A0C252D071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0000" y="2772000"/>
            <a:ext cx="540000" cy="540000"/>
          </a:xfrm>
          <a:prstGeom prst="rect">
            <a:avLst/>
          </a:prstGeom>
        </p:spPr>
      </p:pic>
      <p:pic>
        <p:nvPicPr>
          <p:cNvPr id="7" name="图形 6" descr="天使的脸轮廓 纯色填充">
            <a:extLst>
              <a:ext uri="{FF2B5EF4-FFF2-40B4-BE49-F238E27FC236}">
                <a16:creationId xmlns:a16="http://schemas.microsoft.com/office/drawing/2014/main" id="{C0FBB898-A9D4-390B-D98C-529DEE9CB5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0000" y="3312000"/>
            <a:ext cx="540000" cy="540000"/>
          </a:xfrm>
          <a:prstGeom prst="rect">
            <a:avLst/>
          </a:prstGeom>
        </p:spPr>
      </p:pic>
      <p:pic>
        <p:nvPicPr>
          <p:cNvPr id="8" name="图形 7" descr="天使的脸轮廓 纯色填充">
            <a:extLst>
              <a:ext uri="{FF2B5EF4-FFF2-40B4-BE49-F238E27FC236}">
                <a16:creationId xmlns:a16="http://schemas.microsoft.com/office/drawing/2014/main" id="{AF42FC1A-FE18-384E-CE52-60420106B3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0000" y="4284000"/>
            <a:ext cx="540000" cy="540000"/>
          </a:xfrm>
          <a:prstGeom prst="rect">
            <a:avLst/>
          </a:prstGeom>
        </p:spPr>
      </p:pic>
      <p:pic>
        <p:nvPicPr>
          <p:cNvPr id="10" name="图形 9" descr="天使的脸轮廓 纯色填充">
            <a:extLst>
              <a:ext uri="{FF2B5EF4-FFF2-40B4-BE49-F238E27FC236}">
                <a16:creationId xmlns:a16="http://schemas.microsoft.com/office/drawing/2014/main" id="{260929A2-E849-820A-640E-B448CD2C12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0000" y="4824000"/>
            <a:ext cx="540000" cy="540000"/>
          </a:xfrm>
          <a:prstGeom prst="rect">
            <a:avLst/>
          </a:prstGeom>
        </p:spPr>
      </p:pic>
      <p:pic>
        <p:nvPicPr>
          <p:cNvPr id="11" name="图形 10" descr="天使的脸轮廓 纯色填充">
            <a:extLst>
              <a:ext uri="{FF2B5EF4-FFF2-40B4-BE49-F238E27FC236}">
                <a16:creationId xmlns:a16="http://schemas.microsoft.com/office/drawing/2014/main" id="{9FC72D03-A06C-CD67-6868-547E5FDA48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0000" y="5364000"/>
            <a:ext cx="540000" cy="540000"/>
          </a:xfrm>
          <a:prstGeom prst="rect">
            <a:avLst/>
          </a:prstGeom>
        </p:spPr>
      </p:pic>
      <p:sp>
        <p:nvSpPr>
          <p:cNvPr id="12" name="椭圆 11">
            <a:extLst>
              <a:ext uri="{FF2B5EF4-FFF2-40B4-BE49-F238E27FC236}">
                <a16:creationId xmlns:a16="http://schemas.microsoft.com/office/drawing/2014/main" id="{3C88D040-8A58-2D36-0D68-B6EE75917EDF}"/>
              </a:ext>
            </a:extLst>
          </p:cNvPr>
          <p:cNvSpPr/>
          <p:nvPr/>
        </p:nvSpPr>
        <p:spPr>
          <a:xfrm>
            <a:off x="7379995" y="4716000"/>
            <a:ext cx="2700000" cy="2520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59EEDF24-F5D1-524D-262B-7BBFA15B84E1}"/>
              </a:ext>
            </a:extLst>
          </p:cNvPr>
          <p:cNvSpPr/>
          <p:nvPr/>
        </p:nvSpPr>
        <p:spPr>
          <a:xfrm>
            <a:off x="8676000" y="3492000"/>
            <a:ext cx="756000" cy="252000"/>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70C0"/>
              </a:solidFill>
            </a:endParaRPr>
          </a:p>
        </p:txBody>
      </p:sp>
      <p:sp>
        <p:nvSpPr>
          <p:cNvPr id="14" name="椭圆 13">
            <a:extLst>
              <a:ext uri="{FF2B5EF4-FFF2-40B4-BE49-F238E27FC236}">
                <a16:creationId xmlns:a16="http://schemas.microsoft.com/office/drawing/2014/main" id="{64F91CC9-0A3E-0021-532C-0D1E5D766197}"/>
              </a:ext>
            </a:extLst>
          </p:cNvPr>
          <p:cNvSpPr/>
          <p:nvPr/>
        </p:nvSpPr>
        <p:spPr>
          <a:xfrm>
            <a:off x="9684000" y="3708000"/>
            <a:ext cx="756000" cy="252000"/>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70C0"/>
              </a:solidFill>
            </a:endParaRPr>
          </a:p>
        </p:txBody>
      </p:sp>
      <p:sp>
        <p:nvSpPr>
          <p:cNvPr id="15" name="椭圆 14">
            <a:extLst>
              <a:ext uri="{FF2B5EF4-FFF2-40B4-BE49-F238E27FC236}">
                <a16:creationId xmlns:a16="http://schemas.microsoft.com/office/drawing/2014/main" id="{D0B68374-41F9-1163-61BA-F5168A788945}"/>
              </a:ext>
            </a:extLst>
          </p:cNvPr>
          <p:cNvSpPr/>
          <p:nvPr/>
        </p:nvSpPr>
        <p:spPr>
          <a:xfrm>
            <a:off x="10368000" y="4068000"/>
            <a:ext cx="756000" cy="252000"/>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70C0"/>
              </a:solidFill>
            </a:endParaRPr>
          </a:p>
        </p:txBody>
      </p:sp>
      <p:sp>
        <p:nvSpPr>
          <p:cNvPr id="16" name="椭圆 15">
            <a:extLst>
              <a:ext uri="{FF2B5EF4-FFF2-40B4-BE49-F238E27FC236}">
                <a16:creationId xmlns:a16="http://schemas.microsoft.com/office/drawing/2014/main" id="{B5C33026-059E-DBF2-95A5-B18F6FCF6C5A}"/>
              </a:ext>
            </a:extLst>
          </p:cNvPr>
          <p:cNvSpPr/>
          <p:nvPr/>
        </p:nvSpPr>
        <p:spPr>
          <a:xfrm>
            <a:off x="8460000" y="5076000"/>
            <a:ext cx="756000" cy="252000"/>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70C0"/>
              </a:solidFill>
            </a:endParaRPr>
          </a:p>
        </p:txBody>
      </p:sp>
      <p:sp>
        <p:nvSpPr>
          <p:cNvPr id="17" name="椭圆 16">
            <a:extLst>
              <a:ext uri="{FF2B5EF4-FFF2-40B4-BE49-F238E27FC236}">
                <a16:creationId xmlns:a16="http://schemas.microsoft.com/office/drawing/2014/main" id="{2FE69797-549E-1F98-5C81-4D1238647EEC}"/>
              </a:ext>
            </a:extLst>
          </p:cNvPr>
          <p:cNvSpPr/>
          <p:nvPr/>
        </p:nvSpPr>
        <p:spPr>
          <a:xfrm>
            <a:off x="9216000" y="5436000"/>
            <a:ext cx="756000" cy="252000"/>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70C0"/>
              </a:solidFill>
            </a:endParaRPr>
          </a:p>
        </p:txBody>
      </p:sp>
    </p:spTree>
    <p:custDataLst>
      <p:tags r:id="rId1"/>
    </p:custDataLst>
    <p:extLst>
      <p:ext uri="{BB962C8B-B14F-4D97-AF65-F5344CB8AC3E}">
        <p14:creationId xmlns:p14="http://schemas.microsoft.com/office/powerpoint/2010/main" val="1916886760"/>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EVALUATION</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18</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4838248"/>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state-of-the-art (SOTA) schemes</a:t>
            </a:r>
          </a:p>
          <a:p>
            <a:pPr marL="1257300" lvl="2" indent="-342900" algn="just">
              <a:lnSpc>
                <a:spcPct val="120000"/>
              </a:lnSpc>
              <a:spcAft>
                <a:spcPts val="1200"/>
              </a:spcAft>
              <a:buFont typeface="Arial" panose="020B0604020202020204" pitchFamily="34" charset="0"/>
              <a:buChar char="•"/>
            </a:pPr>
            <a:r>
              <a:rPr lang="en-US" altLang="zh-CN" sz="2000" dirty="0"/>
              <a:t>SQUAD, </a:t>
            </a:r>
            <a:r>
              <a:rPr lang="en-US" altLang="zh-CN" sz="2000" dirty="0" err="1"/>
              <a:t>SketchPolymer</a:t>
            </a:r>
            <a:r>
              <a:rPr lang="en-US" altLang="zh-CN" sz="2000" dirty="0"/>
              <a:t>, </a:t>
            </a:r>
            <a:r>
              <a:rPr lang="en-US" altLang="zh-CN" sz="2000" dirty="0" err="1"/>
              <a:t>HistSketch</a:t>
            </a:r>
            <a:endParaRPr lang="en-US" altLang="zh-CN" sz="2000" dirty="0"/>
          </a:p>
          <a:p>
            <a:pPr marL="800100" lvl="1" indent="-342900" algn="just">
              <a:lnSpc>
                <a:spcPct val="120000"/>
              </a:lnSpc>
              <a:spcAft>
                <a:spcPts val="1200"/>
              </a:spcAft>
              <a:buFont typeface="Arial" panose="020B0604020202020204" pitchFamily="34" charset="0"/>
              <a:buChar char="•"/>
            </a:pPr>
            <a:r>
              <a:rPr lang="en-US" altLang="zh-CN" sz="2000" dirty="0"/>
              <a:t>Datasets</a:t>
            </a:r>
          </a:p>
          <a:p>
            <a:pPr marL="1257300" lvl="2" indent="-342900" algn="just">
              <a:lnSpc>
                <a:spcPct val="120000"/>
              </a:lnSpc>
              <a:spcAft>
                <a:spcPts val="1200"/>
              </a:spcAft>
              <a:buFont typeface="Arial" panose="020B0604020202020204" pitchFamily="34" charset="0"/>
              <a:buChar char="•"/>
            </a:pPr>
            <a:r>
              <a:rPr lang="en-US" altLang="zh-CN" sz="2000" dirty="0"/>
              <a:t>CAIDA dataset, Yahoo Cloud dataset, synthetic </a:t>
            </a:r>
            <a:r>
              <a:rPr lang="en-US" altLang="zh-CN" sz="2000" dirty="0" err="1"/>
              <a:t>Zipf</a:t>
            </a:r>
            <a:r>
              <a:rPr lang="en-US" altLang="zh-CN" sz="2000" dirty="0"/>
              <a:t> dataset</a:t>
            </a:r>
          </a:p>
          <a:p>
            <a:pPr marL="800100" lvl="1" indent="-342900" algn="just">
              <a:lnSpc>
                <a:spcPct val="120000"/>
              </a:lnSpc>
              <a:spcAft>
                <a:spcPts val="1200"/>
              </a:spcAft>
              <a:buFont typeface="Arial" panose="020B0604020202020204" pitchFamily="34" charset="0"/>
              <a:buChar char="•"/>
            </a:pPr>
            <a:r>
              <a:rPr lang="en-US" altLang="zh-CN" sz="2000" dirty="0">
                <a:solidFill>
                  <a:srgbClr val="C00000"/>
                </a:solidFill>
              </a:rPr>
              <a:t>key results @ Speed. </a:t>
            </a:r>
          </a:p>
          <a:p>
            <a:pPr marL="1257300" lvl="2" indent="-342900" algn="just">
              <a:lnSpc>
                <a:spcPct val="120000"/>
              </a:lnSpc>
              <a:spcAft>
                <a:spcPts val="1200"/>
              </a:spcAft>
              <a:buFont typeface="Arial" panose="020B0604020202020204" pitchFamily="34" charset="0"/>
              <a:buChar char="•"/>
            </a:pPr>
            <a:r>
              <a:rPr lang="en-US" altLang="zh-CN" sz="2000" dirty="0"/>
              <a:t>the processing speed</a:t>
            </a:r>
            <a:r>
              <a:rPr lang="zh-CN" altLang="en-US" sz="2000" dirty="0"/>
              <a:t> </a:t>
            </a:r>
            <a:r>
              <a:rPr lang="en-US" altLang="zh-CN" sz="2000" dirty="0"/>
              <a:t>(insertion + querying) of </a:t>
            </a:r>
            <a:r>
              <a:rPr lang="en-US" altLang="zh-CN" sz="2000" dirty="0" err="1"/>
              <a:t>QuantileFilter</a:t>
            </a:r>
            <a:r>
              <a:rPr lang="en-US" altLang="zh-CN" sz="2000" dirty="0"/>
              <a:t> has</a:t>
            </a:r>
            <a:r>
              <a:rPr lang="zh-CN" altLang="en-US" sz="2000" dirty="0"/>
              <a:t> </a:t>
            </a:r>
            <a:r>
              <a:rPr lang="en-US" altLang="zh-CN" sz="2000" dirty="0"/>
              <a:t>improved by </a:t>
            </a:r>
            <a:r>
              <a:rPr lang="en-US" altLang="zh-CN" sz="2000" dirty="0">
                <a:solidFill>
                  <a:srgbClr val="C00000"/>
                </a:solidFill>
              </a:rPr>
              <a:t>10 to 100 times</a:t>
            </a:r>
            <a:r>
              <a:rPr lang="en-US" altLang="zh-CN" sz="2000" dirty="0"/>
              <a:t> compared to SOTA schemes.</a:t>
            </a:r>
          </a:p>
          <a:p>
            <a:pPr marL="800100" lvl="1" indent="-342900" algn="just">
              <a:lnSpc>
                <a:spcPct val="120000"/>
              </a:lnSpc>
              <a:spcAft>
                <a:spcPts val="1200"/>
              </a:spcAft>
              <a:buFont typeface="Arial" panose="020B0604020202020204" pitchFamily="34" charset="0"/>
              <a:buChar char="•"/>
            </a:pPr>
            <a:r>
              <a:rPr lang="en-US" altLang="zh-CN" sz="2000" dirty="0">
                <a:solidFill>
                  <a:srgbClr val="C00000"/>
                </a:solidFill>
              </a:rPr>
              <a:t>key results @ Space. </a:t>
            </a:r>
          </a:p>
          <a:p>
            <a:pPr marL="1257300" lvl="2" indent="-342900" algn="just">
              <a:lnSpc>
                <a:spcPct val="120000"/>
              </a:lnSpc>
              <a:spcAft>
                <a:spcPts val="1200"/>
              </a:spcAft>
              <a:buFont typeface="Arial" panose="020B0604020202020204" pitchFamily="34" charset="0"/>
              <a:buChar char="•"/>
            </a:pPr>
            <a:r>
              <a:rPr lang="en-US" altLang="zh-CN" sz="2000" dirty="0" err="1"/>
              <a:t>QuantileFilter</a:t>
            </a:r>
            <a:r>
              <a:rPr lang="en-US" altLang="zh-CN" sz="2000" dirty="0"/>
              <a:t> saves </a:t>
            </a:r>
            <a:r>
              <a:rPr lang="en-US" altLang="zh-CN" sz="2000" dirty="0">
                <a:solidFill>
                  <a:srgbClr val="C00000"/>
                </a:solidFill>
              </a:rPr>
              <a:t>50 to 500 times </a:t>
            </a:r>
            <a:r>
              <a:rPr lang="en-US" altLang="zh-CN" sz="2000" dirty="0"/>
              <a:t>more space</a:t>
            </a:r>
            <a:r>
              <a:rPr lang="zh-CN" altLang="en-US" sz="2000" dirty="0"/>
              <a:t> </a:t>
            </a:r>
            <a:r>
              <a:rPr lang="en-US" altLang="zh-CN" sz="2000" dirty="0"/>
              <a:t>than SOTA schemes at the same level of accuracy.</a:t>
            </a:r>
          </a:p>
        </p:txBody>
      </p:sp>
    </p:spTree>
    <p:custDataLst>
      <p:tags r:id="rId1"/>
    </p:custDataLst>
    <p:extLst>
      <p:ext uri="{BB962C8B-B14F-4D97-AF65-F5344CB8AC3E}">
        <p14:creationId xmlns:p14="http://schemas.microsoft.com/office/powerpoint/2010/main" val="1116847817"/>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EVALUATION: Accuracy-Space</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19</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1329595"/>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saving between </a:t>
            </a:r>
            <a:r>
              <a:rPr lang="en-US" altLang="zh-CN" sz="2000" dirty="0">
                <a:solidFill>
                  <a:srgbClr val="C00000"/>
                </a:solidFill>
              </a:rPr>
              <a:t>50 to 500 times </a:t>
            </a:r>
            <a:r>
              <a:rPr lang="en-US" altLang="zh-CN" sz="2000" dirty="0"/>
              <a:t>more space than the SOTA algorithms. </a:t>
            </a:r>
          </a:p>
          <a:p>
            <a:pPr marL="800100" lvl="1" indent="-342900" algn="just">
              <a:lnSpc>
                <a:spcPct val="120000"/>
              </a:lnSpc>
              <a:spcAft>
                <a:spcPts val="1200"/>
              </a:spcAft>
              <a:buFont typeface="Arial" panose="020B0604020202020204" pitchFamily="34" charset="0"/>
              <a:buChar char="•"/>
            </a:pPr>
            <a:r>
              <a:rPr lang="en-US" altLang="zh-CN" sz="2000" dirty="0"/>
              <a:t>under constrained space conditions, our solution attains an F1 accuracy of </a:t>
            </a:r>
            <a:r>
              <a:rPr lang="en-US" altLang="zh-CN" sz="2000" dirty="0">
                <a:solidFill>
                  <a:srgbClr val="C00000"/>
                </a:solidFill>
              </a:rPr>
              <a:t>99.77%</a:t>
            </a:r>
            <a:r>
              <a:rPr lang="en-US" altLang="zh-CN" sz="2000" dirty="0"/>
              <a:t>, markedly surpassing the SOTA’s F1 accuracy which falls </a:t>
            </a:r>
            <a:r>
              <a:rPr lang="en-US" altLang="zh-CN" sz="2000" dirty="0">
                <a:solidFill>
                  <a:srgbClr val="C00000"/>
                </a:solidFill>
              </a:rPr>
              <a:t>below 25%.</a:t>
            </a:r>
          </a:p>
        </p:txBody>
      </p:sp>
      <p:pic>
        <p:nvPicPr>
          <p:cNvPr id="2" name="图片 1">
            <a:extLst>
              <a:ext uri="{FF2B5EF4-FFF2-40B4-BE49-F238E27FC236}">
                <a16:creationId xmlns:a16="http://schemas.microsoft.com/office/drawing/2014/main" id="{08964B64-7EAE-DCB1-9565-82EB7599B81A}"/>
              </a:ext>
            </a:extLst>
          </p:cNvPr>
          <p:cNvPicPr>
            <a:picLocks noChangeAspect="1"/>
          </p:cNvPicPr>
          <p:nvPr/>
        </p:nvPicPr>
        <p:blipFill>
          <a:blip r:embed="rId4"/>
          <a:stretch>
            <a:fillRect/>
          </a:stretch>
        </p:blipFill>
        <p:spPr>
          <a:xfrm>
            <a:off x="720000" y="3060000"/>
            <a:ext cx="10811619" cy="2520000"/>
          </a:xfrm>
          <a:prstGeom prst="rect">
            <a:avLst/>
          </a:prstGeom>
        </p:spPr>
      </p:pic>
    </p:spTree>
    <p:custDataLst>
      <p:tags r:id="rId1"/>
    </p:custDataLst>
    <p:extLst>
      <p:ext uri="{BB962C8B-B14F-4D97-AF65-F5344CB8AC3E}">
        <p14:creationId xmlns:p14="http://schemas.microsoft.com/office/powerpoint/2010/main" val="4276480114"/>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65">
            <a:extLst>
              <a:ext uri="{FF2B5EF4-FFF2-40B4-BE49-F238E27FC236}">
                <a16:creationId xmlns:a16="http://schemas.microsoft.com/office/drawing/2014/main" id="{31F93E39-1B96-A44E-B540-A30E3AF325E6}"/>
              </a:ext>
            </a:extLst>
          </p:cNvPr>
          <p:cNvSpPr txBox="1"/>
          <p:nvPr/>
        </p:nvSpPr>
        <p:spPr>
          <a:xfrm>
            <a:off x="835298" y="1215517"/>
            <a:ext cx="9893662" cy="3576364"/>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Outstanding Quantiles (</a:t>
            </a:r>
            <a:r>
              <a:rPr lang="en-US" altLang="zh-CN" sz="2000" dirty="0">
                <a:solidFill>
                  <a:srgbClr val="C00000"/>
                </a:solidFill>
                <a:cs typeface="Arial" panose="020B0604020202020204" pitchFamily="34" charset="0"/>
              </a:rPr>
              <a:t>𝛿 -</a:t>
            </a:r>
            <a:r>
              <a:rPr lang="en-US" altLang="zh-CN" sz="2000" dirty="0">
                <a:solidFill>
                  <a:srgbClr val="C00000"/>
                </a:solidFill>
              </a:rPr>
              <a:t>quantile</a:t>
            </a:r>
            <a:r>
              <a:rPr lang="en-US" altLang="zh-CN" sz="2000" dirty="0"/>
              <a:t>)</a:t>
            </a:r>
          </a:p>
          <a:p>
            <a:pPr marL="1257300" lvl="2" indent="-342900" algn="just">
              <a:lnSpc>
                <a:spcPct val="120000"/>
              </a:lnSpc>
              <a:spcAft>
                <a:spcPts val="1200"/>
              </a:spcAft>
              <a:buFont typeface="Arial" panose="020B0604020202020204" pitchFamily="34" charset="0"/>
              <a:buChar char="•"/>
            </a:pPr>
            <a:r>
              <a:rPr lang="el-GR" altLang="zh-CN" sz="2000" dirty="0">
                <a:solidFill>
                  <a:srgbClr val="C00000"/>
                </a:solidFill>
                <a:cs typeface="Arial" panose="020B0604020202020204" pitchFamily="34" charset="0"/>
              </a:rPr>
              <a:t>0.5-</a:t>
            </a:r>
            <a:r>
              <a:rPr lang="en-US" altLang="zh-CN" sz="2000" dirty="0">
                <a:solidFill>
                  <a:srgbClr val="C00000"/>
                </a:solidFill>
                <a:cs typeface="Arial" panose="020B0604020202020204" pitchFamily="34" charset="0"/>
              </a:rPr>
              <a:t>quantile</a:t>
            </a:r>
            <a:r>
              <a:rPr lang="zh-CN" altLang="en-US" sz="2000" dirty="0">
                <a:solidFill>
                  <a:srgbClr val="C00000"/>
                </a:solidFill>
                <a:cs typeface="Arial" panose="020B0604020202020204" pitchFamily="34" charset="0"/>
              </a:rPr>
              <a:t> </a:t>
            </a:r>
            <a:r>
              <a:rPr lang="en-US" altLang="zh-CN" sz="2000" dirty="0">
                <a:solidFill>
                  <a:srgbClr val="C00000"/>
                </a:solidFill>
                <a:cs typeface="Arial" panose="020B0604020202020204" pitchFamily="34" charset="0"/>
              </a:rPr>
              <a:t>≥ 3</a:t>
            </a:r>
          </a:p>
          <a:p>
            <a:pPr marL="1257300" lvl="2" indent="-342900" algn="just">
              <a:lnSpc>
                <a:spcPct val="120000"/>
              </a:lnSpc>
              <a:spcAft>
                <a:spcPts val="1200"/>
              </a:spcAft>
              <a:buFont typeface="Arial" panose="020B0604020202020204" pitchFamily="34" charset="0"/>
              <a:buChar char="•"/>
            </a:pPr>
            <a:endParaRPr lang="en-US" altLang="zh-CN" sz="2000" dirty="0">
              <a:cs typeface="Arial" panose="020B0604020202020204" pitchFamily="34" charset="0"/>
            </a:endParaRPr>
          </a:p>
          <a:p>
            <a:pPr lvl="2" algn="just">
              <a:lnSpc>
                <a:spcPct val="120000"/>
              </a:lnSpc>
              <a:spcAft>
                <a:spcPts val="1200"/>
              </a:spcAft>
            </a:pPr>
            <a:endParaRPr lang="en-US" altLang="zh-CN" sz="2000" dirty="0">
              <a:cs typeface="Arial" panose="020B0604020202020204" pitchFamily="34" charset="0"/>
            </a:endParaRPr>
          </a:p>
          <a:p>
            <a:pPr lvl="2" algn="just">
              <a:lnSpc>
                <a:spcPct val="120000"/>
              </a:lnSpc>
              <a:spcAft>
                <a:spcPts val="1200"/>
              </a:spcAft>
            </a:pPr>
            <a:endParaRPr lang="en-US" altLang="zh-CN" sz="2000" dirty="0">
              <a:cs typeface="Arial" panose="020B0604020202020204" pitchFamily="34" charset="0"/>
            </a:endParaRPr>
          </a:p>
          <a:p>
            <a:pPr lvl="2" algn="just">
              <a:lnSpc>
                <a:spcPct val="120000"/>
              </a:lnSpc>
              <a:spcAft>
                <a:spcPts val="1200"/>
              </a:spcAft>
            </a:pPr>
            <a:endParaRPr lang="en-US" altLang="zh-CN" sz="2000" dirty="0">
              <a:cs typeface="Arial" panose="020B0604020202020204" pitchFamily="34" charset="0"/>
            </a:endParaRP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SQL statement</a:t>
            </a:r>
          </a:p>
        </p:txBody>
      </p:sp>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Background: Outstanding Quantiles</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2</a:t>
            </a:fld>
            <a:r>
              <a:rPr lang="zh-CN" altLang="en-US" dirty="0"/>
              <a:t> </a:t>
            </a:r>
            <a:r>
              <a:rPr lang="en-US" altLang="zh-CN" dirty="0"/>
              <a:t>/</a:t>
            </a:r>
            <a:r>
              <a:rPr lang="zh-CN" altLang="en-US" dirty="0"/>
              <a:t> </a:t>
            </a:r>
            <a:r>
              <a:rPr lang="en-US" altLang="zh-CN" dirty="0"/>
              <a:t>26</a:t>
            </a:r>
            <a:endParaRPr lang="zh-CN" altLang="en-US" dirty="0"/>
          </a:p>
        </p:txBody>
      </p:sp>
      <p:pic>
        <p:nvPicPr>
          <p:cNvPr id="13" name="图片 12">
            <a:extLst>
              <a:ext uri="{FF2B5EF4-FFF2-40B4-BE49-F238E27FC236}">
                <a16:creationId xmlns:a16="http://schemas.microsoft.com/office/drawing/2014/main" id="{455A2576-F660-9624-00D7-A78AB0F1B149}"/>
              </a:ext>
            </a:extLst>
          </p:cNvPr>
          <p:cNvPicPr>
            <a:picLocks noChangeAspect="1"/>
          </p:cNvPicPr>
          <p:nvPr/>
        </p:nvPicPr>
        <p:blipFill>
          <a:blip r:embed="rId4"/>
          <a:stretch>
            <a:fillRect/>
          </a:stretch>
        </p:blipFill>
        <p:spPr>
          <a:xfrm>
            <a:off x="2880000" y="4860000"/>
            <a:ext cx="5760000" cy="1118446"/>
          </a:xfrm>
          <a:prstGeom prst="rect">
            <a:avLst/>
          </a:prstGeom>
        </p:spPr>
      </p:pic>
      <p:pic>
        <p:nvPicPr>
          <p:cNvPr id="3" name="图片 2">
            <a:extLst>
              <a:ext uri="{FF2B5EF4-FFF2-40B4-BE49-F238E27FC236}">
                <a16:creationId xmlns:a16="http://schemas.microsoft.com/office/drawing/2014/main" id="{C3FB1AFE-9F86-5685-30A0-49B767B1EE54}"/>
              </a:ext>
            </a:extLst>
          </p:cNvPr>
          <p:cNvPicPr>
            <a:picLocks noChangeAspect="1"/>
          </p:cNvPicPr>
          <p:nvPr/>
        </p:nvPicPr>
        <p:blipFill>
          <a:blip r:embed="rId5"/>
          <a:stretch>
            <a:fillRect/>
          </a:stretch>
        </p:blipFill>
        <p:spPr>
          <a:xfrm>
            <a:off x="2880000" y="2340000"/>
            <a:ext cx="5760000" cy="1703662"/>
          </a:xfrm>
          <a:prstGeom prst="rect">
            <a:avLst/>
          </a:prstGeom>
        </p:spPr>
      </p:pic>
    </p:spTree>
    <p:custDataLst>
      <p:tags r:id="rId1"/>
    </p:custDataLst>
    <p:extLst>
      <p:ext uri="{BB962C8B-B14F-4D97-AF65-F5344CB8AC3E}">
        <p14:creationId xmlns:p14="http://schemas.microsoft.com/office/powerpoint/2010/main" val="3502135976"/>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EVALUATION: Accuracy-Space</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20</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1329595"/>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saving between </a:t>
            </a:r>
            <a:r>
              <a:rPr lang="en-US" altLang="zh-CN" sz="2000" dirty="0">
                <a:solidFill>
                  <a:srgbClr val="C00000"/>
                </a:solidFill>
              </a:rPr>
              <a:t>50 to 500 times </a:t>
            </a:r>
            <a:r>
              <a:rPr lang="en-US" altLang="zh-CN" sz="2000" dirty="0"/>
              <a:t>more space than the SOTA algorithms. </a:t>
            </a:r>
          </a:p>
          <a:p>
            <a:pPr marL="800100" lvl="1" indent="-342900" algn="just">
              <a:lnSpc>
                <a:spcPct val="120000"/>
              </a:lnSpc>
              <a:spcAft>
                <a:spcPts val="1200"/>
              </a:spcAft>
              <a:buFont typeface="Arial" panose="020B0604020202020204" pitchFamily="34" charset="0"/>
              <a:buChar char="•"/>
            </a:pPr>
            <a:r>
              <a:rPr lang="en-US" altLang="zh-CN" sz="2000" dirty="0"/>
              <a:t>under constrained space conditions, our solution attains an F1 accuracy of </a:t>
            </a:r>
            <a:r>
              <a:rPr lang="en-US" altLang="zh-CN" sz="2000" dirty="0">
                <a:solidFill>
                  <a:srgbClr val="C00000"/>
                </a:solidFill>
              </a:rPr>
              <a:t>99.77%</a:t>
            </a:r>
            <a:r>
              <a:rPr lang="en-US" altLang="zh-CN" sz="2000" dirty="0"/>
              <a:t>, markedly surpassing the SOTA’s F1 accuracy which falls </a:t>
            </a:r>
            <a:r>
              <a:rPr lang="en-US" altLang="zh-CN" sz="2000" dirty="0">
                <a:solidFill>
                  <a:srgbClr val="C00000"/>
                </a:solidFill>
              </a:rPr>
              <a:t>below 25%.</a:t>
            </a:r>
          </a:p>
        </p:txBody>
      </p:sp>
      <p:pic>
        <p:nvPicPr>
          <p:cNvPr id="3" name="图片 2">
            <a:extLst>
              <a:ext uri="{FF2B5EF4-FFF2-40B4-BE49-F238E27FC236}">
                <a16:creationId xmlns:a16="http://schemas.microsoft.com/office/drawing/2014/main" id="{321DE27A-E273-DCA3-AC5D-C38D066F2CFB}"/>
              </a:ext>
            </a:extLst>
          </p:cNvPr>
          <p:cNvPicPr>
            <a:picLocks noChangeAspect="1"/>
          </p:cNvPicPr>
          <p:nvPr/>
        </p:nvPicPr>
        <p:blipFill>
          <a:blip r:embed="rId4"/>
          <a:stretch>
            <a:fillRect/>
          </a:stretch>
        </p:blipFill>
        <p:spPr>
          <a:xfrm>
            <a:off x="360000" y="3060000"/>
            <a:ext cx="5449847" cy="2880000"/>
          </a:xfrm>
          <a:prstGeom prst="rect">
            <a:avLst/>
          </a:prstGeom>
        </p:spPr>
      </p:pic>
      <p:pic>
        <p:nvPicPr>
          <p:cNvPr id="5" name="图片 4">
            <a:extLst>
              <a:ext uri="{FF2B5EF4-FFF2-40B4-BE49-F238E27FC236}">
                <a16:creationId xmlns:a16="http://schemas.microsoft.com/office/drawing/2014/main" id="{64B045DB-84EA-0586-739E-29DFB69F08EE}"/>
              </a:ext>
            </a:extLst>
          </p:cNvPr>
          <p:cNvPicPr>
            <a:picLocks noChangeAspect="1"/>
          </p:cNvPicPr>
          <p:nvPr/>
        </p:nvPicPr>
        <p:blipFill>
          <a:blip r:embed="rId5"/>
          <a:stretch>
            <a:fillRect/>
          </a:stretch>
        </p:blipFill>
        <p:spPr>
          <a:xfrm>
            <a:off x="6120000" y="3060000"/>
            <a:ext cx="5715000" cy="2880000"/>
          </a:xfrm>
          <a:prstGeom prst="rect">
            <a:avLst/>
          </a:prstGeom>
        </p:spPr>
      </p:pic>
    </p:spTree>
    <p:custDataLst>
      <p:tags r:id="rId1"/>
    </p:custDataLst>
    <p:extLst>
      <p:ext uri="{BB962C8B-B14F-4D97-AF65-F5344CB8AC3E}">
        <p14:creationId xmlns:p14="http://schemas.microsoft.com/office/powerpoint/2010/main" val="928142257"/>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EVALUATION: Accuracy-Space</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21</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1329595"/>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saving between </a:t>
            </a:r>
            <a:r>
              <a:rPr lang="en-US" altLang="zh-CN" sz="2000" dirty="0">
                <a:solidFill>
                  <a:srgbClr val="C00000"/>
                </a:solidFill>
              </a:rPr>
              <a:t>50 to 500 times </a:t>
            </a:r>
            <a:r>
              <a:rPr lang="en-US" altLang="zh-CN" sz="2000" dirty="0"/>
              <a:t>more space than the SOTA algorithms. </a:t>
            </a:r>
          </a:p>
          <a:p>
            <a:pPr marL="800100" lvl="1" indent="-342900" algn="just">
              <a:lnSpc>
                <a:spcPct val="120000"/>
              </a:lnSpc>
              <a:spcAft>
                <a:spcPts val="1200"/>
              </a:spcAft>
              <a:buFont typeface="Arial" panose="020B0604020202020204" pitchFamily="34" charset="0"/>
              <a:buChar char="•"/>
            </a:pPr>
            <a:r>
              <a:rPr lang="en-US" altLang="zh-CN" sz="2000" dirty="0"/>
              <a:t>under constrained space conditions, our solution attains an F1 accuracy of </a:t>
            </a:r>
            <a:r>
              <a:rPr lang="en-US" altLang="zh-CN" sz="2000" dirty="0">
                <a:solidFill>
                  <a:srgbClr val="C00000"/>
                </a:solidFill>
              </a:rPr>
              <a:t>99.77%</a:t>
            </a:r>
            <a:r>
              <a:rPr lang="en-US" altLang="zh-CN" sz="2000" dirty="0"/>
              <a:t>, markedly surpassing the SOTA’s F1 accuracy which falls </a:t>
            </a:r>
            <a:r>
              <a:rPr lang="en-US" altLang="zh-CN" sz="2000" dirty="0">
                <a:solidFill>
                  <a:srgbClr val="C00000"/>
                </a:solidFill>
              </a:rPr>
              <a:t>below 25%.</a:t>
            </a:r>
          </a:p>
        </p:txBody>
      </p:sp>
      <p:pic>
        <p:nvPicPr>
          <p:cNvPr id="6" name="图片 5">
            <a:extLst>
              <a:ext uri="{FF2B5EF4-FFF2-40B4-BE49-F238E27FC236}">
                <a16:creationId xmlns:a16="http://schemas.microsoft.com/office/drawing/2014/main" id="{CDC43F57-D2F6-AF5A-9DEC-FEE476A1663D}"/>
              </a:ext>
            </a:extLst>
          </p:cNvPr>
          <p:cNvPicPr>
            <a:picLocks noChangeAspect="1"/>
          </p:cNvPicPr>
          <p:nvPr/>
        </p:nvPicPr>
        <p:blipFill>
          <a:blip r:embed="rId4"/>
          <a:stretch>
            <a:fillRect/>
          </a:stretch>
        </p:blipFill>
        <p:spPr>
          <a:xfrm>
            <a:off x="2700000" y="3060000"/>
            <a:ext cx="6256552" cy="2880000"/>
          </a:xfrm>
          <a:prstGeom prst="rect">
            <a:avLst/>
          </a:prstGeom>
        </p:spPr>
      </p:pic>
    </p:spTree>
    <p:custDataLst>
      <p:tags r:id="rId1"/>
    </p:custDataLst>
    <p:extLst>
      <p:ext uri="{BB962C8B-B14F-4D97-AF65-F5344CB8AC3E}">
        <p14:creationId xmlns:p14="http://schemas.microsoft.com/office/powerpoint/2010/main" val="3444724039"/>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EVALUATION: Experiments on Speed</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22</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1698927"/>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Overall, when accuracy exceeds 50%, our algorithm achieves a speed enhancement of </a:t>
            </a:r>
            <a:r>
              <a:rPr lang="en-US" altLang="zh-CN" sz="2000" dirty="0">
                <a:solidFill>
                  <a:srgbClr val="C00000"/>
                </a:solidFill>
              </a:rPr>
              <a:t>10 to 100 times</a:t>
            </a:r>
            <a:r>
              <a:rPr lang="zh-CN" altLang="en-US" sz="2000" dirty="0">
                <a:solidFill>
                  <a:srgbClr val="C00000"/>
                </a:solidFill>
              </a:rPr>
              <a:t> </a:t>
            </a:r>
            <a:r>
              <a:rPr lang="en-US" altLang="zh-CN" sz="2000" dirty="0"/>
              <a:t>compared to SOTA.</a:t>
            </a:r>
          </a:p>
          <a:p>
            <a:pPr marL="800100" lvl="1" indent="-342900" algn="just">
              <a:lnSpc>
                <a:spcPct val="120000"/>
              </a:lnSpc>
              <a:spcAft>
                <a:spcPts val="1200"/>
              </a:spcAft>
              <a:buFont typeface="Arial" panose="020B0604020202020204" pitchFamily="34" charset="0"/>
              <a:buChar char="•"/>
            </a:pPr>
            <a:r>
              <a:rPr lang="en-US" altLang="zh-CN" sz="2000" dirty="0"/>
              <a:t>when memory</a:t>
            </a:r>
            <a:r>
              <a:rPr lang="zh-CN" altLang="en-US" sz="2000" dirty="0"/>
              <a:t> </a:t>
            </a:r>
            <a:r>
              <a:rPr lang="en-US" altLang="zh-CN" sz="2000" dirty="0"/>
              <a:t>limitations are expanded, our strategy further </a:t>
            </a:r>
            <a:r>
              <a:rPr lang="en-US" altLang="zh-CN" sz="2000" dirty="0">
                <a:solidFill>
                  <a:srgbClr val="C00000"/>
                </a:solidFill>
              </a:rPr>
              <a:t>accelerating solution’s speed as</a:t>
            </a:r>
            <a:r>
              <a:rPr lang="zh-CN" altLang="en-US" sz="2000" dirty="0">
                <a:solidFill>
                  <a:srgbClr val="C00000"/>
                </a:solidFill>
              </a:rPr>
              <a:t> </a:t>
            </a:r>
            <a:r>
              <a:rPr lang="en-US" altLang="zh-CN" sz="2000" dirty="0">
                <a:solidFill>
                  <a:srgbClr val="C00000"/>
                </a:solidFill>
              </a:rPr>
              <a:t>space increases and precision improves.</a:t>
            </a:r>
          </a:p>
        </p:txBody>
      </p:sp>
      <p:pic>
        <p:nvPicPr>
          <p:cNvPr id="2" name="图片 1">
            <a:extLst>
              <a:ext uri="{FF2B5EF4-FFF2-40B4-BE49-F238E27FC236}">
                <a16:creationId xmlns:a16="http://schemas.microsoft.com/office/drawing/2014/main" id="{40127539-B158-F93E-46F8-6C7B4A510099}"/>
              </a:ext>
            </a:extLst>
          </p:cNvPr>
          <p:cNvPicPr>
            <a:picLocks noChangeAspect="1"/>
          </p:cNvPicPr>
          <p:nvPr/>
        </p:nvPicPr>
        <p:blipFill>
          <a:blip r:embed="rId4"/>
          <a:stretch>
            <a:fillRect/>
          </a:stretch>
        </p:blipFill>
        <p:spPr>
          <a:xfrm>
            <a:off x="360000" y="3060000"/>
            <a:ext cx="11600693" cy="2520000"/>
          </a:xfrm>
          <a:prstGeom prst="rect">
            <a:avLst/>
          </a:prstGeom>
        </p:spPr>
      </p:pic>
    </p:spTree>
    <p:custDataLst>
      <p:tags r:id="rId1"/>
    </p:custDataLst>
    <p:extLst>
      <p:ext uri="{BB962C8B-B14F-4D97-AF65-F5344CB8AC3E}">
        <p14:creationId xmlns:p14="http://schemas.microsoft.com/office/powerpoint/2010/main" val="3804997137"/>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EVALUATION: In-Depth Exploration of </a:t>
            </a:r>
            <a:r>
              <a:rPr lang="en-US" altLang="zh-CN" sz="2000" dirty="0" err="1"/>
              <a:t>QuantileFilter</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23</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437043"/>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the impact of various algorithmic parameters and versions on </a:t>
            </a:r>
            <a:r>
              <a:rPr lang="en-US" altLang="zh-CN" sz="2000" dirty="0" err="1"/>
              <a:t>QuantileFilter</a:t>
            </a:r>
            <a:r>
              <a:rPr lang="en-US" altLang="zh-CN" sz="2000" dirty="0"/>
              <a:t>.</a:t>
            </a:r>
            <a:endParaRPr lang="en-US" altLang="zh-CN" sz="2000" dirty="0">
              <a:solidFill>
                <a:srgbClr val="C00000"/>
              </a:solidFill>
            </a:endParaRPr>
          </a:p>
        </p:txBody>
      </p:sp>
      <p:pic>
        <p:nvPicPr>
          <p:cNvPr id="3" name="图片 2">
            <a:extLst>
              <a:ext uri="{FF2B5EF4-FFF2-40B4-BE49-F238E27FC236}">
                <a16:creationId xmlns:a16="http://schemas.microsoft.com/office/drawing/2014/main" id="{E0A8C4B3-3E9B-FC33-C372-25F370AF0FF0}"/>
              </a:ext>
            </a:extLst>
          </p:cNvPr>
          <p:cNvPicPr>
            <a:picLocks noChangeAspect="1"/>
          </p:cNvPicPr>
          <p:nvPr/>
        </p:nvPicPr>
        <p:blipFill>
          <a:blip r:embed="rId4"/>
          <a:stretch>
            <a:fillRect/>
          </a:stretch>
        </p:blipFill>
        <p:spPr>
          <a:xfrm>
            <a:off x="360000" y="3060000"/>
            <a:ext cx="5610940" cy="2700000"/>
          </a:xfrm>
          <a:prstGeom prst="rect">
            <a:avLst/>
          </a:prstGeom>
        </p:spPr>
      </p:pic>
      <p:pic>
        <p:nvPicPr>
          <p:cNvPr id="5" name="图片 4">
            <a:extLst>
              <a:ext uri="{FF2B5EF4-FFF2-40B4-BE49-F238E27FC236}">
                <a16:creationId xmlns:a16="http://schemas.microsoft.com/office/drawing/2014/main" id="{782988FB-7BDE-3D9A-4472-82AF7F505152}"/>
              </a:ext>
            </a:extLst>
          </p:cNvPr>
          <p:cNvPicPr>
            <a:picLocks noChangeAspect="1"/>
          </p:cNvPicPr>
          <p:nvPr/>
        </p:nvPicPr>
        <p:blipFill>
          <a:blip r:embed="rId5"/>
          <a:stretch>
            <a:fillRect/>
          </a:stretch>
        </p:blipFill>
        <p:spPr>
          <a:xfrm>
            <a:off x="6300000" y="3060000"/>
            <a:ext cx="5610940" cy="2700000"/>
          </a:xfrm>
          <a:prstGeom prst="rect">
            <a:avLst/>
          </a:prstGeom>
        </p:spPr>
      </p:pic>
    </p:spTree>
    <p:custDataLst>
      <p:tags r:id="rId1"/>
    </p:custDataLst>
    <p:extLst>
      <p:ext uri="{BB962C8B-B14F-4D97-AF65-F5344CB8AC3E}">
        <p14:creationId xmlns:p14="http://schemas.microsoft.com/office/powerpoint/2010/main" val="799617257"/>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EVALUATION: In-Depth Exploration of </a:t>
            </a:r>
            <a:r>
              <a:rPr lang="en-US" altLang="zh-CN" sz="2000" dirty="0" err="1"/>
              <a:t>QuantileFilter</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24</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9" y="1215517"/>
            <a:ext cx="9892800" cy="2006703"/>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the impact of various algorithmic parameters and versions on </a:t>
            </a:r>
            <a:r>
              <a:rPr lang="en-US" altLang="zh-CN" sz="2000" dirty="0" err="1"/>
              <a:t>QuantileFilter</a:t>
            </a:r>
            <a:r>
              <a:rPr lang="en-US" altLang="zh-CN" sz="2000" dirty="0"/>
              <a:t>.</a:t>
            </a:r>
          </a:p>
          <a:p>
            <a:pPr marL="1257300" lvl="2" indent="-342900" algn="just">
              <a:lnSpc>
                <a:spcPct val="120000"/>
              </a:lnSpc>
              <a:spcAft>
                <a:spcPts val="1200"/>
              </a:spcAft>
              <a:buFont typeface="Arial" panose="020B0604020202020204" pitchFamily="34" charset="0"/>
              <a:buChar char="•"/>
            </a:pPr>
            <a:r>
              <a:rPr lang="en-US" altLang="zh-CN" sz="2000" dirty="0"/>
              <a:t>Choice 1. </a:t>
            </a:r>
            <a:r>
              <a:rPr lang="en-US" altLang="zh-CN" sz="2000" dirty="0">
                <a:solidFill>
                  <a:srgbClr val="C00000"/>
                </a:solidFill>
              </a:rPr>
              <a:t>Strategy in candidate election</a:t>
            </a:r>
          </a:p>
          <a:p>
            <a:pPr marL="1257300" lvl="2" indent="-342900" algn="just">
              <a:lnSpc>
                <a:spcPct val="120000"/>
              </a:lnSpc>
              <a:spcAft>
                <a:spcPts val="1200"/>
              </a:spcAft>
              <a:buFont typeface="Arial" panose="020B0604020202020204" pitchFamily="34" charset="0"/>
              <a:buChar char="•"/>
            </a:pPr>
            <a:r>
              <a:rPr lang="en-US" altLang="zh-CN" sz="2000" dirty="0"/>
              <a:t>Choice 2. </a:t>
            </a:r>
            <a:r>
              <a:rPr lang="en-US" altLang="zh-CN" sz="2000" dirty="0">
                <a:solidFill>
                  <a:srgbClr val="0070C0"/>
                </a:solidFill>
              </a:rPr>
              <a:t>Sketch type of the vague part</a:t>
            </a:r>
          </a:p>
          <a:p>
            <a:pPr marL="1257300" lvl="2" indent="-342900" algn="just">
              <a:lnSpc>
                <a:spcPct val="120000"/>
              </a:lnSpc>
              <a:spcAft>
                <a:spcPts val="1200"/>
              </a:spcAft>
              <a:buFont typeface="Arial" panose="020B0604020202020204" pitchFamily="34" charset="0"/>
              <a:buChar char="•"/>
            </a:pPr>
            <a:endParaRPr lang="en-US" altLang="zh-CN" sz="2000" dirty="0">
              <a:solidFill>
                <a:srgbClr val="C00000"/>
              </a:solidFill>
            </a:endParaRPr>
          </a:p>
        </p:txBody>
      </p:sp>
      <p:pic>
        <p:nvPicPr>
          <p:cNvPr id="6" name="图片 5">
            <a:extLst>
              <a:ext uri="{FF2B5EF4-FFF2-40B4-BE49-F238E27FC236}">
                <a16:creationId xmlns:a16="http://schemas.microsoft.com/office/drawing/2014/main" id="{7C70D49E-CBB1-4C06-4656-D92D9E728347}"/>
              </a:ext>
            </a:extLst>
          </p:cNvPr>
          <p:cNvPicPr>
            <a:picLocks noChangeAspect="1"/>
          </p:cNvPicPr>
          <p:nvPr/>
        </p:nvPicPr>
        <p:blipFill>
          <a:blip r:embed="rId4"/>
          <a:stretch>
            <a:fillRect/>
          </a:stretch>
        </p:blipFill>
        <p:spPr>
          <a:xfrm>
            <a:off x="2880000" y="3060000"/>
            <a:ext cx="5680801" cy="3240000"/>
          </a:xfrm>
          <a:prstGeom prst="rect">
            <a:avLst/>
          </a:prstGeom>
        </p:spPr>
      </p:pic>
    </p:spTree>
    <p:custDataLst>
      <p:tags r:id="rId1"/>
    </p:custDataLst>
    <p:extLst>
      <p:ext uri="{BB962C8B-B14F-4D97-AF65-F5344CB8AC3E}">
        <p14:creationId xmlns:p14="http://schemas.microsoft.com/office/powerpoint/2010/main" val="1039883322"/>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EVALUATION: In-Depth Exploration of </a:t>
            </a:r>
            <a:r>
              <a:rPr lang="en-US" altLang="zh-CN" sz="2000" dirty="0" err="1"/>
              <a:t>QuantileFilter</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25</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300" y="1215517"/>
            <a:ext cx="5508000" cy="2068259"/>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Effects of Dynamic Modification of Criteria</a:t>
            </a:r>
          </a:p>
          <a:p>
            <a:pPr marL="800100" lvl="1" indent="-342900" algn="just">
              <a:lnSpc>
                <a:spcPct val="120000"/>
              </a:lnSpc>
              <a:spcAft>
                <a:spcPts val="1200"/>
              </a:spcAft>
              <a:buFont typeface="Arial" panose="020B0604020202020204" pitchFamily="34" charset="0"/>
              <a:buChar char="•"/>
            </a:pPr>
            <a:r>
              <a:rPr lang="en-US" altLang="zh-CN" sz="2000" dirty="0"/>
              <a:t>For a</a:t>
            </a:r>
            <a:r>
              <a:rPr lang="zh-CN" altLang="en-US" sz="2000" dirty="0"/>
              <a:t> </a:t>
            </a:r>
            <a:r>
              <a:rPr lang="en-US" altLang="zh-CN" sz="2000" dirty="0"/>
              <a:t>chosen parameter, we modify it for half the keys, then compare</a:t>
            </a:r>
            <a:r>
              <a:rPr lang="zh-CN" altLang="en-US" sz="2000" dirty="0"/>
              <a:t> </a:t>
            </a:r>
            <a:r>
              <a:rPr lang="en-US" altLang="zh-CN" sz="2000" dirty="0"/>
              <a:t>the accuracy of modified and unmodified keys against the</a:t>
            </a:r>
            <a:r>
              <a:rPr lang="zh-CN" altLang="en-US" sz="2000" dirty="0"/>
              <a:t> </a:t>
            </a:r>
            <a:r>
              <a:rPr lang="en-US" altLang="zh-CN" sz="2000" dirty="0"/>
              <a:t>baseline scenario without modifications.</a:t>
            </a:r>
          </a:p>
        </p:txBody>
      </p:sp>
      <p:pic>
        <p:nvPicPr>
          <p:cNvPr id="2" name="图片 1">
            <a:extLst>
              <a:ext uri="{FF2B5EF4-FFF2-40B4-BE49-F238E27FC236}">
                <a16:creationId xmlns:a16="http://schemas.microsoft.com/office/drawing/2014/main" id="{19580E96-2C5A-DD9D-000C-025F40B6E4A6}"/>
              </a:ext>
            </a:extLst>
          </p:cNvPr>
          <p:cNvPicPr>
            <a:picLocks noChangeAspect="1"/>
          </p:cNvPicPr>
          <p:nvPr/>
        </p:nvPicPr>
        <p:blipFill>
          <a:blip r:embed="rId4"/>
          <a:stretch>
            <a:fillRect/>
          </a:stretch>
        </p:blipFill>
        <p:spPr>
          <a:xfrm>
            <a:off x="6660000" y="1080000"/>
            <a:ext cx="4680000" cy="2415483"/>
          </a:xfrm>
          <a:prstGeom prst="rect">
            <a:avLst/>
          </a:prstGeom>
        </p:spPr>
      </p:pic>
      <p:pic>
        <p:nvPicPr>
          <p:cNvPr id="3" name="图片 2">
            <a:extLst>
              <a:ext uri="{FF2B5EF4-FFF2-40B4-BE49-F238E27FC236}">
                <a16:creationId xmlns:a16="http://schemas.microsoft.com/office/drawing/2014/main" id="{FDD47412-85C5-CDA3-B497-CE72CC925CB3}"/>
              </a:ext>
            </a:extLst>
          </p:cNvPr>
          <p:cNvPicPr>
            <a:picLocks noChangeAspect="1"/>
          </p:cNvPicPr>
          <p:nvPr/>
        </p:nvPicPr>
        <p:blipFill>
          <a:blip r:embed="rId5"/>
          <a:stretch>
            <a:fillRect/>
          </a:stretch>
        </p:blipFill>
        <p:spPr>
          <a:xfrm>
            <a:off x="1080000" y="3600000"/>
            <a:ext cx="4680000" cy="2591613"/>
          </a:xfrm>
          <a:prstGeom prst="rect">
            <a:avLst/>
          </a:prstGeom>
        </p:spPr>
      </p:pic>
      <p:pic>
        <p:nvPicPr>
          <p:cNvPr id="5" name="图片 4">
            <a:extLst>
              <a:ext uri="{FF2B5EF4-FFF2-40B4-BE49-F238E27FC236}">
                <a16:creationId xmlns:a16="http://schemas.microsoft.com/office/drawing/2014/main" id="{B0C8F912-4F2B-A095-5C6E-804C2F79B756}"/>
              </a:ext>
            </a:extLst>
          </p:cNvPr>
          <p:cNvPicPr>
            <a:picLocks noChangeAspect="1"/>
          </p:cNvPicPr>
          <p:nvPr/>
        </p:nvPicPr>
        <p:blipFill>
          <a:blip r:embed="rId6"/>
          <a:stretch>
            <a:fillRect/>
          </a:stretch>
        </p:blipFill>
        <p:spPr>
          <a:xfrm>
            <a:off x="6660000" y="3600000"/>
            <a:ext cx="4680000" cy="2616774"/>
          </a:xfrm>
          <a:prstGeom prst="rect">
            <a:avLst/>
          </a:prstGeom>
        </p:spPr>
      </p:pic>
    </p:spTree>
    <p:custDataLst>
      <p:tags r:id="rId1"/>
    </p:custDataLst>
    <p:extLst>
      <p:ext uri="{BB962C8B-B14F-4D97-AF65-F5344CB8AC3E}">
        <p14:creationId xmlns:p14="http://schemas.microsoft.com/office/powerpoint/2010/main" val="2480514341"/>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1487" y="308511"/>
            <a:ext cx="3128513"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Conclusion</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5" name="文本框 4">
            <a:extLst>
              <a:ext uri="{FF2B5EF4-FFF2-40B4-BE49-F238E27FC236}">
                <a16:creationId xmlns:a16="http://schemas.microsoft.com/office/drawing/2014/main" id="{CFC21501-9ACE-3239-D868-FDDF67D88ABE}"/>
              </a:ext>
            </a:extLst>
          </p:cNvPr>
          <p:cNvSpPr txBox="1"/>
          <p:nvPr/>
        </p:nvSpPr>
        <p:spPr>
          <a:xfrm>
            <a:off x="477270" y="1164467"/>
            <a:ext cx="11183788" cy="5016758"/>
          </a:xfrm>
          <a:prstGeom prst="rect">
            <a:avLst/>
          </a:prstGeom>
          <a:noFill/>
        </p:spPr>
        <p:txBody>
          <a:bodyPr wrap="square" rtlCol="0">
            <a:spAutoFit/>
          </a:bodyPr>
          <a:lstStyle/>
          <a:p>
            <a:pPr marL="800100" lvl="1" indent="-342900" algn="just">
              <a:spcAft>
                <a:spcPts val="1200"/>
              </a:spcAft>
              <a:buFont typeface="Arial" panose="020B0604020202020204" pitchFamily="34" charset="0"/>
              <a:buChar char="•"/>
            </a:pPr>
            <a:r>
              <a:rPr lang="en-US" altLang="zh-CN" sz="2000" dirty="0">
                <a:solidFill>
                  <a:srgbClr val="C00000"/>
                </a:solidFill>
                <a:cs typeface="Calibri" panose="020F0502020204030204" pitchFamily="34" charset="0"/>
              </a:rPr>
              <a:t>Fast online computation</a:t>
            </a:r>
            <a:r>
              <a:rPr lang="en-US" altLang="zh-CN" sz="2000" dirty="0">
                <a:cs typeface="Calibri" panose="020F0502020204030204" pitchFamily="34" charset="0"/>
              </a:rPr>
              <a:t>: </a:t>
            </a:r>
            <a:r>
              <a:rPr lang="en-US" altLang="zh-CN" sz="2000" dirty="0" err="1">
                <a:cs typeface="Calibri" panose="020F0502020204030204" pitchFamily="34" charset="0"/>
              </a:rPr>
              <a:t>QuantileFilter</a:t>
            </a:r>
            <a:r>
              <a:rPr lang="en-US" altLang="zh-CN" sz="2000" dirty="0">
                <a:cs typeface="Calibri" panose="020F0502020204030204" pitchFamily="34" charset="0"/>
              </a:rPr>
              <a:t> processes each data item in constant time. </a:t>
            </a:r>
          </a:p>
          <a:p>
            <a:pPr marL="1257300" lvl="2" indent="-342900" algn="just">
              <a:spcAft>
                <a:spcPts val="1200"/>
              </a:spcAft>
              <a:buFont typeface="Arial" panose="020B0604020202020204" pitchFamily="34" charset="0"/>
              <a:buChar char="•"/>
            </a:pPr>
            <a:r>
              <a:rPr lang="en-US" altLang="zh-CN" sz="2000" dirty="0">
                <a:cs typeface="Calibri" panose="020F0502020204030204" pitchFamily="34" charset="0"/>
              </a:rPr>
              <a:t>Technique I. For fast online computation, we integrate the insert of incoming data and the query.</a:t>
            </a:r>
          </a:p>
          <a:p>
            <a:pPr marL="1257300" lvl="2" indent="-342900" algn="just">
              <a:spcAft>
                <a:spcPts val="1200"/>
              </a:spcAft>
              <a:buFont typeface="Arial" panose="020B0604020202020204" pitchFamily="34" charset="0"/>
              <a:buChar char="•"/>
            </a:pPr>
            <a:endParaRPr lang="en-US" altLang="zh-CN" sz="2000" dirty="0">
              <a:cs typeface="Calibri" panose="020F0502020204030204" pitchFamily="34" charset="0"/>
            </a:endParaRPr>
          </a:p>
          <a:p>
            <a:pPr marL="800100" lvl="1" indent="-342900" algn="just">
              <a:spcAft>
                <a:spcPts val="1200"/>
              </a:spcAft>
              <a:buFont typeface="Arial" panose="020B0604020202020204" pitchFamily="34" charset="0"/>
              <a:buChar char="•"/>
            </a:pPr>
            <a:r>
              <a:rPr lang="en-US" altLang="zh-CN" sz="2000" dirty="0">
                <a:solidFill>
                  <a:srgbClr val="C00000"/>
                </a:solidFill>
                <a:cs typeface="Calibri" panose="020F0502020204030204" pitchFamily="34" charset="0"/>
              </a:rPr>
              <a:t>Efficient space usage</a:t>
            </a:r>
            <a:r>
              <a:rPr lang="en-US" altLang="zh-CN" sz="2000" dirty="0">
                <a:cs typeface="Calibri" panose="020F0502020204030204" pitchFamily="34" charset="0"/>
              </a:rPr>
              <a:t>: </a:t>
            </a:r>
            <a:r>
              <a:rPr lang="en-US" altLang="zh-CN" sz="2000" dirty="0" err="1">
                <a:cs typeface="Calibri" panose="020F0502020204030204" pitchFamily="34" charset="0"/>
              </a:rPr>
              <a:t>QuantileFilter</a:t>
            </a:r>
            <a:r>
              <a:rPr lang="en-US" altLang="zh-CN" sz="2000" dirty="0">
                <a:cs typeface="Calibri" panose="020F0502020204030204" pitchFamily="34" charset="0"/>
              </a:rPr>
              <a:t> saves up to 500 times space compared to SOTA solutions with the same high accuracy. </a:t>
            </a:r>
          </a:p>
          <a:p>
            <a:pPr marL="1257300" lvl="2" indent="-342900" algn="just">
              <a:spcAft>
                <a:spcPts val="1200"/>
              </a:spcAft>
              <a:buFont typeface="Arial" panose="020B0604020202020204" pitchFamily="34" charset="0"/>
              <a:buChar char="•"/>
            </a:pPr>
            <a:r>
              <a:rPr lang="en-US" altLang="zh-CN" sz="2000" dirty="0">
                <a:cs typeface="Calibri" panose="020F0502020204030204" pitchFamily="34" charset="0"/>
              </a:rPr>
              <a:t>Technique 2. For efficient space usage, we devise a compact and high-accuracy sketch to estimate </a:t>
            </a:r>
            <a:r>
              <a:rPr lang="en-US" altLang="zh-CN" sz="2000" dirty="0" err="1">
                <a:cs typeface="Calibri" panose="020F0502020204030204" pitchFamily="34" charset="0"/>
              </a:rPr>
              <a:t>Qweight</a:t>
            </a:r>
            <a:r>
              <a:rPr lang="en-US" altLang="zh-CN" sz="2000" dirty="0">
                <a:cs typeface="Calibri" panose="020F0502020204030204" pitchFamily="34" charset="0"/>
              </a:rPr>
              <a:t>, achieving efficient outstanding key report</a:t>
            </a:r>
          </a:p>
          <a:p>
            <a:pPr marL="1257300" lvl="2" indent="-342900" algn="just">
              <a:spcAft>
                <a:spcPts val="1200"/>
              </a:spcAft>
              <a:buFont typeface="Arial" panose="020B0604020202020204" pitchFamily="34" charset="0"/>
              <a:buChar char="•"/>
            </a:pPr>
            <a:endParaRPr lang="en-US" altLang="zh-CN" sz="2000" dirty="0">
              <a:cs typeface="Calibri" panose="020F0502020204030204" pitchFamily="34" charset="0"/>
            </a:endParaRPr>
          </a:p>
          <a:p>
            <a:pPr marL="1257300" lvl="2" indent="-342900" algn="just">
              <a:spcAft>
                <a:spcPts val="1200"/>
              </a:spcAft>
              <a:buFont typeface="Arial" panose="020B0604020202020204" pitchFamily="34" charset="0"/>
              <a:buChar char="•"/>
            </a:pPr>
            <a:endParaRPr lang="en-US" altLang="zh-CN" sz="2000" dirty="0">
              <a:cs typeface="Calibri" panose="020F0502020204030204" pitchFamily="34" charset="0"/>
            </a:endParaRPr>
          </a:p>
          <a:p>
            <a:pPr marL="800100" lvl="1" indent="-342900" algn="r">
              <a:spcAft>
                <a:spcPts val="1200"/>
              </a:spcAft>
              <a:buFont typeface="Arial" panose="020B0604020202020204" pitchFamily="34" charset="0"/>
              <a:buChar char="•"/>
            </a:pPr>
            <a:r>
              <a:rPr lang="en-US" altLang="zh-CN" sz="2000" dirty="0">
                <a:cs typeface="Arial" panose="020B0604020202020204" pitchFamily="34" charset="0"/>
              </a:rPr>
              <a:t>E-mail: </a:t>
            </a:r>
            <a:r>
              <a:rPr lang="en-US" altLang="zh-CN" sz="2000" dirty="0" err="1">
                <a:cs typeface="Arial" panose="020B0604020202020204" pitchFamily="34" charset="0"/>
              </a:rPr>
              <a:t>zyk@pku.edu.cn</a:t>
            </a:r>
            <a:endParaRPr lang="en-US" altLang="zh-CN" sz="2000" dirty="0">
              <a:cs typeface="Arial" panose="020B0604020202020204" pitchFamily="34" charset="0"/>
            </a:endParaRPr>
          </a:p>
          <a:p>
            <a:pPr marL="800100" lvl="1" indent="-342900" algn="r">
              <a:spcAft>
                <a:spcPts val="1200"/>
              </a:spcAft>
              <a:buFont typeface="Arial" panose="020B0604020202020204" pitchFamily="34" charset="0"/>
              <a:buChar char="•"/>
            </a:pPr>
            <a:r>
              <a:rPr lang="en-US" altLang="zh-CN" sz="2000" dirty="0">
                <a:cs typeface="Arial" panose="020B0604020202020204" pitchFamily="34" charset="0"/>
              </a:rPr>
              <a:t>E-mail: </a:t>
            </a:r>
            <a:r>
              <a:rPr lang="en-US" altLang="zh-CN" sz="2000" dirty="0" err="1">
                <a:cs typeface="Arial" panose="020B0604020202020204" pitchFamily="34" charset="0"/>
              </a:rPr>
              <a:t>yuhan.wu@pku.edu.cn</a:t>
            </a:r>
            <a:endParaRPr lang="en-US" altLang="zh-CN" sz="2000" dirty="0">
              <a:cs typeface="Arial" panose="020B0604020202020204" pitchFamily="34" charset="0"/>
            </a:endParaRPr>
          </a:p>
        </p:txBody>
      </p:sp>
      <p:sp>
        <p:nvSpPr>
          <p:cNvPr id="6" name="灯片编号占位符 5">
            <a:extLst>
              <a:ext uri="{FF2B5EF4-FFF2-40B4-BE49-F238E27FC236}">
                <a16:creationId xmlns:a16="http://schemas.microsoft.com/office/drawing/2014/main" id="{4B3AA755-91D7-DBC7-B9AA-9E71A8268785}"/>
              </a:ext>
            </a:extLst>
          </p:cNvPr>
          <p:cNvSpPr>
            <a:spLocks noGrp="1"/>
          </p:cNvSpPr>
          <p:nvPr>
            <p:ph type="sldNum" sz="quarter" idx="10"/>
          </p:nvPr>
        </p:nvSpPr>
        <p:spPr/>
        <p:txBody>
          <a:bodyPr/>
          <a:lstStyle/>
          <a:p>
            <a:fld id="{023126B9-07AC-4BAF-B3D7-FAC1D3999DA4}" type="slidenum">
              <a:rPr lang="zh-CN" altLang="en-US" smtClean="0"/>
              <a:pPr/>
              <a:t>26</a:t>
            </a:fld>
            <a:r>
              <a:rPr lang="zh-CN" altLang="en-US" dirty="0"/>
              <a:t> </a:t>
            </a:r>
            <a:r>
              <a:rPr lang="en-US" altLang="zh-CN" dirty="0"/>
              <a:t>/</a:t>
            </a:r>
            <a:r>
              <a:rPr lang="zh-CN" altLang="en-US" dirty="0"/>
              <a:t> </a:t>
            </a:r>
            <a:r>
              <a:rPr lang="en-US" altLang="zh-CN" dirty="0"/>
              <a:t>26</a:t>
            </a:r>
            <a:endParaRPr lang="zh-CN" altLang="en-US" dirty="0"/>
          </a:p>
        </p:txBody>
      </p:sp>
    </p:spTree>
    <p:extLst>
      <p:ext uri="{BB962C8B-B14F-4D97-AF65-F5344CB8AC3E}">
        <p14:creationId xmlns:p14="http://schemas.microsoft.com/office/powerpoint/2010/main" val="3005496580"/>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57F6E6-D6E2-91EC-B54C-D18930EF8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000" y="2879000"/>
            <a:ext cx="5120000" cy="2880000"/>
          </a:xfrm>
          <a:prstGeom prst="rect">
            <a:avLst/>
          </a:prstGeom>
        </p:spPr>
      </p:pic>
      <p:pic>
        <p:nvPicPr>
          <p:cNvPr id="3" name="图片 2">
            <a:extLst>
              <a:ext uri="{FF2B5EF4-FFF2-40B4-BE49-F238E27FC236}">
                <a16:creationId xmlns:a16="http://schemas.microsoft.com/office/drawing/2014/main" id="{5B98FF77-39BB-CBB3-A7B2-B17F07387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00" y="2879000"/>
            <a:ext cx="5120000" cy="2880000"/>
          </a:xfrm>
          <a:prstGeom prst="rect">
            <a:avLst/>
          </a:prstGeom>
        </p:spPr>
      </p:pic>
      <p:sp>
        <p:nvSpPr>
          <p:cNvPr id="66" name="文本框 65">
            <a:extLst>
              <a:ext uri="{FF2B5EF4-FFF2-40B4-BE49-F238E27FC236}">
                <a16:creationId xmlns:a16="http://schemas.microsoft.com/office/drawing/2014/main" id="{31F93E39-1B96-A44E-B540-A30E3AF325E6}"/>
              </a:ext>
            </a:extLst>
          </p:cNvPr>
          <p:cNvSpPr txBox="1"/>
          <p:nvPr/>
        </p:nvSpPr>
        <p:spPr>
          <a:xfrm>
            <a:off x="835298" y="1215517"/>
            <a:ext cx="9893662" cy="1483483"/>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Outstanding Quantiles</a:t>
            </a: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network tail latency monitoring</a:t>
            </a: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system performance monitoring</a:t>
            </a:r>
          </a:p>
        </p:txBody>
      </p:sp>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Background: Outstanding Quantiles</a:t>
            </a:r>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3</a:t>
            </a:fld>
            <a:r>
              <a:rPr lang="zh-CN" altLang="en-US" dirty="0"/>
              <a:t> </a:t>
            </a:r>
            <a:r>
              <a:rPr lang="en-US" altLang="zh-CN" dirty="0"/>
              <a:t>/</a:t>
            </a:r>
            <a:r>
              <a:rPr lang="zh-CN" altLang="en-US" dirty="0"/>
              <a:t> </a:t>
            </a:r>
            <a:r>
              <a:rPr lang="en-US" altLang="zh-CN" dirty="0"/>
              <a:t>26</a:t>
            </a:r>
            <a:endParaRPr lang="zh-CN" altLang="en-US" dirty="0"/>
          </a:p>
        </p:txBody>
      </p:sp>
      <p:sp>
        <p:nvSpPr>
          <p:cNvPr id="28" name="文本框 27">
            <a:extLst>
              <a:ext uri="{FF2B5EF4-FFF2-40B4-BE49-F238E27FC236}">
                <a16:creationId xmlns:a16="http://schemas.microsoft.com/office/drawing/2014/main" id="{C8C8CB22-BF56-4210-B3F6-4C63B23DFB67}"/>
              </a:ext>
            </a:extLst>
          </p:cNvPr>
          <p:cNvSpPr txBox="1"/>
          <p:nvPr/>
        </p:nvSpPr>
        <p:spPr>
          <a:xfrm>
            <a:off x="1440000" y="5940000"/>
            <a:ext cx="3567708" cy="369332"/>
          </a:xfrm>
          <a:prstGeom prst="rect">
            <a:avLst/>
          </a:prstGeom>
          <a:noFill/>
        </p:spPr>
        <p:txBody>
          <a:bodyPr wrap="none" rtlCol="0">
            <a:spAutoFit/>
          </a:bodyPr>
          <a:lstStyle/>
          <a:p>
            <a:r>
              <a:rPr kumimoji="1" lang="en" altLang="zh-CN" dirty="0"/>
              <a:t>Online games with </a:t>
            </a:r>
            <a:r>
              <a:rPr kumimoji="1" lang="en" altLang="zh-CN" dirty="0">
                <a:solidFill>
                  <a:srgbClr val="C00000"/>
                </a:solidFill>
              </a:rPr>
              <a:t>high 99% latency</a:t>
            </a:r>
            <a:endParaRPr kumimoji="1" lang="zh-CN" altLang="en-US" dirty="0">
              <a:solidFill>
                <a:srgbClr val="C00000"/>
              </a:solidFill>
            </a:endParaRPr>
          </a:p>
        </p:txBody>
      </p:sp>
      <p:sp>
        <p:nvSpPr>
          <p:cNvPr id="30" name="文本框 29">
            <a:extLst>
              <a:ext uri="{FF2B5EF4-FFF2-40B4-BE49-F238E27FC236}">
                <a16:creationId xmlns:a16="http://schemas.microsoft.com/office/drawing/2014/main" id="{91E5EB0C-056A-C7C6-D48D-CF40E56B9105}"/>
              </a:ext>
            </a:extLst>
          </p:cNvPr>
          <p:cNvSpPr txBox="1"/>
          <p:nvPr/>
        </p:nvSpPr>
        <p:spPr>
          <a:xfrm>
            <a:off x="6840000" y="5940000"/>
            <a:ext cx="3600000" cy="369332"/>
          </a:xfrm>
          <a:prstGeom prst="rect">
            <a:avLst/>
          </a:prstGeom>
          <a:noFill/>
        </p:spPr>
        <p:txBody>
          <a:bodyPr wrap="square">
            <a:spAutoFit/>
          </a:bodyPr>
          <a:lstStyle/>
          <a:p>
            <a:r>
              <a:rPr lang="zh-CN" altLang="en-US" dirty="0"/>
              <a:t>Online games with </a:t>
            </a:r>
            <a:r>
              <a:rPr lang="en-US" altLang="zh-CN" dirty="0">
                <a:solidFill>
                  <a:srgbClr val="00B050"/>
                </a:solidFill>
              </a:rPr>
              <a:t>low</a:t>
            </a:r>
            <a:r>
              <a:rPr lang="zh-CN" altLang="en-US" dirty="0">
                <a:solidFill>
                  <a:srgbClr val="00B050"/>
                </a:solidFill>
              </a:rPr>
              <a:t> 99% latency</a:t>
            </a:r>
          </a:p>
        </p:txBody>
      </p:sp>
    </p:spTree>
    <p:custDataLst>
      <p:tags r:id="rId1"/>
    </p:custDataLst>
    <p:extLst>
      <p:ext uri="{BB962C8B-B14F-4D97-AF65-F5344CB8AC3E}">
        <p14:creationId xmlns:p14="http://schemas.microsoft.com/office/powerpoint/2010/main" val="3226979648"/>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65">
            <a:extLst>
              <a:ext uri="{FF2B5EF4-FFF2-40B4-BE49-F238E27FC236}">
                <a16:creationId xmlns:a16="http://schemas.microsoft.com/office/drawing/2014/main" id="{31F93E39-1B96-A44E-B540-A30E3AF325E6}"/>
              </a:ext>
            </a:extLst>
          </p:cNvPr>
          <p:cNvSpPr txBox="1"/>
          <p:nvPr/>
        </p:nvSpPr>
        <p:spPr>
          <a:xfrm>
            <a:off x="835298" y="1215517"/>
            <a:ext cx="9893662" cy="5430717"/>
          </a:xfrm>
          <a:prstGeom prst="rect">
            <a:avLst/>
          </a:prstGeom>
          <a:noFill/>
        </p:spPr>
        <p:txBody>
          <a:bodyPr wrap="square" rtlCol="0">
            <a:spAutoFit/>
          </a:bodyPr>
          <a:lstStyle/>
          <a:p>
            <a:pPr marL="800100" lvl="1" indent="-342900" algn="just">
              <a:lnSpc>
                <a:spcPct val="150000"/>
              </a:lnSpc>
              <a:spcAft>
                <a:spcPts val="1200"/>
              </a:spcAft>
              <a:buFont typeface="Arial" panose="020B0604020202020204" pitchFamily="34" charset="0"/>
              <a:buChar char="•"/>
            </a:pPr>
            <a:r>
              <a:rPr lang="en-US" altLang="zh-CN" sz="2000" dirty="0"/>
              <a:t>Outstanding Quantiles</a:t>
            </a:r>
          </a:p>
          <a:p>
            <a:pPr marL="800100" lvl="1" indent="-342900" algn="just">
              <a:lnSpc>
                <a:spcPct val="150000"/>
              </a:lnSpc>
              <a:spcAft>
                <a:spcPts val="1200"/>
              </a:spcAft>
              <a:buFont typeface="Arial" panose="020B0604020202020204" pitchFamily="34" charset="0"/>
              <a:buChar char="•"/>
            </a:pPr>
            <a:r>
              <a:rPr lang="en-US" altLang="zh-CN" sz="2000" dirty="0">
                <a:solidFill>
                  <a:srgbClr val="C00000"/>
                </a:solidFill>
              </a:rPr>
              <a:t>[R1] Fast online computation</a:t>
            </a:r>
          </a:p>
          <a:p>
            <a:pPr marL="1257300" lvl="2" indent="-342900" algn="just">
              <a:lnSpc>
                <a:spcPct val="150000"/>
              </a:lnSpc>
              <a:spcAft>
                <a:spcPts val="1200"/>
              </a:spcAft>
              <a:buFont typeface="Arial" panose="020B0604020202020204" pitchFamily="34" charset="0"/>
              <a:buChar char="•"/>
            </a:pPr>
            <a:r>
              <a:rPr lang="en-US" altLang="zh-CN" sz="2000" dirty="0">
                <a:cs typeface="Arial" panose="020B0604020202020204" pitchFamily="34" charset="0"/>
              </a:rPr>
              <a:t>Online Insertion	(&gt; 10 MOPS)</a:t>
            </a:r>
          </a:p>
          <a:p>
            <a:pPr marL="1257300" lvl="2" indent="-342900" algn="just">
              <a:lnSpc>
                <a:spcPct val="150000"/>
              </a:lnSpc>
              <a:spcAft>
                <a:spcPts val="1200"/>
              </a:spcAft>
              <a:buFont typeface="Arial" panose="020B0604020202020204" pitchFamily="34" charset="0"/>
              <a:buChar char="•"/>
            </a:pPr>
            <a:r>
              <a:rPr lang="en-US" altLang="zh-CN" sz="2000" dirty="0">
                <a:cs typeface="Arial" panose="020B0604020202020204" pitchFamily="34" charset="0"/>
              </a:rPr>
              <a:t>Online Query		(&gt; 10 MOPS)</a:t>
            </a:r>
          </a:p>
          <a:p>
            <a:pPr marL="800100" lvl="1" indent="-342900" algn="just">
              <a:lnSpc>
                <a:spcPct val="150000"/>
              </a:lnSpc>
              <a:spcAft>
                <a:spcPts val="1200"/>
              </a:spcAft>
              <a:buFont typeface="Arial" panose="020B0604020202020204" pitchFamily="34" charset="0"/>
              <a:buChar char="•"/>
            </a:pPr>
            <a:r>
              <a:rPr lang="en-US" altLang="zh-CN" sz="2000" dirty="0">
                <a:solidFill>
                  <a:srgbClr val="C00000"/>
                </a:solidFill>
                <a:cs typeface="Arial" panose="020B0604020202020204" pitchFamily="34" charset="0"/>
              </a:rPr>
              <a:t>[R2] Efﬁcient space usage</a:t>
            </a:r>
          </a:p>
          <a:p>
            <a:pPr marL="1257300" lvl="2" indent="-342900" algn="just">
              <a:lnSpc>
                <a:spcPct val="150000"/>
              </a:lnSpc>
              <a:spcAft>
                <a:spcPts val="1200"/>
              </a:spcAft>
              <a:buFont typeface="Arial" panose="020B0604020202020204" pitchFamily="34" charset="0"/>
              <a:buChar char="•"/>
            </a:pPr>
            <a:r>
              <a:rPr lang="en-US" altLang="zh-CN" sz="2000" dirty="0">
                <a:cs typeface="Arial" panose="020B0604020202020204" pitchFamily="34" charset="0"/>
              </a:rPr>
              <a:t>Programmable</a:t>
            </a:r>
            <a:r>
              <a:rPr lang="zh-CN" altLang="en-US" sz="2000" dirty="0">
                <a:cs typeface="Arial" panose="020B0604020202020204" pitchFamily="34" charset="0"/>
              </a:rPr>
              <a:t> </a:t>
            </a:r>
            <a:r>
              <a:rPr lang="en-US" altLang="zh-CN" sz="2000" dirty="0">
                <a:cs typeface="Arial" panose="020B0604020202020204" pitchFamily="34" charset="0"/>
              </a:rPr>
              <a:t>network</a:t>
            </a:r>
            <a:r>
              <a:rPr lang="zh-CN" altLang="en-US" sz="2000" dirty="0">
                <a:cs typeface="Arial" panose="020B0604020202020204" pitchFamily="34" charset="0"/>
              </a:rPr>
              <a:t> </a:t>
            </a:r>
            <a:r>
              <a:rPr lang="en-US" altLang="zh-CN" sz="2000" dirty="0">
                <a:cs typeface="Arial" panose="020B0604020202020204" pitchFamily="34" charset="0"/>
              </a:rPr>
              <a:t>devices</a:t>
            </a:r>
            <a:r>
              <a:rPr lang="zh-CN" altLang="en-US" sz="2000" dirty="0">
                <a:cs typeface="Arial" panose="020B0604020202020204" pitchFamily="34" charset="0"/>
              </a:rPr>
              <a:t> </a:t>
            </a:r>
            <a:r>
              <a:rPr lang="en-US" altLang="zh-CN" sz="2000" dirty="0">
                <a:cs typeface="Arial" panose="020B0604020202020204" pitchFamily="34" charset="0"/>
              </a:rPr>
              <a:t>(</a:t>
            </a:r>
            <a:r>
              <a:rPr lang="zh-CN" altLang="en-US" sz="2000" dirty="0"/>
              <a:t>∼</a:t>
            </a:r>
            <a:r>
              <a:rPr lang="en-US" altLang="zh-CN" sz="2000" dirty="0">
                <a:cs typeface="Arial" panose="020B0604020202020204" pitchFamily="34" charset="0"/>
              </a:rPr>
              <a:t> 10MB SRAM)</a:t>
            </a:r>
          </a:p>
          <a:p>
            <a:pPr marL="1257300" lvl="2" indent="-342900" algn="just">
              <a:lnSpc>
                <a:spcPct val="150000"/>
              </a:lnSpc>
              <a:spcAft>
                <a:spcPts val="1200"/>
              </a:spcAft>
              <a:buFont typeface="Arial" panose="020B0604020202020204" pitchFamily="34" charset="0"/>
              <a:buChar char="•"/>
            </a:pPr>
            <a:r>
              <a:rPr lang="en-US" altLang="zh-CN" sz="2000" dirty="0">
                <a:cs typeface="Arial" panose="020B0604020202020204" pitchFamily="34" charset="0"/>
              </a:rPr>
              <a:t>Sensor</a:t>
            </a:r>
            <a:r>
              <a:rPr lang="zh-CN" altLang="en-US" sz="2000" dirty="0">
                <a:cs typeface="Arial" panose="020B0604020202020204" pitchFamily="34" charset="0"/>
              </a:rPr>
              <a:t> </a:t>
            </a:r>
            <a:r>
              <a:rPr lang="en-US" altLang="zh-CN" sz="2000" dirty="0">
                <a:cs typeface="Arial" panose="020B0604020202020204" pitchFamily="34" charset="0"/>
              </a:rPr>
              <a:t>devices (</a:t>
            </a:r>
            <a:r>
              <a:rPr lang="zh-CN" altLang="en-US" sz="2000" dirty="0"/>
              <a:t>∼</a:t>
            </a:r>
            <a:r>
              <a:rPr lang="en-US" altLang="zh-CN" sz="2000" dirty="0"/>
              <a:t> </a:t>
            </a:r>
            <a:r>
              <a:rPr lang="en-US" altLang="zh-CN" sz="2000" dirty="0">
                <a:cs typeface="Arial" panose="020B0604020202020204" pitchFamily="34" charset="0"/>
              </a:rPr>
              <a:t>10KB RAM, 1MB flash)</a:t>
            </a:r>
          </a:p>
          <a:p>
            <a:pPr marL="1257300" lvl="2" indent="-342900" algn="just">
              <a:lnSpc>
                <a:spcPct val="150000"/>
              </a:lnSpc>
              <a:spcAft>
                <a:spcPts val="1200"/>
              </a:spcAft>
              <a:buFont typeface="Arial" panose="020B0604020202020204" pitchFamily="34" charset="0"/>
              <a:buChar char="•"/>
            </a:pPr>
            <a:endParaRPr lang="en-US" altLang="zh-CN" sz="2000" dirty="0">
              <a:cs typeface="Arial" panose="020B0604020202020204" pitchFamily="34" charset="0"/>
            </a:endParaRPr>
          </a:p>
          <a:p>
            <a:pPr marL="1257300" lvl="2" indent="-342900" algn="just">
              <a:lnSpc>
                <a:spcPct val="150000"/>
              </a:lnSpc>
              <a:spcAft>
                <a:spcPts val="1200"/>
              </a:spcAft>
              <a:buFont typeface="Arial" panose="020B0604020202020204" pitchFamily="34" charset="0"/>
              <a:buChar char="•"/>
            </a:pPr>
            <a:endParaRPr lang="en-US" altLang="zh-CN" sz="2000" dirty="0">
              <a:solidFill>
                <a:srgbClr val="C00000"/>
              </a:solidFill>
              <a:cs typeface="Arial" panose="020B0604020202020204" pitchFamily="34" charset="0"/>
            </a:endParaRPr>
          </a:p>
        </p:txBody>
      </p:sp>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Background: Outstanding Quantiles</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4</a:t>
            </a:fld>
            <a:r>
              <a:rPr lang="zh-CN" altLang="en-US" dirty="0"/>
              <a:t> </a:t>
            </a:r>
            <a:r>
              <a:rPr lang="en-US" altLang="zh-CN" dirty="0"/>
              <a:t>/</a:t>
            </a:r>
            <a:r>
              <a:rPr lang="zh-CN" altLang="en-US" dirty="0"/>
              <a:t> </a:t>
            </a:r>
            <a:r>
              <a:rPr lang="en-US" altLang="zh-CN" dirty="0"/>
              <a:t>26</a:t>
            </a:r>
            <a:endParaRPr lang="zh-CN" altLang="en-US" dirty="0"/>
          </a:p>
        </p:txBody>
      </p:sp>
      <p:pic>
        <p:nvPicPr>
          <p:cNvPr id="3" name="图形 2" descr="天使的脸轮廓 纯色填充">
            <a:extLst>
              <a:ext uri="{FF2B5EF4-FFF2-40B4-BE49-F238E27FC236}">
                <a16:creationId xmlns:a16="http://schemas.microsoft.com/office/drawing/2014/main" id="{C04CADF6-6F4F-5A7E-8DB0-B66D74527F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0000" y="2484000"/>
            <a:ext cx="540000" cy="540000"/>
          </a:xfrm>
          <a:prstGeom prst="rect">
            <a:avLst/>
          </a:prstGeom>
        </p:spPr>
      </p:pic>
      <p:pic>
        <p:nvPicPr>
          <p:cNvPr id="4" name="图形 3" descr="天使的脸轮廓 纯色填充">
            <a:extLst>
              <a:ext uri="{FF2B5EF4-FFF2-40B4-BE49-F238E27FC236}">
                <a16:creationId xmlns:a16="http://schemas.microsoft.com/office/drawing/2014/main" id="{93105A09-5E7E-0E7B-57FB-C7CFA1B92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0000" y="3096000"/>
            <a:ext cx="540000" cy="540000"/>
          </a:xfrm>
          <a:prstGeom prst="rect">
            <a:avLst/>
          </a:prstGeom>
        </p:spPr>
      </p:pic>
      <p:pic>
        <p:nvPicPr>
          <p:cNvPr id="5" name="图形 4" descr="天使的脸轮廓 纯色填充">
            <a:extLst>
              <a:ext uri="{FF2B5EF4-FFF2-40B4-BE49-F238E27FC236}">
                <a16:creationId xmlns:a16="http://schemas.microsoft.com/office/drawing/2014/main" id="{9365AB0F-69D4-E4E4-CFA0-0193C5309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0000" y="4320000"/>
            <a:ext cx="540000" cy="540000"/>
          </a:xfrm>
          <a:prstGeom prst="rect">
            <a:avLst/>
          </a:prstGeom>
        </p:spPr>
      </p:pic>
      <p:pic>
        <p:nvPicPr>
          <p:cNvPr id="6" name="图形 5" descr="天使的脸轮廓 纯色填充">
            <a:extLst>
              <a:ext uri="{FF2B5EF4-FFF2-40B4-BE49-F238E27FC236}">
                <a16:creationId xmlns:a16="http://schemas.microsoft.com/office/drawing/2014/main" id="{8C8E55DB-DE58-E430-8955-B8796F492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0000" y="4932000"/>
            <a:ext cx="540000" cy="540000"/>
          </a:xfrm>
          <a:prstGeom prst="rect">
            <a:avLst/>
          </a:prstGeom>
        </p:spPr>
      </p:pic>
    </p:spTree>
    <p:custDataLst>
      <p:tags r:id="rId1"/>
    </p:custDataLst>
    <p:extLst>
      <p:ext uri="{BB962C8B-B14F-4D97-AF65-F5344CB8AC3E}">
        <p14:creationId xmlns:p14="http://schemas.microsoft.com/office/powerpoint/2010/main" val="2155100626"/>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65">
            <a:extLst>
              <a:ext uri="{FF2B5EF4-FFF2-40B4-BE49-F238E27FC236}">
                <a16:creationId xmlns:a16="http://schemas.microsoft.com/office/drawing/2014/main" id="{31F93E39-1B96-A44E-B540-A30E3AF325E6}"/>
              </a:ext>
            </a:extLst>
          </p:cNvPr>
          <p:cNvSpPr txBox="1"/>
          <p:nvPr/>
        </p:nvSpPr>
        <p:spPr>
          <a:xfrm>
            <a:off x="835298" y="1215517"/>
            <a:ext cx="9893662" cy="3053144"/>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solidFill>
                  <a:srgbClr val="C00000"/>
                </a:solidFill>
              </a:rPr>
              <a:t>Single-key</a:t>
            </a:r>
            <a:r>
              <a:rPr lang="en-US" altLang="zh-CN" sz="2000" dirty="0"/>
              <a:t> quantile estimation algorithms</a:t>
            </a: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GK [SIGMOD’01], q-digest [SenSys’04], KLL [FOCS’16], </a:t>
            </a:r>
            <a:r>
              <a:rPr lang="en-US" altLang="zh-CN" sz="2000" dirty="0" err="1">
                <a:cs typeface="Arial" panose="020B0604020202020204" pitchFamily="34" charset="0"/>
              </a:rPr>
              <a:t>DDSketch</a:t>
            </a:r>
            <a:r>
              <a:rPr lang="en-US" altLang="zh-CN" sz="2000" dirty="0">
                <a:cs typeface="Arial" panose="020B0604020202020204" pitchFamily="34" charset="0"/>
              </a:rPr>
              <a:t> [VLDB’19]</a:t>
            </a:r>
          </a:p>
          <a:p>
            <a:pPr marL="1257300" lvl="2" indent="-342900" algn="just">
              <a:lnSpc>
                <a:spcPct val="120000"/>
              </a:lnSpc>
              <a:spcAft>
                <a:spcPts val="1200"/>
              </a:spcAft>
              <a:buFont typeface="Arial" panose="020B0604020202020204" pitchFamily="34" charset="0"/>
              <a:buChar char="•"/>
            </a:pPr>
            <a:r>
              <a:rPr lang="en-US" altLang="zh-CN" sz="2000" dirty="0">
                <a:solidFill>
                  <a:srgbClr val="000000"/>
                </a:solidFill>
                <a:cs typeface="Arial" panose="020B0604020202020204" pitchFamily="34" charset="0"/>
              </a:rPr>
              <a:t>not suited for multi-key scenarios</a:t>
            </a:r>
          </a:p>
          <a:p>
            <a:pPr marL="1257300" lvl="2" indent="-342900" algn="just">
              <a:lnSpc>
                <a:spcPct val="120000"/>
              </a:lnSpc>
              <a:spcAft>
                <a:spcPts val="1200"/>
              </a:spcAft>
              <a:buFont typeface="Arial" panose="020B0604020202020204" pitchFamily="34" charset="0"/>
              <a:buChar char="•"/>
            </a:pPr>
            <a:r>
              <a:rPr lang="en-US" altLang="zh-CN" sz="2000" dirty="0">
                <a:solidFill>
                  <a:srgbClr val="C00000"/>
                </a:solidFill>
                <a:cs typeface="Arial" panose="020B0604020202020204" pitchFamily="34" charset="0"/>
              </a:rPr>
              <a:t>Distribution-Sensitive</a:t>
            </a:r>
          </a:p>
          <a:p>
            <a:pPr marL="1714500" lvl="3" indent="-342900" algn="just">
              <a:lnSpc>
                <a:spcPct val="120000"/>
              </a:lnSpc>
              <a:spcAft>
                <a:spcPts val="1200"/>
              </a:spcAft>
              <a:buFont typeface="Arial" panose="020B0604020202020204" pitchFamily="34" charset="0"/>
              <a:buChar char="•"/>
            </a:pPr>
            <a:endParaRPr lang="en-US" altLang="zh-CN" sz="2000" dirty="0">
              <a:solidFill>
                <a:srgbClr val="C00000"/>
              </a:solidFill>
              <a:cs typeface="Arial" panose="020B0604020202020204" pitchFamily="34" charset="0"/>
            </a:endParaRPr>
          </a:p>
          <a:p>
            <a:pPr marL="1257300" lvl="2" indent="-342900" algn="just">
              <a:lnSpc>
                <a:spcPct val="120000"/>
              </a:lnSpc>
              <a:spcAft>
                <a:spcPts val="1200"/>
              </a:spcAft>
              <a:buFont typeface="Arial" panose="020B0604020202020204" pitchFamily="34" charset="0"/>
              <a:buChar char="•"/>
            </a:pPr>
            <a:endParaRPr lang="en-US" altLang="zh-CN" sz="2000" dirty="0">
              <a:solidFill>
                <a:srgbClr val="C00000"/>
              </a:solidFill>
              <a:cs typeface="Arial" panose="020B0604020202020204" pitchFamily="34" charset="0"/>
            </a:endParaRPr>
          </a:p>
        </p:txBody>
      </p:sp>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Prior Art: quantile estimation algorithms</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5</a:t>
            </a:fld>
            <a:r>
              <a:rPr lang="zh-CN" altLang="en-US" dirty="0"/>
              <a:t> </a:t>
            </a:r>
            <a:r>
              <a:rPr lang="en-US" altLang="zh-CN" dirty="0"/>
              <a:t>/</a:t>
            </a:r>
            <a:r>
              <a:rPr lang="zh-CN" altLang="en-US" dirty="0"/>
              <a:t> </a:t>
            </a:r>
            <a:r>
              <a:rPr lang="en-US" altLang="zh-CN" dirty="0"/>
              <a:t>26</a:t>
            </a:r>
            <a:endParaRPr lang="zh-CN" altLang="en-US" dirty="0"/>
          </a:p>
        </p:txBody>
      </p:sp>
      <p:pic>
        <p:nvPicPr>
          <p:cNvPr id="12" name="图片 11">
            <a:extLst>
              <a:ext uri="{FF2B5EF4-FFF2-40B4-BE49-F238E27FC236}">
                <a16:creationId xmlns:a16="http://schemas.microsoft.com/office/drawing/2014/main" id="{BE454154-1E04-9E7E-44F0-40762D592470}"/>
              </a:ext>
            </a:extLst>
          </p:cNvPr>
          <p:cNvPicPr>
            <a:picLocks noChangeAspect="1"/>
          </p:cNvPicPr>
          <p:nvPr/>
        </p:nvPicPr>
        <p:blipFill>
          <a:blip r:embed="rId4"/>
          <a:stretch>
            <a:fillRect/>
          </a:stretch>
        </p:blipFill>
        <p:spPr>
          <a:xfrm>
            <a:off x="1440000" y="3420000"/>
            <a:ext cx="9179187" cy="2520000"/>
          </a:xfrm>
          <a:prstGeom prst="rect">
            <a:avLst/>
          </a:prstGeom>
        </p:spPr>
      </p:pic>
    </p:spTree>
    <p:custDataLst>
      <p:tags r:id="rId1"/>
    </p:custDataLst>
    <p:extLst>
      <p:ext uri="{BB962C8B-B14F-4D97-AF65-F5344CB8AC3E}">
        <p14:creationId xmlns:p14="http://schemas.microsoft.com/office/powerpoint/2010/main" val="2444813872"/>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文本框 65">
            <a:extLst>
              <a:ext uri="{FF2B5EF4-FFF2-40B4-BE49-F238E27FC236}">
                <a16:creationId xmlns:a16="http://schemas.microsoft.com/office/drawing/2014/main" id="{31F93E39-1B96-A44E-B540-A30E3AF325E6}"/>
              </a:ext>
            </a:extLst>
          </p:cNvPr>
          <p:cNvSpPr txBox="1"/>
          <p:nvPr/>
        </p:nvSpPr>
        <p:spPr>
          <a:xfrm>
            <a:off x="835298" y="1215517"/>
            <a:ext cx="6266542" cy="4099584"/>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solidFill>
                  <a:srgbClr val="C00000"/>
                </a:solidFill>
              </a:rPr>
              <a:t>Multi-key</a:t>
            </a:r>
            <a:r>
              <a:rPr lang="en-US" altLang="zh-CN" sz="2000" dirty="0"/>
              <a:t> quantile estimation algorithms</a:t>
            </a:r>
          </a:p>
          <a:p>
            <a:pPr marL="1714500" lvl="3"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SQUAD [SIGMOD’23]</a:t>
            </a:r>
          </a:p>
          <a:p>
            <a:pPr marL="1714500" lvl="3" indent="-342900" algn="just">
              <a:lnSpc>
                <a:spcPct val="120000"/>
              </a:lnSpc>
              <a:spcAft>
                <a:spcPts val="1200"/>
              </a:spcAft>
              <a:buFont typeface="Arial" panose="020B0604020202020204" pitchFamily="34" charset="0"/>
              <a:buChar char="•"/>
            </a:pPr>
            <a:r>
              <a:rPr lang="en-US" altLang="zh-CN" sz="2000" dirty="0" err="1">
                <a:cs typeface="Arial" panose="020B0604020202020204" pitchFamily="34" charset="0"/>
              </a:rPr>
              <a:t>SketchPolymer</a:t>
            </a:r>
            <a:r>
              <a:rPr lang="en-US" altLang="zh-CN" sz="2000" dirty="0">
                <a:cs typeface="Arial" panose="020B0604020202020204" pitchFamily="34" charset="0"/>
              </a:rPr>
              <a:t> [KDD’23]</a:t>
            </a:r>
          </a:p>
          <a:p>
            <a:pPr marL="1714500" lvl="3" indent="-342900" algn="just">
              <a:lnSpc>
                <a:spcPct val="120000"/>
              </a:lnSpc>
              <a:spcAft>
                <a:spcPts val="1200"/>
              </a:spcAft>
              <a:buFont typeface="Arial" panose="020B0604020202020204" pitchFamily="34" charset="0"/>
              <a:buChar char="•"/>
            </a:pPr>
            <a:r>
              <a:rPr lang="en-US" altLang="zh-CN" sz="2000" dirty="0" err="1">
                <a:cs typeface="Arial" panose="020B0604020202020204" pitchFamily="34" charset="0"/>
              </a:rPr>
              <a:t>HistSketch</a:t>
            </a:r>
            <a:r>
              <a:rPr lang="en-US" altLang="zh-CN" sz="2000" dirty="0">
                <a:cs typeface="Arial" panose="020B0604020202020204" pitchFamily="34" charset="0"/>
              </a:rPr>
              <a:t> [ICDE’23]</a:t>
            </a: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Computational and storage</a:t>
            </a:r>
            <a:r>
              <a:rPr lang="zh-CN" altLang="en-US" sz="2000" dirty="0">
                <a:cs typeface="Arial" panose="020B0604020202020204" pitchFamily="34" charset="0"/>
              </a:rPr>
              <a:t> </a:t>
            </a:r>
            <a:r>
              <a:rPr lang="en-US" altLang="zh-CN" sz="2000" dirty="0">
                <a:cs typeface="Arial" panose="020B0604020202020204" pitchFamily="34" charset="0"/>
              </a:rPr>
              <a:t>efficiency issues</a:t>
            </a:r>
          </a:p>
          <a:p>
            <a:pPr marL="1257300" lvl="2" indent="-342900" algn="just">
              <a:lnSpc>
                <a:spcPct val="120000"/>
              </a:lnSpc>
              <a:spcAft>
                <a:spcPts val="1200"/>
              </a:spcAft>
              <a:buFont typeface="Arial" panose="020B0604020202020204" pitchFamily="34" charset="0"/>
              <a:buChar char="•"/>
            </a:pPr>
            <a:r>
              <a:rPr lang="en-US" altLang="zh-CN" sz="2000" dirty="0">
                <a:solidFill>
                  <a:srgbClr val="C00000"/>
                </a:solidFill>
                <a:cs typeface="Arial" panose="020B0604020202020204" pitchFamily="34" charset="0"/>
              </a:rPr>
              <a:t>Offline,</a:t>
            </a:r>
            <a:r>
              <a:rPr lang="zh-CN" altLang="en-US" sz="2000" dirty="0">
                <a:solidFill>
                  <a:srgbClr val="C00000"/>
                </a:solidFill>
                <a:cs typeface="Arial" panose="020B0604020202020204" pitchFamily="34" charset="0"/>
              </a:rPr>
              <a:t> </a:t>
            </a:r>
            <a:r>
              <a:rPr lang="en-US" altLang="zh-CN" sz="2000" dirty="0">
                <a:solidFill>
                  <a:srgbClr val="C00000"/>
                </a:solidFill>
                <a:cs typeface="Arial" panose="020B0604020202020204" pitchFamily="34" charset="0"/>
              </a:rPr>
              <a:t>not real-time queries</a:t>
            </a: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Do not</a:t>
            </a:r>
            <a:r>
              <a:rPr lang="zh-CN" altLang="en-US" sz="2000" dirty="0">
                <a:cs typeface="Arial" panose="020B0604020202020204" pitchFamily="34" charset="0"/>
              </a:rPr>
              <a:t> </a:t>
            </a:r>
            <a:r>
              <a:rPr lang="en-US" altLang="zh-CN" sz="2000" dirty="0">
                <a:cs typeface="Arial" panose="020B0604020202020204" pitchFamily="34" charset="0"/>
              </a:rPr>
              <a:t>have small constant query times</a:t>
            </a:r>
          </a:p>
          <a:p>
            <a:pPr marL="1257300" lvl="2" indent="-342900" algn="just">
              <a:lnSpc>
                <a:spcPct val="120000"/>
              </a:lnSpc>
              <a:spcAft>
                <a:spcPts val="1200"/>
              </a:spcAft>
              <a:buFont typeface="Arial" panose="020B0604020202020204" pitchFamily="34" charset="0"/>
              <a:buChar char="•"/>
            </a:pPr>
            <a:endParaRPr lang="en-US" altLang="zh-CN" sz="2000" dirty="0">
              <a:solidFill>
                <a:srgbClr val="C00000"/>
              </a:solidFill>
              <a:cs typeface="Arial" panose="020B0604020202020204" pitchFamily="34" charset="0"/>
            </a:endParaRPr>
          </a:p>
        </p:txBody>
      </p:sp>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Prior Art: quantile estimation algorithms</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6</a:t>
            </a:fld>
            <a:r>
              <a:rPr lang="zh-CN" altLang="en-US" dirty="0"/>
              <a:t> </a:t>
            </a:r>
            <a:r>
              <a:rPr lang="en-US" altLang="zh-CN" dirty="0"/>
              <a:t>/</a:t>
            </a:r>
            <a:r>
              <a:rPr lang="zh-CN" altLang="en-US" dirty="0"/>
              <a:t> </a:t>
            </a:r>
            <a:r>
              <a:rPr lang="en-US" altLang="zh-CN" dirty="0"/>
              <a:t>26</a:t>
            </a:r>
            <a:endParaRPr lang="zh-CN" altLang="en-US" dirty="0"/>
          </a:p>
        </p:txBody>
      </p:sp>
      <p:pic>
        <p:nvPicPr>
          <p:cNvPr id="2" name="图片 1">
            <a:extLst>
              <a:ext uri="{FF2B5EF4-FFF2-40B4-BE49-F238E27FC236}">
                <a16:creationId xmlns:a16="http://schemas.microsoft.com/office/drawing/2014/main" id="{FDCA7C23-94D6-6CCF-172D-5B7412F11312}"/>
              </a:ext>
            </a:extLst>
          </p:cNvPr>
          <p:cNvPicPr>
            <a:picLocks noChangeAspect="1"/>
          </p:cNvPicPr>
          <p:nvPr/>
        </p:nvPicPr>
        <p:blipFill>
          <a:blip r:embed="rId4"/>
          <a:stretch>
            <a:fillRect/>
          </a:stretch>
        </p:blipFill>
        <p:spPr>
          <a:xfrm>
            <a:off x="7380000" y="1260000"/>
            <a:ext cx="3600000" cy="2100000"/>
          </a:xfrm>
          <a:prstGeom prst="rect">
            <a:avLst/>
          </a:prstGeom>
        </p:spPr>
      </p:pic>
      <p:pic>
        <p:nvPicPr>
          <p:cNvPr id="3" name="图片 2">
            <a:extLst>
              <a:ext uri="{FF2B5EF4-FFF2-40B4-BE49-F238E27FC236}">
                <a16:creationId xmlns:a16="http://schemas.microsoft.com/office/drawing/2014/main" id="{6A8D4472-2364-33C2-D882-616A70E073C5}"/>
              </a:ext>
            </a:extLst>
          </p:cNvPr>
          <p:cNvPicPr>
            <a:picLocks noChangeAspect="1"/>
          </p:cNvPicPr>
          <p:nvPr/>
        </p:nvPicPr>
        <p:blipFill>
          <a:blip r:embed="rId5"/>
          <a:stretch>
            <a:fillRect/>
          </a:stretch>
        </p:blipFill>
        <p:spPr>
          <a:xfrm>
            <a:off x="7380000" y="4140000"/>
            <a:ext cx="3600000" cy="1227273"/>
          </a:xfrm>
          <a:prstGeom prst="rect">
            <a:avLst/>
          </a:prstGeom>
        </p:spPr>
      </p:pic>
      <p:sp>
        <p:nvSpPr>
          <p:cNvPr id="5" name="文本框 4">
            <a:extLst>
              <a:ext uri="{FF2B5EF4-FFF2-40B4-BE49-F238E27FC236}">
                <a16:creationId xmlns:a16="http://schemas.microsoft.com/office/drawing/2014/main" id="{B16E6839-09E5-A126-7887-FF56FD6A0763}"/>
              </a:ext>
            </a:extLst>
          </p:cNvPr>
          <p:cNvSpPr txBox="1"/>
          <p:nvPr/>
        </p:nvSpPr>
        <p:spPr>
          <a:xfrm>
            <a:off x="7416000" y="3420000"/>
            <a:ext cx="3519297" cy="369332"/>
          </a:xfrm>
          <a:prstGeom prst="rect">
            <a:avLst/>
          </a:prstGeom>
          <a:noFill/>
        </p:spPr>
        <p:txBody>
          <a:bodyPr wrap="none" rtlCol="0">
            <a:spAutoFit/>
          </a:bodyPr>
          <a:lstStyle/>
          <a:p>
            <a:r>
              <a:rPr lang="en-US" altLang="zh-CN" sz="1800" dirty="0" err="1">
                <a:cs typeface="Arial" panose="020B0604020202020204" pitchFamily="34" charset="0"/>
              </a:rPr>
              <a:t>SketchPolymer</a:t>
            </a:r>
            <a:r>
              <a:rPr lang="en-US" altLang="zh-CN" sz="1800" dirty="0">
                <a:cs typeface="Arial" panose="020B0604020202020204" pitchFamily="34" charset="0"/>
              </a:rPr>
              <a:t>: </a:t>
            </a:r>
            <a:r>
              <a:rPr lang="en-US" altLang="zh-CN" sz="1800" dirty="0"/>
              <a:t>multi-key </a:t>
            </a:r>
            <a:r>
              <a:rPr lang="en-US" altLang="zh-CN" sz="1800" dirty="0" err="1"/>
              <a:t>DDSketch</a:t>
            </a:r>
            <a:endParaRPr kumimoji="1" lang="zh-CN" altLang="en-US" dirty="0"/>
          </a:p>
        </p:txBody>
      </p:sp>
      <p:sp>
        <p:nvSpPr>
          <p:cNvPr id="6" name="文本框 5">
            <a:extLst>
              <a:ext uri="{FF2B5EF4-FFF2-40B4-BE49-F238E27FC236}">
                <a16:creationId xmlns:a16="http://schemas.microsoft.com/office/drawing/2014/main" id="{A55613BD-6A23-CB3D-F3AE-63C5BD02CF95}"/>
              </a:ext>
            </a:extLst>
          </p:cNvPr>
          <p:cNvSpPr txBox="1"/>
          <p:nvPr/>
        </p:nvSpPr>
        <p:spPr>
          <a:xfrm>
            <a:off x="7560000" y="5400000"/>
            <a:ext cx="3202672" cy="369332"/>
          </a:xfrm>
          <a:prstGeom prst="rect">
            <a:avLst/>
          </a:prstGeom>
          <a:noFill/>
        </p:spPr>
        <p:txBody>
          <a:bodyPr wrap="none" rtlCol="0">
            <a:spAutoFit/>
          </a:bodyPr>
          <a:lstStyle/>
          <a:p>
            <a:r>
              <a:rPr lang="en-US" altLang="zh-CN" sz="1800" dirty="0" err="1">
                <a:cs typeface="Arial" panose="020B0604020202020204" pitchFamily="34" charset="0"/>
              </a:rPr>
              <a:t>HistSketch</a:t>
            </a:r>
            <a:r>
              <a:rPr lang="en-US" altLang="zh-CN" sz="1800" dirty="0">
                <a:cs typeface="Arial" panose="020B0604020202020204" pitchFamily="34" charset="0"/>
              </a:rPr>
              <a:t>: </a:t>
            </a:r>
            <a:r>
              <a:rPr lang="en-US" altLang="zh-CN" sz="1800" dirty="0"/>
              <a:t>multi-key histogram</a:t>
            </a:r>
            <a:endParaRPr kumimoji="1" lang="zh-CN" altLang="en-US" dirty="0"/>
          </a:p>
        </p:txBody>
      </p:sp>
    </p:spTree>
    <p:custDataLst>
      <p:tags r:id="rId1"/>
    </p:custDataLst>
    <p:extLst>
      <p:ext uri="{BB962C8B-B14F-4D97-AF65-F5344CB8AC3E}">
        <p14:creationId xmlns:p14="http://schemas.microsoft.com/office/powerpoint/2010/main" val="1901197707"/>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Naïve Solution</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7</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8" y="1215517"/>
            <a:ext cx="9893662" cy="1483483"/>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solidFill>
                  <a:srgbClr val="C00000"/>
                </a:solidFill>
                <a:cs typeface="Arial" panose="020B0604020202020204" pitchFamily="34" charset="0"/>
              </a:rPr>
              <a:t>𝛿 -</a:t>
            </a:r>
            <a:r>
              <a:rPr lang="en-US" altLang="zh-CN" sz="2000" dirty="0">
                <a:solidFill>
                  <a:srgbClr val="C00000"/>
                </a:solidFill>
              </a:rPr>
              <a:t>quantile </a:t>
            </a:r>
            <a:r>
              <a:rPr lang="en-US" altLang="zh-CN" sz="2000" dirty="0"/>
              <a:t>≥ T</a:t>
            </a:r>
            <a:r>
              <a:rPr lang="en-US" altLang="zh-CN" sz="2000" dirty="0">
                <a:solidFill>
                  <a:srgbClr val="C00000"/>
                </a:solidFill>
              </a:rPr>
              <a:t> </a:t>
            </a:r>
            <a:r>
              <a:rPr lang="en-US" altLang="zh-CN" sz="2000" dirty="0"/>
              <a:t>→ quantile(T) ≤</a:t>
            </a:r>
            <a:r>
              <a:rPr lang="en-US" altLang="zh-CN" sz="2000" dirty="0">
                <a:cs typeface="Arial" panose="020B0604020202020204" pitchFamily="34" charset="0"/>
              </a:rPr>
              <a:t> 𝛿</a:t>
            </a: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0.8-</a:t>
            </a:r>
            <a:r>
              <a:rPr lang="en-US" altLang="zh-CN" sz="2000" dirty="0"/>
              <a:t>quantile(</a:t>
            </a:r>
            <a:r>
              <a:rPr lang="en-US" altLang="zh-CN" sz="2000" dirty="0">
                <a:solidFill>
                  <a:schemeClr val="accent1"/>
                </a:solidFill>
              </a:rPr>
              <a:t>blue</a:t>
            </a:r>
            <a:r>
              <a:rPr lang="en-US" altLang="zh-CN" sz="2000" dirty="0"/>
              <a:t>) &lt; 5500 → quantile(</a:t>
            </a:r>
            <a:r>
              <a:rPr lang="en-US" altLang="zh-CN" sz="2000" dirty="0">
                <a:solidFill>
                  <a:schemeClr val="accent1"/>
                </a:solidFill>
              </a:rPr>
              <a:t>blue</a:t>
            </a:r>
            <a:r>
              <a:rPr lang="en-US" altLang="zh-CN" sz="2000" dirty="0"/>
              <a:t>, 5500) &gt;</a:t>
            </a:r>
            <a:r>
              <a:rPr lang="en-US" altLang="zh-CN" sz="2000" dirty="0">
                <a:cs typeface="Arial" panose="020B0604020202020204" pitchFamily="34" charset="0"/>
              </a:rPr>
              <a:t> 0.8</a:t>
            </a: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0.8-</a:t>
            </a:r>
            <a:r>
              <a:rPr lang="en-US" altLang="zh-CN" sz="2000" dirty="0"/>
              <a:t>quantile(</a:t>
            </a:r>
            <a:r>
              <a:rPr lang="en-US" altLang="zh-CN" sz="2000" dirty="0">
                <a:solidFill>
                  <a:schemeClr val="accent2"/>
                </a:solidFill>
              </a:rPr>
              <a:t>orange</a:t>
            </a:r>
            <a:r>
              <a:rPr lang="en-US" altLang="zh-CN" sz="2000" dirty="0"/>
              <a:t>) &gt; 5500 → quantile(</a:t>
            </a:r>
            <a:r>
              <a:rPr lang="en-US" altLang="zh-CN" sz="2000" dirty="0">
                <a:solidFill>
                  <a:schemeClr val="accent2"/>
                </a:solidFill>
              </a:rPr>
              <a:t>orange</a:t>
            </a:r>
            <a:r>
              <a:rPr lang="en-US" altLang="zh-CN" sz="2000" dirty="0"/>
              <a:t>, 5500) &lt;</a:t>
            </a:r>
            <a:r>
              <a:rPr lang="en-US" altLang="zh-CN" sz="2000" dirty="0">
                <a:cs typeface="Arial" panose="020B0604020202020204" pitchFamily="34" charset="0"/>
              </a:rPr>
              <a:t> 0.8</a:t>
            </a:r>
            <a:endParaRPr lang="en-US" altLang="zh-CN" sz="2000" dirty="0">
              <a:solidFill>
                <a:srgbClr val="0070C0"/>
              </a:solidFill>
              <a:cs typeface="Arial" panose="020B0604020202020204" pitchFamily="34" charset="0"/>
            </a:endParaRPr>
          </a:p>
        </p:txBody>
      </p:sp>
      <p:grpSp>
        <p:nvGrpSpPr>
          <p:cNvPr id="31" name="组合 30">
            <a:extLst>
              <a:ext uri="{FF2B5EF4-FFF2-40B4-BE49-F238E27FC236}">
                <a16:creationId xmlns:a16="http://schemas.microsoft.com/office/drawing/2014/main" id="{1F55BD0F-4C34-874F-851D-0598A34FA5F5}"/>
              </a:ext>
            </a:extLst>
          </p:cNvPr>
          <p:cNvGrpSpPr/>
          <p:nvPr/>
        </p:nvGrpSpPr>
        <p:grpSpPr>
          <a:xfrm>
            <a:off x="3024000" y="3096000"/>
            <a:ext cx="5499100" cy="2768600"/>
            <a:chOff x="3024000" y="3420000"/>
            <a:chExt cx="5499100" cy="2768600"/>
          </a:xfrm>
        </p:grpSpPr>
        <p:pic>
          <p:nvPicPr>
            <p:cNvPr id="10" name="图片 9">
              <a:extLst>
                <a:ext uri="{FF2B5EF4-FFF2-40B4-BE49-F238E27FC236}">
                  <a16:creationId xmlns:a16="http://schemas.microsoft.com/office/drawing/2014/main" id="{62EBCE8C-9D0A-AD2F-2F90-3F776A762B03}"/>
                </a:ext>
              </a:extLst>
            </p:cNvPr>
            <p:cNvPicPr>
              <a:picLocks noChangeAspect="1"/>
            </p:cNvPicPr>
            <p:nvPr/>
          </p:nvPicPr>
          <p:blipFill>
            <a:blip r:embed="rId4"/>
            <a:stretch>
              <a:fillRect/>
            </a:stretch>
          </p:blipFill>
          <p:spPr>
            <a:xfrm>
              <a:off x="3024000" y="3420000"/>
              <a:ext cx="5499100" cy="2768600"/>
            </a:xfrm>
            <a:prstGeom prst="rect">
              <a:avLst/>
            </a:prstGeom>
          </p:spPr>
        </p:pic>
        <p:cxnSp>
          <p:nvCxnSpPr>
            <p:cNvPr id="12" name="直线连接符 11">
              <a:extLst>
                <a:ext uri="{FF2B5EF4-FFF2-40B4-BE49-F238E27FC236}">
                  <a16:creationId xmlns:a16="http://schemas.microsoft.com/office/drawing/2014/main" id="{405EF833-AFA3-D574-13B6-F4FD28884649}"/>
                </a:ext>
              </a:extLst>
            </p:cNvPr>
            <p:cNvCxnSpPr>
              <a:cxnSpLocks/>
            </p:cNvCxnSpPr>
            <p:nvPr/>
          </p:nvCxnSpPr>
          <p:spPr>
            <a:xfrm>
              <a:off x="3492000" y="4284000"/>
              <a:ext cx="3022385"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F05E7102-F9CB-CC06-C6BE-4B5B1F54B8C9}"/>
                </a:ext>
              </a:extLst>
            </p:cNvPr>
            <p:cNvCxnSpPr>
              <a:cxnSpLocks/>
            </p:cNvCxnSpPr>
            <p:nvPr/>
          </p:nvCxnSpPr>
          <p:spPr>
            <a:xfrm>
              <a:off x="4212000" y="4283999"/>
              <a:ext cx="0" cy="122400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6EDF6E12-BA00-3771-908A-CF4D6EFD9636}"/>
                </a:ext>
              </a:extLst>
            </p:cNvPr>
            <p:cNvCxnSpPr>
              <a:cxnSpLocks/>
            </p:cNvCxnSpPr>
            <p:nvPr/>
          </p:nvCxnSpPr>
          <p:spPr>
            <a:xfrm>
              <a:off x="6514385" y="4283999"/>
              <a:ext cx="0" cy="122400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05643818-22FB-63C6-4005-C1D234B2D87D}"/>
                </a:ext>
              </a:extLst>
            </p:cNvPr>
            <p:cNvCxnSpPr>
              <a:cxnSpLocks/>
            </p:cNvCxnSpPr>
            <p:nvPr/>
          </p:nvCxnSpPr>
          <p:spPr>
            <a:xfrm>
              <a:off x="5940000" y="4068000"/>
              <a:ext cx="0" cy="144000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线连接符 23">
              <a:extLst>
                <a:ext uri="{FF2B5EF4-FFF2-40B4-BE49-F238E27FC236}">
                  <a16:creationId xmlns:a16="http://schemas.microsoft.com/office/drawing/2014/main" id="{1C6EB52F-64F9-4E58-F129-88EF069C5382}"/>
                </a:ext>
              </a:extLst>
            </p:cNvPr>
            <p:cNvCxnSpPr>
              <a:cxnSpLocks/>
            </p:cNvCxnSpPr>
            <p:nvPr/>
          </p:nvCxnSpPr>
          <p:spPr>
            <a:xfrm>
              <a:off x="3491999" y="4068000"/>
              <a:ext cx="2448001"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线连接符 25">
              <a:extLst>
                <a:ext uri="{FF2B5EF4-FFF2-40B4-BE49-F238E27FC236}">
                  <a16:creationId xmlns:a16="http://schemas.microsoft.com/office/drawing/2014/main" id="{23686931-9E7E-24CF-8BC7-9CF4DCF4D767}"/>
                </a:ext>
              </a:extLst>
            </p:cNvPr>
            <p:cNvCxnSpPr>
              <a:cxnSpLocks/>
            </p:cNvCxnSpPr>
            <p:nvPr/>
          </p:nvCxnSpPr>
          <p:spPr>
            <a:xfrm>
              <a:off x="3491999" y="4426462"/>
              <a:ext cx="2448001"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id="{C736E4D4-1EA0-0975-97DF-29D2D9DD423B}"/>
                </a:ext>
              </a:extLst>
            </p:cNvPr>
            <p:cNvSpPr/>
            <p:nvPr/>
          </p:nvSpPr>
          <p:spPr>
            <a:xfrm>
              <a:off x="3024000" y="4139456"/>
              <a:ext cx="432000" cy="2520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椭圆 29">
              <a:extLst>
                <a:ext uri="{FF2B5EF4-FFF2-40B4-BE49-F238E27FC236}">
                  <a16:creationId xmlns:a16="http://schemas.microsoft.com/office/drawing/2014/main" id="{962A0366-BC05-FBB5-07B6-602CA70BED9E}"/>
                </a:ext>
              </a:extLst>
            </p:cNvPr>
            <p:cNvSpPr/>
            <p:nvPr/>
          </p:nvSpPr>
          <p:spPr>
            <a:xfrm>
              <a:off x="5724000" y="5616000"/>
              <a:ext cx="432000" cy="432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ustDataLst>
      <p:tags r:id="rId1"/>
    </p:custDataLst>
    <p:extLst>
      <p:ext uri="{BB962C8B-B14F-4D97-AF65-F5344CB8AC3E}">
        <p14:creationId xmlns:p14="http://schemas.microsoft.com/office/powerpoint/2010/main" val="2229890939"/>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Naïve Solution</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8</a:t>
            </a:fld>
            <a:r>
              <a:rPr lang="zh-CN" altLang="en-US" dirty="0"/>
              <a:t> </a:t>
            </a:r>
            <a:r>
              <a:rPr lang="en-US" altLang="zh-CN" dirty="0"/>
              <a:t>/</a:t>
            </a:r>
            <a:r>
              <a:rPr lang="zh-CN" altLang="en-US" dirty="0"/>
              <a:t> </a:t>
            </a:r>
            <a:r>
              <a:rPr lang="en-US" altLang="zh-CN" dirty="0"/>
              <a:t>26</a:t>
            </a:r>
            <a:endParaRPr lang="zh-CN" altLang="en-US" dirty="0"/>
          </a:p>
        </p:txBody>
      </p:sp>
      <p:sp>
        <p:nvSpPr>
          <p:cNvPr id="4" name="文本框 3">
            <a:extLst>
              <a:ext uri="{FF2B5EF4-FFF2-40B4-BE49-F238E27FC236}">
                <a16:creationId xmlns:a16="http://schemas.microsoft.com/office/drawing/2014/main" id="{B7D6ED9F-B40F-1825-52D8-682A9309BBC0}"/>
              </a:ext>
            </a:extLst>
          </p:cNvPr>
          <p:cNvSpPr txBox="1"/>
          <p:nvPr/>
        </p:nvSpPr>
        <p:spPr>
          <a:xfrm>
            <a:off x="835298" y="1215517"/>
            <a:ext cx="9893662" cy="1329595"/>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t>Naïve solution</a:t>
            </a:r>
          </a:p>
          <a:p>
            <a:pPr marL="1257300" lvl="2" indent="-342900" algn="just">
              <a:lnSpc>
                <a:spcPct val="120000"/>
              </a:lnSpc>
              <a:spcAft>
                <a:spcPts val="1200"/>
              </a:spcAft>
              <a:buFont typeface="Arial" panose="020B0604020202020204" pitchFamily="34" charset="0"/>
              <a:buChar char="•"/>
            </a:pPr>
            <a:r>
              <a:rPr lang="en-US" altLang="zh-CN" sz="2000" dirty="0"/>
              <a:t>employ two </a:t>
            </a:r>
            <a:r>
              <a:rPr lang="en-US" altLang="zh-CN" sz="2000" dirty="0" err="1"/>
              <a:t>Csketches</a:t>
            </a:r>
            <a:r>
              <a:rPr lang="en-US" altLang="zh-CN" sz="2000" dirty="0"/>
              <a:t> to count values that either exceed or do not meet the threshold T</a:t>
            </a:r>
            <a:endParaRPr lang="en-US" altLang="zh-CN" sz="2000" dirty="0">
              <a:cs typeface="Arial" panose="020B0604020202020204" pitchFamily="34" charset="0"/>
            </a:endParaRPr>
          </a:p>
        </p:txBody>
      </p:sp>
      <p:pic>
        <p:nvPicPr>
          <p:cNvPr id="32" name="图片 31">
            <a:extLst>
              <a:ext uri="{FF2B5EF4-FFF2-40B4-BE49-F238E27FC236}">
                <a16:creationId xmlns:a16="http://schemas.microsoft.com/office/drawing/2014/main" id="{93CCF736-0BC6-6DE7-F291-86D571F2F2A2}"/>
              </a:ext>
            </a:extLst>
          </p:cNvPr>
          <p:cNvPicPr>
            <a:picLocks noChangeAspect="1"/>
          </p:cNvPicPr>
          <p:nvPr/>
        </p:nvPicPr>
        <p:blipFill>
          <a:blip r:embed="rId4"/>
          <a:stretch>
            <a:fillRect/>
          </a:stretch>
        </p:blipFill>
        <p:spPr>
          <a:xfrm>
            <a:off x="1440000" y="3600000"/>
            <a:ext cx="3600000" cy="1640000"/>
          </a:xfrm>
          <a:prstGeom prst="rect">
            <a:avLst/>
          </a:prstGeom>
        </p:spPr>
      </p:pic>
      <p:pic>
        <p:nvPicPr>
          <p:cNvPr id="33" name="图片 32">
            <a:extLst>
              <a:ext uri="{FF2B5EF4-FFF2-40B4-BE49-F238E27FC236}">
                <a16:creationId xmlns:a16="http://schemas.microsoft.com/office/drawing/2014/main" id="{5DCD29F2-13F5-DF29-2908-B4B976A62EB3}"/>
              </a:ext>
            </a:extLst>
          </p:cNvPr>
          <p:cNvPicPr>
            <a:picLocks noChangeAspect="1"/>
          </p:cNvPicPr>
          <p:nvPr/>
        </p:nvPicPr>
        <p:blipFill>
          <a:blip r:embed="rId5"/>
          <a:stretch>
            <a:fillRect/>
          </a:stretch>
        </p:blipFill>
        <p:spPr>
          <a:xfrm>
            <a:off x="6120000" y="2700000"/>
            <a:ext cx="5400000" cy="3315789"/>
          </a:xfrm>
          <a:prstGeom prst="rect">
            <a:avLst/>
          </a:prstGeom>
        </p:spPr>
      </p:pic>
      <p:sp>
        <p:nvSpPr>
          <p:cNvPr id="35" name="文本框 34">
            <a:extLst>
              <a:ext uri="{FF2B5EF4-FFF2-40B4-BE49-F238E27FC236}">
                <a16:creationId xmlns:a16="http://schemas.microsoft.com/office/drawing/2014/main" id="{0DE694E3-90F8-0EA6-B1E5-243BB3C6422E}"/>
              </a:ext>
            </a:extLst>
          </p:cNvPr>
          <p:cNvSpPr txBox="1"/>
          <p:nvPr/>
        </p:nvSpPr>
        <p:spPr>
          <a:xfrm>
            <a:off x="7740000" y="6048000"/>
            <a:ext cx="2207868" cy="369332"/>
          </a:xfrm>
          <a:prstGeom prst="rect">
            <a:avLst/>
          </a:prstGeom>
          <a:noFill/>
        </p:spPr>
        <p:txBody>
          <a:bodyPr wrap="square">
            <a:spAutoFit/>
          </a:bodyPr>
          <a:lstStyle/>
          <a:p>
            <a:r>
              <a:rPr lang="en-US" altLang="zh-CN" sz="1800" dirty="0">
                <a:solidFill>
                  <a:srgbClr val="C00000"/>
                </a:solidFill>
              </a:rPr>
              <a:t>Operation for </a:t>
            </a:r>
            <a:r>
              <a:rPr lang="en-US" altLang="zh-CN" sz="1800" dirty="0" err="1">
                <a:solidFill>
                  <a:srgbClr val="C00000"/>
                </a:solidFill>
              </a:rPr>
              <a:t>Csketch</a:t>
            </a:r>
            <a:endParaRPr lang="zh-CN" altLang="en-US" dirty="0">
              <a:solidFill>
                <a:srgbClr val="C00000"/>
              </a:solidFill>
            </a:endParaRPr>
          </a:p>
        </p:txBody>
      </p:sp>
    </p:spTree>
    <p:custDataLst>
      <p:tags r:id="rId1"/>
    </p:custDataLst>
    <p:extLst>
      <p:ext uri="{BB962C8B-B14F-4D97-AF65-F5344CB8AC3E}">
        <p14:creationId xmlns:p14="http://schemas.microsoft.com/office/powerpoint/2010/main" val="2147054257"/>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342800" y="308511"/>
            <a:ext cx="9801986" cy="400110"/>
          </a:xfrm>
          <a:prstGeom prst="rect">
            <a:avLst/>
          </a:prstGeom>
          <a:noFill/>
        </p:spPr>
        <p:txBody>
          <a:bodyPr wrap="square" rtlCol="0">
            <a:spAutoFit/>
          </a:bodyPr>
          <a:lstStyle>
            <a:defPPr>
              <a:defRPr lang="zh-CN"/>
            </a:defPPr>
            <a:lvl1pPr>
              <a:defRPr sz="2400">
                <a:solidFill>
                  <a:schemeClr val="bg2">
                    <a:lumMod val="25000"/>
                  </a:schemeClr>
                </a:solidFill>
                <a:ea typeface="方正兰亭粗黑_GBK" panose="02000000000000000000" pitchFamily="2" charset="-122"/>
              </a:defRPr>
            </a:lvl1pPr>
          </a:lstStyle>
          <a:p>
            <a:r>
              <a:rPr lang="en-US" altLang="zh-CN" sz="2000" dirty="0"/>
              <a:t>Motivation: quantile to</a:t>
            </a:r>
            <a:r>
              <a:rPr lang="zh-CN" altLang="en-US" sz="2000" dirty="0"/>
              <a:t> </a:t>
            </a:r>
            <a:r>
              <a:rPr lang="en-US" altLang="zh-CN" sz="2000" dirty="0" err="1"/>
              <a:t>Qweight</a:t>
            </a:r>
            <a:endParaRPr lang="zh-CN" altLang="en-US" sz="2000" dirty="0"/>
          </a:p>
        </p:txBody>
      </p:sp>
      <p:sp>
        <p:nvSpPr>
          <p:cNvPr id="22" name="任意多边形 21"/>
          <p:cNvSpPr/>
          <p:nvPr/>
        </p:nvSpPr>
        <p:spPr>
          <a:xfrm flipH="1">
            <a:off x="1341487" y="780336"/>
            <a:ext cx="2853178" cy="45719"/>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A50021"/>
              </a:solidFill>
            </a:endParaRPr>
          </a:p>
        </p:txBody>
      </p:sp>
      <p:sp>
        <p:nvSpPr>
          <p:cNvPr id="18" name="灯片编号占位符 17">
            <a:extLst>
              <a:ext uri="{FF2B5EF4-FFF2-40B4-BE49-F238E27FC236}">
                <a16:creationId xmlns:a16="http://schemas.microsoft.com/office/drawing/2014/main" id="{7A1CD39A-B853-18BD-A10D-0F01A40197EB}"/>
              </a:ext>
            </a:extLst>
          </p:cNvPr>
          <p:cNvSpPr>
            <a:spLocks noGrp="1"/>
          </p:cNvSpPr>
          <p:nvPr>
            <p:ph type="sldNum" sz="quarter" idx="10"/>
          </p:nvPr>
        </p:nvSpPr>
        <p:spPr/>
        <p:txBody>
          <a:bodyPr/>
          <a:lstStyle/>
          <a:p>
            <a:fld id="{023126B9-07AC-4BAF-B3D7-FAC1D3999DA4}" type="slidenum">
              <a:rPr lang="zh-CN" altLang="en-US" smtClean="0"/>
              <a:pPr/>
              <a:t>9</a:t>
            </a:fld>
            <a:r>
              <a:rPr lang="zh-CN" altLang="en-US" dirty="0"/>
              <a:t> </a:t>
            </a:r>
            <a:r>
              <a:rPr lang="en-US" altLang="zh-CN" dirty="0"/>
              <a:t>/</a:t>
            </a:r>
            <a:r>
              <a:rPr lang="zh-CN" altLang="en-US" dirty="0"/>
              <a:t> </a:t>
            </a:r>
            <a:r>
              <a:rPr lang="en-US" altLang="zh-CN" dirty="0"/>
              <a:t>26</a:t>
            </a:r>
            <a:endParaRPr lang="zh-CN" altLang="en-US" dirty="0"/>
          </a:p>
        </p:txBody>
      </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B7D6ED9F-B40F-1825-52D8-682A9309BBC0}"/>
                  </a:ext>
                </a:extLst>
              </p:cNvPr>
              <p:cNvSpPr txBox="1"/>
              <p:nvPr/>
            </p:nvSpPr>
            <p:spPr>
              <a:xfrm>
                <a:off x="835298" y="1215517"/>
                <a:ext cx="9893662" cy="4589013"/>
              </a:xfrm>
              <a:prstGeom prst="rect">
                <a:avLst/>
              </a:prstGeom>
              <a:noFill/>
            </p:spPr>
            <p:txBody>
              <a:bodyPr wrap="square" rtlCol="0">
                <a:spAutoFit/>
              </a:bodyPr>
              <a:lstStyle/>
              <a:p>
                <a:pPr marL="800100" lvl="1" indent="-342900" algn="just">
                  <a:lnSpc>
                    <a:spcPct val="120000"/>
                  </a:lnSpc>
                  <a:spcAft>
                    <a:spcPts val="1200"/>
                  </a:spcAft>
                  <a:buFont typeface="Arial" panose="020B0604020202020204" pitchFamily="34" charset="0"/>
                  <a:buChar char="•"/>
                </a:pPr>
                <a:r>
                  <a:rPr lang="en-US" altLang="zh-CN" sz="2000" dirty="0">
                    <a:solidFill>
                      <a:srgbClr val="C00000"/>
                    </a:solidFill>
                  </a:rPr>
                  <a:t>quantile</a:t>
                </a:r>
                <a:r>
                  <a:rPr lang="en-US" altLang="zh-CN" sz="2000" dirty="0"/>
                  <a:t> to</a:t>
                </a:r>
                <a:r>
                  <a:rPr lang="zh-CN" altLang="en-US" sz="2000" dirty="0"/>
                  <a:t> </a:t>
                </a:r>
                <a:r>
                  <a:rPr lang="en-US" altLang="zh-CN" sz="2000" dirty="0" err="1">
                    <a:solidFill>
                      <a:srgbClr val="00B050"/>
                    </a:solidFill>
                  </a:rPr>
                  <a:t>Qweight</a:t>
                </a:r>
                <a:endParaRPr lang="en-US" altLang="zh-CN" sz="2000" dirty="0">
                  <a:solidFill>
                    <a:srgbClr val="00B050"/>
                  </a:solidFill>
                </a:endParaRPr>
              </a:p>
              <a:p>
                <a:pPr marL="800100" lvl="1" indent="-342900" algn="just">
                  <a:lnSpc>
                    <a:spcPct val="120000"/>
                  </a:lnSpc>
                  <a:spcAft>
                    <a:spcPts val="1200"/>
                  </a:spcAft>
                  <a:buFont typeface="Arial" panose="020B0604020202020204" pitchFamily="34" charset="0"/>
                  <a:buChar char="•"/>
                </a:pPr>
                <a:r>
                  <a:rPr lang="en-US" altLang="zh-CN" sz="2000" dirty="0">
                    <a:solidFill>
                      <a:srgbClr val="C00000"/>
                    </a:solidFill>
                    <a:cs typeface="Arial" panose="020B0604020202020204" pitchFamily="34" charset="0"/>
                  </a:rPr>
                  <a:t>𝛿 -</a:t>
                </a:r>
                <a:r>
                  <a:rPr lang="en-US" altLang="zh-CN" sz="2000" dirty="0">
                    <a:solidFill>
                      <a:srgbClr val="C00000"/>
                    </a:solidFill>
                  </a:rPr>
                  <a:t>quantile </a:t>
                </a:r>
                <a:r>
                  <a:rPr lang="en-US" altLang="zh-CN" sz="2000" dirty="0"/>
                  <a:t>≥ T</a:t>
                </a:r>
                <a:r>
                  <a:rPr lang="en-US" altLang="zh-CN" sz="2000" dirty="0">
                    <a:solidFill>
                      <a:srgbClr val="C00000"/>
                    </a:solidFill>
                  </a:rPr>
                  <a:t> </a:t>
                </a:r>
                <a:r>
                  <a:rPr lang="en-US" altLang="zh-CN" sz="2000" dirty="0"/>
                  <a:t>→ quantile(T) ≤</a:t>
                </a:r>
                <a:r>
                  <a:rPr lang="en-US" altLang="zh-CN" sz="2000" dirty="0">
                    <a:cs typeface="Arial" panose="020B0604020202020204" pitchFamily="34" charset="0"/>
                  </a:rPr>
                  <a:t> 𝛿</a:t>
                </a:r>
              </a:p>
              <a:p>
                <a:pPr marL="1257300" lvl="2" indent="-342900" algn="just">
                  <a:lnSpc>
                    <a:spcPct val="120000"/>
                  </a:lnSpc>
                  <a:spcAft>
                    <a:spcPts val="1200"/>
                  </a:spcAft>
                  <a:buFont typeface="Arial" panose="020B0604020202020204" pitchFamily="34" charset="0"/>
                  <a:buChar char="•"/>
                </a:pPr>
                <a:r>
                  <a:rPr lang="en-US" altLang="zh-CN" sz="2000" dirty="0">
                    <a:cs typeface="Arial" panose="020B0604020202020204" pitchFamily="34" charset="0"/>
                  </a:rPr>
                  <a:t>0.8-</a:t>
                </a:r>
                <a:r>
                  <a:rPr lang="en-US" altLang="zh-CN" sz="2000" dirty="0"/>
                  <a:t>quantile ≥ 5500 → quantile(5500) ≤</a:t>
                </a:r>
                <a:r>
                  <a:rPr lang="en-US" altLang="zh-CN" sz="2000" dirty="0">
                    <a:cs typeface="Arial" panose="020B0604020202020204" pitchFamily="34" charset="0"/>
                  </a:rPr>
                  <a:t> 0.8</a:t>
                </a:r>
              </a:p>
              <a:p>
                <a:pPr marL="800100" lvl="1" indent="-342900" algn="just">
                  <a:lnSpc>
                    <a:spcPct val="120000"/>
                  </a:lnSpc>
                  <a:spcAft>
                    <a:spcPts val="1200"/>
                  </a:spcAft>
                  <a:buFont typeface="Arial" panose="020B0604020202020204" pitchFamily="34" charset="0"/>
                  <a:buChar char="•"/>
                </a:pPr>
                <a:r>
                  <a:rPr lang="en-US" altLang="zh-CN" sz="2000" dirty="0">
                    <a:solidFill>
                      <a:schemeClr val="tx1"/>
                    </a:solidFill>
                  </a:rPr>
                  <a:t>quantile(T) = </a:t>
                </a:r>
                <a14:m>
                  <m:oMath xmlns:m="http://schemas.openxmlformats.org/officeDocument/2006/math">
                    <m:f>
                      <m:fPr>
                        <m:ctrlPr>
                          <a:rPr lang="en-US" altLang="zh-CN" sz="2000" b="0" i="1" smtClean="0">
                            <a:solidFill>
                              <a:schemeClr val="tx1"/>
                            </a:solidFill>
                            <a:latin typeface="Cambria Math" panose="02040503050406030204" pitchFamily="18" charset="0"/>
                          </a:rPr>
                        </m:ctrlPr>
                      </m:fPr>
                      <m:num>
                        <m:nary>
                          <m:naryPr>
                            <m:chr m:val="∑"/>
                            <m:limLoc m:val="subSup"/>
                            <m:supHide m:val="on"/>
                            <m:ctrlPr>
                              <a:rPr lang="en-US" altLang="zh-CN" sz="2000" b="0" i="1" smtClean="0">
                                <a:solidFill>
                                  <a:schemeClr val="tx1"/>
                                </a:solidFill>
                                <a:latin typeface="Cambria Math" panose="02040503050406030204" pitchFamily="18" charset="0"/>
                              </a:rPr>
                            </m:ctrlPr>
                          </m:naryPr>
                          <m:sub>
                            <m:r>
                              <m:rPr>
                                <m:brk m:alnAt="9"/>
                              </m:rPr>
                              <a:rPr lang="en-US" altLang="zh-CN" sz="2000" b="0" i="1" smtClean="0">
                                <a:solidFill>
                                  <a:schemeClr val="tx1"/>
                                </a:solidFill>
                                <a:latin typeface="Cambria Math" panose="02040503050406030204" pitchFamily="18" charset="0"/>
                              </a:rPr>
                              <m:t>𝑣</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𝑇</m:t>
                            </m:r>
                          </m:sub>
                          <m:sup/>
                          <m:e>
                            <m:r>
                              <a:rPr lang="en-US" altLang="zh-CN" sz="2000" b="0" i="1" smtClean="0">
                                <a:solidFill>
                                  <a:schemeClr val="tx1"/>
                                </a:solidFill>
                                <a:latin typeface="Cambria Math" panose="02040503050406030204" pitchFamily="18" charset="0"/>
                              </a:rPr>
                              <m:t>1</m:t>
                            </m:r>
                          </m:e>
                        </m:nary>
                      </m:num>
                      <m:den>
                        <m:nary>
                          <m:naryPr>
                            <m:chr m:val="∑"/>
                            <m:limLoc m:val="subSup"/>
                            <m:supHide m:val="on"/>
                            <m:ctrlPr>
                              <a:rPr lang="en-US" altLang="zh-CN" sz="2000" i="1">
                                <a:solidFill>
                                  <a:schemeClr val="tx1"/>
                                </a:solidFill>
                                <a:latin typeface="Cambria Math" panose="02040503050406030204" pitchFamily="18" charset="0"/>
                              </a:rPr>
                            </m:ctrlPr>
                          </m:naryPr>
                          <m:sub>
                            <m:r>
                              <m:rPr>
                                <m:brk m:alnAt="1"/>
                              </m:rPr>
                              <a:rPr lang="en-US" altLang="zh-CN" sz="2000" b="0" i="1" smtClean="0">
                                <a:solidFill>
                                  <a:schemeClr val="tx1"/>
                                </a:solidFill>
                                <a:latin typeface="Cambria Math" panose="02040503050406030204" pitchFamily="18" charset="0"/>
                              </a:rPr>
                              <m:t>𝑣</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𝑇</m:t>
                            </m:r>
                          </m:sub>
                          <m:sup/>
                          <m:e>
                            <m:r>
                              <a:rPr lang="en-US" altLang="zh-CN" sz="2000" i="1">
                                <a:solidFill>
                                  <a:schemeClr val="tx1"/>
                                </a:solidFill>
                                <a:latin typeface="Cambria Math" panose="02040503050406030204" pitchFamily="18" charset="0"/>
                              </a:rPr>
                              <m:t>1</m:t>
                            </m:r>
                          </m:e>
                        </m:nary>
                        <m:r>
                          <a:rPr lang="en-US" altLang="zh-CN" sz="2000" b="0" i="1" smtClean="0">
                            <a:solidFill>
                              <a:schemeClr val="tx1"/>
                            </a:solidFill>
                            <a:latin typeface="Cambria Math" panose="02040503050406030204" pitchFamily="18" charset="0"/>
                          </a:rPr>
                          <m:t>+</m:t>
                        </m:r>
                        <m:nary>
                          <m:naryPr>
                            <m:chr m:val="∑"/>
                            <m:limLoc m:val="subSup"/>
                            <m:supHide m:val="on"/>
                            <m:ctrlPr>
                              <a:rPr lang="en-US" altLang="zh-CN" sz="2000" i="1">
                                <a:solidFill>
                                  <a:schemeClr val="tx1"/>
                                </a:solidFill>
                                <a:latin typeface="Cambria Math" panose="02040503050406030204" pitchFamily="18" charset="0"/>
                              </a:rPr>
                            </m:ctrlPr>
                          </m:naryPr>
                          <m:sub>
                            <m:r>
                              <m:rPr>
                                <m:brk m:alnAt="9"/>
                              </m:rPr>
                              <a:rPr lang="en-US" altLang="zh-CN" sz="2000" i="1">
                                <a:solidFill>
                                  <a:schemeClr val="tx1"/>
                                </a:solidFill>
                                <a:latin typeface="Cambria Math" panose="02040503050406030204" pitchFamily="18" charset="0"/>
                              </a:rPr>
                              <m:t>𝑣</m:t>
                            </m:r>
                            <m:r>
                              <a:rPr lang="en-US" altLang="zh-CN" sz="2000" b="0" i="1" smtClean="0">
                                <a:solidFill>
                                  <a:schemeClr val="tx1"/>
                                </a:solidFill>
                                <a:latin typeface="Cambria Math" panose="02040503050406030204" pitchFamily="18" charset="0"/>
                              </a:rPr>
                              <m:t>&gt;</m:t>
                            </m:r>
                            <m:r>
                              <a:rPr lang="en-US" altLang="zh-CN" sz="2000" i="1">
                                <a:solidFill>
                                  <a:schemeClr val="tx1"/>
                                </a:solidFill>
                                <a:latin typeface="Cambria Math" panose="02040503050406030204" pitchFamily="18" charset="0"/>
                              </a:rPr>
                              <m:t>𝑇</m:t>
                            </m:r>
                          </m:sub>
                          <m:sup/>
                          <m:e>
                            <m:r>
                              <a:rPr lang="en-US" altLang="zh-CN" sz="2000" i="1">
                                <a:solidFill>
                                  <a:schemeClr val="tx1"/>
                                </a:solidFill>
                                <a:latin typeface="Cambria Math" panose="02040503050406030204" pitchFamily="18" charset="0"/>
                              </a:rPr>
                              <m:t>1</m:t>
                            </m:r>
                          </m:e>
                        </m:nary>
                      </m:den>
                    </m:f>
                  </m:oMath>
                </a14:m>
                <a:r>
                  <a:rPr lang="en-US" altLang="zh-CN" sz="2000" dirty="0">
                    <a:solidFill>
                      <a:schemeClr val="tx1"/>
                    </a:solidFill>
                    <a:cs typeface="Arial" panose="020B0604020202020204" pitchFamily="34" charset="0"/>
                  </a:rPr>
                  <a:t> </a:t>
                </a:r>
                <a:r>
                  <a:rPr lang="en-US" altLang="zh-CN" sz="2000" dirty="0">
                    <a:solidFill>
                      <a:schemeClr val="tx1"/>
                    </a:solidFill>
                  </a:rPr>
                  <a:t>≤</a:t>
                </a:r>
                <a:r>
                  <a:rPr lang="en-US" altLang="zh-CN" sz="2000" dirty="0">
                    <a:solidFill>
                      <a:schemeClr val="tx1"/>
                    </a:solidFill>
                    <a:cs typeface="Arial" panose="020B0604020202020204" pitchFamily="34" charset="0"/>
                  </a:rPr>
                  <a:t> </a:t>
                </a:r>
                <a:r>
                  <a:rPr lang="en-US" altLang="zh-CN" sz="2000" dirty="0">
                    <a:cs typeface="Arial" panose="020B0604020202020204" pitchFamily="34" charset="0"/>
                  </a:rPr>
                  <a:t>𝛿</a:t>
                </a:r>
                <a:endParaRPr lang="en-US" altLang="zh-CN" sz="2000" dirty="0">
                  <a:solidFill>
                    <a:schemeClr val="tx1"/>
                  </a:solidFill>
                  <a:cs typeface="Arial" panose="020B0604020202020204" pitchFamily="34" charset="0"/>
                </a:endParaRPr>
              </a:p>
              <a:p>
                <a:pPr marL="800100" lvl="1" indent="-342900" algn="just">
                  <a:lnSpc>
                    <a:spcPct val="120000"/>
                  </a:lnSpc>
                  <a:spcAft>
                    <a:spcPts val="1200"/>
                  </a:spcAft>
                  <a:buFont typeface="Arial" panose="020B0604020202020204" pitchFamily="34" charset="0"/>
                  <a:buChar char="•"/>
                </a:pPr>
                <a:r>
                  <a:rPr lang="en-US" altLang="zh-CN" sz="2000" dirty="0">
                    <a:solidFill>
                      <a:srgbClr val="00B050"/>
                    </a:solidFill>
                  </a:rPr>
                  <a:t>Qweight </a:t>
                </a:r>
                <a14:m>
                  <m:oMath xmlns:m="http://schemas.openxmlformats.org/officeDocument/2006/math">
                    <m:r>
                      <a:rPr lang="en-US" altLang="zh-CN" sz="2000" b="0" i="0" smtClean="0">
                        <a:solidFill>
                          <a:srgbClr val="00B050"/>
                        </a:solidFill>
                        <a:latin typeface="Cambria Math" panose="02040503050406030204" pitchFamily="18" charset="0"/>
                      </a:rPr>
                      <m:t>:</m:t>
                    </m:r>
                    <m:nary>
                      <m:naryPr>
                        <m:chr m:val="∑"/>
                        <m:limLoc m:val="subSup"/>
                        <m:supHide m:val="on"/>
                        <m:ctrlPr>
                          <a:rPr lang="en-US" altLang="zh-CN" sz="2000" i="1" smtClean="0">
                            <a:solidFill>
                              <a:srgbClr val="00B050"/>
                            </a:solidFill>
                            <a:latin typeface="Cambria Math" panose="02040503050406030204" pitchFamily="18" charset="0"/>
                          </a:rPr>
                        </m:ctrlPr>
                      </m:naryPr>
                      <m:sub>
                        <m:r>
                          <m:rPr>
                            <m:brk m:alnAt="1"/>
                          </m:rPr>
                          <a:rPr lang="en-US" altLang="zh-CN" sz="2000" b="0" i="1" smtClean="0">
                            <a:solidFill>
                              <a:srgbClr val="00B050"/>
                            </a:solidFill>
                            <a:latin typeface="Cambria Math" panose="02040503050406030204" pitchFamily="18" charset="0"/>
                          </a:rPr>
                          <m:t>𝑣</m:t>
                        </m:r>
                        <m:r>
                          <a:rPr lang="en-US" altLang="zh-CN" sz="2000" b="0" i="1" smtClean="0">
                            <a:solidFill>
                              <a:srgbClr val="00B050"/>
                            </a:solidFill>
                            <a:latin typeface="Cambria Math" panose="02040503050406030204" pitchFamily="18" charset="0"/>
                          </a:rPr>
                          <m:t>&gt;</m:t>
                        </m:r>
                        <m:r>
                          <a:rPr lang="en-US" altLang="zh-CN" sz="2000" b="0" i="1" smtClean="0">
                            <a:solidFill>
                              <a:srgbClr val="00B050"/>
                            </a:solidFill>
                            <a:latin typeface="Cambria Math" panose="02040503050406030204" pitchFamily="18" charset="0"/>
                          </a:rPr>
                          <m:t>𝑇</m:t>
                        </m:r>
                      </m:sub>
                      <m:sup/>
                      <m:e>
                        <m:d>
                          <m:dPr>
                            <m:ctrlPr>
                              <a:rPr lang="en-US" altLang="zh-CN" sz="2000" b="0" i="1" smtClean="0">
                                <a:solidFill>
                                  <a:srgbClr val="00B050"/>
                                </a:solidFill>
                                <a:latin typeface="Cambria Math" panose="02040503050406030204" pitchFamily="18" charset="0"/>
                              </a:rPr>
                            </m:ctrlPr>
                          </m:dPr>
                          <m:e>
                            <m:f>
                              <m:fPr>
                                <m:ctrlPr>
                                  <a:rPr lang="en-US" altLang="zh-CN" sz="2000" b="0" i="1" dirty="0" smtClean="0">
                                    <a:solidFill>
                                      <a:srgbClr val="00B050"/>
                                    </a:solidFill>
                                    <a:latin typeface="Cambria Math" panose="02040503050406030204" pitchFamily="18" charset="0"/>
                                    <a:cs typeface="Arial" panose="020B0604020202020204" pitchFamily="34" charset="0"/>
                                  </a:rPr>
                                </m:ctrlPr>
                              </m:fPr>
                              <m:num>
                                <m:r>
                                  <m:rPr>
                                    <m:sty m:val="p"/>
                                  </m:rPr>
                                  <a:rPr lang="el-GR" altLang="zh-CN" sz="2000" i="1" dirty="0" smtClean="0">
                                    <a:solidFill>
                                      <a:srgbClr val="00B050"/>
                                    </a:solidFill>
                                    <a:latin typeface="Cambria Math" panose="02040503050406030204" pitchFamily="18" charset="0"/>
                                    <a:ea typeface="Cambria Math" panose="02040503050406030204" pitchFamily="18" charset="0"/>
                                    <a:cs typeface="Arial" panose="020B0604020202020204" pitchFamily="34" charset="0"/>
                                  </a:rPr>
                                  <m:t>δ</m:t>
                                </m:r>
                                <m:r>
                                  <m:rPr>
                                    <m:nor/>
                                  </m:rPr>
                                  <a:rPr lang="en-US" altLang="zh-CN" sz="2000" dirty="0">
                                    <a:solidFill>
                                      <a:srgbClr val="00B050"/>
                                    </a:solidFill>
                                    <a:cs typeface="Arial" panose="020B0604020202020204" pitchFamily="34" charset="0"/>
                                  </a:rPr>
                                  <m:t> </m:t>
                                </m:r>
                              </m:num>
                              <m:den>
                                <m:r>
                                  <a:rPr lang="en-US" altLang="zh-CN" sz="2000" b="0" i="1" dirty="0" smtClean="0">
                                    <a:solidFill>
                                      <a:srgbClr val="00B050"/>
                                    </a:solidFill>
                                    <a:latin typeface="Cambria Math" panose="02040503050406030204" pitchFamily="18" charset="0"/>
                                    <a:cs typeface="Arial" panose="020B0604020202020204" pitchFamily="34" charset="0"/>
                                  </a:rPr>
                                  <m:t>1−</m:t>
                                </m:r>
                                <m:r>
                                  <m:rPr>
                                    <m:sty m:val="p"/>
                                  </m:rPr>
                                  <a:rPr lang="el-GR" altLang="zh-CN" sz="2000" i="1" dirty="0">
                                    <a:solidFill>
                                      <a:srgbClr val="00B050"/>
                                    </a:solidFill>
                                    <a:latin typeface="Cambria Math" panose="02040503050406030204" pitchFamily="18" charset="0"/>
                                    <a:ea typeface="Cambria Math" panose="02040503050406030204" pitchFamily="18" charset="0"/>
                                    <a:cs typeface="Arial" panose="020B0604020202020204" pitchFamily="34" charset="0"/>
                                  </a:rPr>
                                  <m:t>δ</m:t>
                                </m:r>
                              </m:den>
                            </m:f>
                          </m:e>
                        </m:d>
                      </m:e>
                    </m:nary>
                    <m:r>
                      <a:rPr lang="en-US" altLang="zh-CN" sz="2000" b="0" i="1" smtClean="0">
                        <a:solidFill>
                          <a:srgbClr val="00B050"/>
                        </a:solidFill>
                        <a:latin typeface="Cambria Math" panose="02040503050406030204" pitchFamily="18" charset="0"/>
                      </a:rPr>
                      <m:t>+</m:t>
                    </m:r>
                    <m:nary>
                      <m:naryPr>
                        <m:chr m:val="∑"/>
                        <m:limLoc m:val="subSup"/>
                        <m:supHide m:val="on"/>
                        <m:ctrlPr>
                          <a:rPr lang="en-US" altLang="zh-CN" sz="2000" i="1">
                            <a:solidFill>
                              <a:srgbClr val="00B050"/>
                            </a:solidFill>
                            <a:latin typeface="Cambria Math" panose="02040503050406030204" pitchFamily="18" charset="0"/>
                          </a:rPr>
                        </m:ctrlPr>
                      </m:naryPr>
                      <m:sub>
                        <m:r>
                          <m:rPr>
                            <m:brk m:alnAt="9"/>
                          </m:rPr>
                          <a:rPr lang="en-US" altLang="zh-CN" sz="2000" i="1">
                            <a:solidFill>
                              <a:srgbClr val="00B050"/>
                            </a:solidFill>
                            <a:latin typeface="Cambria Math" panose="02040503050406030204" pitchFamily="18" charset="0"/>
                          </a:rPr>
                          <m:t>𝑣</m:t>
                        </m:r>
                        <m:r>
                          <a:rPr lang="en-US" altLang="zh-CN" sz="2000" b="0" i="1" smtClean="0">
                            <a:solidFill>
                              <a:srgbClr val="00B050"/>
                            </a:solidFill>
                            <a:latin typeface="Cambria Math" panose="02040503050406030204" pitchFamily="18" charset="0"/>
                          </a:rPr>
                          <m:t>≤</m:t>
                        </m:r>
                        <m:r>
                          <a:rPr lang="en-US" altLang="zh-CN" sz="2000" i="1">
                            <a:solidFill>
                              <a:srgbClr val="00B050"/>
                            </a:solidFill>
                            <a:latin typeface="Cambria Math" panose="02040503050406030204" pitchFamily="18" charset="0"/>
                          </a:rPr>
                          <m:t>𝑇</m:t>
                        </m:r>
                      </m:sub>
                      <m:sup/>
                      <m:e>
                        <m:d>
                          <m:dPr>
                            <m:ctrlPr>
                              <a:rPr lang="en-US" altLang="zh-CN" sz="2000" b="0" i="1" smtClean="0">
                                <a:solidFill>
                                  <a:srgbClr val="00B050"/>
                                </a:solidFill>
                                <a:latin typeface="Cambria Math" panose="02040503050406030204" pitchFamily="18" charset="0"/>
                              </a:rPr>
                            </m:ctrlPr>
                          </m:dPr>
                          <m:e>
                            <m:r>
                              <a:rPr lang="en-US" altLang="zh-CN" sz="2000" b="0" i="1" smtClean="0">
                                <a:solidFill>
                                  <a:srgbClr val="00B050"/>
                                </a:solidFill>
                                <a:latin typeface="Cambria Math" panose="02040503050406030204" pitchFamily="18" charset="0"/>
                              </a:rPr>
                              <m:t>−1</m:t>
                            </m:r>
                          </m:e>
                        </m:d>
                      </m:e>
                    </m:nary>
                    <m:r>
                      <a:rPr lang="en-US" altLang="zh-CN" sz="2000" b="0" i="1" smtClean="0">
                        <a:solidFill>
                          <a:srgbClr val="00B050"/>
                        </a:solidFill>
                        <a:latin typeface="Cambria Math" panose="02040503050406030204" pitchFamily="18" charset="0"/>
                      </a:rPr>
                      <m:t>≥0</m:t>
                    </m:r>
                  </m:oMath>
                </a14:m>
                <a:endParaRPr lang="en-US" altLang="zh-CN" sz="2000" dirty="0">
                  <a:solidFill>
                    <a:srgbClr val="00B050"/>
                  </a:solidFill>
                  <a:cs typeface="Arial" panose="020B0604020202020204" pitchFamily="34" charset="0"/>
                </a:endParaRPr>
              </a:p>
              <a:p>
                <a:pPr marL="1257300" lvl="2" indent="-342900" algn="just">
                  <a:lnSpc>
                    <a:spcPct val="120000"/>
                  </a:lnSpc>
                  <a:spcAft>
                    <a:spcPts val="1200"/>
                  </a:spcAft>
                  <a:buFont typeface="Arial" panose="020B0604020202020204" pitchFamily="34" charset="0"/>
                  <a:buChar char="•"/>
                </a:pPr>
                <a:r>
                  <a:rPr lang="en-US" altLang="zh-CN" sz="2000" dirty="0" err="1">
                    <a:solidFill>
                      <a:srgbClr val="00B050"/>
                    </a:solidFill>
                  </a:rPr>
                  <a:t>Qweight</a:t>
                </a:r>
                <a:r>
                  <a:rPr lang="en-US" altLang="zh-CN" sz="2000" dirty="0">
                    <a:solidFill>
                      <a:srgbClr val="00B050"/>
                    </a:solidFill>
                  </a:rPr>
                  <a:t>(</a:t>
                </a:r>
                <a:r>
                  <a:rPr lang="en-US" altLang="zh-CN" sz="2000" dirty="0">
                    <a:solidFill>
                      <a:schemeClr val="accent1"/>
                    </a:solidFill>
                  </a:rPr>
                  <a:t>blue</a:t>
                </a:r>
                <a:r>
                  <a:rPr lang="en-US" altLang="zh-CN" sz="2000" dirty="0">
                    <a:solidFill>
                      <a:srgbClr val="00B050"/>
                    </a:solidFill>
                  </a:rPr>
                  <a:t>) </a:t>
                </a:r>
                <a:r>
                  <a:rPr lang="en-US" altLang="zh-CN" sz="2000" dirty="0">
                    <a:solidFill>
                      <a:schemeClr val="tx1"/>
                    </a:solidFill>
                  </a:rPr>
                  <a:t>≤ </a:t>
                </a:r>
                <a:r>
                  <a:rPr lang="en-US" altLang="zh-CN" sz="2000" dirty="0"/>
                  <a:t>0</a:t>
                </a:r>
              </a:p>
              <a:p>
                <a:pPr marL="1257300" lvl="2" indent="-342900" algn="just">
                  <a:lnSpc>
                    <a:spcPct val="120000"/>
                  </a:lnSpc>
                  <a:spcAft>
                    <a:spcPts val="1200"/>
                  </a:spcAft>
                  <a:buFont typeface="Arial" panose="020B0604020202020204" pitchFamily="34" charset="0"/>
                  <a:buChar char="•"/>
                </a:pPr>
                <a:r>
                  <a:rPr lang="en-US" altLang="zh-CN" sz="2000" dirty="0" err="1">
                    <a:solidFill>
                      <a:srgbClr val="00B050"/>
                    </a:solidFill>
                  </a:rPr>
                  <a:t>Qweight</a:t>
                </a:r>
                <a:r>
                  <a:rPr lang="en-US" altLang="zh-CN" sz="2000" dirty="0">
                    <a:solidFill>
                      <a:srgbClr val="00B050"/>
                    </a:solidFill>
                  </a:rPr>
                  <a:t>(</a:t>
                </a:r>
                <a:r>
                  <a:rPr lang="en-US" altLang="zh-CN" sz="2000" dirty="0">
                    <a:solidFill>
                      <a:schemeClr val="accent2"/>
                    </a:solidFill>
                  </a:rPr>
                  <a:t>orange</a:t>
                </a:r>
                <a:r>
                  <a:rPr lang="en-US" altLang="zh-CN" sz="2000" dirty="0">
                    <a:solidFill>
                      <a:srgbClr val="00B050"/>
                    </a:solidFill>
                  </a:rPr>
                  <a:t>) </a:t>
                </a:r>
                <a:r>
                  <a:rPr lang="en-US" altLang="zh-CN" sz="2000" dirty="0"/>
                  <a:t>≥ 0</a:t>
                </a:r>
                <a:endParaRPr lang="en-US" altLang="zh-CN" sz="2000" dirty="0">
                  <a:solidFill>
                    <a:srgbClr val="00B050"/>
                  </a:solidFill>
                  <a:cs typeface="Arial" panose="020B0604020202020204" pitchFamily="34" charset="0"/>
                </a:endParaRPr>
              </a:p>
              <a:p>
                <a:pPr marL="1257300" lvl="2" indent="-342900" algn="just">
                  <a:lnSpc>
                    <a:spcPct val="120000"/>
                  </a:lnSpc>
                  <a:spcAft>
                    <a:spcPts val="1200"/>
                  </a:spcAft>
                  <a:buFont typeface="Arial" panose="020B0604020202020204" pitchFamily="34" charset="0"/>
                  <a:buChar char="•"/>
                </a:pPr>
                <a:endParaRPr lang="en-US" altLang="zh-CN" sz="2000" dirty="0">
                  <a:solidFill>
                    <a:srgbClr val="0070C0"/>
                  </a:solidFill>
                  <a:cs typeface="Arial" panose="020B0604020202020204" pitchFamily="34" charset="0"/>
                </a:endParaRPr>
              </a:p>
            </p:txBody>
          </p:sp>
        </mc:Choice>
        <mc:Fallback>
          <p:sp>
            <p:nvSpPr>
              <p:cNvPr id="4" name="文本框 3">
                <a:extLst>
                  <a:ext uri="{FF2B5EF4-FFF2-40B4-BE49-F238E27FC236}">
                    <a16:creationId xmlns:a16="http://schemas.microsoft.com/office/drawing/2014/main" id="{B7D6ED9F-B40F-1825-52D8-682A9309BBC0}"/>
                  </a:ext>
                </a:extLst>
              </p:cNvPr>
              <p:cNvSpPr txBox="1">
                <a:spLocks noRot="1" noChangeAspect="1" noMove="1" noResize="1" noEditPoints="1" noAdjustHandles="1" noChangeArrowheads="1" noChangeShapeType="1" noTextEdit="1"/>
              </p:cNvSpPr>
              <p:nvPr/>
            </p:nvSpPr>
            <p:spPr>
              <a:xfrm>
                <a:off x="835298" y="1215517"/>
                <a:ext cx="9893662" cy="4589013"/>
              </a:xfrm>
              <a:prstGeom prst="rect">
                <a:avLst/>
              </a:prstGeom>
              <a:blipFill>
                <a:blip r:embed="rId4"/>
                <a:stretch>
                  <a:fillRect/>
                </a:stretch>
              </a:blipFill>
            </p:spPr>
            <p:txBody>
              <a:bodyPr/>
              <a:lstStyle/>
              <a:p>
                <a:r>
                  <a:rPr lang="zh-CN" altLang="en-US">
                    <a:noFill/>
                  </a:rPr>
                  <a:t> </a:t>
                </a:r>
              </a:p>
            </p:txBody>
          </p:sp>
        </mc:Fallback>
      </mc:AlternateContent>
      <p:grpSp>
        <p:nvGrpSpPr>
          <p:cNvPr id="31" name="组合 30">
            <a:extLst>
              <a:ext uri="{FF2B5EF4-FFF2-40B4-BE49-F238E27FC236}">
                <a16:creationId xmlns:a16="http://schemas.microsoft.com/office/drawing/2014/main" id="{1F55BD0F-4C34-874F-851D-0598A34FA5F5}"/>
              </a:ext>
            </a:extLst>
          </p:cNvPr>
          <p:cNvGrpSpPr/>
          <p:nvPr/>
        </p:nvGrpSpPr>
        <p:grpSpPr>
          <a:xfrm>
            <a:off x="5760000" y="2880000"/>
            <a:ext cx="5499100" cy="2768600"/>
            <a:chOff x="3024000" y="3420000"/>
            <a:chExt cx="5499100" cy="2768600"/>
          </a:xfrm>
        </p:grpSpPr>
        <p:pic>
          <p:nvPicPr>
            <p:cNvPr id="10" name="图片 9">
              <a:extLst>
                <a:ext uri="{FF2B5EF4-FFF2-40B4-BE49-F238E27FC236}">
                  <a16:creationId xmlns:a16="http://schemas.microsoft.com/office/drawing/2014/main" id="{62EBCE8C-9D0A-AD2F-2F90-3F776A762B03}"/>
                </a:ext>
              </a:extLst>
            </p:cNvPr>
            <p:cNvPicPr>
              <a:picLocks noChangeAspect="1"/>
            </p:cNvPicPr>
            <p:nvPr/>
          </p:nvPicPr>
          <p:blipFill>
            <a:blip r:embed="rId5"/>
            <a:stretch>
              <a:fillRect/>
            </a:stretch>
          </p:blipFill>
          <p:spPr>
            <a:xfrm>
              <a:off x="3024000" y="3420000"/>
              <a:ext cx="5499100" cy="2768600"/>
            </a:xfrm>
            <a:prstGeom prst="rect">
              <a:avLst/>
            </a:prstGeom>
          </p:spPr>
        </p:pic>
        <p:cxnSp>
          <p:nvCxnSpPr>
            <p:cNvPr id="12" name="直线连接符 11">
              <a:extLst>
                <a:ext uri="{FF2B5EF4-FFF2-40B4-BE49-F238E27FC236}">
                  <a16:creationId xmlns:a16="http://schemas.microsoft.com/office/drawing/2014/main" id="{405EF833-AFA3-D574-13B6-F4FD28884649}"/>
                </a:ext>
              </a:extLst>
            </p:cNvPr>
            <p:cNvCxnSpPr>
              <a:cxnSpLocks/>
            </p:cNvCxnSpPr>
            <p:nvPr/>
          </p:nvCxnSpPr>
          <p:spPr>
            <a:xfrm>
              <a:off x="3492000" y="4284000"/>
              <a:ext cx="3022385" cy="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F05E7102-F9CB-CC06-C6BE-4B5B1F54B8C9}"/>
                </a:ext>
              </a:extLst>
            </p:cNvPr>
            <p:cNvCxnSpPr>
              <a:cxnSpLocks/>
            </p:cNvCxnSpPr>
            <p:nvPr/>
          </p:nvCxnSpPr>
          <p:spPr>
            <a:xfrm>
              <a:off x="4212000" y="4283999"/>
              <a:ext cx="0" cy="122400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6EDF6E12-BA00-3771-908A-CF4D6EFD9636}"/>
                </a:ext>
              </a:extLst>
            </p:cNvPr>
            <p:cNvCxnSpPr>
              <a:cxnSpLocks/>
            </p:cNvCxnSpPr>
            <p:nvPr/>
          </p:nvCxnSpPr>
          <p:spPr>
            <a:xfrm>
              <a:off x="6514385" y="4283999"/>
              <a:ext cx="0" cy="1224000"/>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05643818-22FB-63C6-4005-C1D234B2D87D}"/>
                </a:ext>
              </a:extLst>
            </p:cNvPr>
            <p:cNvCxnSpPr>
              <a:cxnSpLocks/>
            </p:cNvCxnSpPr>
            <p:nvPr/>
          </p:nvCxnSpPr>
          <p:spPr>
            <a:xfrm>
              <a:off x="5940000" y="4068000"/>
              <a:ext cx="0" cy="144000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线连接符 23">
              <a:extLst>
                <a:ext uri="{FF2B5EF4-FFF2-40B4-BE49-F238E27FC236}">
                  <a16:creationId xmlns:a16="http://schemas.microsoft.com/office/drawing/2014/main" id="{1C6EB52F-64F9-4E58-F129-88EF069C5382}"/>
                </a:ext>
              </a:extLst>
            </p:cNvPr>
            <p:cNvCxnSpPr>
              <a:cxnSpLocks/>
            </p:cNvCxnSpPr>
            <p:nvPr/>
          </p:nvCxnSpPr>
          <p:spPr>
            <a:xfrm>
              <a:off x="3491999" y="4068000"/>
              <a:ext cx="2448001"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线连接符 25">
              <a:extLst>
                <a:ext uri="{FF2B5EF4-FFF2-40B4-BE49-F238E27FC236}">
                  <a16:creationId xmlns:a16="http://schemas.microsoft.com/office/drawing/2014/main" id="{23686931-9E7E-24CF-8BC7-9CF4DCF4D767}"/>
                </a:ext>
              </a:extLst>
            </p:cNvPr>
            <p:cNvCxnSpPr>
              <a:cxnSpLocks/>
            </p:cNvCxnSpPr>
            <p:nvPr/>
          </p:nvCxnSpPr>
          <p:spPr>
            <a:xfrm>
              <a:off x="3491999" y="4426462"/>
              <a:ext cx="2448001" cy="0"/>
            </a:xfrm>
            <a:prstGeom prst="line">
              <a:avLst/>
            </a:prstGeom>
            <a:ln w="254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id="{C736E4D4-1EA0-0975-97DF-29D2D9DD423B}"/>
                </a:ext>
              </a:extLst>
            </p:cNvPr>
            <p:cNvSpPr/>
            <p:nvPr/>
          </p:nvSpPr>
          <p:spPr>
            <a:xfrm>
              <a:off x="3024000" y="4139456"/>
              <a:ext cx="432000" cy="2520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椭圆 29">
              <a:extLst>
                <a:ext uri="{FF2B5EF4-FFF2-40B4-BE49-F238E27FC236}">
                  <a16:creationId xmlns:a16="http://schemas.microsoft.com/office/drawing/2014/main" id="{962A0366-BC05-FBB5-07B6-602CA70BED9E}"/>
                </a:ext>
              </a:extLst>
            </p:cNvPr>
            <p:cNvSpPr/>
            <p:nvPr/>
          </p:nvSpPr>
          <p:spPr>
            <a:xfrm>
              <a:off x="5724000" y="5616000"/>
              <a:ext cx="432000" cy="432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ustDataLst>
      <p:tags r:id="rId1"/>
    </p:custDataLst>
    <p:extLst>
      <p:ext uri="{BB962C8B-B14F-4D97-AF65-F5344CB8AC3E}">
        <p14:creationId xmlns:p14="http://schemas.microsoft.com/office/powerpoint/2010/main" val="1420200985"/>
      </p:ext>
    </p:extLst>
  </p:cSld>
  <p:clrMapOvr>
    <a:masterClrMapping/>
  </p:clrMapOvr>
  <mc:AlternateContent xmlns:mc="http://schemas.openxmlformats.org/markup-compatibility/2006" xmlns:p14="http://schemas.microsoft.com/office/powerpoint/2010/main">
    <mc:Choice Requires="p14">
      <p:transition p14:dur="250" advTm="47446">
        <p:fade/>
      </p:transition>
    </mc:Choice>
    <mc:Fallback xmlns="">
      <p:transition advTm="4744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5.3|1.4|1.3"/>
</p:tagLst>
</file>

<file path=ppt/tags/tag10.xml><?xml version="1.0" encoding="utf-8"?>
<p:tagLst xmlns:a="http://schemas.openxmlformats.org/drawingml/2006/main" xmlns:r="http://schemas.openxmlformats.org/officeDocument/2006/relationships" xmlns:p="http://schemas.openxmlformats.org/presentationml/2006/main">
  <p:tag name="TIMING" val="|35.3|1.4|1.3"/>
</p:tagLst>
</file>

<file path=ppt/tags/tag11.xml><?xml version="1.0" encoding="utf-8"?>
<p:tagLst xmlns:a="http://schemas.openxmlformats.org/drawingml/2006/main" xmlns:r="http://schemas.openxmlformats.org/officeDocument/2006/relationships" xmlns:p="http://schemas.openxmlformats.org/presentationml/2006/main">
  <p:tag name="TIMING" val="|35.3|1.4|1.3"/>
</p:tagLst>
</file>

<file path=ppt/tags/tag12.xml><?xml version="1.0" encoding="utf-8"?>
<p:tagLst xmlns:a="http://schemas.openxmlformats.org/drawingml/2006/main" xmlns:r="http://schemas.openxmlformats.org/officeDocument/2006/relationships" xmlns:p="http://schemas.openxmlformats.org/presentationml/2006/main">
  <p:tag name="TIMING" val="|35.3|1.4|1.3"/>
</p:tagLst>
</file>

<file path=ppt/tags/tag13.xml><?xml version="1.0" encoding="utf-8"?>
<p:tagLst xmlns:a="http://schemas.openxmlformats.org/drawingml/2006/main" xmlns:r="http://schemas.openxmlformats.org/officeDocument/2006/relationships" xmlns:p="http://schemas.openxmlformats.org/presentationml/2006/main">
  <p:tag name="TIMING" val="|35.3|1.4|1.3"/>
</p:tagLst>
</file>

<file path=ppt/tags/tag14.xml><?xml version="1.0" encoding="utf-8"?>
<p:tagLst xmlns:a="http://schemas.openxmlformats.org/drawingml/2006/main" xmlns:r="http://schemas.openxmlformats.org/officeDocument/2006/relationships" xmlns:p="http://schemas.openxmlformats.org/presentationml/2006/main">
  <p:tag name="TIMING" val="|35.3|1.4|1.3"/>
</p:tagLst>
</file>

<file path=ppt/tags/tag15.xml><?xml version="1.0" encoding="utf-8"?>
<p:tagLst xmlns:a="http://schemas.openxmlformats.org/drawingml/2006/main" xmlns:r="http://schemas.openxmlformats.org/officeDocument/2006/relationships" xmlns:p="http://schemas.openxmlformats.org/presentationml/2006/main">
  <p:tag name="TIMING" val="|35.3|1.4|1.3"/>
</p:tagLst>
</file>

<file path=ppt/tags/tag16.xml><?xml version="1.0" encoding="utf-8"?>
<p:tagLst xmlns:a="http://schemas.openxmlformats.org/drawingml/2006/main" xmlns:r="http://schemas.openxmlformats.org/officeDocument/2006/relationships" xmlns:p="http://schemas.openxmlformats.org/presentationml/2006/main">
  <p:tag name="TIMING" val="|35.3|1.4|1.3"/>
</p:tagLst>
</file>

<file path=ppt/tags/tag17.xml><?xml version="1.0" encoding="utf-8"?>
<p:tagLst xmlns:a="http://schemas.openxmlformats.org/drawingml/2006/main" xmlns:r="http://schemas.openxmlformats.org/officeDocument/2006/relationships" xmlns:p="http://schemas.openxmlformats.org/presentationml/2006/main">
  <p:tag name="TIMING" val="|35.3|1.4|1.3"/>
</p:tagLst>
</file>

<file path=ppt/tags/tag18.xml><?xml version="1.0" encoding="utf-8"?>
<p:tagLst xmlns:a="http://schemas.openxmlformats.org/drawingml/2006/main" xmlns:r="http://schemas.openxmlformats.org/officeDocument/2006/relationships" xmlns:p="http://schemas.openxmlformats.org/presentationml/2006/main">
  <p:tag name="TIMING" val="|35.3|1.4|1.3"/>
</p:tagLst>
</file>

<file path=ppt/tags/tag19.xml><?xml version="1.0" encoding="utf-8"?>
<p:tagLst xmlns:a="http://schemas.openxmlformats.org/drawingml/2006/main" xmlns:r="http://schemas.openxmlformats.org/officeDocument/2006/relationships" xmlns:p="http://schemas.openxmlformats.org/presentationml/2006/main">
  <p:tag name="TIMING" val="|35.3|1.4|1.3"/>
</p:tagLst>
</file>

<file path=ppt/tags/tag2.xml><?xml version="1.0" encoding="utf-8"?>
<p:tagLst xmlns:a="http://schemas.openxmlformats.org/drawingml/2006/main" xmlns:r="http://schemas.openxmlformats.org/officeDocument/2006/relationships" xmlns:p="http://schemas.openxmlformats.org/presentationml/2006/main">
  <p:tag name="TIMING" val="|35.3|1.4|1.3"/>
</p:tagLst>
</file>

<file path=ppt/tags/tag20.xml><?xml version="1.0" encoding="utf-8"?>
<p:tagLst xmlns:a="http://schemas.openxmlformats.org/drawingml/2006/main" xmlns:r="http://schemas.openxmlformats.org/officeDocument/2006/relationships" xmlns:p="http://schemas.openxmlformats.org/presentationml/2006/main">
  <p:tag name="TIMING" val="|35.3|1.4|1.3"/>
</p:tagLst>
</file>

<file path=ppt/tags/tag21.xml><?xml version="1.0" encoding="utf-8"?>
<p:tagLst xmlns:a="http://schemas.openxmlformats.org/drawingml/2006/main" xmlns:r="http://schemas.openxmlformats.org/officeDocument/2006/relationships" xmlns:p="http://schemas.openxmlformats.org/presentationml/2006/main">
  <p:tag name="TIMING" val="|35.3|1.4|1.3"/>
</p:tagLst>
</file>

<file path=ppt/tags/tag22.xml><?xml version="1.0" encoding="utf-8"?>
<p:tagLst xmlns:a="http://schemas.openxmlformats.org/drawingml/2006/main" xmlns:r="http://schemas.openxmlformats.org/officeDocument/2006/relationships" xmlns:p="http://schemas.openxmlformats.org/presentationml/2006/main">
  <p:tag name="TIMING" val="|35.3|1.4|1.3"/>
</p:tagLst>
</file>

<file path=ppt/tags/tag23.xml><?xml version="1.0" encoding="utf-8"?>
<p:tagLst xmlns:a="http://schemas.openxmlformats.org/drawingml/2006/main" xmlns:r="http://schemas.openxmlformats.org/officeDocument/2006/relationships" xmlns:p="http://schemas.openxmlformats.org/presentationml/2006/main">
  <p:tag name="TIMING" val="|35.3|1.4|1.3"/>
</p:tagLst>
</file>

<file path=ppt/tags/tag24.xml><?xml version="1.0" encoding="utf-8"?>
<p:tagLst xmlns:a="http://schemas.openxmlformats.org/drawingml/2006/main" xmlns:r="http://schemas.openxmlformats.org/officeDocument/2006/relationships" xmlns:p="http://schemas.openxmlformats.org/presentationml/2006/main">
  <p:tag name="TIMING" val="|35.3|1.4|1.3"/>
</p:tagLst>
</file>

<file path=ppt/tags/tag3.xml><?xml version="1.0" encoding="utf-8"?>
<p:tagLst xmlns:a="http://schemas.openxmlformats.org/drawingml/2006/main" xmlns:r="http://schemas.openxmlformats.org/officeDocument/2006/relationships" xmlns:p="http://schemas.openxmlformats.org/presentationml/2006/main">
  <p:tag name="TIMING" val="|35.3|1.4|1.3"/>
</p:tagLst>
</file>

<file path=ppt/tags/tag4.xml><?xml version="1.0" encoding="utf-8"?>
<p:tagLst xmlns:a="http://schemas.openxmlformats.org/drawingml/2006/main" xmlns:r="http://schemas.openxmlformats.org/officeDocument/2006/relationships" xmlns:p="http://schemas.openxmlformats.org/presentationml/2006/main">
  <p:tag name="TIMING" val="|35.3|1.4|1.3"/>
</p:tagLst>
</file>

<file path=ppt/tags/tag5.xml><?xml version="1.0" encoding="utf-8"?>
<p:tagLst xmlns:a="http://schemas.openxmlformats.org/drawingml/2006/main" xmlns:r="http://schemas.openxmlformats.org/officeDocument/2006/relationships" xmlns:p="http://schemas.openxmlformats.org/presentationml/2006/main">
  <p:tag name="TIMING" val="|35.3|1.4|1.3"/>
</p:tagLst>
</file>

<file path=ppt/tags/tag6.xml><?xml version="1.0" encoding="utf-8"?>
<p:tagLst xmlns:a="http://schemas.openxmlformats.org/drawingml/2006/main" xmlns:r="http://schemas.openxmlformats.org/officeDocument/2006/relationships" xmlns:p="http://schemas.openxmlformats.org/presentationml/2006/main">
  <p:tag name="TIMING" val="|35.3|1.4|1.3"/>
</p:tagLst>
</file>

<file path=ppt/tags/tag7.xml><?xml version="1.0" encoding="utf-8"?>
<p:tagLst xmlns:a="http://schemas.openxmlformats.org/drawingml/2006/main" xmlns:r="http://schemas.openxmlformats.org/officeDocument/2006/relationships" xmlns:p="http://schemas.openxmlformats.org/presentationml/2006/main">
  <p:tag name="TIMING" val="|35.3|1.4|1.3"/>
</p:tagLst>
</file>

<file path=ppt/tags/tag8.xml><?xml version="1.0" encoding="utf-8"?>
<p:tagLst xmlns:a="http://schemas.openxmlformats.org/drawingml/2006/main" xmlns:r="http://schemas.openxmlformats.org/officeDocument/2006/relationships" xmlns:p="http://schemas.openxmlformats.org/presentationml/2006/main">
  <p:tag name="TIMING" val="|35.3|1.4|1.3"/>
</p:tagLst>
</file>

<file path=ppt/tags/tag9.xml><?xml version="1.0" encoding="utf-8"?>
<p:tagLst xmlns:a="http://schemas.openxmlformats.org/drawingml/2006/main" xmlns:r="http://schemas.openxmlformats.org/officeDocument/2006/relationships" xmlns:p="http://schemas.openxmlformats.org/presentationml/2006/main">
  <p:tag name="TIMING" val="|35.3|1.4|1.3"/>
</p:tagLst>
</file>

<file path=ppt/theme/theme1.xml><?xml version="1.0" encoding="utf-8"?>
<a:theme xmlns:a="http://schemas.openxmlformats.org/drawingml/2006/main" name="清风素材 https://12sc.taobao.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19055</TotalTime>
  <Words>3366</Words>
  <Application>Microsoft Macintosh PowerPoint</Application>
  <PresentationFormat>宽屏</PresentationFormat>
  <Paragraphs>236</Paragraphs>
  <Slides>26</Slides>
  <Notes>26</Notes>
  <HiddenSlides>8</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26</vt:i4>
      </vt:variant>
    </vt:vector>
  </HeadingPairs>
  <TitlesOfParts>
    <vt:vector size="35" baseType="lpstr">
      <vt:lpstr>DengXian</vt:lpstr>
      <vt:lpstr>微软雅黑</vt:lpstr>
      <vt:lpstr>Söhne</vt:lpstr>
      <vt:lpstr>Arial</vt:lpstr>
      <vt:lpstr>Arial</vt:lpstr>
      <vt:lpstr>Calibri</vt:lpstr>
      <vt:lpstr>Cambria</vt:lpstr>
      <vt:lpstr>Cambria Math</vt:lpstr>
      <vt:lpstr>清风素材 https://12sc.taobao.com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义凯 赵</cp:lastModifiedBy>
  <cp:revision>1020</cp:revision>
  <dcterms:created xsi:type="dcterms:W3CDTF">2015-05-06T09:02:23Z</dcterms:created>
  <dcterms:modified xsi:type="dcterms:W3CDTF">2024-05-14T21:57:28Z</dcterms:modified>
</cp:coreProperties>
</file>