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313" r:id="rId4"/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7" r:id="rId16"/>
    <p:sldId id="329" r:id="rId17"/>
    <p:sldId id="328" r:id="rId18"/>
    <p:sldId id="331" r:id="rId19"/>
    <p:sldId id="332" r:id="rId20"/>
    <p:sldId id="333" r:id="rId21"/>
    <p:sldId id="334" r:id="rId22"/>
    <p:sldId id="279" r:id="rId23"/>
    <p:sldId id="305" r:id="rId24"/>
    <p:sldId id="335" r:id="rId25"/>
    <p:sldId id="336" r:id="rId26"/>
    <p:sldId id="337" r:id="rId27"/>
    <p:sldId id="29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F2F2F2"/>
    <a:srgbClr val="FFFFFF"/>
    <a:srgbClr val="D2834F"/>
    <a:srgbClr val="741618"/>
    <a:srgbClr val="FFF3CC"/>
    <a:srgbClr val="7892C2"/>
    <a:srgbClr val="839CC7"/>
    <a:srgbClr val="6482B9"/>
    <a:srgbClr val="D28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52"/>
  </p:normalViewPr>
  <p:slideViewPr>
    <p:cSldViewPr snapToGrid="0" snapToObjects="1">
      <p:cViewPr varScale="1">
        <p:scale>
          <a:sx n="87" d="100"/>
          <a:sy n="87" d="100"/>
        </p:scale>
        <p:origin x="920" y="40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FB17077-FEC6-B945-8CDE-D549F2DA66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8627AA-7C8C-C241-865A-70FE197E77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900B-EAF0-7D4B-8F95-B29784D65253}" type="datetimeFigureOut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F89FA5-E4D5-A04D-9D1E-F23974CDA5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628AE5-9E2B-F848-A20B-C9B764537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585E-4C6D-3F43-A198-65E8FE580A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1337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4B79-C183-6B41-A5F0-6F8BC80C0CEB}" type="datetimeFigureOut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9018-54A1-FE43-B8B1-4AEA48996A6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656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大家好，我是杨凯程，我今天来介绍的是我们组的工作</a:t>
            </a:r>
            <a:r>
              <a:rPr kumimoji="1" lang="en-US" altLang="zh-CN" sz="1800" b="1" dirty="0" err="1">
                <a:solidFill>
                  <a:schemeClr val="bg1"/>
                </a:solidFill>
              </a:rPr>
              <a:t>Qcluster</a:t>
            </a:r>
            <a:r>
              <a:rPr kumimoji="1" lang="en-US" altLang="zh-CN" sz="1800" b="1" dirty="0">
                <a:solidFill>
                  <a:schemeClr val="bg1"/>
                </a:solidFill>
              </a:rPr>
              <a:t>: Clustering Packets for Flow Scheduling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zh-CN" altLang="en-US" dirty="0"/>
              <a:t>发表在</a:t>
            </a:r>
            <a:r>
              <a:rPr kumimoji="1" lang="en-US" altLang="zh-CN" dirty="0"/>
              <a:t>www2022</a:t>
            </a:r>
            <a:r>
              <a:rPr kumimoji="1" lang="zh-CN" altLang="en-US"/>
              <a:t>上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我们的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insight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是流调度本质是个队列聚类问题，也就是说，我们需要将有相似权重的包分配到相同的队列，从而利用优先级队列进行流调度。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比如说，对于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任务，我们显然应该将剩余流大小最小地包放在优先级最高的队列，将剩余流大小最大的包放在优先级最低的队列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队列数越多，效果越好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如果我们将大小流混杂在同一个队列中，那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的效果就不会理想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注意，权重是与流调度任务密切相关的，对于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，权重就是剩余包大小，对于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，权重就是当前流已经发出的字节数。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08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基于这些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insight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，我们提出了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Qcluster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框架，首先，我们设计一个名为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SCM sketch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算法来查询包权重并更新队列权重，然后，我们综合考虑多种因素，包括包权重到队列权重的距离，聚类大小，以及可能的乱序来决定插入的队列，最后，针对不同的流调度任务，我们采用不同的出队策略。接下来，我们具体介绍每部分的内容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672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为了支持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Qcluster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，我们需要三种每流信息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首先是一个流已经被发送的字节数，在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等流调度任务中，我们需要这个信息作为包的权重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其次，我们需要最后一个包的到达时间，我们需要这个信息来分割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message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以清除过时的信息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(message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指被复用的链接）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`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，以及分割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，用来辅助避免包乱序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最后，我们需要每个包上次插入的队列，用于防止包乱序，比如对于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任务，如果一个流的上一个包被插入了最低优先级的队列，那么新来的包也只能被插入最低优先级队列以防止包乱序。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166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为了提供以上信息，我们提出了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Count-Min sketch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的改进版本，称为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SCM sketch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CM 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skecth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的每个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counter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扩展到三个域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time,counter,queue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ID&gt;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SCM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也有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行数组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我们先描述插入过程，和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Cmsketch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一样，对于每个插入的包，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SCM sketch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在每行为其寻找一个哈希桶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，如图所示，通常情况下，插入的包将所有哈希桶中的时间戳更新为当前时间戳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T6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，并将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counter+1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，为了更精确的统计，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counter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也可以加字节数。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如果当前时间戳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T6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和桶中最老时间戳（例如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T2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）的差超过了一个预设的阈值，我们认为这些桶中的信息是上个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message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的，是过时的，便将所有信息清空后再插入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关于查询，对每个插入的包，我们会查询出其频数用于其权重计算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关于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Queue id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的操作过于复杂，我们不展开描述，但要明确是用来防止包乱序的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774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接下来我们描述一个数据包是如何选择队列的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首先，每个队列的权重是由队列内部的所有包的平均权重决定，如图所示，该队列的权重为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3.17</a:t>
            </a: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根据经典的聚类思想，每个包会进入到距离最近的队列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对于不同的流调度算法，距离的定义是不一样的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205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Fair queueing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来说，我们需要相同大小的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cluster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，由于流数量和队列权重成反比，为了实现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fq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，所有队列需要采用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weighted round robin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的出队策略，同样，这里的权重也和队列权重成反比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5606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表示队列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clutser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的大小，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表示队列的权重。当前情况下，流的阈值在队列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之间，我们提出一种称为适应性阈值的技巧来调整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cluster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的大小，决定包被发往哪个队列的阈值由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mi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mi+1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与参数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决定，而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由两个队列包数量比值与另一个参数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alpha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的决定，一旦第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个队列相对第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(i+1)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个队列的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cluster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大小变大，那么我们就减小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alpha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，反之，我们增加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alpha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6781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由于大量小流只占很少的包数，在以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FCT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为优化目标的任务，例如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，以及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DDL-aware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中，我们需要采取严格优先级的出队策略。如果我们让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cluster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大小相同，那么在优先级最高的队列，大流就会开始阻塞小流，因此，我们需要让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clutser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大小与队列权重成正比，类似的，我们也可以用先前提出的适应性阈值，只需要微小的修改，这里不再深入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213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由于聚类导致的阈值变化，一个流后续的包可能会进入高优先级的队列，而先前的部分包还在低优先级队列。这时候包乱序就发生了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155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我们的乱序避免策略基于一个假设，一个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里的包都会在下个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来之前出队列。注意到，我们的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SCMsketch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同时记录了时间戳和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queue ID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。利用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SCM sketch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，我们可以识别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的开始，以及记录这个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中的包进入的队列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27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流调度指为了某些优化目标，决定包转发顺序的过程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如果交换机决定始终将一个流的包向最低优先级的队列转发，在拥堵的情况下，这条流可能直接被饿死，也就是说一个包也发不出去。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因此流调度直接影响用户的体验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70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针对不同的流调度任务，我们有不同的策略，由于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FQ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的队列是基于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round robin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的，因此我们不能在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里换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queue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等任务的队列是基于优先级的，因此我们不能在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flowlet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里提升流的优先级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4950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除了之前描述的四种主流流调度任务，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Qcluster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还可以被应用到许多流调度任务中，这里给出了调度策略以及对应的包权重设置，乱序避免策略，以及出队策略</a:t>
            </a: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7840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接下来展示我们的实验结果，我们的</a:t>
            </a:r>
            <a:r>
              <a:rPr kumimoji="1" lang="en-US" altLang="zh-CN" dirty="0"/>
              <a:t>testbed</a:t>
            </a:r>
            <a:r>
              <a:rPr kumimoji="1" lang="zh-CN" altLang="en-US" dirty="0"/>
              <a:t>由一台</a:t>
            </a:r>
            <a:r>
              <a:rPr kumimoji="1" lang="en-US" altLang="zh-CN" dirty="0" err="1"/>
              <a:t>tofino</a:t>
            </a:r>
            <a:r>
              <a:rPr kumimoji="1" lang="zh-CN" altLang="en-US" dirty="0"/>
              <a:t>交换机和</a:t>
            </a:r>
            <a:r>
              <a:rPr kumimoji="1" lang="en-US" altLang="zh-CN" dirty="0"/>
              <a:t>7</a:t>
            </a:r>
            <a:r>
              <a:rPr kumimoji="1" lang="zh-CN" altLang="en-US" dirty="0"/>
              <a:t>台服务器组成，端侧的网卡采用</a:t>
            </a:r>
            <a:r>
              <a:rPr kumimoji="1" lang="en-US" altLang="zh-CN" dirty="0"/>
              <a:t>CX-3</a:t>
            </a:r>
            <a:r>
              <a:rPr kumimoji="1" lang="zh-CN" altLang="en-US" dirty="0"/>
              <a:t>，我们在交换机和端上</a:t>
            </a:r>
            <a:r>
              <a:rPr kumimoji="1" lang="zh-CN" altLang="en-US"/>
              <a:t>开启</a:t>
            </a:r>
            <a:r>
              <a:rPr kumimoji="1" lang="en-US" altLang="zh-CN"/>
              <a:t>ECN</a:t>
            </a:r>
            <a:r>
              <a:rPr kumimoji="1" lang="zh-CN" altLang="en-US"/>
              <a:t>。</a:t>
            </a:r>
            <a:r>
              <a:rPr kumimoji="1" lang="zh-CN" altLang="en-US" dirty="0"/>
              <a:t>实验中采用</a:t>
            </a:r>
            <a:r>
              <a:rPr kumimoji="1" lang="en-US" altLang="zh-CN" dirty="0"/>
              <a:t>6</a:t>
            </a:r>
            <a:r>
              <a:rPr kumimoji="1" lang="zh-CN" altLang="en-US" dirty="0"/>
              <a:t>发</a:t>
            </a:r>
            <a:r>
              <a:rPr kumimoji="1" lang="en-US" altLang="zh-CN" dirty="0"/>
              <a:t>1</a:t>
            </a:r>
            <a:r>
              <a:rPr kumimoji="1" lang="zh-CN" altLang="en-US" dirty="0"/>
              <a:t>的拓扑。模拟采用</a:t>
            </a:r>
            <a:r>
              <a:rPr kumimoji="1" lang="en-US" altLang="zh-CN" dirty="0"/>
              <a:t>ns2</a:t>
            </a:r>
            <a:r>
              <a:rPr kumimoji="1" lang="zh-CN" altLang="en-US" dirty="0"/>
              <a:t>模拟，拓扑同样</a:t>
            </a:r>
            <a:r>
              <a:rPr kumimoji="1" lang="zh-CN" altLang="en-US"/>
              <a:t>为</a:t>
            </a:r>
            <a:r>
              <a:rPr kumimoji="1" lang="en-US" altLang="zh-CN"/>
              <a:t>6</a:t>
            </a:r>
            <a:r>
              <a:rPr kumimoji="1" lang="zh-CN" altLang="en-US"/>
              <a:t>发</a:t>
            </a:r>
            <a:r>
              <a:rPr kumimoji="1" lang="en-US" altLang="zh-CN"/>
              <a:t>1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4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接下来我们展示在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testbed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上有关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fair queueing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的实验结果，左边的图表示，不管用什么初始阈值，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FQ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的阈值可以很快收敛，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并且不同的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初始阈值得到的稳定阈值也相近，右边的图表示，不同的初始阈值情况下，每个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queue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cluster size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可以很快趋近相同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8218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接下来我们展示在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testbed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SOTA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对比的实验结果，左边的图表示在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任务下，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QC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在不知道流量分布的情况下可以表现的和预先测量流量分布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PIAS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算法几乎一样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好，右边的图表示，在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FQ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任务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下，队列的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初始阈值选择对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QC</a:t>
            </a:r>
            <a:r>
              <a:rPr lang="zh-CN" altLang="en-US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的影响很小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502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接下来我们展示在</a:t>
            </a:r>
            <a:r>
              <a:rPr lang="en-US" altLang="zh-CN" dirty="0"/>
              <a:t>ns2</a:t>
            </a:r>
            <a:r>
              <a:rPr lang="zh-CN" altLang="en-US" dirty="0"/>
              <a:t>模拟中得到的实验结果，如左边图所示，在不同负载下的</a:t>
            </a:r>
            <a:r>
              <a:rPr lang="en-US" altLang="zh-CN" dirty="0"/>
              <a:t>FQ</a:t>
            </a:r>
            <a:r>
              <a:rPr lang="zh-CN" altLang="en-US" dirty="0"/>
              <a:t>任务中，</a:t>
            </a:r>
            <a:r>
              <a:rPr lang="en-US" altLang="zh-CN" dirty="0"/>
              <a:t>QC</a:t>
            </a:r>
            <a:r>
              <a:rPr lang="zh-CN" altLang="en-US" dirty="0"/>
              <a:t>可以取得比</a:t>
            </a:r>
            <a:r>
              <a:rPr lang="en-US" altLang="zh-CN" dirty="0"/>
              <a:t>AFQ</a:t>
            </a:r>
            <a:r>
              <a:rPr lang="zh-CN" altLang="en-US" dirty="0"/>
              <a:t>更好的性能，如右边图所示，在</a:t>
            </a:r>
            <a:r>
              <a:rPr lang="en-US" altLang="zh-CN" dirty="0" err="1"/>
              <a:t>ddl</a:t>
            </a:r>
            <a:r>
              <a:rPr lang="en-US" altLang="zh-CN" dirty="0"/>
              <a:t>-aware</a:t>
            </a:r>
            <a:r>
              <a:rPr lang="zh-CN" altLang="en-US" dirty="0"/>
              <a:t>任务中，</a:t>
            </a:r>
            <a:r>
              <a:rPr lang="en-US" altLang="zh-CN" dirty="0"/>
              <a:t>QC</a:t>
            </a:r>
            <a:r>
              <a:rPr lang="zh-CN" altLang="en-US" dirty="0"/>
              <a:t>可以达到比</a:t>
            </a:r>
            <a:r>
              <a:rPr lang="en-US" altLang="zh-CN" dirty="0" err="1"/>
              <a:t>pfabric</a:t>
            </a:r>
            <a:r>
              <a:rPr lang="zh-CN" altLang="en-US" dirty="0"/>
              <a:t>更高的</a:t>
            </a:r>
            <a:r>
              <a:rPr lang="en-US" altLang="zh-CN" dirty="0"/>
              <a:t>throughput</a:t>
            </a:r>
            <a:r>
              <a:rPr lang="zh-CN" altLang="en-US" dirty="0"/>
              <a:t>，以及非</a:t>
            </a:r>
            <a:r>
              <a:rPr lang="en-US" altLang="zh-CN" dirty="0" err="1"/>
              <a:t>ddl</a:t>
            </a:r>
            <a:r>
              <a:rPr lang="zh-CN" altLang="en-US" dirty="0"/>
              <a:t>流的</a:t>
            </a:r>
            <a:r>
              <a:rPr lang="en-US" altLang="zh-CN" dirty="0" err="1"/>
              <a:t>fct</a:t>
            </a:r>
            <a:r>
              <a:rPr lang="zh-CN" altLang="en-US" dirty="0"/>
              <a:t>也</a:t>
            </a:r>
            <a:r>
              <a:rPr lang="zh-CN" altLang="en-US"/>
              <a:t>比</a:t>
            </a:r>
            <a:r>
              <a:rPr lang="en-US" altLang="zh-CN"/>
              <a:t>pfabric</a:t>
            </a:r>
            <a:r>
              <a:rPr lang="zh-CN" altLang="en-US"/>
              <a:t>更</a:t>
            </a:r>
            <a:r>
              <a:rPr lang="zh-CN" altLang="en-US" dirty="0"/>
              <a:t>低。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7527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最后我们展示包乱序避免对乱序率以及</a:t>
            </a:r>
            <a:r>
              <a:rPr lang="en-US" altLang="zh-CN" dirty="0"/>
              <a:t>FCT</a:t>
            </a:r>
            <a:r>
              <a:rPr lang="zh-CN" altLang="en-US" dirty="0"/>
              <a:t>的影响，可以看到，采用该技术可以显著降低乱序率，而流</a:t>
            </a:r>
            <a:r>
              <a:rPr lang="en-US" altLang="zh-CN" dirty="0"/>
              <a:t>FCT</a:t>
            </a:r>
            <a:r>
              <a:rPr lang="zh-CN" altLang="en-US" dirty="0"/>
              <a:t>几乎不变。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042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all. Thank you for your listening.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944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我们介绍四种经典流调度任务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单纯从流平均完成时间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`FCT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考虑，最优的方案是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：剩余长度最短的流先走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很多时候，因为现有协议不支持，没办法获得剩余流长度，因此提出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：当前流大小最小的流先走，用来逼近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除了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FCT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，很多场景关注公平性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比如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Fair Queueing: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每个流均匀的走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还有一些场景对部分任务有特殊的完成时间要求，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比如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Deadline-aware scheduling 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在尽可能满足</a:t>
            </a:r>
            <a:r>
              <a:rPr lang="en-US" altLang="zh-CN" sz="1800" kern="1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ddl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的前提下优化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FCT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145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我们展示一个以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规则进行流调度的例子，数值为对应的剩余流大小，那么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SRPT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的最优排列如图所示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417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交换机目前只能支持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FIFO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队列，也就是先进先出队列，如图所示，单队列难以支持流调度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692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交换机有很多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FIFO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队列，以及交换机支持优先级队列，也就是交换机会严格优先发送优先级高的队列里的包。这为流调度提供了基础。如图所示，多个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FIFO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优先级队列可以完成流调度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280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利用交换机的多队列以及优先级队列性质，如胶片中展示的，研究人员提出了很多流调度算法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162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现有工作主要有如下三点限制：首先是不通用，很少有工作可以支持全部四个测量任务，然后是不实用，很多算法需要大量的队列，比如</a:t>
            </a:r>
            <a:r>
              <a:rPr lang="en-US" altLang="zh-CN" sz="1800" kern="100" dirty="0" err="1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nagle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，或者需要复杂的操作，例如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AFQ</a:t>
            </a: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，它需要旋转队列的优先级。最后是对流量敏感，需要提前测量配置队列阈值，比如</a:t>
            </a:r>
            <a:r>
              <a:rPr lang="en-US" altLang="zh-CN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PIAS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55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我们的目标是设计满足以下三个目标的框架</a:t>
            </a:r>
            <a:endParaRPr lang="en-US" altLang="zh-CN" sz="1800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通用性：可以被应用于全部现有调度问题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实用性，可以在有限个</a:t>
            </a:r>
            <a:r>
              <a:rPr lang="en-US" altLang="zh-CN" dirty="0" err="1"/>
              <a:t>fifo</a:t>
            </a:r>
            <a:r>
              <a:rPr lang="zh-CN" altLang="en-US" dirty="0"/>
              <a:t>队列下工作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流量无关性：可以在不提前测量流量分布的情况下工作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C9018-54A1-FE43-B8B1-4AEA48996A6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646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D9415-04B2-2940-95A6-70B2EFACB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84CF85-8255-9D45-BF31-027D621E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25C998-353A-1349-9DBD-DD2851AA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148"/>
            <a:ext cx="2743200" cy="365125"/>
          </a:xfrm>
        </p:spPr>
        <p:txBody>
          <a:bodyPr/>
          <a:lstStyle/>
          <a:p>
            <a:fld id="{D0208B31-31E3-4B40-B9D0-91E1128E041A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2BD1B-718C-E446-A567-B478F9A4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148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E62EB0-9893-A54B-BA19-EE6AD493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148"/>
            <a:ext cx="2743200" cy="365125"/>
          </a:xfrm>
        </p:spPr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3AAAD-70D2-5446-B995-AFA8F44F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4F49E2-E8E9-8F47-891E-C51639086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B4C33-69A5-5A4B-9CA2-658668E0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B16B-D848-424E-A218-1A203FCAB599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3C654-6072-044E-B5FE-899C318E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CCCC5A-CF8E-0142-BFC2-B437C044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72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18799E-0995-2A49-8416-98F0B8B56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3B088B-AE12-6243-9AA9-9DD42D7E3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DFF6AB-DAEA-D94E-B006-CA557C8A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97CF-7BB2-4948-B2E5-28D4EFECA7C2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BCD86-2414-6E4E-83BD-8644F399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17ACB-8760-3B4A-A9DD-C5671F45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48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DDAFE08C-B2AF-6143-B0D9-C0EBD58C9C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15803" y="195007"/>
            <a:ext cx="1109173" cy="1064790"/>
            <a:chOff x="828368" y="116632"/>
            <a:chExt cx="1200150" cy="1152128"/>
          </a:xfrm>
          <a:solidFill>
            <a:srgbClr val="741618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0CB9726-3F6E-1049-961B-04F11DDC9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381" y="1105252"/>
              <a:ext cx="63500" cy="80241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70F3194-CD8A-9843-99CC-652377BB9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5256" y="1141587"/>
              <a:ext cx="63500" cy="80241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A660E8B-B65A-944D-9A7A-9DD58C2A0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368" y="1138559"/>
              <a:ext cx="65088" cy="86296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03937E6-4F99-9C48-B5EE-E96ED5EF8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131" y="1102224"/>
              <a:ext cx="71438" cy="83269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1E2006-D43D-874D-84A8-0065628C4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368" y="116632"/>
              <a:ext cx="1200150" cy="115212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4B27F2F-B746-E145-B2C8-85037689A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356" y="269543"/>
              <a:ext cx="887413" cy="850848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ABA61FD-E486-BD42-8DFF-333B2F4CD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3" y="838794"/>
              <a:ext cx="93663" cy="75698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D5F90DB-C7FA-5B49-9D2F-07C8D407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81" y="713134"/>
              <a:ext cx="85725" cy="78726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B1229DB-821C-0642-985B-D8237A8C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81" y="575364"/>
              <a:ext cx="90488" cy="93866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6B9D337-4475-CD4F-B5A8-EF125F7B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43" y="478470"/>
              <a:ext cx="90488" cy="68129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4E46C32-616F-F84B-A404-537CC602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93" y="351297"/>
              <a:ext cx="112713" cy="116576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4C6FC75-82EF-3541-A20E-832AA132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906" y="265001"/>
              <a:ext cx="90488" cy="90838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447B2AB0-0DA4-E544-87EF-86D52F012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706" y="171135"/>
              <a:ext cx="88900" cy="90838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DCB902B-9931-DE45-B409-1E738C33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756" y="163565"/>
              <a:ext cx="93663" cy="80241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599DFFD0-8EE4-5441-ADA9-3D59B1850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693" y="178705"/>
              <a:ext cx="63500" cy="83269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AC0F857-5EB5-A842-9502-5217BC1A8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68" y="207470"/>
              <a:ext cx="82550" cy="90838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478ABA3-B304-074E-9ACA-E4CB8C48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781" y="280140"/>
              <a:ext cx="104775" cy="104464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DE54C6B-7F47-6F4B-8ACC-7C1E225D4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1506" y="374006"/>
              <a:ext cx="98425" cy="115061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550C5BE-848C-4944-BA16-773235F7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831" y="502694"/>
              <a:ext cx="95250" cy="7267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9C14539-7296-2F41-9BBC-EBD87237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993" y="619268"/>
              <a:ext cx="82550" cy="49961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541DBA1A-F4B1-9E40-B5F8-E4F900A7C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993" y="716162"/>
              <a:ext cx="87313" cy="75698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D51A487-EE3B-7648-95B6-2A47CA4D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656" y="835766"/>
              <a:ext cx="98425" cy="89324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2561DC3-9724-DD42-A756-9CE44EB04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456" y="301336"/>
              <a:ext cx="815975" cy="782720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3427252-1E62-404A-8134-6256BE28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07"/>
            <a:ext cx="7772400" cy="1064790"/>
          </a:xfrm>
        </p:spPr>
        <p:txBody>
          <a:bodyPr/>
          <a:lstStyle>
            <a:lvl1pPr>
              <a:defRPr>
                <a:solidFill>
                  <a:srgbClr val="7416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6776AA-304D-7A4F-9FF5-A5CF1032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2F31D7-A23F-8144-B4FD-A9B07A74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148"/>
            <a:ext cx="2743200" cy="365125"/>
          </a:xfrm>
        </p:spPr>
        <p:txBody>
          <a:bodyPr/>
          <a:lstStyle/>
          <a:p>
            <a:fld id="{57AC08C4-ECD2-F249-9110-39D4789A4150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1B4A0D-BAA7-5F40-9564-41C0A442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148"/>
            <a:ext cx="41148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95F9F-7C08-594F-8DD2-16749E51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148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99DD2-3293-0048-9092-79BE9AEA5DFC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7802BC8-A392-9244-B912-208725E2E504}"/>
              </a:ext>
            </a:extLst>
          </p:cNvPr>
          <p:cNvSpPr/>
          <p:nvPr userDrawn="1"/>
        </p:nvSpPr>
        <p:spPr>
          <a:xfrm>
            <a:off x="0" y="1410548"/>
            <a:ext cx="12192000" cy="36000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9ECB99-78B1-F745-AE01-DD07DB10A20A}"/>
              </a:ext>
            </a:extLst>
          </p:cNvPr>
          <p:cNvSpPr/>
          <p:nvPr userDrawn="1"/>
        </p:nvSpPr>
        <p:spPr>
          <a:xfrm>
            <a:off x="0" y="1495165"/>
            <a:ext cx="12192000" cy="36000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182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94F12-D8B9-2943-A9E7-D20CD32D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3A58B-EF5D-0A4E-9575-F5B8F4B7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D5734-CBAC-B248-8ABB-F27E5231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B52E-E1D2-E94F-9B12-8C717509C9EA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24194-EEE6-284B-8C6E-A6C78FFE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FC3BD-3F80-7841-95D8-A6805E69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51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308A9-EA06-224C-AD91-6DA40E31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D34CA6-5700-CD4D-95AA-5B4EC78CF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001E7D-2EF8-7747-8EBD-437CC5372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D3B65-0347-4648-836C-F1D78346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8DE-340F-7540-BCF9-0BF54FE5B315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94BE9E-965E-5E42-8E81-166D595C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0DD10A-0FCC-C747-961E-1E3ECA81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05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DE3C6-1B92-764C-AEE5-E93D86BC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4F81D2-7048-8643-B3F9-1F092503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1F8DC4-0D6B-E24F-BD99-9DDF3C7CA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E97BF5-FD94-594E-9745-357222E6D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307E54-7F62-FA4D-8B9F-10EABD058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81764E-B72B-F047-AAD3-394B951B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013D-55A1-554B-AEBF-719EA0811E97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1CE565-D77E-6F4C-A649-75040796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EAFEAB-8261-724B-8891-F403AE6D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168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1657A-023F-EB42-9504-8FE98061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5EA6B-C976-1440-A5F4-5E9D8987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5B20-2A5A-2246-B50D-4EF94053E7D9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74C6B7-F732-6748-956B-B404C9A8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A655AD-E688-EC48-9131-381959BD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23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86C7C1-F72D-F849-9A69-AA689970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245-D959-9047-812F-B3EFF01F2453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4F3B03E-E2DB-4E41-9763-C7D5B56A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05D4A6-BF99-5D45-BA56-395FBA38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28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FC508-B697-1448-AC0F-CA9949C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D79EC-A1A5-634A-A0E9-79871400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297B0D-735B-874F-B8C6-8E553195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5E8469-DC5E-7D49-AF12-D9A219BB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415D-7E64-EA41-A969-97FE60D86224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74E791-CEE8-9F43-A0B0-9936D73F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5A14FC-7AD9-DD47-8FC3-81F984D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9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AE0B5-9010-954B-8751-90B7D4F8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E991D2-D884-C545-800E-05434F3B2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21CB28-232E-2E44-9B76-37894B346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8AE2F7-5699-0649-B978-6D35A29B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1DE2-A196-2547-9EC6-6D7BDE580266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D01CEE-6BE9-984E-B22B-6EE3048A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A97285-0A82-474E-A6C2-861DF5C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792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21D683-70B1-CA4D-997E-05032400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C9817A-6310-C541-B443-6804676F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D6399-3951-6B42-B4A0-39D9F16B0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BA1C-15ED-8E44-BC6B-CBDCF11689F6}" type="datetime1">
              <a:rPr kumimoji="1" lang="zh-CN" altLang="en-US" smtClean="0"/>
              <a:t>2022/3/31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65657A-909C-244E-9B08-3DC299C1E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A6901-5B24-B046-919B-A466EB67C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9DD2-3293-0048-9092-79BE9AEA5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1F9D7EE-6033-074B-9604-292005140BFB}"/>
              </a:ext>
            </a:extLst>
          </p:cNvPr>
          <p:cNvSpPr/>
          <p:nvPr userDrawn="1"/>
        </p:nvSpPr>
        <p:spPr>
          <a:xfrm>
            <a:off x="0" y="6341697"/>
            <a:ext cx="12192000" cy="516303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8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>
            <a:extLst>
              <a:ext uri="{FF2B5EF4-FFF2-40B4-BE49-F238E27FC236}">
                <a16:creationId xmlns:a16="http://schemas.microsoft.com/office/drawing/2014/main" id="{8023ED88-8FE6-4B49-8C42-996AC28FF0B3}"/>
              </a:ext>
            </a:extLst>
          </p:cNvPr>
          <p:cNvSpPr/>
          <p:nvPr/>
        </p:nvSpPr>
        <p:spPr>
          <a:xfrm>
            <a:off x="0" y="-20604"/>
            <a:ext cx="12192000" cy="4157706"/>
          </a:xfrm>
          <a:prstGeom prst="rect">
            <a:avLst/>
          </a:prstGeom>
          <a:solidFill>
            <a:srgbClr val="741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60114D-FF06-9E47-BABB-ACFA5E472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3559"/>
            <a:ext cx="9144000" cy="19352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4000" b="1" dirty="0" err="1">
                <a:solidFill>
                  <a:schemeClr val="bg1"/>
                </a:solidFill>
              </a:rPr>
              <a:t>Qcluster</a:t>
            </a:r>
            <a:r>
              <a:rPr kumimoji="1" lang="en-US" altLang="zh-CN" sz="4000" b="1" dirty="0">
                <a:solidFill>
                  <a:schemeClr val="bg1"/>
                </a:solidFill>
              </a:rPr>
              <a:t>: Clustering Packets for Flow Scheduling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D4E70EC-779E-0344-8816-7C834CBA7B69}"/>
              </a:ext>
            </a:extLst>
          </p:cNvPr>
          <p:cNvGrpSpPr/>
          <p:nvPr/>
        </p:nvGrpSpPr>
        <p:grpSpPr>
          <a:xfrm>
            <a:off x="288000" y="144000"/>
            <a:ext cx="4271963" cy="1152128"/>
            <a:chOff x="479376" y="479847"/>
            <a:chExt cx="4271963" cy="12080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BD342CA-D20B-C947-A75E-AD0FD4EB1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389" y="1516485"/>
              <a:ext cx="63500" cy="84138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D26E34-8E62-544C-9474-75136B6FF2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6264" y="1554585"/>
              <a:ext cx="63500" cy="84138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A3DAEE-227A-8647-9AB7-A00CAA1C84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4376" y="1551410"/>
              <a:ext cx="65088" cy="90488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6F297F-BB73-1F49-8FAE-9D35AF30B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46139" y="1513310"/>
              <a:ext cx="71438" cy="87313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61525B-5A9E-A243-8C66-A2CD16726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9376" y="479847"/>
              <a:ext cx="1200150" cy="120808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8C6D26-B7AF-AB4D-A1BA-73FFB7FA38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364" y="640185"/>
              <a:ext cx="887413" cy="892175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034AD40-4DA2-994A-869D-25BB1CC000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751" y="1237085"/>
              <a:ext cx="93663" cy="79375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9F0790-016B-D644-865B-FB35AD8F79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89" y="1105322"/>
              <a:ext cx="85725" cy="82550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A63228C-B781-7549-B9AD-B1EAF5B19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589" y="960860"/>
              <a:ext cx="90488" cy="98425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F24C8E3-D283-2E43-8900-FBD9FE1E3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751" y="859260"/>
              <a:ext cx="90488" cy="71438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FF04DC3-7266-1C4E-876A-D7E591425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01" y="725910"/>
              <a:ext cx="112713" cy="122238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7EA436-AE80-5947-B5EC-507CD7F5D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914" y="635422"/>
              <a:ext cx="90488" cy="95250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D3912-D8EB-6442-8755-0CDFBFDC7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714" y="536997"/>
              <a:ext cx="88900" cy="95250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CE5959F-EB7C-314F-A16C-5807AD15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764" y="529060"/>
              <a:ext cx="93663" cy="84138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83A60AB-EA99-4E42-9DE8-045D8365E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701" y="544935"/>
              <a:ext cx="63500" cy="87313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2FE4F1-7295-C044-B46F-08B685652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2176" y="575097"/>
              <a:ext cx="82550" cy="95250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876005-AE13-3D4F-A074-EDE166A09C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6789" y="651297"/>
              <a:ext cx="104775" cy="109538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C74E7C9-24A3-2944-A604-6E3AAAEBA1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52514" y="749722"/>
              <a:ext cx="98425" cy="120650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1F175E6-C792-F149-BF22-2CF8E8CE3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2839" y="884660"/>
              <a:ext cx="95250" cy="7620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2A37BF-1F8A-5B4B-AC76-D29DC118E8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001" y="1006897"/>
              <a:ext cx="82550" cy="52388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2DFCC7-6436-4740-AC38-150AEB862F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3001" y="1108497"/>
              <a:ext cx="87313" cy="79375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631048-7F33-F746-A6B0-480322FB7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664" y="1233910"/>
              <a:ext cx="98425" cy="93663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6CE974A-B8C7-8A43-9905-63D18D5D24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1464" y="673522"/>
              <a:ext cx="815975" cy="820738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9753F80-15F3-9D41-832C-86E89857D1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4001" y="1452985"/>
              <a:ext cx="146050" cy="192088"/>
            </a:xfrm>
            <a:custGeom>
              <a:avLst/>
              <a:gdLst>
                <a:gd name="T0" fmla="*/ 39 w 39"/>
                <a:gd name="T1" fmla="*/ 13 h 51"/>
                <a:gd name="T2" fmla="*/ 37 w 39"/>
                <a:gd name="T3" fmla="*/ 20 h 51"/>
                <a:gd name="T4" fmla="*/ 33 w 39"/>
                <a:gd name="T5" fmla="*/ 25 h 51"/>
                <a:gd name="T6" fmla="*/ 27 w 39"/>
                <a:gd name="T7" fmla="*/ 28 h 51"/>
                <a:gd name="T8" fmla="*/ 20 w 39"/>
                <a:gd name="T9" fmla="*/ 29 h 51"/>
                <a:gd name="T10" fmla="*/ 14 w 39"/>
                <a:gd name="T11" fmla="*/ 29 h 51"/>
                <a:gd name="T12" fmla="*/ 14 w 39"/>
                <a:gd name="T13" fmla="*/ 44 h 51"/>
                <a:gd name="T14" fmla="*/ 15 w 39"/>
                <a:gd name="T15" fmla="*/ 47 h 51"/>
                <a:gd name="T16" fmla="*/ 17 w 39"/>
                <a:gd name="T17" fmla="*/ 48 h 51"/>
                <a:gd name="T18" fmla="*/ 19 w 39"/>
                <a:gd name="T19" fmla="*/ 49 h 51"/>
                <a:gd name="T20" fmla="*/ 22 w 39"/>
                <a:gd name="T21" fmla="*/ 49 h 51"/>
                <a:gd name="T22" fmla="*/ 22 w 39"/>
                <a:gd name="T23" fmla="*/ 51 h 51"/>
                <a:gd name="T24" fmla="*/ 0 w 39"/>
                <a:gd name="T25" fmla="*/ 51 h 51"/>
                <a:gd name="T26" fmla="*/ 0 w 39"/>
                <a:gd name="T27" fmla="*/ 49 h 51"/>
                <a:gd name="T28" fmla="*/ 3 w 39"/>
                <a:gd name="T29" fmla="*/ 49 h 51"/>
                <a:gd name="T30" fmla="*/ 5 w 39"/>
                <a:gd name="T31" fmla="*/ 48 h 51"/>
                <a:gd name="T32" fmla="*/ 6 w 39"/>
                <a:gd name="T33" fmla="*/ 47 h 51"/>
                <a:gd name="T34" fmla="*/ 7 w 39"/>
                <a:gd name="T35" fmla="*/ 44 h 51"/>
                <a:gd name="T36" fmla="*/ 7 w 39"/>
                <a:gd name="T37" fmla="*/ 8 h 51"/>
                <a:gd name="T38" fmla="*/ 6 w 39"/>
                <a:gd name="T39" fmla="*/ 5 h 51"/>
                <a:gd name="T40" fmla="*/ 5 w 39"/>
                <a:gd name="T41" fmla="*/ 4 h 51"/>
                <a:gd name="T42" fmla="*/ 2 w 39"/>
                <a:gd name="T43" fmla="*/ 3 h 51"/>
                <a:gd name="T44" fmla="*/ 0 w 39"/>
                <a:gd name="T45" fmla="*/ 3 h 51"/>
                <a:gd name="T46" fmla="*/ 0 w 39"/>
                <a:gd name="T47" fmla="*/ 0 h 51"/>
                <a:gd name="T48" fmla="*/ 23 w 39"/>
                <a:gd name="T49" fmla="*/ 0 h 51"/>
                <a:gd name="T50" fmla="*/ 35 w 39"/>
                <a:gd name="T51" fmla="*/ 4 h 51"/>
                <a:gd name="T52" fmla="*/ 39 w 39"/>
                <a:gd name="T53" fmla="*/ 13 h 51"/>
                <a:gd name="T54" fmla="*/ 28 w 39"/>
                <a:gd name="T55" fmla="*/ 22 h 51"/>
                <a:gd name="T56" fmla="*/ 30 w 39"/>
                <a:gd name="T57" fmla="*/ 18 h 51"/>
                <a:gd name="T58" fmla="*/ 30 w 39"/>
                <a:gd name="T59" fmla="*/ 15 h 51"/>
                <a:gd name="T60" fmla="*/ 30 w 39"/>
                <a:gd name="T61" fmla="*/ 11 h 51"/>
                <a:gd name="T62" fmla="*/ 28 w 39"/>
                <a:gd name="T63" fmla="*/ 7 h 51"/>
                <a:gd name="T64" fmla="*/ 25 w 39"/>
                <a:gd name="T65" fmla="*/ 4 h 51"/>
                <a:gd name="T66" fmla="*/ 20 w 39"/>
                <a:gd name="T67" fmla="*/ 3 h 51"/>
                <a:gd name="T68" fmla="*/ 14 w 39"/>
                <a:gd name="T69" fmla="*/ 3 h 51"/>
                <a:gd name="T70" fmla="*/ 14 w 39"/>
                <a:gd name="T71" fmla="*/ 26 h 51"/>
                <a:gd name="T72" fmla="*/ 18 w 39"/>
                <a:gd name="T73" fmla="*/ 26 h 51"/>
                <a:gd name="T74" fmla="*/ 24 w 39"/>
                <a:gd name="T75" fmla="*/ 25 h 51"/>
                <a:gd name="T76" fmla="*/ 28 w 39"/>
                <a:gd name="T77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51">
                  <a:moveTo>
                    <a:pt x="39" y="13"/>
                  </a:moveTo>
                  <a:cubicBezTo>
                    <a:pt x="39" y="16"/>
                    <a:pt x="38" y="18"/>
                    <a:pt x="37" y="20"/>
                  </a:cubicBezTo>
                  <a:cubicBezTo>
                    <a:pt x="36" y="22"/>
                    <a:pt x="35" y="24"/>
                    <a:pt x="33" y="25"/>
                  </a:cubicBezTo>
                  <a:cubicBezTo>
                    <a:pt x="31" y="27"/>
                    <a:pt x="29" y="28"/>
                    <a:pt x="27" y="28"/>
                  </a:cubicBezTo>
                  <a:cubicBezTo>
                    <a:pt x="25" y="29"/>
                    <a:pt x="23" y="29"/>
                    <a:pt x="2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2" y="2"/>
                    <a:pt x="35" y="4"/>
                  </a:cubicBezTo>
                  <a:cubicBezTo>
                    <a:pt x="37" y="6"/>
                    <a:pt x="39" y="9"/>
                    <a:pt x="39" y="13"/>
                  </a:cubicBezTo>
                  <a:close/>
                  <a:moveTo>
                    <a:pt x="28" y="22"/>
                  </a:moveTo>
                  <a:cubicBezTo>
                    <a:pt x="29" y="21"/>
                    <a:pt x="29" y="19"/>
                    <a:pt x="30" y="18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3" y="4"/>
                    <a:pt x="22" y="3"/>
                    <a:pt x="2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3" y="25"/>
                    <a:pt x="24" y="25"/>
                  </a:cubicBezTo>
                  <a:cubicBezTo>
                    <a:pt x="26" y="24"/>
                    <a:pt x="27" y="23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6C3C9A1-2149-0247-9579-7D1243A57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9101" y="1452985"/>
              <a:ext cx="165100" cy="192088"/>
            </a:xfrm>
            <a:custGeom>
              <a:avLst/>
              <a:gdLst>
                <a:gd name="T0" fmla="*/ 44 w 44"/>
                <a:gd name="T1" fmla="*/ 36 h 51"/>
                <a:gd name="T2" fmla="*/ 43 w 44"/>
                <a:gd name="T3" fmla="*/ 51 h 51"/>
                <a:gd name="T4" fmla="*/ 0 w 44"/>
                <a:gd name="T5" fmla="*/ 51 h 51"/>
                <a:gd name="T6" fmla="*/ 0 w 44"/>
                <a:gd name="T7" fmla="*/ 49 h 51"/>
                <a:gd name="T8" fmla="*/ 3 w 44"/>
                <a:gd name="T9" fmla="*/ 49 h 51"/>
                <a:gd name="T10" fmla="*/ 6 w 44"/>
                <a:gd name="T11" fmla="*/ 48 h 51"/>
                <a:gd name="T12" fmla="*/ 7 w 44"/>
                <a:gd name="T13" fmla="*/ 47 h 51"/>
                <a:gd name="T14" fmla="*/ 8 w 44"/>
                <a:gd name="T15" fmla="*/ 44 h 51"/>
                <a:gd name="T16" fmla="*/ 8 w 44"/>
                <a:gd name="T17" fmla="*/ 8 h 51"/>
                <a:gd name="T18" fmla="*/ 7 w 44"/>
                <a:gd name="T19" fmla="*/ 6 h 51"/>
                <a:gd name="T20" fmla="*/ 6 w 44"/>
                <a:gd name="T21" fmla="*/ 4 h 51"/>
                <a:gd name="T22" fmla="*/ 3 w 44"/>
                <a:gd name="T23" fmla="*/ 3 h 51"/>
                <a:gd name="T24" fmla="*/ 0 w 44"/>
                <a:gd name="T25" fmla="*/ 3 h 51"/>
                <a:gd name="T26" fmla="*/ 0 w 44"/>
                <a:gd name="T27" fmla="*/ 0 h 51"/>
                <a:gd name="T28" fmla="*/ 40 w 44"/>
                <a:gd name="T29" fmla="*/ 0 h 51"/>
                <a:gd name="T30" fmla="*/ 40 w 44"/>
                <a:gd name="T31" fmla="*/ 13 h 51"/>
                <a:gd name="T32" fmla="*/ 37 w 44"/>
                <a:gd name="T33" fmla="*/ 13 h 51"/>
                <a:gd name="T34" fmla="*/ 34 w 44"/>
                <a:gd name="T35" fmla="*/ 7 h 51"/>
                <a:gd name="T36" fmla="*/ 29 w 44"/>
                <a:gd name="T37" fmla="*/ 4 h 51"/>
                <a:gd name="T38" fmla="*/ 27 w 44"/>
                <a:gd name="T39" fmla="*/ 4 h 51"/>
                <a:gd name="T40" fmla="*/ 23 w 44"/>
                <a:gd name="T41" fmla="*/ 3 h 51"/>
                <a:gd name="T42" fmla="*/ 15 w 44"/>
                <a:gd name="T43" fmla="*/ 3 h 51"/>
                <a:gd name="T44" fmla="*/ 15 w 44"/>
                <a:gd name="T45" fmla="*/ 24 h 51"/>
                <a:gd name="T46" fmla="*/ 21 w 44"/>
                <a:gd name="T47" fmla="*/ 24 h 51"/>
                <a:gd name="T48" fmla="*/ 25 w 44"/>
                <a:gd name="T49" fmla="*/ 23 h 51"/>
                <a:gd name="T50" fmla="*/ 27 w 44"/>
                <a:gd name="T51" fmla="*/ 21 h 51"/>
                <a:gd name="T52" fmla="*/ 29 w 44"/>
                <a:gd name="T53" fmla="*/ 19 h 51"/>
                <a:gd name="T54" fmla="*/ 29 w 44"/>
                <a:gd name="T55" fmla="*/ 15 h 51"/>
                <a:gd name="T56" fmla="*/ 32 w 44"/>
                <a:gd name="T57" fmla="*/ 15 h 51"/>
                <a:gd name="T58" fmla="*/ 32 w 44"/>
                <a:gd name="T59" fmla="*/ 35 h 51"/>
                <a:gd name="T60" fmla="*/ 29 w 44"/>
                <a:gd name="T61" fmla="*/ 35 h 51"/>
                <a:gd name="T62" fmla="*/ 29 w 44"/>
                <a:gd name="T63" fmla="*/ 32 h 51"/>
                <a:gd name="T64" fmla="*/ 27 w 44"/>
                <a:gd name="T65" fmla="*/ 29 h 51"/>
                <a:gd name="T66" fmla="*/ 25 w 44"/>
                <a:gd name="T67" fmla="*/ 27 h 51"/>
                <a:gd name="T68" fmla="*/ 21 w 44"/>
                <a:gd name="T69" fmla="*/ 27 h 51"/>
                <a:gd name="T70" fmla="*/ 15 w 44"/>
                <a:gd name="T71" fmla="*/ 27 h 51"/>
                <a:gd name="T72" fmla="*/ 15 w 44"/>
                <a:gd name="T73" fmla="*/ 42 h 51"/>
                <a:gd name="T74" fmla="*/ 16 w 44"/>
                <a:gd name="T75" fmla="*/ 45 h 51"/>
                <a:gd name="T76" fmla="*/ 17 w 44"/>
                <a:gd name="T77" fmla="*/ 47 h 51"/>
                <a:gd name="T78" fmla="*/ 19 w 44"/>
                <a:gd name="T79" fmla="*/ 48 h 51"/>
                <a:gd name="T80" fmla="*/ 24 w 44"/>
                <a:gd name="T81" fmla="*/ 48 h 51"/>
                <a:gd name="T82" fmla="*/ 27 w 44"/>
                <a:gd name="T83" fmla="*/ 48 h 51"/>
                <a:gd name="T84" fmla="*/ 30 w 44"/>
                <a:gd name="T85" fmla="*/ 48 h 51"/>
                <a:gd name="T86" fmla="*/ 33 w 44"/>
                <a:gd name="T87" fmla="*/ 48 h 51"/>
                <a:gd name="T88" fmla="*/ 35 w 44"/>
                <a:gd name="T89" fmla="*/ 47 h 51"/>
                <a:gd name="T90" fmla="*/ 39 w 44"/>
                <a:gd name="T91" fmla="*/ 42 h 51"/>
                <a:gd name="T92" fmla="*/ 41 w 44"/>
                <a:gd name="T93" fmla="*/ 36 h 51"/>
                <a:gd name="T94" fmla="*/ 44 w 44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51">
                  <a:moveTo>
                    <a:pt x="44" y="36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9"/>
                    <a:pt x="34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3"/>
                    <a:pt x="29" y="32"/>
                  </a:cubicBezTo>
                  <a:cubicBezTo>
                    <a:pt x="28" y="30"/>
                    <a:pt x="28" y="29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7"/>
                    <a:pt x="23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2" y="48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8"/>
                    <a:pt x="35" y="47"/>
                    <a:pt x="35" y="47"/>
                  </a:cubicBezTo>
                  <a:cubicBezTo>
                    <a:pt x="36" y="46"/>
                    <a:pt x="37" y="44"/>
                    <a:pt x="39" y="42"/>
                  </a:cubicBezTo>
                  <a:cubicBezTo>
                    <a:pt x="40" y="39"/>
                    <a:pt x="41" y="38"/>
                    <a:pt x="41" y="36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489FFA-2E65-D74C-92E6-71ECD5180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314" y="1452985"/>
              <a:ext cx="184150" cy="192088"/>
            </a:xfrm>
            <a:custGeom>
              <a:avLst/>
              <a:gdLst>
                <a:gd name="T0" fmla="*/ 49 w 49"/>
                <a:gd name="T1" fmla="*/ 51 h 51"/>
                <a:gd name="T2" fmla="*/ 35 w 49"/>
                <a:gd name="T3" fmla="*/ 51 h 51"/>
                <a:gd name="T4" fmla="*/ 26 w 49"/>
                <a:gd name="T5" fmla="*/ 39 h 51"/>
                <a:gd name="T6" fmla="*/ 15 w 49"/>
                <a:gd name="T7" fmla="*/ 27 h 51"/>
                <a:gd name="T8" fmla="*/ 14 w 49"/>
                <a:gd name="T9" fmla="*/ 27 h 51"/>
                <a:gd name="T10" fmla="*/ 14 w 49"/>
                <a:gd name="T11" fmla="*/ 44 h 51"/>
                <a:gd name="T12" fmla="*/ 14 w 49"/>
                <a:gd name="T13" fmla="*/ 46 h 51"/>
                <a:gd name="T14" fmla="*/ 16 w 49"/>
                <a:gd name="T15" fmla="*/ 48 h 51"/>
                <a:gd name="T16" fmla="*/ 18 w 49"/>
                <a:gd name="T17" fmla="*/ 48 h 51"/>
                <a:gd name="T18" fmla="*/ 21 w 49"/>
                <a:gd name="T19" fmla="*/ 49 h 51"/>
                <a:gd name="T20" fmla="*/ 21 w 49"/>
                <a:gd name="T21" fmla="*/ 51 h 51"/>
                <a:gd name="T22" fmla="*/ 0 w 49"/>
                <a:gd name="T23" fmla="*/ 51 h 51"/>
                <a:gd name="T24" fmla="*/ 0 w 49"/>
                <a:gd name="T25" fmla="*/ 49 h 51"/>
                <a:gd name="T26" fmla="*/ 2 w 49"/>
                <a:gd name="T27" fmla="*/ 49 h 51"/>
                <a:gd name="T28" fmla="*/ 4 w 49"/>
                <a:gd name="T29" fmla="*/ 48 h 51"/>
                <a:gd name="T30" fmla="*/ 6 w 49"/>
                <a:gd name="T31" fmla="*/ 47 h 51"/>
                <a:gd name="T32" fmla="*/ 6 w 49"/>
                <a:gd name="T33" fmla="*/ 45 h 51"/>
                <a:gd name="T34" fmla="*/ 6 w 49"/>
                <a:gd name="T35" fmla="*/ 8 h 51"/>
                <a:gd name="T36" fmla="*/ 6 w 49"/>
                <a:gd name="T37" fmla="*/ 6 h 51"/>
                <a:gd name="T38" fmla="*/ 4 w 49"/>
                <a:gd name="T39" fmla="*/ 4 h 51"/>
                <a:gd name="T40" fmla="*/ 2 w 49"/>
                <a:gd name="T41" fmla="*/ 3 h 51"/>
                <a:gd name="T42" fmla="*/ 0 w 49"/>
                <a:gd name="T43" fmla="*/ 3 h 51"/>
                <a:gd name="T44" fmla="*/ 0 w 49"/>
                <a:gd name="T45" fmla="*/ 0 h 51"/>
                <a:gd name="T46" fmla="*/ 21 w 49"/>
                <a:gd name="T47" fmla="*/ 0 h 51"/>
                <a:gd name="T48" fmla="*/ 21 w 49"/>
                <a:gd name="T49" fmla="*/ 3 h 51"/>
                <a:gd name="T50" fmla="*/ 18 w 49"/>
                <a:gd name="T51" fmla="*/ 3 h 51"/>
                <a:gd name="T52" fmla="*/ 16 w 49"/>
                <a:gd name="T53" fmla="*/ 4 h 51"/>
                <a:gd name="T54" fmla="*/ 14 w 49"/>
                <a:gd name="T55" fmla="*/ 5 h 51"/>
                <a:gd name="T56" fmla="*/ 14 w 49"/>
                <a:gd name="T57" fmla="*/ 8 h 51"/>
                <a:gd name="T58" fmla="*/ 14 w 49"/>
                <a:gd name="T59" fmla="*/ 25 h 51"/>
                <a:gd name="T60" fmla="*/ 15 w 49"/>
                <a:gd name="T61" fmla="*/ 25 h 51"/>
                <a:gd name="T62" fmla="*/ 21 w 49"/>
                <a:gd name="T63" fmla="*/ 19 h 51"/>
                <a:gd name="T64" fmla="*/ 27 w 49"/>
                <a:gd name="T65" fmla="*/ 14 h 51"/>
                <a:gd name="T66" fmla="*/ 31 w 49"/>
                <a:gd name="T67" fmla="*/ 8 h 51"/>
                <a:gd name="T68" fmla="*/ 32 w 49"/>
                <a:gd name="T69" fmla="*/ 5 h 51"/>
                <a:gd name="T70" fmla="*/ 32 w 49"/>
                <a:gd name="T71" fmla="*/ 4 h 51"/>
                <a:gd name="T72" fmla="*/ 30 w 49"/>
                <a:gd name="T73" fmla="*/ 3 h 51"/>
                <a:gd name="T74" fmla="*/ 28 w 49"/>
                <a:gd name="T75" fmla="*/ 3 h 51"/>
                <a:gd name="T76" fmla="*/ 27 w 49"/>
                <a:gd name="T77" fmla="*/ 3 h 51"/>
                <a:gd name="T78" fmla="*/ 27 w 49"/>
                <a:gd name="T79" fmla="*/ 0 h 51"/>
                <a:gd name="T80" fmla="*/ 46 w 49"/>
                <a:gd name="T81" fmla="*/ 0 h 51"/>
                <a:gd name="T82" fmla="*/ 46 w 49"/>
                <a:gd name="T83" fmla="*/ 3 h 51"/>
                <a:gd name="T84" fmla="*/ 46 w 49"/>
                <a:gd name="T85" fmla="*/ 3 h 51"/>
                <a:gd name="T86" fmla="*/ 45 w 49"/>
                <a:gd name="T87" fmla="*/ 3 h 51"/>
                <a:gd name="T88" fmla="*/ 44 w 49"/>
                <a:gd name="T89" fmla="*/ 3 h 51"/>
                <a:gd name="T90" fmla="*/ 42 w 49"/>
                <a:gd name="T91" fmla="*/ 4 h 51"/>
                <a:gd name="T92" fmla="*/ 40 w 49"/>
                <a:gd name="T93" fmla="*/ 4 h 51"/>
                <a:gd name="T94" fmla="*/ 38 w 49"/>
                <a:gd name="T95" fmla="*/ 6 h 51"/>
                <a:gd name="T96" fmla="*/ 30 w 49"/>
                <a:gd name="T97" fmla="*/ 15 h 51"/>
                <a:gd name="T98" fmla="*/ 22 w 49"/>
                <a:gd name="T99" fmla="*/ 23 h 51"/>
                <a:gd name="T100" fmla="*/ 31 w 49"/>
                <a:gd name="T101" fmla="*/ 34 h 51"/>
                <a:gd name="T102" fmla="*/ 39 w 49"/>
                <a:gd name="T103" fmla="*/ 43 h 51"/>
                <a:gd name="T104" fmla="*/ 42 w 49"/>
                <a:gd name="T105" fmla="*/ 46 h 51"/>
                <a:gd name="T106" fmla="*/ 44 w 49"/>
                <a:gd name="T107" fmla="*/ 48 h 51"/>
                <a:gd name="T108" fmla="*/ 47 w 49"/>
                <a:gd name="T109" fmla="*/ 49 h 51"/>
                <a:gd name="T110" fmla="*/ 49 w 49"/>
                <a:gd name="T111" fmla="*/ 49 h 51"/>
                <a:gd name="T112" fmla="*/ 49 w 49"/>
                <a:gd name="T1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51">
                  <a:moveTo>
                    <a:pt x="49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2" y="47"/>
                    <a:pt x="29" y="43"/>
                    <a:pt x="26" y="39"/>
                  </a:cubicBezTo>
                  <a:cubicBezTo>
                    <a:pt x="22" y="35"/>
                    <a:pt x="19" y="30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5" y="47"/>
                    <a:pt x="15" y="47"/>
                    <a:pt x="16" y="48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3" y="49"/>
                    <a:pt x="4" y="48"/>
                    <a:pt x="4" y="48"/>
                  </a:cubicBezTo>
                  <a:cubicBezTo>
                    <a:pt x="5" y="48"/>
                    <a:pt x="6" y="47"/>
                    <a:pt x="6" y="47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3"/>
                    <a:pt x="19" y="21"/>
                    <a:pt x="21" y="19"/>
                  </a:cubicBezTo>
                  <a:cubicBezTo>
                    <a:pt x="23" y="17"/>
                    <a:pt x="25" y="16"/>
                    <a:pt x="27" y="14"/>
                  </a:cubicBezTo>
                  <a:cubicBezTo>
                    <a:pt x="29" y="11"/>
                    <a:pt x="30" y="10"/>
                    <a:pt x="31" y="8"/>
                  </a:cubicBezTo>
                  <a:cubicBezTo>
                    <a:pt x="32" y="7"/>
                    <a:pt x="32" y="6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5"/>
                    <a:pt x="38" y="5"/>
                    <a:pt x="38" y="6"/>
                  </a:cubicBezTo>
                  <a:cubicBezTo>
                    <a:pt x="35" y="9"/>
                    <a:pt x="33" y="12"/>
                    <a:pt x="30" y="15"/>
                  </a:cubicBezTo>
                  <a:cubicBezTo>
                    <a:pt x="27" y="18"/>
                    <a:pt x="25" y="20"/>
                    <a:pt x="22" y="23"/>
                  </a:cubicBezTo>
                  <a:cubicBezTo>
                    <a:pt x="26" y="27"/>
                    <a:pt x="29" y="31"/>
                    <a:pt x="31" y="34"/>
                  </a:cubicBezTo>
                  <a:cubicBezTo>
                    <a:pt x="33" y="36"/>
                    <a:pt x="36" y="40"/>
                    <a:pt x="39" y="43"/>
                  </a:cubicBezTo>
                  <a:cubicBezTo>
                    <a:pt x="40" y="44"/>
                    <a:pt x="41" y="45"/>
                    <a:pt x="42" y="46"/>
                  </a:cubicBezTo>
                  <a:cubicBezTo>
                    <a:pt x="43" y="47"/>
                    <a:pt x="44" y="47"/>
                    <a:pt x="44" y="48"/>
                  </a:cubicBezTo>
                  <a:cubicBezTo>
                    <a:pt x="45" y="48"/>
                    <a:pt x="46" y="48"/>
                    <a:pt x="47" y="49"/>
                  </a:cubicBezTo>
                  <a:cubicBezTo>
                    <a:pt x="48" y="49"/>
                    <a:pt x="48" y="49"/>
                    <a:pt x="49" y="49"/>
                  </a:cubicBezTo>
                  <a:lnTo>
                    <a:pt x="49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CAD8D8B-6A4A-B441-A577-0EE7CA232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0576" y="1452985"/>
              <a:ext cx="87313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2 w 23"/>
                <a:gd name="T7" fmla="*/ 49 h 51"/>
                <a:gd name="T8" fmla="*/ 5 w 23"/>
                <a:gd name="T9" fmla="*/ 48 h 51"/>
                <a:gd name="T10" fmla="*/ 7 w 23"/>
                <a:gd name="T11" fmla="*/ 47 h 51"/>
                <a:gd name="T12" fmla="*/ 7 w 23"/>
                <a:gd name="T13" fmla="*/ 45 h 51"/>
                <a:gd name="T14" fmla="*/ 7 w 23"/>
                <a:gd name="T15" fmla="*/ 8 h 51"/>
                <a:gd name="T16" fmla="*/ 7 w 23"/>
                <a:gd name="T17" fmla="*/ 6 h 51"/>
                <a:gd name="T18" fmla="*/ 5 w 23"/>
                <a:gd name="T19" fmla="*/ 4 h 51"/>
                <a:gd name="T20" fmla="*/ 2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7 w 23"/>
                <a:gd name="T33" fmla="*/ 4 h 51"/>
                <a:gd name="T34" fmla="*/ 15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5 w 23"/>
                <a:gd name="T41" fmla="*/ 46 h 51"/>
                <a:gd name="T42" fmla="*/ 17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4" y="49"/>
                    <a:pt x="4" y="48"/>
                    <a:pt x="5" y="48"/>
                  </a:cubicBezTo>
                  <a:cubicBezTo>
                    <a:pt x="6" y="48"/>
                    <a:pt x="6" y="47"/>
                    <a:pt x="7" y="47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8" y="48"/>
                    <a:pt x="18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584164-5943-644A-A669-4EAC60DCA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4239" y="1452985"/>
              <a:ext cx="207963" cy="196850"/>
            </a:xfrm>
            <a:custGeom>
              <a:avLst/>
              <a:gdLst>
                <a:gd name="T0" fmla="*/ 55 w 55"/>
                <a:gd name="T1" fmla="*/ 3 h 52"/>
                <a:gd name="T2" fmla="*/ 51 w 55"/>
                <a:gd name="T3" fmla="*/ 4 h 52"/>
                <a:gd name="T4" fmla="*/ 48 w 55"/>
                <a:gd name="T5" fmla="*/ 5 h 52"/>
                <a:gd name="T6" fmla="*/ 47 w 55"/>
                <a:gd name="T7" fmla="*/ 8 h 52"/>
                <a:gd name="T8" fmla="*/ 46 w 55"/>
                <a:gd name="T9" fmla="*/ 15 h 52"/>
                <a:gd name="T10" fmla="*/ 46 w 55"/>
                <a:gd name="T11" fmla="*/ 52 h 52"/>
                <a:gd name="T12" fmla="*/ 43 w 55"/>
                <a:gd name="T13" fmla="*/ 52 h 52"/>
                <a:gd name="T14" fmla="*/ 12 w 55"/>
                <a:gd name="T15" fmla="*/ 10 h 52"/>
                <a:gd name="T16" fmla="*/ 12 w 55"/>
                <a:gd name="T17" fmla="*/ 37 h 52"/>
                <a:gd name="T18" fmla="*/ 13 w 55"/>
                <a:gd name="T19" fmla="*/ 43 h 52"/>
                <a:gd name="T20" fmla="*/ 14 w 55"/>
                <a:gd name="T21" fmla="*/ 47 h 52"/>
                <a:gd name="T22" fmla="*/ 18 w 55"/>
                <a:gd name="T23" fmla="*/ 48 h 52"/>
                <a:gd name="T24" fmla="*/ 21 w 55"/>
                <a:gd name="T25" fmla="*/ 49 h 52"/>
                <a:gd name="T26" fmla="*/ 21 w 55"/>
                <a:gd name="T27" fmla="*/ 51 h 52"/>
                <a:gd name="T28" fmla="*/ 0 w 55"/>
                <a:gd name="T29" fmla="*/ 51 h 52"/>
                <a:gd name="T30" fmla="*/ 0 w 55"/>
                <a:gd name="T31" fmla="*/ 49 h 52"/>
                <a:gd name="T32" fmla="*/ 4 w 55"/>
                <a:gd name="T33" fmla="*/ 48 h 52"/>
                <a:gd name="T34" fmla="*/ 7 w 55"/>
                <a:gd name="T35" fmla="*/ 47 h 52"/>
                <a:gd name="T36" fmla="*/ 8 w 55"/>
                <a:gd name="T37" fmla="*/ 44 h 52"/>
                <a:gd name="T38" fmla="*/ 9 w 55"/>
                <a:gd name="T39" fmla="*/ 37 h 52"/>
                <a:gd name="T40" fmla="*/ 9 w 55"/>
                <a:gd name="T41" fmla="*/ 12 h 52"/>
                <a:gd name="T42" fmla="*/ 8 w 55"/>
                <a:gd name="T43" fmla="*/ 9 h 52"/>
                <a:gd name="T44" fmla="*/ 7 w 55"/>
                <a:gd name="T45" fmla="*/ 6 h 52"/>
                <a:gd name="T46" fmla="*/ 3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4 w 55"/>
                <a:gd name="T53" fmla="*/ 0 h 52"/>
                <a:gd name="T54" fmla="*/ 43 w 55"/>
                <a:gd name="T55" fmla="*/ 39 h 52"/>
                <a:gd name="T56" fmla="*/ 43 w 55"/>
                <a:gd name="T57" fmla="*/ 15 h 52"/>
                <a:gd name="T58" fmla="*/ 42 w 55"/>
                <a:gd name="T59" fmla="*/ 8 h 52"/>
                <a:gd name="T60" fmla="*/ 41 w 55"/>
                <a:gd name="T61" fmla="*/ 5 h 52"/>
                <a:gd name="T62" fmla="*/ 37 w 55"/>
                <a:gd name="T63" fmla="*/ 4 h 52"/>
                <a:gd name="T64" fmla="*/ 34 w 55"/>
                <a:gd name="T65" fmla="*/ 3 h 52"/>
                <a:gd name="T66" fmla="*/ 34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4" y="3"/>
                    <a:pt x="53" y="3"/>
                    <a:pt x="51" y="4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5"/>
                    <a:pt x="47" y="6"/>
                    <a:pt x="47" y="8"/>
                  </a:cubicBezTo>
                  <a:cubicBezTo>
                    <a:pt x="46" y="10"/>
                    <a:pt x="46" y="12"/>
                    <a:pt x="46" y="1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2" y="42"/>
                    <a:pt x="13" y="43"/>
                  </a:cubicBezTo>
                  <a:cubicBezTo>
                    <a:pt x="13" y="45"/>
                    <a:pt x="14" y="46"/>
                    <a:pt x="14" y="47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4" y="48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9" y="43"/>
                    <a:pt x="9" y="40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5"/>
                    <a:pt x="5" y="5"/>
                    <a:pt x="3" y="4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2"/>
                    <a:pt x="43" y="10"/>
                    <a:pt x="42" y="8"/>
                  </a:cubicBezTo>
                  <a:cubicBezTo>
                    <a:pt x="42" y="7"/>
                    <a:pt x="41" y="6"/>
                    <a:pt x="41" y="5"/>
                  </a:cubicBezTo>
                  <a:cubicBezTo>
                    <a:pt x="40" y="5"/>
                    <a:pt x="39" y="4"/>
                    <a:pt x="37" y="4"/>
                  </a:cubicBezTo>
                  <a:cubicBezTo>
                    <a:pt x="36" y="3"/>
                    <a:pt x="35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D2074DD-9CC1-8D41-AB34-CE938E07E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14" y="1449810"/>
              <a:ext cx="187325" cy="203200"/>
            </a:xfrm>
            <a:custGeom>
              <a:avLst/>
              <a:gdLst>
                <a:gd name="T0" fmla="*/ 50 w 50"/>
                <a:gd name="T1" fmla="*/ 32 h 54"/>
                <a:gd name="T2" fmla="*/ 48 w 50"/>
                <a:gd name="T3" fmla="*/ 32 h 54"/>
                <a:gd name="T4" fmla="*/ 45 w 50"/>
                <a:gd name="T5" fmla="*/ 33 h 54"/>
                <a:gd name="T6" fmla="*/ 44 w 50"/>
                <a:gd name="T7" fmla="*/ 35 h 54"/>
                <a:gd name="T8" fmla="*/ 43 w 50"/>
                <a:gd name="T9" fmla="*/ 37 h 54"/>
                <a:gd name="T10" fmla="*/ 43 w 50"/>
                <a:gd name="T11" fmla="*/ 41 h 54"/>
                <a:gd name="T12" fmla="*/ 43 w 50"/>
                <a:gd name="T13" fmla="*/ 47 h 54"/>
                <a:gd name="T14" fmla="*/ 43 w 50"/>
                <a:gd name="T15" fmla="*/ 49 h 54"/>
                <a:gd name="T16" fmla="*/ 34 w 50"/>
                <a:gd name="T17" fmla="*/ 52 h 54"/>
                <a:gd name="T18" fmla="*/ 25 w 50"/>
                <a:gd name="T19" fmla="*/ 54 h 54"/>
                <a:gd name="T20" fmla="*/ 15 w 50"/>
                <a:gd name="T21" fmla="*/ 52 h 54"/>
                <a:gd name="T22" fmla="*/ 7 w 50"/>
                <a:gd name="T23" fmla="*/ 47 h 54"/>
                <a:gd name="T24" fmla="*/ 2 w 50"/>
                <a:gd name="T25" fmla="*/ 38 h 54"/>
                <a:gd name="T26" fmla="*/ 0 w 50"/>
                <a:gd name="T27" fmla="*/ 27 h 54"/>
                <a:gd name="T28" fmla="*/ 2 w 50"/>
                <a:gd name="T29" fmla="*/ 17 h 54"/>
                <a:gd name="T30" fmla="*/ 7 w 50"/>
                <a:gd name="T31" fmla="*/ 8 h 54"/>
                <a:gd name="T32" fmla="*/ 15 w 50"/>
                <a:gd name="T33" fmla="*/ 2 h 54"/>
                <a:gd name="T34" fmla="*/ 25 w 50"/>
                <a:gd name="T35" fmla="*/ 0 h 54"/>
                <a:gd name="T36" fmla="*/ 33 w 50"/>
                <a:gd name="T37" fmla="*/ 1 h 54"/>
                <a:gd name="T38" fmla="*/ 39 w 50"/>
                <a:gd name="T39" fmla="*/ 4 h 54"/>
                <a:gd name="T40" fmla="*/ 40 w 50"/>
                <a:gd name="T41" fmla="*/ 1 h 54"/>
                <a:gd name="T42" fmla="*/ 43 w 50"/>
                <a:gd name="T43" fmla="*/ 1 h 54"/>
                <a:gd name="T44" fmla="*/ 43 w 50"/>
                <a:gd name="T45" fmla="*/ 19 h 54"/>
                <a:gd name="T46" fmla="*/ 40 w 50"/>
                <a:gd name="T47" fmla="*/ 19 h 54"/>
                <a:gd name="T48" fmla="*/ 38 w 50"/>
                <a:gd name="T49" fmla="*/ 13 h 54"/>
                <a:gd name="T50" fmla="*/ 36 w 50"/>
                <a:gd name="T51" fmla="*/ 8 h 54"/>
                <a:gd name="T52" fmla="*/ 31 w 50"/>
                <a:gd name="T53" fmla="*/ 5 h 54"/>
                <a:gd name="T54" fmla="*/ 25 w 50"/>
                <a:gd name="T55" fmla="*/ 3 h 54"/>
                <a:gd name="T56" fmla="*/ 18 w 50"/>
                <a:gd name="T57" fmla="*/ 5 h 54"/>
                <a:gd name="T58" fmla="*/ 13 w 50"/>
                <a:gd name="T59" fmla="*/ 10 h 54"/>
                <a:gd name="T60" fmla="*/ 10 w 50"/>
                <a:gd name="T61" fmla="*/ 17 h 54"/>
                <a:gd name="T62" fmla="*/ 9 w 50"/>
                <a:gd name="T63" fmla="*/ 27 h 54"/>
                <a:gd name="T64" fmla="*/ 10 w 50"/>
                <a:gd name="T65" fmla="*/ 36 h 54"/>
                <a:gd name="T66" fmla="*/ 13 w 50"/>
                <a:gd name="T67" fmla="*/ 44 h 54"/>
                <a:gd name="T68" fmla="*/ 19 w 50"/>
                <a:gd name="T69" fmla="*/ 49 h 54"/>
                <a:gd name="T70" fmla="*/ 26 w 50"/>
                <a:gd name="T71" fmla="*/ 50 h 54"/>
                <a:gd name="T72" fmla="*/ 32 w 50"/>
                <a:gd name="T73" fmla="*/ 49 h 54"/>
                <a:gd name="T74" fmla="*/ 36 w 50"/>
                <a:gd name="T75" fmla="*/ 47 h 54"/>
                <a:gd name="T76" fmla="*/ 36 w 50"/>
                <a:gd name="T77" fmla="*/ 44 h 54"/>
                <a:gd name="T78" fmla="*/ 36 w 50"/>
                <a:gd name="T79" fmla="*/ 40 h 54"/>
                <a:gd name="T80" fmla="*/ 36 w 50"/>
                <a:gd name="T81" fmla="*/ 38 h 54"/>
                <a:gd name="T82" fmla="*/ 36 w 50"/>
                <a:gd name="T83" fmla="*/ 35 h 54"/>
                <a:gd name="T84" fmla="*/ 34 w 50"/>
                <a:gd name="T85" fmla="*/ 33 h 54"/>
                <a:gd name="T86" fmla="*/ 31 w 50"/>
                <a:gd name="T87" fmla="*/ 32 h 54"/>
                <a:gd name="T88" fmla="*/ 28 w 50"/>
                <a:gd name="T89" fmla="*/ 32 h 54"/>
                <a:gd name="T90" fmla="*/ 28 w 50"/>
                <a:gd name="T91" fmla="*/ 29 h 54"/>
                <a:gd name="T92" fmla="*/ 50 w 50"/>
                <a:gd name="T93" fmla="*/ 29 h 54"/>
                <a:gd name="T94" fmla="*/ 50 w 50"/>
                <a:gd name="T95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54">
                  <a:moveTo>
                    <a:pt x="50" y="32"/>
                  </a:moveTo>
                  <a:cubicBezTo>
                    <a:pt x="49" y="32"/>
                    <a:pt x="49" y="32"/>
                    <a:pt x="48" y="32"/>
                  </a:cubicBezTo>
                  <a:cubicBezTo>
                    <a:pt x="47" y="32"/>
                    <a:pt x="46" y="33"/>
                    <a:pt x="45" y="33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1"/>
                    <a:pt x="37" y="52"/>
                    <a:pt x="34" y="52"/>
                  </a:cubicBezTo>
                  <a:cubicBezTo>
                    <a:pt x="31" y="53"/>
                    <a:pt x="28" y="54"/>
                    <a:pt x="25" y="54"/>
                  </a:cubicBezTo>
                  <a:cubicBezTo>
                    <a:pt x="21" y="54"/>
                    <a:pt x="18" y="53"/>
                    <a:pt x="15" y="52"/>
                  </a:cubicBezTo>
                  <a:cubicBezTo>
                    <a:pt x="12" y="51"/>
                    <a:pt x="10" y="49"/>
                    <a:pt x="7" y="47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1" y="35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4"/>
                    <a:pt x="15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8" y="0"/>
                    <a:pt x="31" y="1"/>
                    <a:pt x="33" y="1"/>
                  </a:cubicBezTo>
                  <a:cubicBezTo>
                    <a:pt x="35" y="2"/>
                    <a:pt x="37" y="3"/>
                    <a:pt x="39" y="4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7"/>
                    <a:pt x="39" y="15"/>
                    <a:pt x="38" y="13"/>
                  </a:cubicBezTo>
                  <a:cubicBezTo>
                    <a:pt x="38" y="12"/>
                    <a:pt x="37" y="10"/>
                    <a:pt x="36" y="8"/>
                  </a:cubicBezTo>
                  <a:cubicBezTo>
                    <a:pt x="34" y="7"/>
                    <a:pt x="33" y="6"/>
                    <a:pt x="31" y="5"/>
                  </a:cubicBezTo>
                  <a:cubicBezTo>
                    <a:pt x="30" y="4"/>
                    <a:pt x="28" y="3"/>
                    <a:pt x="25" y="3"/>
                  </a:cubicBezTo>
                  <a:cubicBezTo>
                    <a:pt x="23" y="3"/>
                    <a:pt x="20" y="4"/>
                    <a:pt x="18" y="5"/>
                  </a:cubicBezTo>
                  <a:cubicBezTo>
                    <a:pt x="16" y="6"/>
                    <a:pt x="15" y="7"/>
                    <a:pt x="13" y="10"/>
                  </a:cubicBezTo>
                  <a:cubicBezTo>
                    <a:pt x="12" y="12"/>
                    <a:pt x="11" y="14"/>
                    <a:pt x="10" y="17"/>
                  </a:cubicBezTo>
                  <a:cubicBezTo>
                    <a:pt x="9" y="20"/>
                    <a:pt x="9" y="23"/>
                    <a:pt x="9" y="27"/>
                  </a:cubicBezTo>
                  <a:cubicBezTo>
                    <a:pt x="9" y="30"/>
                    <a:pt x="9" y="33"/>
                    <a:pt x="10" y="36"/>
                  </a:cubicBezTo>
                  <a:cubicBezTo>
                    <a:pt x="11" y="39"/>
                    <a:pt x="12" y="41"/>
                    <a:pt x="13" y="44"/>
                  </a:cubicBezTo>
                  <a:cubicBezTo>
                    <a:pt x="15" y="46"/>
                    <a:pt x="17" y="47"/>
                    <a:pt x="19" y="49"/>
                  </a:cubicBezTo>
                  <a:cubicBezTo>
                    <a:pt x="21" y="50"/>
                    <a:pt x="24" y="50"/>
                    <a:pt x="26" y="50"/>
                  </a:cubicBezTo>
                  <a:cubicBezTo>
                    <a:pt x="28" y="50"/>
                    <a:pt x="30" y="50"/>
                    <a:pt x="32" y="49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6" y="46"/>
                    <a:pt x="36" y="45"/>
                    <a:pt x="36" y="44"/>
                  </a:cubicBezTo>
                  <a:cubicBezTo>
                    <a:pt x="36" y="42"/>
                    <a:pt x="36" y="41"/>
                    <a:pt x="36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29"/>
                    <a:pt x="50" y="29"/>
                    <a:pt x="50" y="29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C885D1B-AE74-1649-9AD0-52A0982A3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0014" y="1452985"/>
              <a:ext cx="195263" cy="200025"/>
            </a:xfrm>
            <a:custGeom>
              <a:avLst/>
              <a:gdLst>
                <a:gd name="T0" fmla="*/ 52 w 52"/>
                <a:gd name="T1" fmla="*/ 3 h 53"/>
                <a:gd name="T2" fmla="*/ 49 w 52"/>
                <a:gd name="T3" fmla="*/ 3 h 53"/>
                <a:gd name="T4" fmla="*/ 46 w 52"/>
                <a:gd name="T5" fmla="*/ 5 h 53"/>
                <a:gd name="T6" fmla="*/ 44 w 52"/>
                <a:gd name="T7" fmla="*/ 8 h 53"/>
                <a:gd name="T8" fmla="*/ 44 w 52"/>
                <a:gd name="T9" fmla="*/ 14 h 53"/>
                <a:gd name="T10" fmla="*/ 44 w 52"/>
                <a:gd name="T11" fmla="*/ 36 h 53"/>
                <a:gd name="T12" fmla="*/ 42 w 52"/>
                <a:gd name="T13" fmla="*/ 44 h 53"/>
                <a:gd name="T14" fmla="*/ 37 w 52"/>
                <a:gd name="T15" fmla="*/ 49 h 53"/>
                <a:gd name="T16" fmla="*/ 31 w 52"/>
                <a:gd name="T17" fmla="*/ 52 h 53"/>
                <a:gd name="T18" fmla="*/ 25 w 52"/>
                <a:gd name="T19" fmla="*/ 53 h 53"/>
                <a:gd name="T20" fmla="*/ 17 w 52"/>
                <a:gd name="T21" fmla="*/ 51 h 53"/>
                <a:gd name="T22" fmla="*/ 11 w 52"/>
                <a:gd name="T23" fmla="*/ 48 h 53"/>
                <a:gd name="T24" fmla="*/ 8 w 52"/>
                <a:gd name="T25" fmla="*/ 43 h 53"/>
                <a:gd name="T26" fmla="*/ 6 w 52"/>
                <a:gd name="T27" fmla="*/ 38 h 53"/>
                <a:gd name="T28" fmla="*/ 6 w 52"/>
                <a:gd name="T29" fmla="*/ 8 h 53"/>
                <a:gd name="T30" fmla="*/ 6 w 52"/>
                <a:gd name="T31" fmla="*/ 6 h 53"/>
                <a:gd name="T32" fmla="*/ 4 w 52"/>
                <a:gd name="T33" fmla="*/ 4 h 53"/>
                <a:gd name="T34" fmla="*/ 2 w 52"/>
                <a:gd name="T35" fmla="*/ 3 h 53"/>
                <a:gd name="T36" fmla="*/ 0 w 52"/>
                <a:gd name="T37" fmla="*/ 3 h 53"/>
                <a:gd name="T38" fmla="*/ 0 w 52"/>
                <a:gd name="T39" fmla="*/ 0 h 53"/>
                <a:gd name="T40" fmla="*/ 21 w 52"/>
                <a:gd name="T41" fmla="*/ 0 h 53"/>
                <a:gd name="T42" fmla="*/ 21 w 52"/>
                <a:gd name="T43" fmla="*/ 3 h 53"/>
                <a:gd name="T44" fmla="*/ 18 w 52"/>
                <a:gd name="T45" fmla="*/ 3 h 53"/>
                <a:gd name="T46" fmla="*/ 16 w 52"/>
                <a:gd name="T47" fmla="*/ 4 h 53"/>
                <a:gd name="T48" fmla="*/ 14 w 52"/>
                <a:gd name="T49" fmla="*/ 5 h 53"/>
                <a:gd name="T50" fmla="*/ 14 w 52"/>
                <a:gd name="T51" fmla="*/ 8 h 53"/>
                <a:gd name="T52" fmla="*/ 14 w 52"/>
                <a:gd name="T53" fmla="*/ 36 h 53"/>
                <a:gd name="T54" fmla="*/ 15 w 52"/>
                <a:gd name="T55" fmla="*/ 40 h 53"/>
                <a:gd name="T56" fmla="*/ 16 w 52"/>
                <a:gd name="T57" fmla="*/ 44 h 53"/>
                <a:gd name="T58" fmla="*/ 20 w 52"/>
                <a:gd name="T59" fmla="*/ 47 h 53"/>
                <a:gd name="T60" fmla="*/ 27 w 52"/>
                <a:gd name="T61" fmla="*/ 49 h 53"/>
                <a:gd name="T62" fmla="*/ 33 w 52"/>
                <a:gd name="T63" fmla="*/ 47 h 53"/>
                <a:gd name="T64" fmla="*/ 38 w 52"/>
                <a:gd name="T65" fmla="*/ 44 h 53"/>
                <a:gd name="T66" fmla="*/ 40 w 52"/>
                <a:gd name="T67" fmla="*/ 40 h 53"/>
                <a:gd name="T68" fmla="*/ 40 w 52"/>
                <a:gd name="T69" fmla="*/ 36 h 53"/>
                <a:gd name="T70" fmla="*/ 40 w 52"/>
                <a:gd name="T71" fmla="*/ 15 h 53"/>
                <a:gd name="T72" fmla="*/ 40 w 52"/>
                <a:gd name="T73" fmla="*/ 8 h 53"/>
                <a:gd name="T74" fmla="*/ 38 w 52"/>
                <a:gd name="T75" fmla="*/ 5 h 53"/>
                <a:gd name="T76" fmla="*/ 35 w 52"/>
                <a:gd name="T77" fmla="*/ 4 h 53"/>
                <a:gd name="T78" fmla="*/ 31 w 52"/>
                <a:gd name="T79" fmla="*/ 3 h 53"/>
                <a:gd name="T80" fmla="*/ 31 w 52"/>
                <a:gd name="T81" fmla="*/ 0 h 53"/>
                <a:gd name="T82" fmla="*/ 52 w 52"/>
                <a:gd name="T83" fmla="*/ 0 h 53"/>
                <a:gd name="T84" fmla="*/ 52 w 52"/>
                <a:gd name="T8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3">
                  <a:moveTo>
                    <a:pt x="52" y="3"/>
                  </a:moveTo>
                  <a:cubicBezTo>
                    <a:pt x="51" y="3"/>
                    <a:pt x="50" y="3"/>
                    <a:pt x="49" y="3"/>
                  </a:cubicBezTo>
                  <a:cubicBezTo>
                    <a:pt x="48" y="4"/>
                    <a:pt x="47" y="4"/>
                    <a:pt x="46" y="5"/>
                  </a:cubicBezTo>
                  <a:cubicBezTo>
                    <a:pt x="45" y="5"/>
                    <a:pt x="45" y="6"/>
                    <a:pt x="44" y="8"/>
                  </a:cubicBezTo>
                  <a:cubicBezTo>
                    <a:pt x="44" y="10"/>
                    <a:pt x="44" y="12"/>
                    <a:pt x="4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8"/>
                    <a:pt x="37" y="49"/>
                  </a:cubicBezTo>
                  <a:cubicBezTo>
                    <a:pt x="36" y="50"/>
                    <a:pt x="34" y="51"/>
                    <a:pt x="31" y="52"/>
                  </a:cubicBezTo>
                  <a:cubicBezTo>
                    <a:pt x="29" y="52"/>
                    <a:pt x="27" y="53"/>
                    <a:pt x="25" y="53"/>
                  </a:cubicBezTo>
                  <a:cubicBezTo>
                    <a:pt x="22" y="53"/>
                    <a:pt x="20" y="52"/>
                    <a:pt x="17" y="51"/>
                  </a:cubicBezTo>
                  <a:cubicBezTo>
                    <a:pt x="15" y="51"/>
                    <a:pt x="13" y="49"/>
                    <a:pt x="11" y="48"/>
                  </a:cubicBezTo>
                  <a:cubicBezTo>
                    <a:pt x="10" y="47"/>
                    <a:pt x="8" y="45"/>
                    <a:pt x="8" y="43"/>
                  </a:cubicBezTo>
                  <a:cubicBezTo>
                    <a:pt x="7" y="42"/>
                    <a:pt x="6" y="40"/>
                    <a:pt x="6" y="3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8"/>
                    <a:pt x="15" y="40"/>
                  </a:cubicBezTo>
                  <a:cubicBezTo>
                    <a:pt x="15" y="41"/>
                    <a:pt x="15" y="43"/>
                    <a:pt x="16" y="44"/>
                  </a:cubicBezTo>
                  <a:cubicBezTo>
                    <a:pt x="17" y="45"/>
                    <a:pt x="19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9" y="49"/>
                    <a:pt x="32" y="48"/>
                    <a:pt x="33" y="47"/>
                  </a:cubicBezTo>
                  <a:cubicBezTo>
                    <a:pt x="35" y="46"/>
                    <a:pt x="37" y="45"/>
                    <a:pt x="38" y="44"/>
                  </a:cubicBezTo>
                  <a:cubicBezTo>
                    <a:pt x="39" y="43"/>
                    <a:pt x="39" y="41"/>
                    <a:pt x="40" y="40"/>
                  </a:cubicBezTo>
                  <a:cubicBezTo>
                    <a:pt x="40" y="39"/>
                    <a:pt x="40" y="37"/>
                    <a:pt x="40" y="3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2"/>
                    <a:pt x="40" y="10"/>
                    <a:pt x="40" y="8"/>
                  </a:cubicBezTo>
                  <a:cubicBezTo>
                    <a:pt x="39" y="7"/>
                    <a:pt x="39" y="6"/>
                    <a:pt x="38" y="5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4D14B26-A07B-5347-A61C-D0F63959C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3214" y="1452985"/>
              <a:ext cx="206375" cy="196850"/>
            </a:xfrm>
            <a:custGeom>
              <a:avLst/>
              <a:gdLst>
                <a:gd name="T0" fmla="*/ 55 w 55"/>
                <a:gd name="T1" fmla="*/ 3 h 52"/>
                <a:gd name="T2" fmla="*/ 52 w 55"/>
                <a:gd name="T3" fmla="*/ 4 h 52"/>
                <a:gd name="T4" fmla="*/ 49 w 55"/>
                <a:gd name="T5" fmla="*/ 5 h 52"/>
                <a:gd name="T6" fmla="*/ 48 w 55"/>
                <a:gd name="T7" fmla="*/ 8 h 52"/>
                <a:gd name="T8" fmla="*/ 47 w 55"/>
                <a:gd name="T9" fmla="*/ 15 h 52"/>
                <a:gd name="T10" fmla="*/ 47 w 55"/>
                <a:gd name="T11" fmla="*/ 52 h 52"/>
                <a:gd name="T12" fmla="*/ 44 w 55"/>
                <a:gd name="T13" fmla="*/ 52 h 52"/>
                <a:gd name="T14" fmla="*/ 13 w 55"/>
                <a:gd name="T15" fmla="*/ 10 h 52"/>
                <a:gd name="T16" fmla="*/ 13 w 55"/>
                <a:gd name="T17" fmla="*/ 37 h 52"/>
                <a:gd name="T18" fmla="*/ 14 w 55"/>
                <a:gd name="T19" fmla="*/ 43 h 52"/>
                <a:gd name="T20" fmla="*/ 15 w 55"/>
                <a:gd name="T21" fmla="*/ 47 h 52"/>
                <a:gd name="T22" fmla="*/ 19 w 55"/>
                <a:gd name="T23" fmla="*/ 48 h 52"/>
                <a:gd name="T24" fmla="*/ 22 w 55"/>
                <a:gd name="T25" fmla="*/ 49 h 52"/>
                <a:gd name="T26" fmla="*/ 22 w 55"/>
                <a:gd name="T27" fmla="*/ 51 h 52"/>
                <a:gd name="T28" fmla="*/ 1 w 55"/>
                <a:gd name="T29" fmla="*/ 51 h 52"/>
                <a:gd name="T30" fmla="*/ 1 w 55"/>
                <a:gd name="T31" fmla="*/ 49 h 52"/>
                <a:gd name="T32" fmla="*/ 5 w 55"/>
                <a:gd name="T33" fmla="*/ 48 h 52"/>
                <a:gd name="T34" fmla="*/ 7 w 55"/>
                <a:gd name="T35" fmla="*/ 47 h 52"/>
                <a:gd name="T36" fmla="*/ 9 w 55"/>
                <a:gd name="T37" fmla="*/ 44 h 52"/>
                <a:gd name="T38" fmla="*/ 10 w 55"/>
                <a:gd name="T39" fmla="*/ 37 h 52"/>
                <a:gd name="T40" fmla="*/ 10 w 55"/>
                <a:gd name="T41" fmla="*/ 12 h 52"/>
                <a:gd name="T42" fmla="*/ 9 w 55"/>
                <a:gd name="T43" fmla="*/ 9 h 52"/>
                <a:gd name="T44" fmla="*/ 8 w 55"/>
                <a:gd name="T45" fmla="*/ 6 h 52"/>
                <a:gd name="T46" fmla="*/ 4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5 w 55"/>
                <a:gd name="T53" fmla="*/ 0 h 52"/>
                <a:gd name="T54" fmla="*/ 44 w 55"/>
                <a:gd name="T55" fmla="*/ 39 h 52"/>
                <a:gd name="T56" fmla="*/ 44 w 55"/>
                <a:gd name="T57" fmla="*/ 15 h 52"/>
                <a:gd name="T58" fmla="*/ 43 w 55"/>
                <a:gd name="T59" fmla="*/ 8 h 52"/>
                <a:gd name="T60" fmla="*/ 41 w 55"/>
                <a:gd name="T61" fmla="*/ 5 h 52"/>
                <a:gd name="T62" fmla="*/ 38 w 55"/>
                <a:gd name="T63" fmla="*/ 4 h 52"/>
                <a:gd name="T64" fmla="*/ 35 w 55"/>
                <a:gd name="T65" fmla="*/ 3 h 52"/>
                <a:gd name="T66" fmla="*/ 35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5" y="3"/>
                    <a:pt x="54" y="3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8" y="5"/>
                    <a:pt x="48" y="6"/>
                    <a:pt x="48" y="8"/>
                  </a:cubicBezTo>
                  <a:cubicBezTo>
                    <a:pt x="47" y="10"/>
                    <a:pt x="47" y="12"/>
                    <a:pt x="47" y="1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9"/>
                    <a:pt x="13" y="42"/>
                    <a:pt x="14" y="43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6" y="47"/>
                    <a:pt x="17" y="48"/>
                    <a:pt x="19" y="48"/>
                  </a:cubicBezTo>
                  <a:cubicBezTo>
                    <a:pt x="20" y="49"/>
                    <a:pt x="22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3" y="49"/>
                    <a:pt x="5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9" y="45"/>
                    <a:pt x="9" y="44"/>
                  </a:cubicBezTo>
                  <a:cubicBezTo>
                    <a:pt x="9" y="43"/>
                    <a:pt x="10" y="40"/>
                    <a:pt x="10" y="3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5"/>
                    <a:pt x="6" y="5"/>
                    <a:pt x="4" y="4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2"/>
                    <a:pt x="43" y="10"/>
                    <a:pt x="43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C626DD6-6EC7-1442-AB4E-E2EDFBAD5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526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8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8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1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6 w 23"/>
                <a:gd name="T37" fmla="*/ 7 h 51"/>
                <a:gd name="T38" fmla="*/ 16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7" y="48"/>
                    <a:pt x="7" y="47"/>
                    <a:pt x="8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9"/>
                    <a:pt x="23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B3E49E8-52F8-D34C-9646-4F62A8BB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189" y="1452985"/>
              <a:ext cx="195263" cy="196850"/>
            </a:xfrm>
            <a:custGeom>
              <a:avLst/>
              <a:gdLst>
                <a:gd name="T0" fmla="*/ 52 w 52"/>
                <a:gd name="T1" fmla="*/ 3 h 52"/>
                <a:gd name="T2" fmla="*/ 50 w 52"/>
                <a:gd name="T3" fmla="*/ 3 h 52"/>
                <a:gd name="T4" fmla="*/ 48 w 52"/>
                <a:gd name="T5" fmla="*/ 4 h 52"/>
                <a:gd name="T6" fmla="*/ 46 w 52"/>
                <a:gd name="T7" fmla="*/ 6 h 52"/>
                <a:gd name="T8" fmla="*/ 44 w 52"/>
                <a:gd name="T9" fmla="*/ 9 h 52"/>
                <a:gd name="T10" fmla="*/ 37 w 52"/>
                <a:gd name="T11" fmla="*/ 27 h 52"/>
                <a:gd name="T12" fmla="*/ 27 w 52"/>
                <a:gd name="T13" fmla="*/ 52 h 52"/>
                <a:gd name="T14" fmla="*/ 24 w 52"/>
                <a:gd name="T15" fmla="*/ 52 h 52"/>
                <a:gd name="T16" fmla="*/ 14 w 52"/>
                <a:gd name="T17" fmla="*/ 25 h 52"/>
                <a:gd name="T18" fmla="*/ 8 w 52"/>
                <a:gd name="T19" fmla="*/ 8 h 52"/>
                <a:gd name="T20" fmla="*/ 7 w 52"/>
                <a:gd name="T21" fmla="*/ 6 h 52"/>
                <a:gd name="T22" fmla="*/ 5 w 52"/>
                <a:gd name="T23" fmla="*/ 4 h 52"/>
                <a:gd name="T24" fmla="*/ 2 w 52"/>
                <a:gd name="T25" fmla="*/ 3 h 52"/>
                <a:gd name="T26" fmla="*/ 0 w 52"/>
                <a:gd name="T27" fmla="*/ 3 h 52"/>
                <a:gd name="T28" fmla="*/ 0 w 52"/>
                <a:gd name="T29" fmla="*/ 0 h 52"/>
                <a:gd name="T30" fmla="*/ 21 w 52"/>
                <a:gd name="T31" fmla="*/ 0 h 52"/>
                <a:gd name="T32" fmla="*/ 21 w 52"/>
                <a:gd name="T33" fmla="*/ 3 h 52"/>
                <a:gd name="T34" fmla="*/ 17 w 52"/>
                <a:gd name="T35" fmla="*/ 4 h 52"/>
                <a:gd name="T36" fmla="*/ 15 w 52"/>
                <a:gd name="T37" fmla="*/ 5 h 52"/>
                <a:gd name="T38" fmla="*/ 15 w 52"/>
                <a:gd name="T39" fmla="*/ 6 h 52"/>
                <a:gd name="T40" fmla="*/ 15 w 52"/>
                <a:gd name="T41" fmla="*/ 7 h 52"/>
                <a:gd name="T42" fmla="*/ 20 w 52"/>
                <a:gd name="T43" fmla="*/ 18 h 52"/>
                <a:gd name="T44" fmla="*/ 28 w 52"/>
                <a:gd name="T45" fmla="*/ 41 h 52"/>
                <a:gd name="T46" fmla="*/ 34 w 52"/>
                <a:gd name="T47" fmla="*/ 25 h 52"/>
                <a:gd name="T48" fmla="*/ 39 w 52"/>
                <a:gd name="T49" fmla="*/ 13 h 52"/>
                <a:gd name="T50" fmla="*/ 41 w 52"/>
                <a:gd name="T51" fmla="*/ 8 h 52"/>
                <a:gd name="T52" fmla="*/ 41 w 52"/>
                <a:gd name="T53" fmla="*/ 6 h 52"/>
                <a:gd name="T54" fmla="*/ 40 w 52"/>
                <a:gd name="T55" fmla="*/ 5 h 52"/>
                <a:gd name="T56" fmla="*/ 38 w 52"/>
                <a:gd name="T57" fmla="*/ 4 h 52"/>
                <a:gd name="T58" fmla="*/ 36 w 52"/>
                <a:gd name="T59" fmla="*/ 3 h 52"/>
                <a:gd name="T60" fmla="*/ 33 w 52"/>
                <a:gd name="T61" fmla="*/ 3 h 52"/>
                <a:gd name="T62" fmla="*/ 33 w 52"/>
                <a:gd name="T63" fmla="*/ 0 h 52"/>
                <a:gd name="T64" fmla="*/ 52 w 52"/>
                <a:gd name="T65" fmla="*/ 0 h 52"/>
                <a:gd name="T66" fmla="*/ 52 w 52"/>
                <a:gd name="T6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2">
                  <a:moveTo>
                    <a:pt x="52" y="3"/>
                  </a:moveTo>
                  <a:cubicBezTo>
                    <a:pt x="52" y="3"/>
                    <a:pt x="51" y="3"/>
                    <a:pt x="50" y="3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5"/>
                    <a:pt x="46" y="6"/>
                    <a:pt x="46" y="6"/>
                  </a:cubicBezTo>
                  <a:cubicBezTo>
                    <a:pt x="45" y="7"/>
                    <a:pt x="45" y="8"/>
                    <a:pt x="44" y="9"/>
                  </a:cubicBezTo>
                  <a:cubicBezTo>
                    <a:pt x="43" y="13"/>
                    <a:pt x="40" y="19"/>
                    <a:pt x="37" y="27"/>
                  </a:cubicBezTo>
                  <a:cubicBezTo>
                    <a:pt x="34" y="35"/>
                    <a:pt x="31" y="43"/>
                    <a:pt x="27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43"/>
                    <a:pt x="17" y="34"/>
                    <a:pt x="14" y="25"/>
                  </a:cubicBezTo>
                  <a:cubicBezTo>
                    <a:pt x="11" y="17"/>
                    <a:pt x="9" y="11"/>
                    <a:pt x="8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6" y="9"/>
                    <a:pt x="18" y="13"/>
                    <a:pt x="20" y="18"/>
                  </a:cubicBezTo>
                  <a:cubicBezTo>
                    <a:pt x="22" y="24"/>
                    <a:pt x="24" y="31"/>
                    <a:pt x="28" y="41"/>
                  </a:cubicBezTo>
                  <a:cubicBezTo>
                    <a:pt x="30" y="36"/>
                    <a:pt x="32" y="31"/>
                    <a:pt x="34" y="25"/>
                  </a:cubicBezTo>
                  <a:cubicBezTo>
                    <a:pt x="37" y="19"/>
                    <a:pt x="38" y="15"/>
                    <a:pt x="39" y="13"/>
                  </a:cubicBezTo>
                  <a:cubicBezTo>
                    <a:pt x="40" y="11"/>
                    <a:pt x="40" y="9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2E8EA65-AC1C-694F-9ED9-4CD78B21E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4389" y="1452985"/>
              <a:ext cx="161925" cy="192088"/>
            </a:xfrm>
            <a:custGeom>
              <a:avLst/>
              <a:gdLst>
                <a:gd name="T0" fmla="*/ 43 w 43"/>
                <a:gd name="T1" fmla="*/ 36 h 51"/>
                <a:gd name="T2" fmla="*/ 42 w 43"/>
                <a:gd name="T3" fmla="*/ 51 h 51"/>
                <a:gd name="T4" fmla="*/ 0 w 43"/>
                <a:gd name="T5" fmla="*/ 51 h 51"/>
                <a:gd name="T6" fmla="*/ 0 w 43"/>
                <a:gd name="T7" fmla="*/ 49 h 51"/>
                <a:gd name="T8" fmla="*/ 3 w 43"/>
                <a:gd name="T9" fmla="*/ 49 h 51"/>
                <a:gd name="T10" fmla="*/ 5 w 43"/>
                <a:gd name="T11" fmla="*/ 48 h 51"/>
                <a:gd name="T12" fmla="*/ 6 w 43"/>
                <a:gd name="T13" fmla="*/ 47 h 51"/>
                <a:gd name="T14" fmla="*/ 7 w 43"/>
                <a:gd name="T15" fmla="*/ 44 h 51"/>
                <a:gd name="T16" fmla="*/ 7 w 43"/>
                <a:gd name="T17" fmla="*/ 8 h 51"/>
                <a:gd name="T18" fmla="*/ 7 w 43"/>
                <a:gd name="T19" fmla="*/ 6 h 51"/>
                <a:gd name="T20" fmla="*/ 5 w 43"/>
                <a:gd name="T21" fmla="*/ 4 h 51"/>
                <a:gd name="T22" fmla="*/ 2 w 43"/>
                <a:gd name="T23" fmla="*/ 3 h 51"/>
                <a:gd name="T24" fmla="*/ 0 w 43"/>
                <a:gd name="T25" fmla="*/ 3 h 51"/>
                <a:gd name="T26" fmla="*/ 0 w 43"/>
                <a:gd name="T27" fmla="*/ 0 h 51"/>
                <a:gd name="T28" fmla="*/ 39 w 43"/>
                <a:gd name="T29" fmla="*/ 0 h 51"/>
                <a:gd name="T30" fmla="*/ 39 w 43"/>
                <a:gd name="T31" fmla="*/ 13 h 51"/>
                <a:gd name="T32" fmla="*/ 36 w 43"/>
                <a:gd name="T33" fmla="*/ 13 h 51"/>
                <a:gd name="T34" fmla="*/ 33 w 43"/>
                <a:gd name="T35" fmla="*/ 7 h 51"/>
                <a:gd name="T36" fmla="*/ 29 w 43"/>
                <a:gd name="T37" fmla="*/ 4 h 51"/>
                <a:gd name="T38" fmla="*/ 26 w 43"/>
                <a:gd name="T39" fmla="*/ 4 h 51"/>
                <a:gd name="T40" fmla="*/ 23 w 43"/>
                <a:gd name="T41" fmla="*/ 3 h 51"/>
                <a:gd name="T42" fmla="*/ 15 w 43"/>
                <a:gd name="T43" fmla="*/ 3 h 51"/>
                <a:gd name="T44" fmla="*/ 15 w 43"/>
                <a:gd name="T45" fmla="*/ 24 h 51"/>
                <a:gd name="T46" fmla="*/ 20 w 43"/>
                <a:gd name="T47" fmla="*/ 24 h 51"/>
                <a:gd name="T48" fmla="*/ 24 w 43"/>
                <a:gd name="T49" fmla="*/ 23 h 51"/>
                <a:gd name="T50" fmla="*/ 27 w 43"/>
                <a:gd name="T51" fmla="*/ 21 h 51"/>
                <a:gd name="T52" fmla="*/ 28 w 43"/>
                <a:gd name="T53" fmla="*/ 19 h 51"/>
                <a:gd name="T54" fmla="*/ 29 w 43"/>
                <a:gd name="T55" fmla="*/ 15 h 51"/>
                <a:gd name="T56" fmla="*/ 31 w 43"/>
                <a:gd name="T57" fmla="*/ 15 h 51"/>
                <a:gd name="T58" fmla="*/ 31 w 43"/>
                <a:gd name="T59" fmla="*/ 35 h 51"/>
                <a:gd name="T60" fmla="*/ 29 w 43"/>
                <a:gd name="T61" fmla="*/ 35 h 51"/>
                <a:gd name="T62" fmla="*/ 28 w 43"/>
                <a:gd name="T63" fmla="*/ 32 h 51"/>
                <a:gd name="T64" fmla="*/ 27 w 43"/>
                <a:gd name="T65" fmla="*/ 29 h 51"/>
                <a:gd name="T66" fmla="*/ 24 w 43"/>
                <a:gd name="T67" fmla="*/ 27 h 51"/>
                <a:gd name="T68" fmla="*/ 20 w 43"/>
                <a:gd name="T69" fmla="*/ 27 h 51"/>
                <a:gd name="T70" fmla="*/ 15 w 43"/>
                <a:gd name="T71" fmla="*/ 27 h 51"/>
                <a:gd name="T72" fmla="*/ 15 w 43"/>
                <a:gd name="T73" fmla="*/ 42 h 51"/>
                <a:gd name="T74" fmla="*/ 15 w 43"/>
                <a:gd name="T75" fmla="*/ 45 h 51"/>
                <a:gd name="T76" fmla="*/ 16 w 43"/>
                <a:gd name="T77" fmla="*/ 47 h 51"/>
                <a:gd name="T78" fmla="*/ 19 w 43"/>
                <a:gd name="T79" fmla="*/ 48 h 51"/>
                <a:gd name="T80" fmla="*/ 23 w 43"/>
                <a:gd name="T81" fmla="*/ 48 h 51"/>
                <a:gd name="T82" fmla="*/ 26 w 43"/>
                <a:gd name="T83" fmla="*/ 48 h 51"/>
                <a:gd name="T84" fmla="*/ 30 w 43"/>
                <a:gd name="T85" fmla="*/ 48 h 51"/>
                <a:gd name="T86" fmla="*/ 32 w 43"/>
                <a:gd name="T87" fmla="*/ 48 h 51"/>
                <a:gd name="T88" fmla="*/ 34 w 43"/>
                <a:gd name="T89" fmla="*/ 47 h 51"/>
                <a:gd name="T90" fmla="*/ 38 w 43"/>
                <a:gd name="T91" fmla="*/ 42 h 51"/>
                <a:gd name="T92" fmla="*/ 40 w 43"/>
                <a:gd name="T93" fmla="*/ 36 h 51"/>
                <a:gd name="T94" fmla="*/ 43 w 43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51">
                  <a:moveTo>
                    <a:pt x="43" y="36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3" y="49"/>
                  </a:cubicBezTo>
                  <a:cubicBezTo>
                    <a:pt x="4" y="48"/>
                    <a:pt x="5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2" y="5"/>
                    <a:pt x="30" y="4"/>
                    <a:pt x="29" y="4"/>
                  </a:cubicBezTo>
                  <a:cubicBezTo>
                    <a:pt x="28" y="4"/>
                    <a:pt x="27" y="4"/>
                    <a:pt x="26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3"/>
                    <a:pt x="26" y="22"/>
                    <a:pt x="27" y="21"/>
                  </a:cubicBezTo>
                  <a:cubicBezTo>
                    <a:pt x="27" y="21"/>
                    <a:pt x="28" y="20"/>
                    <a:pt x="28" y="19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8" y="33"/>
                    <a:pt x="28" y="32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6" y="28"/>
                    <a:pt x="25" y="27"/>
                    <a:pt x="24" y="27"/>
                  </a:cubicBezTo>
                  <a:cubicBezTo>
                    <a:pt x="23" y="27"/>
                    <a:pt x="22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1" y="48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3" y="48"/>
                    <a:pt x="34" y="47"/>
                    <a:pt x="34" y="47"/>
                  </a:cubicBezTo>
                  <a:cubicBezTo>
                    <a:pt x="36" y="46"/>
                    <a:pt x="37" y="44"/>
                    <a:pt x="38" y="42"/>
                  </a:cubicBezTo>
                  <a:cubicBezTo>
                    <a:pt x="39" y="39"/>
                    <a:pt x="40" y="38"/>
                    <a:pt x="40" y="36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8BABF8F-7346-AA47-9075-E47EFCCE15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35364" y="1452985"/>
              <a:ext cx="187325" cy="192088"/>
            </a:xfrm>
            <a:custGeom>
              <a:avLst/>
              <a:gdLst>
                <a:gd name="T0" fmla="*/ 50 w 50"/>
                <a:gd name="T1" fmla="*/ 51 h 51"/>
                <a:gd name="T2" fmla="*/ 36 w 50"/>
                <a:gd name="T3" fmla="*/ 51 h 51"/>
                <a:gd name="T4" fmla="*/ 28 w 50"/>
                <a:gd name="T5" fmla="*/ 39 h 51"/>
                <a:gd name="T6" fmla="*/ 20 w 50"/>
                <a:gd name="T7" fmla="*/ 28 h 51"/>
                <a:gd name="T8" fmla="*/ 15 w 50"/>
                <a:gd name="T9" fmla="*/ 28 h 51"/>
                <a:gd name="T10" fmla="*/ 15 w 50"/>
                <a:gd name="T11" fmla="*/ 44 h 51"/>
                <a:gd name="T12" fmla="*/ 15 w 50"/>
                <a:gd name="T13" fmla="*/ 47 h 51"/>
                <a:gd name="T14" fmla="*/ 17 w 50"/>
                <a:gd name="T15" fmla="*/ 48 h 51"/>
                <a:gd name="T16" fmla="*/ 19 w 50"/>
                <a:gd name="T17" fmla="*/ 49 h 51"/>
                <a:gd name="T18" fmla="*/ 22 w 50"/>
                <a:gd name="T19" fmla="*/ 49 h 51"/>
                <a:gd name="T20" fmla="*/ 22 w 50"/>
                <a:gd name="T21" fmla="*/ 51 h 51"/>
                <a:gd name="T22" fmla="*/ 0 w 50"/>
                <a:gd name="T23" fmla="*/ 51 h 51"/>
                <a:gd name="T24" fmla="*/ 0 w 50"/>
                <a:gd name="T25" fmla="*/ 49 h 51"/>
                <a:gd name="T26" fmla="*/ 3 w 50"/>
                <a:gd name="T27" fmla="*/ 49 h 51"/>
                <a:gd name="T28" fmla="*/ 5 w 50"/>
                <a:gd name="T29" fmla="*/ 48 h 51"/>
                <a:gd name="T30" fmla="*/ 6 w 50"/>
                <a:gd name="T31" fmla="*/ 47 h 51"/>
                <a:gd name="T32" fmla="*/ 7 w 50"/>
                <a:gd name="T33" fmla="*/ 44 h 51"/>
                <a:gd name="T34" fmla="*/ 7 w 50"/>
                <a:gd name="T35" fmla="*/ 8 h 51"/>
                <a:gd name="T36" fmla="*/ 7 w 50"/>
                <a:gd name="T37" fmla="*/ 5 h 51"/>
                <a:gd name="T38" fmla="*/ 5 w 50"/>
                <a:gd name="T39" fmla="*/ 4 h 51"/>
                <a:gd name="T40" fmla="*/ 3 w 50"/>
                <a:gd name="T41" fmla="*/ 3 h 51"/>
                <a:gd name="T42" fmla="*/ 0 w 50"/>
                <a:gd name="T43" fmla="*/ 3 h 51"/>
                <a:gd name="T44" fmla="*/ 0 w 50"/>
                <a:gd name="T45" fmla="*/ 0 h 51"/>
                <a:gd name="T46" fmla="*/ 24 w 50"/>
                <a:gd name="T47" fmla="*/ 0 h 51"/>
                <a:gd name="T48" fmla="*/ 30 w 50"/>
                <a:gd name="T49" fmla="*/ 1 h 51"/>
                <a:gd name="T50" fmla="*/ 35 w 50"/>
                <a:gd name="T51" fmla="*/ 3 h 51"/>
                <a:gd name="T52" fmla="*/ 38 w 50"/>
                <a:gd name="T53" fmla="*/ 7 h 51"/>
                <a:gd name="T54" fmla="*/ 40 w 50"/>
                <a:gd name="T55" fmla="*/ 13 h 51"/>
                <a:gd name="T56" fmla="*/ 39 w 50"/>
                <a:gd name="T57" fmla="*/ 18 h 51"/>
                <a:gd name="T58" fmla="*/ 36 w 50"/>
                <a:gd name="T59" fmla="*/ 22 h 51"/>
                <a:gd name="T60" fmla="*/ 32 w 50"/>
                <a:gd name="T61" fmla="*/ 24 h 51"/>
                <a:gd name="T62" fmla="*/ 27 w 50"/>
                <a:gd name="T63" fmla="*/ 26 h 51"/>
                <a:gd name="T64" fmla="*/ 34 w 50"/>
                <a:gd name="T65" fmla="*/ 35 h 51"/>
                <a:gd name="T66" fmla="*/ 40 w 50"/>
                <a:gd name="T67" fmla="*/ 43 h 51"/>
                <a:gd name="T68" fmla="*/ 43 w 50"/>
                <a:gd name="T69" fmla="*/ 46 h 51"/>
                <a:gd name="T70" fmla="*/ 45 w 50"/>
                <a:gd name="T71" fmla="*/ 48 h 51"/>
                <a:gd name="T72" fmla="*/ 47 w 50"/>
                <a:gd name="T73" fmla="*/ 49 h 51"/>
                <a:gd name="T74" fmla="*/ 50 w 50"/>
                <a:gd name="T75" fmla="*/ 49 h 51"/>
                <a:gd name="T76" fmla="*/ 50 w 50"/>
                <a:gd name="T77" fmla="*/ 51 h 51"/>
                <a:gd name="T78" fmla="*/ 31 w 50"/>
                <a:gd name="T79" fmla="*/ 13 h 51"/>
                <a:gd name="T80" fmla="*/ 28 w 50"/>
                <a:gd name="T81" fmla="*/ 6 h 51"/>
                <a:gd name="T82" fmla="*/ 21 w 50"/>
                <a:gd name="T83" fmla="*/ 3 h 51"/>
                <a:gd name="T84" fmla="*/ 15 w 50"/>
                <a:gd name="T85" fmla="*/ 3 h 51"/>
                <a:gd name="T86" fmla="*/ 15 w 50"/>
                <a:gd name="T87" fmla="*/ 25 h 51"/>
                <a:gd name="T88" fmla="*/ 19 w 50"/>
                <a:gd name="T89" fmla="*/ 25 h 51"/>
                <a:gd name="T90" fmla="*/ 28 w 50"/>
                <a:gd name="T91" fmla="*/ 22 h 51"/>
                <a:gd name="T92" fmla="*/ 31 w 50"/>
                <a:gd name="T93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3" y="47"/>
                    <a:pt x="30" y="43"/>
                    <a:pt x="28" y="39"/>
                  </a:cubicBezTo>
                  <a:cubicBezTo>
                    <a:pt x="25" y="36"/>
                    <a:pt x="23" y="32"/>
                    <a:pt x="2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30" y="1"/>
                  </a:cubicBezTo>
                  <a:cubicBezTo>
                    <a:pt x="32" y="2"/>
                    <a:pt x="33" y="2"/>
                    <a:pt x="35" y="3"/>
                  </a:cubicBezTo>
                  <a:cubicBezTo>
                    <a:pt x="36" y="4"/>
                    <a:pt x="38" y="6"/>
                    <a:pt x="38" y="7"/>
                  </a:cubicBezTo>
                  <a:cubicBezTo>
                    <a:pt x="39" y="9"/>
                    <a:pt x="40" y="10"/>
                    <a:pt x="40" y="13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7" y="21"/>
                    <a:pt x="36" y="22"/>
                  </a:cubicBezTo>
                  <a:cubicBezTo>
                    <a:pt x="35" y="23"/>
                    <a:pt x="34" y="24"/>
                    <a:pt x="32" y="24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30" y="30"/>
                    <a:pt x="32" y="32"/>
                    <a:pt x="34" y="35"/>
                  </a:cubicBezTo>
                  <a:cubicBezTo>
                    <a:pt x="35" y="37"/>
                    <a:pt x="37" y="40"/>
                    <a:pt x="40" y="43"/>
                  </a:cubicBezTo>
                  <a:cubicBezTo>
                    <a:pt x="41" y="44"/>
                    <a:pt x="42" y="46"/>
                    <a:pt x="43" y="46"/>
                  </a:cubicBezTo>
                  <a:cubicBezTo>
                    <a:pt x="43" y="47"/>
                    <a:pt x="44" y="47"/>
                    <a:pt x="45" y="48"/>
                  </a:cubicBezTo>
                  <a:cubicBezTo>
                    <a:pt x="46" y="48"/>
                    <a:pt x="47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lnTo>
                    <a:pt x="50" y="51"/>
                  </a:lnTo>
                  <a:close/>
                  <a:moveTo>
                    <a:pt x="31" y="13"/>
                  </a:moveTo>
                  <a:cubicBezTo>
                    <a:pt x="31" y="10"/>
                    <a:pt x="30" y="8"/>
                    <a:pt x="28" y="6"/>
                  </a:cubicBezTo>
                  <a:cubicBezTo>
                    <a:pt x="26" y="4"/>
                    <a:pt x="24" y="3"/>
                    <a:pt x="2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5" y="24"/>
                    <a:pt x="28" y="22"/>
                  </a:cubicBezTo>
                  <a:cubicBezTo>
                    <a:pt x="30" y="20"/>
                    <a:pt x="31" y="17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8E336F-D7E6-6544-91D0-3514D1B22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0626" y="1449810"/>
              <a:ext cx="131763" cy="203200"/>
            </a:xfrm>
            <a:custGeom>
              <a:avLst/>
              <a:gdLst>
                <a:gd name="T0" fmla="*/ 31 w 35"/>
                <a:gd name="T1" fmla="*/ 29 h 54"/>
                <a:gd name="T2" fmla="*/ 34 w 35"/>
                <a:gd name="T3" fmla="*/ 33 h 54"/>
                <a:gd name="T4" fmla="*/ 35 w 35"/>
                <a:gd name="T5" fmla="*/ 38 h 54"/>
                <a:gd name="T6" fmla="*/ 30 w 35"/>
                <a:gd name="T7" fmla="*/ 49 h 54"/>
                <a:gd name="T8" fmla="*/ 17 w 35"/>
                <a:gd name="T9" fmla="*/ 54 h 54"/>
                <a:gd name="T10" fmla="*/ 10 w 35"/>
                <a:gd name="T11" fmla="*/ 52 h 54"/>
                <a:gd name="T12" fmla="*/ 5 w 35"/>
                <a:gd name="T13" fmla="*/ 50 h 54"/>
                <a:gd name="T14" fmla="*/ 3 w 35"/>
                <a:gd name="T15" fmla="*/ 52 h 54"/>
                <a:gd name="T16" fmla="*/ 0 w 35"/>
                <a:gd name="T17" fmla="*/ 52 h 54"/>
                <a:gd name="T18" fmla="*/ 0 w 35"/>
                <a:gd name="T19" fmla="*/ 35 h 54"/>
                <a:gd name="T20" fmla="*/ 2 w 35"/>
                <a:gd name="T21" fmla="*/ 35 h 54"/>
                <a:gd name="T22" fmla="*/ 5 w 35"/>
                <a:gd name="T23" fmla="*/ 41 h 54"/>
                <a:gd name="T24" fmla="*/ 8 w 35"/>
                <a:gd name="T25" fmla="*/ 46 h 54"/>
                <a:gd name="T26" fmla="*/ 12 w 35"/>
                <a:gd name="T27" fmla="*/ 49 h 54"/>
                <a:gd name="T28" fmla="*/ 18 w 35"/>
                <a:gd name="T29" fmla="*/ 50 h 54"/>
                <a:gd name="T30" fmla="*/ 22 w 35"/>
                <a:gd name="T31" fmla="*/ 50 h 54"/>
                <a:gd name="T32" fmla="*/ 25 w 35"/>
                <a:gd name="T33" fmla="*/ 48 h 54"/>
                <a:gd name="T34" fmla="*/ 27 w 35"/>
                <a:gd name="T35" fmla="*/ 45 h 54"/>
                <a:gd name="T36" fmla="*/ 28 w 35"/>
                <a:gd name="T37" fmla="*/ 41 h 54"/>
                <a:gd name="T38" fmla="*/ 26 w 35"/>
                <a:gd name="T39" fmla="*/ 36 h 54"/>
                <a:gd name="T40" fmla="*/ 21 w 35"/>
                <a:gd name="T41" fmla="*/ 32 h 54"/>
                <a:gd name="T42" fmla="*/ 15 w 35"/>
                <a:gd name="T43" fmla="*/ 30 h 54"/>
                <a:gd name="T44" fmla="*/ 10 w 35"/>
                <a:gd name="T45" fmla="*/ 28 h 54"/>
                <a:gd name="T46" fmla="*/ 3 w 35"/>
                <a:gd name="T47" fmla="*/ 22 h 54"/>
                <a:gd name="T48" fmla="*/ 1 w 35"/>
                <a:gd name="T49" fmla="*/ 14 h 54"/>
                <a:gd name="T50" fmla="*/ 2 w 35"/>
                <a:gd name="T51" fmla="*/ 9 h 54"/>
                <a:gd name="T52" fmla="*/ 6 w 35"/>
                <a:gd name="T53" fmla="*/ 4 h 54"/>
                <a:gd name="T54" fmla="*/ 11 w 35"/>
                <a:gd name="T55" fmla="*/ 1 h 54"/>
                <a:gd name="T56" fmla="*/ 16 w 35"/>
                <a:gd name="T57" fmla="*/ 0 h 54"/>
                <a:gd name="T58" fmla="*/ 23 w 35"/>
                <a:gd name="T59" fmla="*/ 1 h 54"/>
                <a:gd name="T60" fmla="*/ 28 w 35"/>
                <a:gd name="T61" fmla="*/ 4 h 54"/>
                <a:gd name="T62" fmla="*/ 29 w 35"/>
                <a:gd name="T63" fmla="*/ 1 h 54"/>
                <a:gd name="T64" fmla="*/ 32 w 35"/>
                <a:gd name="T65" fmla="*/ 1 h 54"/>
                <a:gd name="T66" fmla="*/ 32 w 35"/>
                <a:gd name="T67" fmla="*/ 18 h 54"/>
                <a:gd name="T68" fmla="*/ 30 w 35"/>
                <a:gd name="T69" fmla="*/ 18 h 54"/>
                <a:gd name="T70" fmla="*/ 28 w 35"/>
                <a:gd name="T71" fmla="*/ 13 h 54"/>
                <a:gd name="T72" fmla="*/ 25 w 35"/>
                <a:gd name="T73" fmla="*/ 8 h 54"/>
                <a:gd name="T74" fmla="*/ 21 w 35"/>
                <a:gd name="T75" fmla="*/ 5 h 54"/>
                <a:gd name="T76" fmla="*/ 16 w 35"/>
                <a:gd name="T77" fmla="*/ 3 h 54"/>
                <a:gd name="T78" fmla="*/ 10 w 35"/>
                <a:gd name="T79" fmla="*/ 6 h 54"/>
                <a:gd name="T80" fmla="*/ 8 w 35"/>
                <a:gd name="T81" fmla="*/ 11 h 54"/>
                <a:gd name="T82" fmla="*/ 9 w 35"/>
                <a:gd name="T83" fmla="*/ 17 h 54"/>
                <a:gd name="T84" fmla="*/ 14 w 35"/>
                <a:gd name="T85" fmla="*/ 20 h 54"/>
                <a:gd name="T86" fmla="*/ 19 w 35"/>
                <a:gd name="T87" fmla="*/ 22 h 54"/>
                <a:gd name="T88" fmla="*/ 24 w 35"/>
                <a:gd name="T89" fmla="*/ 24 h 54"/>
                <a:gd name="T90" fmla="*/ 28 w 35"/>
                <a:gd name="T91" fmla="*/ 26 h 54"/>
                <a:gd name="T92" fmla="*/ 31 w 35"/>
                <a:gd name="T9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54">
                  <a:moveTo>
                    <a:pt x="31" y="29"/>
                  </a:moveTo>
                  <a:cubicBezTo>
                    <a:pt x="32" y="30"/>
                    <a:pt x="33" y="32"/>
                    <a:pt x="34" y="33"/>
                  </a:cubicBezTo>
                  <a:cubicBezTo>
                    <a:pt x="34" y="34"/>
                    <a:pt x="35" y="36"/>
                    <a:pt x="35" y="38"/>
                  </a:cubicBezTo>
                  <a:cubicBezTo>
                    <a:pt x="35" y="43"/>
                    <a:pt x="33" y="46"/>
                    <a:pt x="30" y="49"/>
                  </a:cubicBezTo>
                  <a:cubicBezTo>
                    <a:pt x="26" y="52"/>
                    <a:pt x="22" y="54"/>
                    <a:pt x="17" y="54"/>
                  </a:cubicBezTo>
                  <a:cubicBezTo>
                    <a:pt x="15" y="54"/>
                    <a:pt x="13" y="53"/>
                    <a:pt x="10" y="52"/>
                  </a:cubicBezTo>
                  <a:cubicBezTo>
                    <a:pt x="8" y="52"/>
                    <a:pt x="6" y="51"/>
                    <a:pt x="5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7"/>
                    <a:pt x="4" y="39"/>
                    <a:pt x="5" y="41"/>
                  </a:cubicBezTo>
                  <a:cubicBezTo>
                    <a:pt x="5" y="43"/>
                    <a:pt x="6" y="44"/>
                    <a:pt x="8" y="46"/>
                  </a:cubicBezTo>
                  <a:cubicBezTo>
                    <a:pt x="9" y="47"/>
                    <a:pt x="10" y="48"/>
                    <a:pt x="12" y="49"/>
                  </a:cubicBezTo>
                  <a:cubicBezTo>
                    <a:pt x="14" y="50"/>
                    <a:pt x="16" y="50"/>
                    <a:pt x="18" y="50"/>
                  </a:cubicBezTo>
                  <a:cubicBezTo>
                    <a:pt x="20" y="50"/>
                    <a:pt x="21" y="50"/>
                    <a:pt x="22" y="50"/>
                  </a:cubicBezTo>
                  <a:cubicBezTo>
                    <a:pt x="23" y="49"/>
                    <a:pt x="24" y="49"/>
                    <a:pt x="25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8" y="39"/>
                    <a:pt x="27" y="37"/>
                    <a:pt x="26" y="36"/>
                  </a:cubicBezTo>
                  <a:cubicBezTo>
                    <a:pt x="25" y="34"/>
                    <a:pt x="23" y="33"/>
                    <a:pt x="21" y="32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3" y="29"/>
                    <a:pt x="12" y="28"/>
                    <a:pt x="10" y="28"/>
                  </a:cubicBezTo>
                  <a:cubicBezTo>
                    <a:pt x="7" y="26"/>
                    <a:pt x="5" y="25"/>
                    <a:pt x="3" y="22"/>
                  </a:cubicBezTo>
                  <a:cubicBezTo>
                    <a:pt x="2" y="20"/>
                    <a:pt x="1" y="18"/>
                    <a:pt x="1" y="14"/>
                  </a:cubicBezTo>
                  <a:cubicBezTo>
                    <a:pt x="1" y="12"/>
                    <a:pt x="1" y="10"/>
                    <a:pt x="2" y="9"/>
                  </a:cubicBezTo>
                  <a:cubicBezTo>
                    <a:pt x="3" y="7"/>
                    <a:pt x="4" y="6"/>
                    <a:pt x="6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5" y="2"/>
                    <a:pt x="26" y="3"/>
                    <a:pt x="28" y="4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6" y="9"/>
                    <a:pt x="25" y="8"/>
                  </a:cubicBezTo>
                  <a:cubicBezTo>
                    <a:pt x="24" y="7"/>
                    <a:pt x="23" y="6"/>
                    <a:pt x="21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9" y="7"/>
                    <a:pt x="8" y="9"/>
                    <a:pt x="8" y="11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10" y="18"/>
                    <a:pt x="12" y="19"/>
                    <a:pt x="14" y="20"/>
                  </a:cubicBezTo>
                  <a:cubicBezTo>
                    <a:pt x="16" y="21"/>
                    <a:pt x="17" y="22"/>
                    <a:pt x="19" y="22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5" y="25"/>
                    <a:pt x="27" y="26"/>
                    <a:pt x="28" y="26"/>
                  </a:cubicBezTo>
                  <a:cubicBezTo>
                    <a:pt x="29" y="27"/>
                    <a:pt x="30" y="28"/>
                    <a:pt x="3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B9E4B8D-53F2-AD45-8EA8-B9BF7DA044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1439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7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7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6" y="46"/>
                    <a:pt x="16" y="46"/>
                  </a:cubicBezTo>
                  <a:cubicBezTo>
                    <a:pt x="16" y="47"/>
                    <a:pt x="17" y="47"/>
                    <a:pt x="18" y="48"/>
                  </a:cubicBezTo>
                  <a:cubicBezTo>
                    <a:pt x="18" y="48"/>
                    <a:pt x="19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F2F15B1-C9D4-8347-A2D8-73E927AE5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39" y="1452985"/>
              <a:ext cx="165100" cy="192088"/>
            </a:xfrm>
            <a:custGeom>
              <a:avLst/>
              <a:gdLst>
                <a:gd name="T0" fmla="*/ 44 w 44"/>
                <a:gd name="T1" fmla="*/ 14 h 51"/>
                <a:gd name="T2" fmla="*/ 42 w 44"/>
                <a:gd name="T3" fmla="*/ 14 h 51"/>
                <a:gd name="T4" fmla="*/ 40 w 44"/>
                <a:gd name="T5" fmla="*/ 11 h 51"/>
                <a:gd name="T6" fmla="*/ 38 w 44"/>
                <a:gd name="T7" fmla="*/ 8 h 51"/>
                <a:gd name="T8" fmla="*/ 36 w 44"/>
                <a:gd name="T9" fmla="*/ 5 h 51"/>
                <a:gd name="T10" fmla="*/ 34 w 44"/>
                <a:gd name="T11" fmla="*/ 4 h 51"/>
                <a:gd name="T12" fmla="*/ 31 w 44"/>
                <a:gd name="T13" fmla="*/ 3 h 51"/>
                <a:gd name="T14" fmla="*/ 28 w 44"/>
                <a:gd name="T15" fmla="*/ 3 h 51"/>
                <a:gd name="T16" fmla="*/ 26 w 44"/>
                <a:gd name="T17" fmla="*/ 3 h 51"/>
                <a:gd name="T18" fmla="*/ 26 w 44"/>
                <a:gd name="T19" fmla="*/ 44 h 51"/>
                <a:gd name="T20" fmla="*/ 26 w 44"/>
                <a:gd name="T21" fmla="*/ 46 h 51"/>
                <a:gd name="T22" fmla="*/ 28 w 44"/>
                <a:gd name="T23" fmla="*/ 48 h 51"/>
                <a:gd name="T24" fmla="*/ 31 w 44"/>
                <a:gd name="T25" fmla="*/ 48 h 51"/>
                <a:gd name="T26" fmla="*/ 34 w 44"/>
                <a:gd name="T27" fmla="*/ 49 h 51"/>
                <a:gd name="T28" fmla="*/ 34 w 44"/>
                <a:gd name="T29" fmla="*/ 51 h 51"/>
                <a:gd name="T30" fmla="*/ 10 w 44"/>
                <a:gd name="T31" fmla="*/ 51 h 51"/>
                <a:gd name="T32" fmla="*/ 10 w 44"/>
                <a:gd name="T33" fmla="*/ 49 h 51"/>
                <a:gd name="T34" fmla="*/ 13 w 44"/>
                <a:gd name="T35" fmla="*/ 49 h 51"/>
                <a:gd name="T36" fmla="*/ 16 w 44"/>
                <a:gd name="T37" fmla="*/ 48 h 51"/>
                <a:gd name="T38" fmla="*/ 17 w 44"/>
                <a:gd name="T39" fmla="*/ 47 h 51"/>
                <a:gd name="T40" fmla="*/ 18 w 44"/>
                <a:gd name="T41" fmla="*/ 44 h 51"/>
                <a:gd name="T42" fmla="*/ 18 w 44"/>
                <a:gd name="T43" fmla="*/ 3 h 51"/>
                <a:gd name="T44" fmla="*/ 16 w 44"/>
                <a:gd name="T45" fmla="*/ 3 h 51"/>
                <a:gd name="T46" fmla="*/ 13 w 44"/>
                <a:gd name="T47" fmla="*/ 3 h 51"/>
                <a:gd name="T48" fmla="*/ 10 w 44"/>
                <a:gd name="T49" fmla="*/ 4 h 51"/>
                <a:gd name="T50" fmla="*/ 7 w 44"/>
                <a:gd name="T51" fmla="*/ 5 h 51"/>
                <a:gd name="T52" fmla="*/ 5 w 44"/>
                <a:gd name="T53" fmla="*/ 8 h 51"/>
                <a:gd name="T54" fmla="*/ 3 w 44"/>
                <a:gd name="T55" fmla="*/ 11 h 51"/>
                <a:gd name="T56" fmla="*/ 2 w 44"/>
                <a:gd name="T57" fmla="*/ 14 h 51"/>
                <a:gd name="T58" fmla="*/ 0 w 44"/>
                <a:gd name="T59" fmla="*/ 14 h 51"/>
                <a:gd name="T60" fmla="*/ 0 w 44"/>
                <a:gd name="T61" fmla="*/ 0 h 51"/>
                <a:gd name="T62" fmla="*/ 44 w 44"/>
                <a:gd name="T63" fmla="*/ 0 h 51"/>
                <a:gd name="T64" fmla="*/ 44 w 44"/>
                <a:gd name="T65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1">
                  <a:moveTo>
                    <a:pt x="44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0" y="10"/>
                    <a:pt x="39" y="9"/>
                    <a:pt x="38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7"/>
                    <a:pt x="27" y="47"/>
                    <a:pt x="28" y="48"/>
                  </a:cubicBezTo>
                  <a:cubicBezTo>
                    <a:pt x="28" y="48"/>
                    <a:pt x="29" y="48"/>
                    <a:pt x="31" y="48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3" y="49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7" y="47"/>
                    <a:pt x="17" y="47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2485C97-DA6B-4445-B796-6481A66E2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9251" y="1452985"/>
              <a:ext cx="184150" cy="192088"/>
            </a:xfrm>
            <a:custGeom>
              <a:avLst/>
              <a:gdLst>
                <a:gd name="T0" fmla="*/ 49 w 49"/>
                <a:gd name="T1" fmla="*/ 3 h 51"/>
                <a:gd name="T2" fmla="*/ 47 w 49"/>
                <a:gd name="T3" fmla="*/ 4 h 51"/>
                <a:gd name="T4" fmla="*/ 45 w 49"/>
                <a:gd name="T5" fmla="*/ 4 h 51"/>
                <a:gd name="T6" fmla="*/ 43 w 49"/>
                <a:gd name="T7" fmla="*/ 6 h 51"/>
                <a:gd name="T8" fmla="*/ 41 w 49"/>
                <a:gd name="T9" fmla="*/ 8 h 51"/>
                <a:gd name="T10" fmla="*/ 36 w 49"/>
                <a:gd name="T11" fmla="*/ 16 h 51"/>
                <a:gd name="T12" fmla="*/ 30 w 49"/>
                <a:gd name="T13" fmla="*/ 26 h 51"/>
                <a:gd name="T14" fmla="*/ 28 w 49"/>
                <a:gd name="T15" fmla="*/ 30 h 51"/>
                <a:gd name="T16" fmla="*/ 28 w 49"/>
                <a:gd name="T17" fmla="*/ 34 h 51"/>
                <a:gd name="T18" fmla="*/ 28 w 49"/>
                <a:gd name="T19" fmla="*/ 44 h 51"/>
                <a:gd name="T20" fmla="*/ 29 w 49"/>
                <a:gd name="T21" fmla="*/ 46 h 51"/>
                <a:gd name="T22" fmla="*/ 30 w 49"/>
                <a:gd name="T23" fmla="*/ 48 h 51"/>
                <a:gd name="T24" fmla="*/ 33 w 49"/>
                <a:gd name="T25" fmla="*/ 48 h 51"/>
                <a:gd name="T26" fmla="*/ 36 w 49"/>
                <a:gd name="T27" fmla="*/ 49 h 51"/>
                <a:gd name="T28" fmla="*/ 36 w 49"/>
                <a:gd name="T29" fmla="*/ 51 h 51"/>
                <a:gd name="T30" fmla="*/ 12 w 49"/>
                <a:gd name="T31" fmla="*/ 51 h 51"/>
                <a:gd name="T32" fmla="*/ 12 w 49"/>
                <a:gd name="T33" fmla="*/ 49 h 51"/>
                <a:gd name="T34" fmla="*/ 15 w 49"/>
                <a:gd name="T35" fmla="*/ 49 h 51"/>
                <a:gd name="T36" fmla="*/ 18 w 49"/>
                <a:gd name="T37" fmla="*/ 48 h 51"/>
                <a:gd name="T38" fmla="*/ 20 w 49"/>
                <a:gd name="T39" fmla="*/ 47 h 51"/>
                <a:gd name="T40" fmla="*/ 20 w 49"/>
                <a:gd name="T41" fmla="*/ 44 h 51"/>
                <a:gd name="T42" fmla="*/ 20 w 49"/>
                <a:gd name="T43" fmla="*/ 32 h 51"/>
                <a:gd name="T44" fmla="*/ 20 w 49"/>
                <a:gd name="T45" fmla="*/ 30 h 51"/>
                <a:gd name="T46" fmla="*/ 18 w 49"/>
                <a:gd name="T47" fmla="*/ 26 h 51"/>
                <a:gd name="T48" fmla="*/ 13 w 49"/>
                <a:gd name="T49" fmla="*/ 17 h 51"/>
                <a:gd name="T50" fmla="*/ 9 w 49"/>
                <a:gd name="T51" fmla="*/ 9 h 51"/>
                <a:gd name="T52" fmla="*/ 7 w 49"/>
                <a:gd name="T53" fmla="*/ 6 h 51"/>
                <a:gd name="T54" fmla="*/ 5 w 49"/>
                <a:gd name="T55" fmla="*/ 4 h 51"/>
                <a:gd name="T56" fmla="*/ 2 w 49"/>
                <a:gd name="T57" fmla="*/ 3 h 51"/>
                <a:gd name="T58" fmla="*/ 0 w 49"/>
                <a:gd name="T59" fmla="*/ 3 h 51"/>
                <a:gd name="T60" fmla="*/ 0 w 49"/>
                <a:gd name="T61" fmla="*/ 0 h 51"/>
                <a:gd name="T62" fmla="*/ 22 w 49"/>
                <a:gd name="T63" fmla="*/ 0 h 51"/>
                <a:gd name="T64" fmla="*/ 22 w 49"/>
                <a:gd name="T65" fmla="*/ 3 h 51"/>
                <a:gd name="T66" fmla="*/ 17 w 49"/>
                <a:gd name="T67" fmla="*/ 4 h 51"/>
                <a:gd name="T68" fmla="*/ 15 w 49"/>
                <a:gd name="T69" fmla="*/ 5 h 51"/>
                <a:gd name="T70" fmla="*/ 16 w 49"/>
                <a:gd name="T71" fmla="*/ 6 h 51"/>
                <a:gd name="T72" fmla="*/ 16 w 49"/>
                <a:gd name="T73" fmla="*/ 7 h 51"/>
                <a:gd name="T74" fmla="*/ 17 w 49"/>
                <a:gd name="T75" fmla="*/ 9 h 51"/>
                <a:gd name="T76" fmla="*/ 18 w 49"/>
                <a:gd name="T77" fmla="*/ 11 h 51"/>
                <a:gd name="T78" fmla="*/ 22 w 49"/>
                <a:gd name="T79" fmla="*/ 18 h 51"/>
                <a:gd name="T80" fmla="*/ 26 w 49"/>
                <a:gd name="T81" fmla="*/ 26 h 51"/>
                <a:gd name="T82" fmla="*/ 35 w 49"/>
                <a:gd name="T83" fmla="*/ 12 h 51"/>
                <a:gd name="T84" fmla="*/ 38 w 49"/>
                <a:gd name="T85" fmla="*/ 6 h 51"/>
                <a:gd name="T86" fmla="*/ 37 w 49"/>
                <a:gd name="T87" fmla="*/ 4 h 51"/>
                <a:gd name="T88" fmla="*/ 36 w 49"/>
                <a:gd name="T89" fmla="*/ 4 h 51"/>
                <a:gd name="T90" fmla="*/ 34 w 49"/>
                <a:gd name="T91" fmla="*/ 3 h 51"/>
                <a:gd name="T92" fmla="*/ 31 w 49"/>
                <a:gd name="T93" fmla="*/ 3 h 51"/>
                <a:gd name="T94" fmla="*/ 31 w 49"/>
                <a:gd name="T95" fmla="*/ 0 h 51"/>
                <a:gd name="T96" fmla="*/ 49 w 49"/>
                <a:gd name="T97" fmla="*/ 0 h 51"/>
                <a:gd name="T98" fmla="*/ 49 w 49"/>
                <a:gd name="T9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1">
                  <a:moveTo>
                    <a:pt x="49" y="3"/>
                  </a:moveTo>
                  <a:cubicBezTo>
                    <a:pt x="49" y="3"/>
                    <a:pt x="48" y="3"/>
                    <a:pt x="47" y="4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1"/>
                    <a:pt x="38" y="13"/>
                    <a:pt x="36" y="16"/>
                  </a:cubicBezTo>
                  <a:cubicBezTo>
                    <a:pt x="35" y="19"/>
                    <a:pt x="33" y="22"/>
                    <a:pt x="30" y="26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2"/>
                    <a:pt x="28" y="3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6"/>
                    <a:pt x="29" y="46"/>
                  </a:cubicBezTo>
                  <a:cubicBezTo>
                    <a:pt x="29" y="47"/>
                    <a:pt x="29" y="47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20" y="47"/>
                    <a:pt x="20" y="47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19" y="29"/>
                    <a:pt x="19" y="28"/>
                    <a:pt x="18" y="26"/>
                  </a:cubicBezTo>
                  <a:cubicBezTo>
                    <a:pt x="17" y="24"/>
                    <a:pt x="15" y="21"/>
                    <a:pt x="13" y="17"/>
                  </a:cubicBezTo>
                  <a:cubicBezTo>
                    <a:pt x="12" y="14"/>
                    <a:pt x="10" y="11"/>
                    <a:pt x="9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0" y="13"/>
                    <a:pt x="21" y="16"/>
                    <a:pt x="22" y="18"/>
                  </a:cubicBezTo>
                  <a:cubicBezTo>
                    <a:pt x="23" y="20"/>
                    <a:pt x="25" y="23"/>
                    <a:pt x="26" y="26"/>
                  </a:cubicBezTo>
                  <a:cubicBezTo>
                    <a:pt x="30" y="20"/>
                    <a:pt x="33" y="15"/>
                    <a:pt x="35" y="12"/>
                  </a:cubicBezTo>
                  <a:cubicBezTo>
                    <a:pt x="37" y="8"/>
                    <a:pt x="38" y="6"/>
                    <a:pt x="38" y="6"/>
                  </a:cubicBezTo>
                  <a:cubicBezTo>
                    <a:pt x="38" y="5"/>
                    <a:pt x="38" y="5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3507F4F-76C0-754F-9DAB-D0A37C56C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6589" y="714797"/>
              <a:ext cx="327025" cy="461963"/>
            </a:xfrm>
            <a:custGeom>
              <a:avLst/>
              <a:gdLst>
                <a:gd name="T0" fmla="*/ 67 w 87"/>
                <a:gd name="T1" fmla="*/ 93 h 122"/>
                <a:gd name="T2" fmla="*/ 63 w 87"/>
                <a:gd name="T3" fmla="*/ 93 h 122"/>
                <a:gd name="T4" fmla="*/ 50 w 87"/>
                <a:gd name="T5" fmla="*/ 98 h 122"/>
                <a:gd name="T6" fmla="*/ 33 w 87"/>
                <a:gd name="T7" fmla="*/ 98 h 122"/>
                <a:gd name="T8" fmla="*/ 33 w 87"/>
                <a:gd name="T9" fmla="*/ 97 h 122"/>
                <a:gd name="T10" fmla="*/ 44 w 87"/>
                <a:gd name="T11" fmla="*/ 86 h 122"/>
                <a:gd name="T12" fmla="*/ 44 w 87"/>
                <a:gd name="T13" fmla="*/ 73 h 122"/>
                <a:gd name="T14" fmla="*/ 59 w 87"/>
                <a:gd name="T15" fmla="*/ 68 h 122"/>
                <a:gd name="T16" fmla="*/ 71 w 87"/>
                <a:gd name="T17" fmla="*/ 63 h 122"/>
                <a:gd name="T18" fmla="*/ 80 w 87"/>
                <a:gd name="T19" fmla="*/ 51 h 122"/>
                <a:gd name="T20" fmla="*/ 81 w 87"/>
                <a:gd name="T21" fmla="*/ 44 h 122"/>
                <a:gd name="T22" fmla="*/ 81 w 87"/>
                <a:gd name="T23" fmla="*/ 41 h 122"/>
                <a:gd name="T24" fmla="*/ 68 w 87"/>
                <a:gd name="T25" fmla="*/ 36 h 122"/>
                <a:gd name="T26" fmla="*/ 64 w 87"/>
                <a:gd name="T27" fmla="*/ 31 h 122"/>
                <a:gd name="T28" fmla="*/ 63 w 87"/>
                <a:gd name="T29" fmla="*/ 28 h 122"/>
                <a:gd name="T30" fmla="*/ 62 w 87"/>
                <a:gd name="T31" fmla="*/ 27 h 122"/>
                <a:gd name="T32" fmla="*/ 58 w 87"/>
                <a:gd name="T33" fmla="*/ 28 h 122"/>
                <a:gd name="T34" fmla="*/ 57 w 87"/>
                <a:gd name="T35" fmla="*/ 29 h 122"/>
                <a:gd name="T36" fmla="*/ 57 w 87"/>
                <a:gd name="T37" fmla="*/ 30 h 122"/>
                <a:gd name="T38" fmla="*/ 57 w 87"/>
                <a:gd name="T39" fmla="*/ 41 h 122"/>
                <a:gd name="T40" fmla="*/ 49 w 87"/>
                <a:gd name="T41" fmla="*/ 46 h 122"/>
                <a:gd name="T42" fmla="*/ 44 w 87"/>
                <a:gd name="T43" fmla="*/ 52 h 122"/>
                <a:gd name="T44" fmla="*/ 39 w 87"/>
                <a:gd name="T45" fmla="*/ 50 h 122"/>
                <a:gd name="T46" fmla="*/ 22 w 87"/>
                <a:gd name="T47" fmla="*/ 8 h 122"/>
                <a:gd name="T48" fmla="*/ 13 w 87"/>
                <a:gd name="T49" fmla="*/ 0 h 122"/>
                <a:gd name="T50" fmla="*/ 9 w 87"/>
                <a:gd name="T51" fmla="*/ 11 h 122"/>
                <a:gd name="T52" fmla="*/ 9 w 87"/>
                <a:gd name="T53" fmla="*/ 13 h 122"/>
                <a:gd name="T54" fmla="*/ 3 w 87"/>
                <a:gd name="T55" fmla="*/ 38 h 122"/>
                <a:gd name="T56" fmla="*/ 0 w 87"/>
                <a:gd name="T57" fmla="*/ 53 h 122"/>
                <a:gd name="T58" fmla="*/ 7 w 87"/>
                <a:gd name="T59" fmla="*/ 81 h 122"/>
                <a:gd name="T60" fmla="*/ 8 w 87"/>
                <a:gd name="T61" fmla="*/ 91 h 122"/>
                <a:gd name="T62" fmla="*/ 21 w 87"/>
                <a:gd name="T63" fmla="*/ 117 h 122"/>
                <a:gd name="T64" fmla="*/ 41 w 87"/>
                <a:gd name="T65" fmla="*/ 119 h 122"/>
                <a:gd name="T66" fmla="*/ 46 w 87"/>
                <a:gd name="T67" fmla="*/ 115 h 122"/>
                <a:gd name="T68" fmla="*/ 53 w 87"/>
                <a:gd name="T69" fmla="*/ 115 h 122"/>
                <a:gd name="T70" fmla="*/ 72 w 87"/>
                <a:gd name="T71" fmla="*/ 110 h 122"/>
                <a:gd name="T72" fmla="*/ 82 w 87"/>
                <a:gd name="T73" fmla="*/ 104 h 122"/>
                <a:gd name="T74" fmla="*/ 87 w 87"/>
                <a:gd name="T75" fmla="*/ 94 h 122"/>
                <a:gd name="T76" fmla="*/ 86 w 87"/>
                <a:gd name="T77" fmla="*/ 88 h 122"/>
                <a:gd name="T78" fmla="*/ 67 w 87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122">
                  <a:moveTo>
                    <a:pt x="67" y="93"/>
                  </a:moveTo>
                  <a:cubicBezTo>
                    <a:pt x="66" y="93"/>
                    <a:pt x="64" y="93"/>
                    <a:pt x="63" y="93"/>
                  </a:cubicBezTo>
                  <a:cubicBezTo>
                    <a:pt x="59" y="95"/>
                    <a:pt x="54" y="96"/>
                    <a:pt x="50" y="98"/>
                  </a:cubicBezTo>
                  <a:cubicBezTo>
                    <a:pt x="45" y="99"/>
                    <a:pt x="38" y="102"/>
                    <a:pt x="33" y="98"/>
                  </a:cubicBezTo>
                  <a:cubicBezTo>
                    <a:pt x="33" y="98"/>
                    <a:pt x="33" y="98"/>
                    <a:pt x="33" y="97"/>
                  </a:cubicBezTo>
                  <a:cubicBezTo>
                    <a:pt x="37" y="93"/>
                    <a:pt x="37" y="90"/>
                    <a:pt x="44" y="86"/>
                  </a:cubicBezTo>
                  <a:cubicBezTo>
                    <a:pt x="44" y="82"/>
                    <a:pt x="46" y="76"/>
                    <a:pt x="44" y="73"/>
                  </a:cubicBezTo>
                  <a:cubicBezTo>
                    <a:pt x="44" y="66"/>
                    <a:pt x="53" y="69"/>
                    <a:pt x="59" y="68"/>
                  </a:cubicBezTo>
                  <a:cubicBezTo>
                    <a:pt x="63" y="67"/>
                    <a:pt x="68" y="65"/>
                    <a:pt x="71" y="63"/>
                  </a:cubicBezTo>
                  <a:cubicBezTo>
                    <a:pt x="75" y="61"/>
                    <a:pt x="78" y="56"/>
                    <a:pt x="80" y="51"/>
                  </a:cubicBezTo>
                  <a:cubicBezTo>
                    <a:pt x="81" y="50"/>
                    <a:pt x="80" y="46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81" y="40"/>
                    <a:pt x="70" y="37"/>
                    <a:pt x="68" y="36"/>
                  </a:cubicBezTo>
                  <a:cubicBezTo>
                    <a:pt x="67" y="35"/>
                    <a:pt x="64" y="33"/>
                    <a:pt x="64" y="31"/>
                  </a:cubicBezTo>
                  <a:cubicBezTo>
                    <a:pt x="63" y="30"/>
                    <a:pt x="64" y="29"/>
                    <a:pt x="63" y="28"/>
                  </a:cubicBezTo>
                  <a:cubicBezTo>
                    <a:pt x="63" y="27"/>
                    <a:pt x="62" y="27"/>
                    <a:pt x="62" y="27"/>
                  </a:cubicBezTo>
                  <a:cubicBezTo>
                    <a:pt x="59" y="27"/>
                    <a:pt x="59" y="27"/>
                    <a:pt x="58" y="28"/>
                  </a:cubicBezTo>
                  <a:cubicBezTo>
                    <a:pt x="58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4"/>
                    <a:pt x="57" y="37"/>
                    <a:pt x="57" y="41"/>
                  </a:cubicBezTo>
                  <a:cubicBezTo>
                    <a:pt x="56" y="43"/>
                    <a:pt x="51" y="45"/>
                    <a:pt x="49" y="46"/>
                  </a:cubicBezTo>
                  <a:cubicBezTo>
                    <a:pt x="47" y="48"/>
                    <a:pt x="45" y="50"/>
                    <a:pt x="44" y="52"/>
                  </a:cubicBezTo>
                  <a:cubicBezTo>
                    <a:pt x="41" y="52"/>
                    <a:pt x="41" y="51"/>
                    <a:pt x="39" y="50"/>
                  </a:cubicBezTo>
                  <a:cubicBezTo>
                    <a:pt x="36" y="32"/>
                    <a:pt x="34" y="17"/>
                    <a:pt x="22" y="8"/>
                  </a:cubicBezTo>
                  <a:cubicBezTo>
                    <a:pt x="19" y="6"/>
                    <a:pt x="17" y="2"/>
                    <a:pt x="13" y="0"/>
                  </a:cubicBezTo>
                  <a:cubicBezTo>
                    <a:pt x="12" y="4"/>
                    <a:pt x="10" y="7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7" y="21"/>
                    <a:pt x="5" y="30"/>
                    <a:pt x="3" y="38"/>
                  </a:cubicBezTo>
                  <a:cubicBezTo>
                    <a:pt x="3" y="40"/>
                    <a:pt x="0" y="51"/>
                    <a:pt x="0" y="53"/>
                  </a:cubicBezTo>
                  <a:cubicBezTo>
                    <a:pt x="2" y="62"/>
                    <a:pt x="5" y="73"/>
                    <a:pt x="7" y="81"/>
                  </a:cubicBezTo>
                  <a:cubicBezTo>
                    <a:pt x="8" y="85"/>
                    <a:pt x="7" y="88"/>
                    <a:pt x="8" y="91"/>
                  </a:cubicBezTo>
                  <a:cubicBezTo>
                    <a:pt x="10" y="98"/>
                    <a:pt x="16" y="114"/>
                    <a:pt x="21" y="117"/>
                  </a:cubicBezTo>
                  <a:cubicBezTo>
                    <a:pt x="26" y="120"/>
                    <a:pt x="34" y="122"/>
                    <a:pt x="41" y="119"/>
                  </a:cubicBezTo>
                  <a:cubicBezTo>
                    <a:pt x="43" y="118"/>
                    <a:pt x="45" y="115"/>
                    <a:pt x="46" y="115"/>
                  </a:cubicBezTo>
                  <a:cubicBezTo>
                    <a:pt x="49" y="115"/>
                    <a:pt x="51" y="115"/>
                    <a:pt x="53" y="115"/>
                  </a:cubicBezTo>
                  <a:cubicBezTo>
                    <a:pt x="59" y="113"/>
                    <a:pt x="66" y="111"/>
                    <a:pt x="72" y="110"/>
                  </a:cubicBezTo>
                  <a:cubicBezTo>
                    <a:pt x="74" y="109"/>
                    <a:pt x="80" y="106"/>
                    <a:pt x="82" y="104"/>
                  </a:cubicBezTo>
                  <a:cubicBezTo>
                    <a:pt x="84" y="102"/>
                    <a:pt x="84" y="97"/>
                    <a:pt x="87" y="94"/>
                  </a:cubicBezTo>
                  <a:cubicBezTo>
                    <a:pt x="87" y="91"/>
                    <a:pt x="87" y="90"/>
                    <a:pt x="86" y="88"/>
                  </a:cubicBezTo>
                  <a:cubicBezTo>
                    <a:pt x="78" y="88"/>
                    <a:pt x="73" y="91"/>
                    <a:pt x="67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E5013FF-BBAC-EC49-BBF1-BBC7952207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19239" y="627485"/>
              <a:ext cx="282575" cy="644525"/>
            </a:xfrm>
            <a:custGeom>
              <a:avLst/>
              <a:gdLst>
                <a:gd name="T0" fmla="*/ 74 w 75"/>
                <a:gd name="T1" fmla="*/ 59 h 170"/>
                <a:gd name="T2" fmla="*/ 73 w 75"/>
                <a:gd name="T3" fmla="*/ 42 h 170"/>
                <a:gd name="T4" fmla="*/ 72 w 75"/>
                <a:gd name="T5" fmla="*/ 30 h 170"/>
                <a:gd name="T6" fmla="*/ 42 w 75"/>
                <a:gd name="T7" fmla="*/ 7 h 170"/>
                <a:gd name="T8" fmla="*/ 33 w 75"/>
                <a:gd name="T9" fmla="*/ 1 h 170"/>
                <a:gd name="T10" fmla="*/ 30 w 75"/>
                <a:gd name="T11" fmla="*/ 4 h 170"/>
                <a:gd name="T12" fmla="*/ 37 w 75"/>
                <a:gd name="T13" fmla="*/ 16 h 170"/>
                <a:gd name="T14" fmla="*/ 42 w 75"/>
                <a:gd name="T15" fmla="*/ 23 h 170"/>
                <a:gd name="T16" fmla="*/ 51 w 75"/>
                <a:gd name="T17" fmla="*/ 35 h 170"/>
                <a:gd name="T18" fmla="*/ 52 w 75"/>
                <a:gd name="T19" fmla="*/ 71 h 170"/>
                <a:gd name="T20" fmla="*/ 52 w 75"/>
                <a:gd name="T21" fmla="*/ 80 h 170"/>
                <a:gd name="T22" fmla="*/ 51 w 75"/>
                <a:gd name="T23" fmla="*/ 90 h 170"/>
                <a:gd name="T24" fmla="*/ 44 w 75"/>
                <a:gd name="T25" fmla="*/ 86 h 170"/>
                <a:gd name="T26" fmla="*/ 39 w 75"/>
                <a:gd name="T27" fmla="*/ 85 h 170"/>
                <a:gd name="T28" fmla="*/ 33 w 75"/>
                <a:gd name="T29" fmla="*/ 81 h 170"/>
                <a:gd name="T30" fmla="*/ 26 w 75"/>
                <a:gd name="T31" fmla="*/ 80 h 170"/>
                <a:gd name="T32" fmla="*/ 17 w 75"/>
                <a:gd name="T33" fmla="*/ 77 h 170"/>
                <a:gd name="T34" fmla="*/ 14 w 75"/>
                <a:gd name="T35" fmla="*/ 79 h 170"/>
                <a:gd name="T36" fmla="*/ 19 w 75"/>
                <a:gd name="T37" fmla="*/ 88 h 170"/>
                <a:gd name="T38" fmla="*/ 19 w 75"/>
                <a:gd name="T39" fmla="*/ 91 h 170"/>
                <a:gd name="T40" fmla="*/ 21 w 75"/>
                <a:gd name="T41" fmla="*/ 101 h 170"/>
                <a:gd name="T42" fmla="*/ 18 w 75"/>
                <a:gd name="T43" fmla="*/ 112 h 170"/>
                <a:gd name="T44" fmla="*/ 2 w 75"/>
                <a:gd name="T45" fmla="*/ 143 h 170"/>
                <a:gd name="T46" fmla="*/ 1 w 75"/>
                <a:gd name="T47" fmla="*/ 144 h 170"/>
                <a:gd name="T48" fmla="*/ 1 w 75"/>
                <a:gd name="T49" fmla="*/ 146 h 170"/>
                <a:gd name="T50" fmla="*/ 6 w 75"/>
                <a:gd name="T51" fmla="*/ 169 h 170"/>
                <a:gd name="T52" fmla="*/ 7 w 75"/>
                <a:gd name="T53" fmla="*/ 170 h 170"/>
                <a:gd name="T54" fmla="*/ 15 w 75"/>
                <a:gd name="T55" fmla="*/ 170 h 170"/>
                <a:gd name="T56" fmla="*/ 24 w 75"/>
                <a:gd name="T57" fmla="*/ 161 h 170"/>
                <a:gd name="T58" fmla="*/ 36 w 75"/>
                <a:gd name="T59" fmla="*/ 153 h 170"/>
                <a:gd name="T60" fmla="*/ 38 w 75"/>
                <a:gd name="T61" fmla="*/ 151 h 170"/>
                <a:gd name="T62" fmla="*/ 50 w 75"/>
                <a:gd name="T63" fmla="*/ 141 h 170"/>
                <a:gd name="T64" fmla="*/ 51 w 75"/>
                <a:gd name="T65" fmla="*/ 141 h 170"/>
                <a:gd name="T66" fmla="*/ 51 w 75"/>
                <a:gd name="T67" fmla="*/ 147 h 170"/>
                <a:gd name="T68" fmla="*/ 53 w 75"/>
                <a:gd name="T69" fmla="*/ 165 h 170"/>
                <a:gd name="T70" fmla="*/ 58 w 75"/>
                <a:gd name="T71" fmla="*/ 164 h 170"/>
                <a:gd name="T72" fmla="*/ 65 w 75"/>
                <a:gd name="T73" fmla="*/ 154 h 170"/>
                <a:gd name="T74" fmla="*/ 72 w 75"/>
                <a:gd name="T75" fmla="*/ 124 h 170"/>
                <a:gd name="T76" fmla="*/ 72 w 75"/>
                <a:gd name="T77" fmla="*/ 113 h 170"/>
                <a:gd name="T78" fmla="*/ 74 w 75"/>
                <a:gd name="T79" fmla="*/ 80 h 170"/>
                <a:gd name="T80" fmla="*/ 75 w 75"/>
                <a:gd name="T81" fmla="*/ 66 h 170"/>
                <a:gd name="T82" fmla="*/ 74 w 75"/>
                <a:gd name="T83" fmla="*/ 59 h 170"/>
                <a:gd name="T84" fmla="*/ 51 w 75"/>
                <a:gd name="T85" fmla="*/ 122 h 170"/>
                <a:gd name="T86" fmla="*/ 51 w 75"/>
                <a:gd name="T87" fmla="*/ 128 h 170"/>
                <a:gd name="T88" fmla="*/ 44 w 75"/>
                <a:gd name="T89" fmla="*/ 132 h 170"/>
                <a:gd name="T90" fmla="*/ 40 w 75"/>
                <a:gd name="T91" fmla="*/ 136 h 170"/>
                <a:gd name="T92" fmla="*/ 31 w 75"/>
                <a:gd name="T93" fmla="*/ 139 h 170"/>
                <a:gd name="T94" fmla="*/ 24 w 75"/>
                <a:gd name="T95" fmla="*/ 144 h 170"/>
                <a:gd name="T96" fmla="*/ 13 w 75"/>
                <a:gd name="T97" fmla="*/ 146 h 170"/>
                <a:gd name="T98" fmla="*/ 12 w 75"/>
                <a:gd name="T99" fmla="*/ 145 h 170"/>
                <a:gd name="T100" fmla="*/ 17 w 75"/>
                <a:gd name="T101" fmla="*/ 135 h 170"/>
                <a:gd name="T102" fmla="*/ 30 w 75"/>
                <a:gd name="T103" fmla="*/ 118 h 170"/>
                <a:gd name="T104" fmla="*/ 31 w 75"/>
                <a:gd name="T105" fmla="*/ 115 h 170"/>
                <a:gd name="T106" fmla="*/ 36 w 75"/>
                <a:gd name="T107" fmla="*/ 108 h 170"/>
                <a:gd name="T108" fmla="*/ 49 w 75"/>
                <a:gd name="T109" fmla="*/ 99 h 170"/>
                <a:gd name="T110" fmla="*/ 51 w 75"/>
                <a:gd name="T111" fmla="*/ 99 h 170"/>
                <a:gd name="T112" fmla="*/ 51 w 75"/>
                <a:gd name="T113" fmla="*/ 114 h 170"/>
                <a:gd name="T114" fmla="*/ 51 w 75"/>
                <a:gd name="T115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170">
                  <a:moveTo>
                    <a:pt x="74" y="59"/>
                  </a:moveTo>
                  <a:cubicBezTo>
                    <a:pt x="74" y="53"/>
                    <a:pt x="74" y="46"/>
                    <a:pt x="73" y="42"/>
                  </a:cubicBezTo>
                  <a:cubicBezTo>
                    <a:pt x="72" y="38"/>
                    <a:pt x="74" y="33"/>
                    <a:pt x="72" y="30"/>
                  </a:cubicBezTo>
                  <a:cubicBezTo>
                    <a:pt x="68" y="20"/>
                    <a:pt x="51" y="12"/>
                    <a:pt x="42" y="7"/>
                  </a:cubicBezTo>
                  <a:cubicBezTo>
                    <a:pt x="38" y="5"/>
                    <a:pt x="38" y="2"/>
                    <a:pt x="33" y="1"/>
                  </a:cubicBezTo>
                  <a:cubicBezTo>
                    <a:pt x="32" y="0"/>
                    <a:pt x="30" y="3"/>
                    <a:pt x="30" y="4"/>
                  </a:cubicBezTo>
                  <a:cubicBezTo>
                    <a:pt x="29" y="10"/>
                    <a:pt x="34" y="12"/>
                    <a:pt x="37" y="16"/>
                  </a:cubicBezTo>
                  <a:cubicBezTo>
                    <a:pt x="39" y="18"/>
                    <a:pt x="40" y="21"/>
                    <a:pt x="42" y="23"/>
                  </a:cubicBezTo>
                  <a:cubicBezTo>
                    <a:pt x="45" y="27"/>
                    <a:pt x="49" y="30"/>
                    <a:pt x="51" y="35"/>
                  </a:cubicBezTo>
                  <a:cubicBezTo>
                    <a:pt x="54" y="43"/>
                    <a:pt x="54" y="63"/>
                    <a:pt x="52" y="71"/>
                  </a:cubicBezTo>
                  <a:cubicBezTo>
                    <a:pt x="52" y="74"/>
                    <a:pt x="52" y="77"/>
                    <a:pt x="52" y="80"/>
                  </a:cubicBezTo>
                  <a:cubicBezTo>
                    <a:pt x="52" y="84"/>
                    <a:pt x="51" y="87"/>
                    <a:pt x="51" y="90"/>
                  </a:cubicBezTo>
                  <a:cubicBezTo>
                    <a:pt x="49" y="89"/>
                    <a:pt x="47" y="87"/>
                    <a:pt x="44" y="86"/>
                  </a:cubicBezTo>
                  <a:cubicBezTo>
                    <a:pt x="43" y="86"/>
                    <a:pt x="41" y="85"/>
                    <a:pt x="39" y="85"/>
                  </a:cubicBezTo>
                  <a:cubicBezTo>
                    <a:pt x="37" y="84"/>
                    <a:pt x="36" y="82"/>
                    <a:pt x="33" y="81"/>
                  </a:cubicBezTo>
                  <a:cubicBezTo>
                    <a:pt x="31" y="80"/>
                    <a:pt x="28" y="81"/>
                    <a:pt x="26" y="80"/>
                  </a:cubicBezTo>
                  <a:cubicBezTo>
                    <a:pt x="23" y="79"/>
                    <a:pt x="22" y="77"/>
                    <a:pt x="17" y="77"/>
                  </a:cubicBezTo>
                  <a:cubicBezTo>
                    <a:pt x="16" y="77"/>
                    <a:pt x="14" y="78"/>
                    <a:pt x="14" y="79"/>
                  </a:cubicBezTo>
                  <a:cubicBezTo>
                    <a:pt x="15" y="83"/>
                    <a:pt x="18" y="84"/>
                    <a:pt x="19" y="88"/>
                  </a:cubicBezTo>
                  <a:cubicBezTo>
                    <a:pt x="19" y="89"/>
                    <a:pt x="19" y="90"/>
                    <a:pt x="19" y="91"/>
                  </a:cubicBezTo>
                  <a:cubicBezTo>
                    <a:pt x="20" y="94"/>
                    <a:pt x="21" y="98"/>
                    <a:pt x="21" y="101"/>
                  </a:cubicBezTo>
                  <a:cubicBezTo>
                    <a:pt x="22" y="106"/>
                    <a:pt x="19" y="109"/>
                    <a:pt x="18" y="112"/>
                  </a:cubicBezTo>
                  <a:cubicBezTo>
                    <a:pt x="14" y="124"/>
                    <a:pt x="12" y="137"/>
                    <a:pt x="2" y="143"/>
                  </a:cubicBezTo>
                  <a:cubicBezTo>
                    <a:pt x="2" y="144"/>
                    <a:pt x="2" y="144"/>
                    <a:pt x="1" y="144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1" y="153"/>
                    <a:pt x="0" y="167"/>
                    <a:pt x="6" y="169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14" y="170"/>
                    <a:pt x="15" y="170"/>
                  </a:cubicBezTo>
                  <a:cubicBezTo>
                    <a:pt x="17" y="169"/>
                    <a:pt x="21" y="162"/>
                    <a:pt x="24" y="161"/>
                  </a:cubicBezTo>
                  <a:cubicBezTo>
                    <a:pt x="28" y="158"/>
                    <a:pt x="32" y="156"/>
                    <a:pt x="36" y="153"/>
                  </a:cubicBezTo>
                  <a:cubicBezTo>
                    <a:pt x="37" y="152"/>
                    <a:pt x="38" y="151"/>
                    <a:pt x="38" y="151"/>
                  </a:cubicBezTo>
                  <a:cubicBezTo>
                    <a:pt x="42" y="148"/>
                    <a:pt x="46" y="144"/>
                    <a:pt x="50" y="141"/>
                  </a:cubicBezTo>
                  <a:cubicBezTo>
                    <a:pt x="50" y="141"/>
                    <a:pt x="51" y="141"/>
                    <a:pt x="51" y="141"/>
                  </a:cubicBezTo>
                  <a:cubicBezTo>
                    <a:pt x="51" y="142"/>
                    <a:pt x="52" y="146"/>
                    <a:pt x="51" y="147"/>
                  </a:cubicBezTo>
                  <a:cubicBezTo>
                    <a:pt x="51" y="155"/>
                    <a:pt x="50" y="160"/>
                    <a:pt x="53" y="165"/>
                  </a:cubicBezTo>
                  <a:cubicBezTo>
                    <a:pt x="55" y="165"/>
                    <a:pt x="57" y="165"/>
                    <a:pt x="58" y="164"/>
                  </a:cubicBezTo>
                  <a:cubicBezTo>
                    <a:pt x="62" y="163"/>
                    <a:pt x="63" y="157"/>
                    <a:pt x="65" y="154"/>
                  </a:cubicBezTo>
                  <a:cubicBezTo>
                    <a:pt x="69" y="145"/>
                    <a:pt x="70" y="134"/>
                    <a:pt x="72" y="124"/>
                  </a:cubicBezTo>
                  <a:cubicBezTo>
                    <a:pt x="72" y="120"/>
                    <a:pt x="72" y="117"/>
                    <a:pt x="72" y="113"/>
                  </a:cubicBezTo>
                  <a:cubicBezTo>
                    <a:pt x="75" y="103"/>
                    <a:pt x="74" y="91"/>
                    <a:pt x="74" y="80"/>
                  </a:cubicBezTo>
                  <a:cubicBezTo>
                    <a:pt x="74" y="75"/>
                    <a:pt x="74" y="71"/>
                    <a:pt x="75" y="66"/>
                  </a:cubicBezTo>
                  <a:cubicBezTo>
                    <a:pt x="74" y="64"/>
                    <a:pt x="74" y="61"/>
                    <a:pt x="74" y="59"/>
                  </a:cubicBezTo>
                  <a:close/>
                  <a:moveTo>
                    <a:pt x="51" y="122"/>
                  </a:moveTo>
                  <a:cubicBezTo>
                    <a:pt x="51" y="124"/>
                    <a:pt x="51" y="126"/>
                    <a:pt x="51" y="128"/>
                  </a:cubicBezTo>
                  <a:cubicBezTo>
                    <a:pt x="50" y="130"/>
                    <a:pt x="46" y="131"/>
                    <a:pt x="44" y="132"/>
                  </a:cubicBezTo>
                  <a:cubicBezTo>
                    <a:pt x="43" y="133"/>
                    <a:pt x="41" y="135"/>
                    <a:pt x="40" y="136"/>
                  </a:cubicBezTo>
                  <a:cubicBezTo>
                    <a:pt x="37" y="137"/>
                    <a:pt x="34" y="137"/>
                    <a:pt x="31" y="139"/>
                  </a:cubicBezTo>
                  <a:cubicBezTo>
                    <a:pt x="29" y="140"/>
                    <a:pt x="26" y="142"/>
                    <a:pt x="24" y="144"/>
                  </a:cubicBezTo>
                  <a:cubicBezTo>
                    <a:pt x="22" y="145"/>
                    <a:pt x="16" y="148"/>
                    <a:pt x="13" y="146"/>
                  </a:cubicBezTo>
                  <a:cubicBezTo>
                    <a:pt x="12" y="146"/>
                    <a:pt x="12" y="145"/>
                    <a:pt x="12" y="145"/>
                  </a:cubicBezTo>
                  <a:cubicBezTo>
                    <a:pt x="12" y="141"/>
                    <a:pt x="15" y="138"/>
                    <a:pt x="17" y="135"/>
                  </a:cubicBezTo>
                  <a:cubicBezTo>
                    <a:pt x="21" y="129"/>
                    <a:pt x="26" y="124"/>
                    <a:pt x="30" y="118"/>
                  </a:cubicBezTo>
                  <a:cubicBezTo>
                    <a:pt x="30" y="117"/>
                    <a:pt x="31" y="116"/>
                    <a:pt x="31" y="115"/>
                  </a:cubicBezTo>
                  <a:cubicBezTo>
                    <a:pt x="32" y="113"/>
                    <a:pt x="35" y="111"/>
                    <a:pt x="36" y="108"/>
                  </a:cubicBezTo>
                  <a:cubicBezTo>
                    <a:pt x="44" y="108"/>
                    <a:pt x="48" y="104"/>
                    <a:pt x="49" y="99"/>
                  </a:cubicBezTo>
                  <a:cubicBezTo>
                    <a:pt x="50" y="99"/>
                    <a:pt x="51" y="99"/>
                    <a:pt x="51" y="99"/>
                  </a:cubicBezTo>
                  <a:cubicBezTo>
                    <a:pt x="51" y="104"/>
                    <a:pt x="52" y="109"/>
                    <a:pt x="51" y="114"/>
                  </a:cubicBezTo>
                  <a:cubicBezTo>
                    <a:pt x="51" y="117"/>
                    <a:pt x="52" y="121"/>
                    <a:pt x="51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E5F595E-3ED2-C243-93A7-80EA5F47E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6514" y="684635"/>
              <a:ext cx="158750" cy="219075"/>
            </a:xfrm>
            <a:custGeom>
              <a:avLst/>
              <a:gdLst>
                <a:gd name="T0" fmla="*/ 14 w 42"/>
                <a:gd name="T1" fmla="*/ 25 h 58"/>
                <a:gd name="T2" fmla="*/ 19 w 42"/>
                <a:gd name="T3" fmla="*/ 30 h 58"/>
                <a:gd name="T4" fmla="*/ 28 w 42"/>
                <a:gd name="T5" fmla="*/ 58 h 58"/>
                <a:gd name="T6" fmla="*/ 42 w 42"/>
                <a:gd name="T7" fmla="*/ 47 h 58"/>
                <a:gd name="T8" fmla="*/ 25 w 42"/>
                <a:gd name="T9" fmla="*/ 15 h 58"/>
                <a:gd name="T10" fmla="*/ 13 w 42"/>
                <a:gd name="T11" fmla="*/ 9 h 58"/>
                <a:gd name="T12" fmla="*/ 2 w 42"/>
                <a:gd name="T13" fmla="*/ 0 h 58"/>
                <a:gd name="T14" fmla="*/ 0 w 42"/>
                <a:gd name="T15" fmla="*/ 2 h 58"/>
                <a:gd name="T16" fmla="*/ 0 w 42"/>
                <a:gd name="T17" fmla="*/ 9 h 58"/>
                <a:gd name="T18" fmla="*/ 5 w 42"/>
                <a:gd name="T19" fmla="*/ 13 h 58"/>
                <a:gd name="T20" fmla="*/ 14 w 42"/>
                <a:gd name="T2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8">
                  <a:moveTo>
                    <a:pt x="14" y="25"/>
                  </a:moveTo>
                  <a:cubicBezTo>
                    <a:pt x="15" y="27"/>
                    <a:pt x="18" y="28"/>
                    <a:pt x="19" y="30"/>
                  </a:cubicBezTo>
                  <a:cubicBezTo>
                    <a:pt x="24" y="37"/>
                    <a:pt x="25" y="50"/>
                    <a:pt x="28" y="58"/>
                  </a:cubicBezTo>
                  <a:cubicBezTo>
                    <a:pt x="35" y="58"/>
                    <a:pt x="39" y="51"/>
                    <a:pt x="42" y="47"/>
                  </a:cubicBezTo>
                  <a:cubicBezTo>
                    <a:pt x="42" y="36"/>
                    <a:pt x="31" y="19"/>
                    <a:pt x="25" y="15"/>
                  </a:cubicBezTo>
                  <a:cubicBezTo>
                    <a:pt x="21" y="12"/>
                    <a:pt x="17" y="11"/>
                    <a:pt x="13" y="9"/>
                  </a:cubicBezTo>
                  <a:cubicBezTo>
                    <a:pt x="9" y="6"/>
                    <a:pt x="7" y="2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10"/>
                    <a:pt x="3" y="12"/>
                    <a:pt x="5" y="13"/>
                  </a:cubicBezTo>
                  <a:cubicBezTo>
                    <a:pt x="8" y="17"/>
                    <a:pt x="11" y="21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DA60C5-4A98-E441-B077-B8E2FB36E0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6676" y="529060"/>
              <a:ext cx="474663" cy="533400"/>
            </a:xfrm>
            <a:custGeom>
              <a:avLst/>
              <a:gdLst>
                <a:gd name="T0" fmla="*/ 120 w 126"/>
                <a:gd name="T1" fmla="*/ 50 h 141"/>
                <a:gd name="T2" fmla="*/ 114 w 126"/>
                <a:gd name="T3" fmla="*/ 33 h 141"/>
                <a:gd name="T4" fmla="*/ 105 w 126"/>
                <a:gd name="T5" fmla="*/ 32 h 141"/>
                <a:gd name="T6" fmla="*/ 79 w 126"/>
                <a:gd name="T7" fmla="*/ 40 h 141"/>
                <a:gd name="T8" fmla="*/ 86 w 126"/>
                <a:gd name="T9" fmla="*/ 19 h 141"/>
                <a:gd name="T10" fmla="*/ 82 w 126"/>
                <a:gd name="T11" fmla="*/ 1 h 141"/>
                <a:gd name="T12" fmla="*/ 67 w 126"/>
                <a:gd name="T13" fmla="*/ 30 h 141"/>
                <a:gd name="T14" fmla="*/ 46 w 126"/>
                <a:gd name="T15" fmla="*/ 34 h 141"/>
                <a:gd name="T16" fmla="*/ 48 w 126"/>
                <a:gd name="T17" fmla="*/ 44 h 141"/>
                <a:gd name="T18" fmla="*/ 50 w 126"/>
                <a:gd name="T19" fmla="*/ 52 h 141"/>
                <a:gd name="T20" fmla="*/ 60 w 126"/>
                <a:gd name="T21" fmla="*/ 54 h 141"/>
                <a:gd name="T22" fmla="*/ 43 w 126"/>
                <a:gd name="T23" fmla="*/ 66 h 141"/>
                <a:gd name="T24" fmla="*/ 46 w 126"/>
                <a:gd name="T25" fmla="*/ 72 h 141"/>
                <a:gd name="T26" fmla="*/ 37 w 126"/>
                <a:gd name="T27" fmla="*/ 90 h 141"/>
                <a:gd name="T28" fmla="*/ 53 w 126"/>
                <a:gd name="T29" fmla="*/ 79 h 141"/>
                <a:gd name="T30" fmla="*/ 62 w 126"/>
                <a:gd name="T31" fmla="*/ 90 h 141"/>
                <a:gd name="T32" fmla="*/ 79 w 126"/>
                <a:gd name="T33" fmla="*/ 90 h 141"/>
                <a:gd name="T34" fmla="*/ 73 w 126"/>
                <a:gd name="T35" fmla="*/ 94 h 141"/>
                <a:gd name="T36" fmla="*/ 37 w 126"/>
                <a:gd name="T37" fmla="*/ 113 h 141"/>
                <a:gd name="T38" fmla="*/ 0 w 126"/>
                <a:gd name="T39" fmla="*/ 135 h 141"/>
                <a:gd name="T40" fmla="*/ 0 w 126"/>
                <a:gd name="T41" fmla="*/ 139 h 141"/>
                <a:gd name="T42" fmla="*/ 68 w 126"/>
                <a:gd name="T43" fmla="*/ 111 h 141"/>
                <a:gd name="T44" fmla="*/ 85 w 126"/>
                <a:gd name="T45" fmla="*/ 98 h 141"/>
                <a:gd name="T46" fmla="*/ 83 w 126"/>
                <a:gd name="T47" fmla="*/ 104 h 141"/>
                <a:gd name="T48" fmla="*/ 75 w 126"/>
                <a:gd name="T49" fmla="*/ 114 h 141"/>
                <a:gd name="T50" fmla="*/ 61 w 126"/>
                <a:gd name="T51" fmla="*/ 127 h 141"/>
                <a:gd name="T52" fmla="*/ 78 w 126"/>
                <a:gd name="T53" fmla="*/ 124 h 141"/>
                <a:gd name="T54" fmla="*/ 92 w 126"/>
                <a:gd name="T55" fmla="*/ 116 h 141"/>
                <a:gd name="T56" fmla="*/ 100 w 126"/>
                <a:gd name="T57" fmla="*/ 87 h 141"/>
                <a:gd name="T58" fmla="*/ 100 w 126"/>
                <a:gd name="T59" fmla="*/ 78 h 141"/>
                <a:gd name="T60" fmla="*/ 81 w 126"/>
                <a:gd name="T61" fmla="*/ 80 h 141"/>
                <a:gd name="T62" fmla="*/ 75 w 126"/>
                <a:gd name="T63" fmla="*/ 63 h 141"/>
                <a:gd name="T64" fmla="*/ 68 w 126"/>
                <a:gd name="T65" fmla="*/ 74 h 141"/>
                <a:gd name="T66" fmla="*/ 76 w 126"/>
                <a:gd name="T67" fmla="*/ 48 h 141"/>
                <a:gd name="T68" fmla="*/ 86 w 126"/>
                <a:gd name="T69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41">
                  <a:moveTo>
                    <a:pt x="100" y="78"/>
                  </a:moveTo>
                  <a:cubicBezTo>
                    <a:pt x="106" y="69"/>
                    <a:pt x="115" y="61"/>
                    <a:pt x="120" y="50"/>
                  </a:cubicBezTo>
                  <a:cubicBezTo>
                    <a:pt x="121" y="47"/>
                    <a:pt x="126" y="39"/>
                    <a:pt x="123" y="35"/>
                  </a:cubicBezTo>
                  <a:cubicBezTo>
                    <a:pt x="121" y="33"/>
                    <a:pt x="117" y="34"/>
                    <a:pt x="114" y="33"/>
                  </a:cubicBezTo>
                  <a:cubicBezTo>
                    <a:pt x="113" y="33"/>
                    <a:pt x="112" y="31"/>
                    <a:pt x="111" y="31"/>
                  </a:cubicBezTo>
                  <a:cubicBezTo>
                    <a:pt x="109" y="30"/>
                    <a:pt x="106" y="32"/>
                    <a:pt x="105" y="32"/>
                  </a:cubicBezTo>
                  <a:cubicBezTo>
                    <a:pt x="100" y="34"/>
                    <a:pt x="95" y="35"/>
                    <a:pt x="90" y="37"/>
                  </a:cubicBezTo>
                  <a:cubicBezTo>
                    <a:pt x="88" y="38"/>
                    <a:pt x="81" y="41"/>
                    <a:pt x="79" y="40"/>
                  </a:cubicBezTo>
                  <a:cubicBezTo>
                    <a:pt x="78" y="40"/>
                    <a:pt x="78" y="39"/>
                    <a:pt x="77" y="39"/>
                  </a:cubicBezTo>
                  <a:cubicBezTo>
                    <a:pt x="78" y="31"/>
                    <a:pt x="84" y="26"/>
                    <a:pt x="86" y="19"/>
                  </a:cubicBezTo>
                  <a:cubicBezTo>
                    <a:pt x="87" y="17"/>
                    <a:pt x="90" y="12"/>
                    <a:pt x="88" y="10"/>
                  </a:cubicBezTo>
                  <a:cubicBezTo>
                    <a:pt x="88" y="6"/>
                    <a:pt x="84" y="3"/>
                    <a:pt x="82" y="1"/>
                  </a:cubicBezTo>
                  <a:cubicBezTo>
                    <a:pt x="81" y="0"/>
                    <a:pt x="78" y="1"/>
                    <a:pt x="78" y="3"/>
                  </a:cubicBezTo>
                  <a:cubicBezTo>
                    <a:pt x="78" y="14"/>
                    <a:pt x="73" y="26"/>
                    <a:pt x="67" y="30"/>
                  </a:cubicBezTo>
                  <a:cubicBezTo>
                    <a:pt x="65" y="31"/>
                    <a:pt x="63" y="31"/>
                    <a:pt x="60" y="32"/>
                  </a:cubicBezTo>
                  <a:cubicBezTo>
                    <a:pt x="56" y="33"/>
                    <a:pt x="51" y="38"/>
                    <a:pt x="46" y="34"/>
                  </a:cubicBezTo>
                  <a:cubicBezTo>
                    <a:pt x="44" y="34"/>
                    <a:pt x="43" y="34"/>
                    <a:pt x="42" y="35"/>
                  </a:cubicBezTo>
                  <a:cubicBezTo>
                    <a:pt x="42" y="40"/>
                    <a:pt x="45" y="43"/>
                    <a:pt x="48" y="44"/>
                  </a:cubicBezTo>
                  <a:cubicBezTo>
                    <a:pt x="49" y="45"/>
                    <a:pt x="52" y="45"/>
                    <a:pt x="55" y="44"/>
                  </a:cubicBezTo>
                  <a:cubicBezTo>
                    <a:pt x="54" y="48"/>
                    <a:pt x="52" y="51"/>
                    <a:pt x="50" y="52"/>
                  </a:cubicBezTo>
                  <a:cubicBezTo>
                    <a:pt x="50" y="54"/>
                    <a:pt x="50" y="55"/>
                    <a:pt x="50" y="56"/>
                  </a:cubicBezTo>
                  <a:cubicBezTo>
                    <a:pt x="55" y="57"/>
                    <a:pt x="56" y="54"/>
                    <a:pt x="60" y="54"/>
                  </a:cubicBezTo>
                  <a:cubicBezTo>
                    <a:pt x="59" y="59"/>
                    <a:pt x="55" y="61"/>
                    <a:pt x="53" y="65"/>
                  </a:cubicBezTo>
                  <a:cubicBezTo>
                    <a:pt x="50" y="66"/>
                    <a:pt x="46" y="66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70"/>
                    <a:pt x="44" y="71"/>
                    <a:pt x="46" y="72"/>
                  </a:cubicBezTo>
                  <a:cubicBezTo>
                    <a:pt x="45" y="77"/>
                    <a:pt x="41" y="80"/>
                    <a:pt x="39" y="84"/>
                  </a:cubicBezTo>
                  <a:cubicBezTo>
                    <a:pt x="38" y="85"/>
                    <a:pt x="35" y="87"/>
                    <a:pt x="37" y="90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4" y="87"/>
                    <a:pt x="51" y="85"/>
                    <a:pt x="53" y="79"/>
                  </a:cubicBezTo>
                  <a:cubicBezTo>
                    <a:pt x="60" y="79"/>
                    <a:pt x="60" y="81"/>
                    <a:pt x="64" y="83"/>
                  </a:cubicBezTo>
                  <a:cubicBezTo>
                    <a:pt x="64" y="86"/>
                    <a:pt x="63" y="88"/>
                    <a:pt x="62" y="90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7" y="94"/>
                    <a:pt x="75" y="87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2"/>
                    <a:pt x="76" y="93"/>
                    <a:pt x="73" y="94"/>
                  </a:cubicBezTo>
                  <a:cubicBezTo>
                    <a:pt x="69" y="97"/>
                    <a:pt x="63" y="99"/>
                    <a:pt x="58" y="101"/>
                  </a:cubicBezTo>
                  <a:cubicBezTo>
                    <a:pt x="51" y="105"/>
                    <a:pt x="43" y="109"/>
                    <a:pt x="37" y="113"/>
                  </a:cubicBezTo>
                  <a:cubicBezTo>
                    <a:pt x="35" y="114"/>
                    <a:pt x="33" y="114"/>
                    <a:pt x="31" y="115"/>
                  </a:cubicBezTo>
                  <a:cubicBezTo>
                    <a:pt x="21" y="121"/>
                    <a:pt x="11" y="129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0" y="138"/>
                    <a:pt x="0" y="139"/>
                  </a:cubicBezTo>
                  <a:cubicBezTo>
                    <a:pt x="14" y="141"/>
                    <a:pt x="24" y="135"/>
                    <a:pt x="34" y="132"/>
                  </a:cubicBezTo>
                  <a:cubicBezTo>
                    <a:pt x="46" y="127"/>
                    <a:pt x="58" y="118"/>
                    <a:pt x="68" y="111"/>
                  </a:cubicBezTo>
                  <a:cubicBezTo>
                    <a:pt x="71" y="109"/>
                    <a:pt x="74" y="104"/>
                    <a:pt x="77" y="102"/>
                  </a:cubicBezTo>
                  <a:cubicBezTo>
                    <a:pt x="80" y="100"/>
                    <a:pt x="82" y="100"/>
                    <a:pt x="85" y="98"/>
                  </a:cubicBezTo>
                  <a:cubicBezTo>
                    <a:pt x="85" y="98"/>
                    <a:pt x="86" y="98"/>
                    <a:pt x="87" y="98"/>
                  </a:cubicBezTo>
                  <a:cubicBezTo>
                    <a:pt x="86" y="101"/>
                    <a:pt x="84" y="102"/>
                    <a:pt x="83" y="104"/>
                  </a:cubicBezTo>
                  <a:cubicBezTo>
                    <a:pt x="83" y="105"/>
                    <a:pt x="82" y="106"/>
                    <a:pt x="82" y="107"/>
                  </a:cubicBezTo>
                  <a:cubicBezTo>
                    <a:pt x="79" y="109"/>
                    <a:pt x="77" y="111"/>
                    <a:pt x="75" y="114"/>
                  </a:cubicBezTo>
                  <a:cubicBezTo>
                    <a:pt x="74" y="115"/>
                    <a:pt x="73" y="117"/>
                    <a:pt x="71" y="118"/>
                  </a:cubicBezTo>
                  <a:cubicBezTo>
                    <a:pt x="68" y="121"/>
                    <a:pt x="64" y="124"/>
                    <a:pt x="61" y="127"/>
                  </a:cubicBezTo>
                  <a:cubicBezTo>
                    <a:pt x="61" y="128"/>
                    <a:pt x="61" y="130"/>
                    <a:pt x="62" y="132"/>
                  </a:cubicBezTo>
                  <a:cubicBezTo>
                    <a:pt x="69" y="131"/>
                    <a:pt x="73" y="126"/>
                    <a:pt x="78" y="124"/>
                  </a:cubicBezTo>
                  <a:cubicBezTo>
                    <a:pt x="81" y="123"/>
                    <a:pt x="84" y="122"/>
                    <a:pt x="87" y="121"/>
                  </a:cubicBezTo>
                  <a:cubicBezTo>
                    <a:pt x="89" y="119"/>
                    <a:pt x="90" y="117"/>
                    <a:pt x="92" y="116"/>
                  </a:cubicBezTo>
                  <a:cubicBezTo>
                    <a:pt x="101" y="109"/>
                    <a:pt x="108" y="105"/>
                    <a:pt x="107" y="89"/>
                  </a:cubicBezTo>
                  <a:cubicBezTo>
                    <a:pt x="104" y="88"/>
                    <a:pt x="101" y="88"/>
                    <a:pt x="100" y="87"/>
                  </a:cubicBezTo>
                  <a:cubicBezTo>
                    <a:pt x="97" y="87"/>
                    <a:pt x="93" y="87"/>
                    <a:pt x="90" y="87"/>
                  </a:cubicBezTo>
                  <a:cubicBezTo>
                    <a:pt x="92" y="82"/>
                    <a:pt x="97" y="82"/>
                    <a:pt x="100" y="78"/>
                  </a:cubicBezTo>
                  <a:close/>
                  <a:moveTo>
                    <a:pt x="86" y="72"/>
                  </a:moveTo>
                  <a:cubicBezTo>
                    <a:pt x="84" y="75"/>
                    <a:pt x="83" y="77"/>
                    <a:pt x="81" y="80"/>
                  </a:cubicBezTo>
                  <a:cubicBezTo>
                    <a:pt x="80" y="80"/>
                    <a:pt x="80" y="80"/>
                    <a:pt x="79" y="79"/>
                  </a:cubicBezTo>
                  <a:cubicBezTo>
                    <a:pt x="78" y="73"/>
                    <a:pt x="77" y="68"/>
                    <a:pt x="75" y="63"/>
                  </a:cubicBezTo>
                  <a:cubicBezTo>
                    <a:pt x="74" y="63"/>
                    <a:pt x="73" y="63"/>
                    <a:pt x="72" y="64"/>
                  </a:cubicBezTo>
                  <a:cubicBezTo>
                    <a:pt x="69" y="66"/>
                    <a:pt x="71" y="72"/>
                    <a:pt x="68" y="74"/>
                  </a:cubicBezTo>
                  <a:cubicBezTo>
                    <a:pt x="66" y="76"/>
                    <a:pt x="63" y="71"/>
                    <a:pt x="62" y="70"/>
                  </a:cubicBezTo>
                  <a:cubicBezTo>
                    <a:pt x="63" y="61"/>
                    <a:pt x="72" y="54"/>
                    <a:pt x="76" y="48"/>
                  </a:cubicBezTo>
                  <a:cubicBezTo>
                    <a:pt x="85" y="48"/>
                    <a:pt x="91" y="52"/>
                    <a:pt x="99" y="52"/>
                  </a:cubicBezTo>
                  <a:cubicBezTo>
                    <a:pt x="98" y="63"/>
                    <a:pt x="90" y="66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31BDD9C-BF42-3A4D-8168-BA9C51358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0164" y="867197"/>
              <a:ext cx="71438" cy="120650"/>
            </a:xfrm>
            <a:custGeom>
              <a:avLst/>
              <a:gdLst>
                <a:gd name="T0" fmla="*/ 2 w 19"/>
                <a:gd name="T1" fmla="*/ 24 h 32"/>
                <a:gd name="T2" fmla="*/ 7 w 19"/>
                <a:gd name="T3" fmla="*/ 32 h 32"/>
                <a:gd name="T4" fmla="*/ 12 w 19"/>
                <a:gd name="T5" fmla="*/ 32 h 32"/>
                <a:gd name="T6" fmla="*/ 18 w 19"/>
                <a:gd name="T7" fmla="*/ 19 h 32"/>
                <a:gd name="T8" fmla="*/ 5 w 19"/>
                <a:gd name="T9" fmla="*/ 0 h 32"/>
                <a:gd name="T10" fmla="*/ 1 w 19"/>
                <a:gd name="T11" fmla="*/ 0 h 32"/>
                <a:gd name="T12" fmla="*/ 2 w 19"/>
                <a:gd name="T13" fmla="*/ 15 h 32"/>
                <a:gd name="T14" fmla="*/ 2 w 19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2" y="24"/>
                  </a:moveTo>
                  <a:cubicBezTo>
                    <a:pt x="3" y="26"/>
                    <a:pt x="6" y="29"/>
                    <a:pt x="7" y="32"/>
                  </a:cubicBezTo>
                  <a:cubicBezTo>
                    <a:pt x="9" y="32"/>
                    <a:pt x="10" y="32"/>
                    <a:pt x="12" y="32"/>
                  </a:cubicBezTo>
                  <a:cubicBezTo>
                    <a:pt x="15" y="29"/>
                    <a:pt x="17" y="25"/>
                    <a:pt x="18" y="19"/>
                  </a:cubicBezTo>
                  <a:cubicBezTo>
                    <a:pt x="19" y="14"/>
                    <a:pt x="9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3"/>
                    <a:pt x="2" y="12"/>
                    <a:pt x="2" y="15"/>
                  </a:cubicBezTo>
                  <a:cubicBezTo>
                    <a:pt x="2" y="18"/>
                    <a:pt x="2" y="21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7F6E079-E624-D249-970A-A0C5A96824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10001" y="1051347"/>
              <a:ext cx="398463" cy="265113"/>
            </a:xfrm>
            <a:custGeom>
              <a:avLst/>
              <a:gdLst>
                <a:gd name="T0" fmla="*/ 87 w 106"/>
                <a:gd name="T1" fmla="*/ 0 h 70"/>
                <a:gd name="T2" fmla="*/ 63 w 106"/>
                <a:gd name="T3" fmla="*/ 7 h 70"/>
                <a:gd name="T4" fmla="*/ 38 w 106"/>
                <a:gd name="T5" fmla="*/ 16 h 70"/>
                <a:gd name="T6" fmla="*/ 22 w 106"/>
                <a:gd name="T7" fmla="*/ 24 h 70"/>
                <a:gd name="T8" fmla="*/ 17 w 106"/>
                <a:gd name="T9" fmla="*/ 25 h 70"/>
                <a:gd name="T10" fmla="*/ 10 w 106"/>
                <a:gd name="T11" fmla="*/ 29 h 70"/>
                <a:gd name="T12" fmla="*/ 4 w 106"/>
                <a:gd name="T13" fmla="*/ 30 h 70"/>
                <a:gd name="T14" fmla="*/ 0 w 106"/>
                <a:gd name="T15" fmla="*/ 35 h 70"/>
                <a:gd name="T16" fmla="*/ 6 w 106"/>
                <a:gd name="T17" fmla="*/ 49 h 70"/>
                <a:gd name="T18" fmla="*/ 7 w 106"/>
                <a:gd name="T19" fmla="*/ 52 h 70"/>
                <a:gd name="T20" fmla="*/ 10 w 106"/>
                <a:gd name="T21" fmla="*/ 54 h 70"/>
                <a:gd name="T22" fmla="*/ 20 w 106"/>
                <a:gd name="T23" fmla="*/ 51 h 70"/>
                <a:gd name="T24" fmla="*/ 41 w 106"/>
                <a:gd name="T25" fmla="*/ 37 h 70"/>
                <a:gd name="T26" fmla="*/ 51 w 106"/>
                <a:gd name="T27" fmla="*/ 32 h 70"/>
                <a:gd name="T28" fmla="*/ 59 w 106"/>
                <a:gd name="T29" fmla="*/ 31 h 70"/>
                <a:gd name="T30" fmla="*/ 69 w 106"/>
                <a:gd name="T31" fmla="*/ 28 h 70"/>
                <a:gd name="T32" fmla="*/ 71 w 106"/>
                <a:gd name="T33" fmla="*/ 31 h 70"/>
                <a:gd name="T34" fmla="*/ 70 w 106"/>
                <a:gd name="T35" fmla="*/ 40 h 70"/>
                <a:gd name="T36" fmla="*/ 72 w 106"/>
                <a:gd name="T37" fmla="*/ 47 h 70"/>
                <a:gd name="T38" fmla="*/ 69 w 106"/>
                <a:gd name="T39" fmla="*/ 51 h 70"/>
                <a:gd name="T40" fmla="*/ 54 w 106"/>
                <a:gd name="T41" fmla="*/ 56 h 70"/>
                <a:gd name="T42" fmla="*/ 44 w 106"/>
                <a:gd name="T43" fmla="*/ 56 h 70"/>
                <a:gd name="T44" fmla="*/ 43 w 106"/>
                <a:gd name="T45" fmla="*/ 56 h 70"/>
                <a:gd name="T46" fmla="*/ 44 w 106"/>
                <a:gd name="T47" fmla="*/ 60 h 70"/>
                <a:gd name="T48" fmla="*/ 52 w 106"/>
                <a:gd name="T49" fmla="*/ 63 h 70"/>
                <a:gd name="T50" fmla="*/ 67 w 106"/>
                <a:gd name="T51" fmla="*/ 67 h 70"/>
                <a:gd name="T52" fmla="*/ 71 w 106"/>
                <a:gd name="T53" fmla="*/ 63 h 70"/>
                <a:gd name="T54" fmla="*/ 80 w 106"/>
                <a:gd name="T55" fmla="*/ 62 h 70"/>
                <a:gd name="T56" fmla="*/ 83 w 106"/>
                <a:gd name="T57" fmla="*/ 56 h 70"/>
                <a:gd name="T58" fmla="*/ 86 w 106"/>
                <a:gd name="T59" fmla="*/ 49 h 70"/>
                <a:gd name="T60" fmla="*/ 85 w 106"/>
                <a:gd name="T61" fmla="*/ 42 h 70"/>
                <a:gd name="T62" fmla="*/ 84 w 106"/>
                <a:gd name="T63" fmla="*/ 37 h 70"/>
                <a:gd name="T64" fmla="*/ 80 w 106"/>
                <a:gd name="T65" fmla="*/ 25 h 70"/>
                <a:gd name="T66" fmla="*/ 81 w 106"/>
                <a:gd name="T67" fmla="*/ 23 h 70"/>
                <a:gd name="T68" fmla="*/ 97 w 106"/>
                <a:gd name="T69" fmla="*/ 21 h 70"/>
                <a:gd name="T70" fmla="*/ 104 w 106"/>
                <a:gd name="T71" fmla="*/ 15 h 70"/>
                <a:gd name="T72" fmla="*/ 106 w 106"/>
                <a:gd name="T73" fmla="*/ 9 h 70"/>
                <a:gd name="T74" fmla="*/ 103 w 106"/>
                <a:gd name="T75" fmla="*/ 2 h 70"/>
                <a:gd name="T76" fmla="*/ 87 w 106"/>
                <a:gd name="T7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70">
                  <a:moveTo>
                    <a:pt x="87" y="0"/>
                  </a:moveTo>
                  <a:cubicBezTo>
                    <a:pt x="83" y="4"/>
                    <a:pt x="69" y="4"/>
                    <a:pt x="63" y="7"/>
                  </a:cubicBezTo>
                  <a:cubicBezTo>
                    <a:pt x="55" y="10"/>
                    <a:pt x="47" y="13"/>
                    <a:pt x="38" y="16"/>
                  </a:cubicBezTo>
                  <a:cubicBezTo>
                    <a:pt x="33" y="19"/>
                    <a:pt x="27" y="22"/>
                    <a:pt x="22" y="24"/>
                  </a:cubicBezTo>
                  <a:cubicBezTo>
                    <a:pt x="20" y="24"/>
                    <a:pt x="19" y="25"/>
                    <a:pt x="17" y="25"/>
                  </a:cubicBezTo>
                  <a:cubicBezTo>
                    <a:pt x="15" y="26"/>
                    <a:pt x="13" y="28"/>
                    <a:pt x="10" y="29"/>
                  </a:cubicBezTo>
                  <a:cubicBezTo>
                    <a:pt x="8" y="30"/>
                    <a:pt x="6" y="30"/>
                    <a:pt x="4" y="30"/>
                  </a:cubicBezTo>
                  <a:cubicBezTo>
                    <a:pt x="2" y="31"/>
                    <a:pt x="1" y="33"/>
                    <a:pt x="0" y="35"/>
                  </a:cubicBezTo>
                  <a:cubicBezTo>
                    <a:pt x="0" y="42"/>
                    <a:pt x="4" y="45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9" y="54"/>
                    <a:pt x="10" y="54"/>
                  </a:cubicBezTo>
                  <a:cubicBezTo>
                    <a:pt x="14" y="54"/>
                    <a:pt x="18" y="52"/>
                    <a:pt x="20" y="51"/>
                  </a:cubicBezTo>
                  <a:cubicBezTo>
                    <a:pt x="28" y="47"/>
                    <a:pt x="34" y="41"/>
                    <a:pt x="41" y="37"/>
                  </a:cubicBezTo>
                  <a:cubicBezTo>
                    <a:pt x="44" y="35"/>
                    <a:pt x="48" y="33"/>
                    <a:pt x="51" y="32"/>
                  </a:cubicBezTo>
                  <a:cubicBezTo>
                    <a:pt x="54" y="31"/>
                    <a:pt x="56" y="32"/>
                    <a:pt x="59" y="31"/>
                  </a:cubicBezTo>
                  <a:cubicBezTo>
                    <a:pt x="64" y="29"/>
                    <a:pt x="62" y="26"/>
                    <a:pt x="69" y="28"/>
                  </a:cubicBezTo>
                  <a:cubicBezTo>
                    <a:pt x="70" y="29"/>
                    <a:pt x="71" y="30"/>
                    <a:pt x="71" y="31"/>
                  </a:cubicBezTo>
                  <a:cubicBezTo>
                    <a:pt x="72" y="34"/>
                    <a:pt x="70" y="38"/>
                    <a:pt x="70" y="40"/>
                  </a:cubicBezTo>
                  <a:cubicBezTo>
                    <a:pt x="71" y="43"/>
                    <a:pt x="72" y="43"/>
                    <a:pt x="72" y="47"/>
                  </a:cubicBezTo>
                  <a:cubicBezTo>
                    <a:pt x="71" y="48"/>
                    <a:pt x="70" y="50"/>
                    <a:pt x="69" y="51"/>
                  </a:cubicBezTo>
                  <a:cubicBezTo>
                    <a:pt x="65" y="54"/>
                    <a:pt x="59" y="55"/>
                    <a:pt x="54" y="56"/>
                  </a:cubicBezTo>
                  <a:cubicBezTo>
                    <a:pt x="51" y="57"/>
                    <a:pt x="46" y="55"/>
                    <a:pt x="44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5" y="64"/>
                    <a:pt x="47" y="62"/>
                    <a:pt x="52" y="63"/>
                  </a:cubicBezTo>
                  <a:cubicBezTo>
                    <a:pt x="56" y="65"/>
                    <a:pt x="60" y="70"/>
                    <a:pt x="67" y="67"/>
                  </a:cubicBezTo>
                  <a:cubicBezTo>
                    <a:pt x="68" y="66"/>
                    <a:pt x="69" y="64"/>
                    <a:pt x="71" y="63"/>
                  </a:cubicBezTo>
                  <a:cubicBezTo>
                    <a:pt x="74" y="62"/>
                    <a:pt x="77" y="64"/>
                    <a:pt x="80" y="62"/>
                  </a:cubicBezTo>
                  <a:cubicBezTo>
                    <a:pt x="82" y="61"/>
                    <a:pt x="82" y="58"/>
                    <a:pt x="83" y="56"/>
                  </a:cubicBezTo>
                  <a:cubicBezTo>
                    <a:pt x="84" y="54"/>
                    <a:pt x="86" y="52"/>
                    <a:pt x="86" y="49"/>
                  </a:cubicBezTo>
                  <a:cubicBezTo>
                    <a:pt x="87" y="46"/>
                    <a:pt x="85" y="44"/>
                    <a:pt x="85" y="42"/>
                  </a:cubicBezTo>
                  <a:cubicBezTo>
                    <a:pt x="84" y="40"/>
                    <a:pt x="84" y="39"/>
                    <a:pt x="84" y="37"/>
                  </a:cubicBezTo>
                  <a:cubicBezTo>
                    <a:pt x="82" y="33"/>
                    <a:pt x="80" y="31"/>
                    <a:pt x="80" y="25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6" y="22"/>
                    <a:pt x="91" y="21"/>
                    <a:pt x="97" y="21"/>
                  </a:cubicBezTo>
                  <a:cubicBezTo>
                    <a:pt x="99" y="19"/>
                    <a:pt x="102" y="17"/>
                    <a:pt x="104" y="15"/>
                  </a:cubicBezTo>
                  <a:cubicBezTo>
                    <a:pt x="105" y="13"/>
                    <a:pt x="105" y="10"/>
                    <a:pt x="106" y="9"/>
                  </a:cubicBezTo>
                  <a:cubicBezTo>
                    <a:pt x="106" y="5"/>
                    <a:pt x="104" y="4"/>
                    <a:pt x="103" y="2"/>
                  </a:cubicBezTo>
                  <a:cubicBezTo>
                    <a:pt x="96" y="2"/>
                    <a:pt x="93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B71381A-3E71-E141-921B-8708A0E43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376" y="624310"/>
              <a:ext cx="557213" cy="593725"/>
            </a:xfrm>
            <a:custGeom>
              <a:avLst/>
              <a:gdLst>
                <a:gd name="T0" fmla="*/ 143 w 148"/>
                <a:gd name="T1" fmla="*/ 58 h 157"/>
                <a:gd name="T2" fmla="*/ 146 w 148"/>
                <a:gd name="T3" fmla="*/ 53 h 157"/>
                <a:gd name="T4" fmla="*/ 145 w 148"/>
                <a:gd name="T5" fmla="*/ 47 h 157"/>
                <a:gd name="T6" fmla="*/ 119 w 148"/>
                <a:gd name="T7" fmla="*/ 62 h 157"/>
                <a:gd name="T8" fmla="*/ 106 w 148"/>
                <a:gd name="T9" fmla="*/ 70 h 157"/>
                <a:gd name="T10" fmla="*/ 106 w 148"/>
                <a:gd name="T11" fmla="*/ 70 h 157"/>
                <a:gd name="T12" fmla="*/ 105 w 148"/>
                <a:gd name="T13" fmla="*/ 40 h 157"/>
                <a:gd name="T14" fmla="*/ 105 w 148"/>
                <a:gd name="T15" fmla="*/ 29 h 157"/>
                <a:gd name="T16" fmla="*/ 107 w 148"/>
                <a:gd name="T17" fmla="*/ 26 h 157"/>
                <a:gd name="T18" fmla="*/ 106 w 148"/>
                <a:gd name="T19" fmla="*/ 14 h 157"/>
                <a:gd name="T20" fmla="*/ 96 w 148"/>
                <a:gd name="T21" fmla="*/ 7 h 157"/>
                <a:gd name="T22" fmla="*/ 90 w 148"/>
                <a:gd name="T23" fmla="*/ 2 h 157"/>
                <a:gd name="T24" fmla="*/ 79 w 148"/>
                <a:gd name="T25" fmla="*/ 0 h 157"/>
                <a:gd name="T26" fmla="*/ 75 w 148"/>
                <a:gd name="T27" fmla="*/ 2 h 157"/>
                <a:gd name="T28" fmla="*/ 84 w 148"/>
                <a:gd name="T29" fmla="*/ 33 h 157"/>
                <a:gd name="T30" fmla="*/ 85 w 148"/>
                <a:gd name="T31" fmla="*/ 66 h 157"/>
                <a:gd name="T32" fmla="*/ 82 w 148"/>
                <a:gd name="T33" fmla="*/ 84 h 157"/>
                <a:gd name="T34" fmla="*/ 63 w 148"/>
                <a:gd name="T35" fmla="*/ 93 h 157"/>
                <a:gd name="T36" fmla="*/ 53 w 148"/>
                <a:gd name="T37" fmla="*/ 97 h 157"/>
                <a:gd name="T38" fmla="*/ 42 w 148"/>
                <a:gd name="T39" fmla="*/ 100 h 157"/>
                <a:gd name="T40" fmla="*/ 24 w 148"/>
                <a:gd name="T41" fmla="*/ 110 h 157"/>
                <a:gd name="T42" fmla="*/ 19 w 148"/>
                <a:gd name="T43" fmla="*/ 111 h 157"/>
                <a:gd name="T44" fmla="*/ 12 w 148"/>
                <a:gd name="T45" fmla="*/ 114 h 157"/>
                <a:gd name="T46" fmla="*/ 9 w 148"/>
                <a:gd name="T47" fmla="*/ 114 h 157"/>
                <a:gd name="T48" fmla="*/ 4 w 148"/>
                <a:gd name="T49" fmla="*/ 108 h 157"/>
                <a:gd name="T50" fmla="*/ 2 w 148"/>
                <a:gd name="T51" fmla="*/ 107 h 157"/>
                <a:gd name="T52" fmla="*/ 1 w 148"/>
                <a:gd name="T53" fmla="*/ 109 h 157"/>
                <a:gd name="T54" fmla="*/ 6 w 148"/>
                <a:gd name="T55" fmla="*/ 134 h 157"/>
                <a:gd name="T56" fmla="*/ 36 w 148"/>
                <a:gd name="T57" fmla="*/ 125 h 157"/>
                <a:gd name="T58" fmla="*/ 47 w 148"/>
                <a:gd name="T59" fmla="*/ 119 h 157"/>
                <a:gd name="T60" fmla="*/ 55 w 148"/>
                <a:gd name="T61" fmla="*/ 112 h 157"/>
                <a:gd name="T62" fmla="*/ 59 w 148"/>
                <a:gd name="T63" fmla="*/ 111 h 157"/>
                <a:gd name="T64" fmla="*/ 78 w 148"/>
                <a:gd name="T65" fmla="*/ 105 h 157"/>
                <a:gd name="T66" fmla="*/ 57 w 148"/>
                <a:gd name="T67" fmla="*/ 140 h 157"/>
                <a:gd name="T68" fmla="*/ 52 w 148"/>
                <a:gd name="T69" fmla="*/ 142 h 157"/>
                <a:gd name="T70" fmla="*/ 47 w 148"/>
                <a:gd name="T71" fmla="*/ 145 h 157"/>
                <a:gd name="T72" fmla="*/ 44 w 148"/>
                <a:gd name="T73" fmla="*/ 145 h 157"/>
                <a:gd name="T74" fmla="*/ 37 w 148"/>
                <a:gd name="T75" fmla="*/ 149 h 157"/>
                <a:gd name="T76" fmla="*/ 33 w 148"/>
                <a:gd name="T77" fmla="*/ 156 h 157"/>
                <a:gd name="T78" fmla="*/ 33 w 148"/>
                <a:gd name="T79" fmla="*/ 157 h 157"/>
                <a:gd name="T80" fmla="*/ 83 w 148"/>
                <a:gd name="T81" fmla="*/ 136 h 157"/>
                <a:gd name="T82" fmla="*/ 97 w 148"/>
                <a:gd name="T83" fmla="*/ 123 h 157"/>
                <a:gd name="T84" fmla="*/ 103 w 148"/>
                <a:gd name="T85" fmla="*/ 99 h 157"/>
                <a:gd name="T86" fmla="*/ 105 w 148"/>
                <a:gd name="T87" fmla="*/ 89 h 157"/>
                <a:gd name="T88" fmla="*/ 115 w 148"/>
                <a:gd name="T89" fmla="*/ 82 h 157"/>
                <a:gd name="T90" fmla="*/ 121 w 148"/>
                <a:gd name="T91" fmla="*/ 76 h 157"/>
                <a:gd name="T92" fmla="*/ 135 w 148"/>
                <a:gd name="T93" fmla="*/ 66 h 157"/>
                <a:gd name="T94" fmla="*/ 143 w 148"/>
                <a:gd name="T95" fmla="*/ 5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57">
                  <a:moveTo>
                    <a:pt x="143" y="58"/>
                  </a:moveTo>
                  <a:cubicBezTo>
                    <a:pt x="144" y="56"/>
                    <a:pt x="144" y="54"/>
                    <a:pt x="146" y="53"/>
                  </a:cubicBezTo>
                  <a:cubicBezTo>
                    <a:pt x="148" y="52"/>
                    <a:pt x="146" y="47"/>
                    <a:pt x="145" y="47"/>
                  </a:cubicBezTo>
                  <a:cubicBezTo>
                    <a:pt x="129" y="43"/>
                    <a:pt x="127" y="55"/>
                    <a:pt x="119" y="62"/>
                  </a:cubicBezTo>
                  <a:cubicBezTo>
                    <a:pt x="115" y="65"/>
                    <a:pt x="110" y="67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4" y="61"/>
                    <a:pt x="105" y="50"/>
                    <a:pt x="105" y="40"/>
                  </a:cubicBezTo>
                  <a:cubicBezTo>
                    <a:pt x="105" y="36"/>
                    <a:pt x="105" y="32"/>
                    <a:pt x="105" y="29"/>
                  </a:cubicBezTo>
                  <a:cubicBezTo>
                    <a:pt x="105" y="28"/>
                    <a:pt x="107" y="27"/>
                    <a:pt x="107" y="26"/>
                  </a:cubicBezTo>
                  <a:cubicBezTo>
                    <a:pt x="109" y="23"/>
                    <a:pt x="108" y="17"/>
                    <a:pt x="106" y="14"/>
                  </a:cubicBezTo>
                  <a:cubicBezTo>
                    <a:pt x="104" y="10"/>
                    <a:pt x="99" y="9"/>
                    <a:pt x="96" y="7"/>
                  </a:cubicBezTo>
                  <a:cubicBezTo>
                    <a:pt x="94" y="5"/>
                    <a:pt x="92" y="3"/>
                    <a:pt x="90" y="2"/>
                  </a:cubicBezTo>
                  <a:cubicBezTo>
                    <a:pt x="86" y="1"/>
                    <a:pt x="82" y="2"/>
                    <a:pt x="79" y="0"/>
                  </a:cubicBezTo>
                  <a:cubicBezTo>
                    <a:pt x="77" y="0"/>
                    <a:pt x="77" y="1"/>
                    <a:pt x="75" y="2"/>
                  </a:cubicBezTo>
                  <a:cubicBezTo>
                    <a:pt x="72" y="12"/>
                    <a:pt x="81" y="26"/>
                    <a:pt x="84" y="33"/>
                  </a:cubicBezTo>
                  <a:cubicBezTo>
                    <a:pt x="86" y="39"/>
                    <a:pt x="86" y="59"/>
                    <a:pt x="85" y="66"/>
                  </a:cubicBezTo>
                  <a:cubicBezTo>
                    <a:pt x="83" y="72"/>
                    <a:pt x="85" y="80"/>
                    <a:pt x="82" y="84"/>
                  </a:cubicBezTo>
                  <a:cubicBezTo>
                    <a:pt x="81" y="86"/>
                    <a:pt x="66" y="91"/>
                    <a:pt x="63" y="93"/>
                  </a:cubicBezTo>
                  <a:cubicBezTo>
                    <a:pt x="60" y="94"/>
                    <a:pt x="56" y="96"/>
                    <a:pt x="53" y="97"/>
                  </a:cubicBezTo>
                  <a:cubicBezTo>
                    <a:pt x="49" y="98"/>
                    <a:pt x="45" y="98"/>
                    <a:pt x="42" y="100"/>
                  </a:cubicBezTo>
                  <a:cubicBezTo>
                    <a:pt x="37" y="103"/>
                    <a:pt x="30" y="109"/>
                    <a:pt x="24" y="110"/>
                  </a:cubicBezTo>
                  <a:cubicBezTo>
                    <a:pt x="23" y="111"/>
                    <a:pt x="21" y="111"/>
                    <a:pt x="19" y="111"/>
                  </a:cubicBezTo>
                  <a:cubicBezTo>
                    <a:pt x="17" y="112"/>
                    <a:pt x="14" y="113"/>
                    <a:pt x="12" y="114"/>
                  </a:cubicBezTo>
                  <a:cubicBezTo>
                    <a:pt x="11" y="114"/>
                    <a:pt x="9" y="114"/>
                    <a:pt x="9" y="114"/>
                  </a:cubicBezTo>
                  <a:cubicBezTo>
                    <a:pt x="7" y="112"/>
                    <a:pt x="5" y="110"/>
                    <a:pt x="4" y="108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2" y="107"/>
                    <a:pt x="1" y="108"/>
                    <a:pt x="1" y="109"/>
                  </a:cubicBezTo>
                  <a:cubicBezTo>
                    <a:pt x="1" y="122"/>
                    <a:pt x="0" y="125"/>
                    <a:pt x="6" y="134"/>
                  </a:cubicBezTo>
                  <a:cubicBezTo>
                    <a:pt x="19" y="137"/>
                    <a:pt x="28" y="131"/>
                    <a:pt x="36" y="125"/>
                  </a:cubicBezTo>
                  <a:cubicBezTo>
                    <a:pt x="40" y="123"/>
                    <a:pt x="43" y="121"/>
                    <a:pt x="47" y="119"/>
                  </a:cubicBezTo>
                  <a:cubicBezTo>
                    <a:pt x="50" y="117"/>
                    <a:pt x="52" y="113"/>
                    <a:pt x="55" y="112"/>
                  </a:cubicBezTo>
                  <a:cubicBezTo>
                    <a:pt x="56" y="111"/>
                    <a:pt x="58" y="111"/>
                    <a:pt x="59" y="111"/>
                  </a:cubicBezTo>
                  <a:cubicBezTo>
                    <a:pt x="65" y="109"/>
                    <a:pt x="70" y="105"/>
                    <a:pt x="78" y="105"/>
                  </a:cubicBezTo>
                  <a:cubicBezTo>
                    <a:pt x="78" y="119"/>
                    <a:pt x="66" y="134"/>
                    <a:pt x="57" y="140"/>
                  </a:cubicBezTo>
                  <a:cubicBezTo>
                    <a:pt x="55" y="141"/>
                    <a:pt x="54" y="142"/>
                    <a:pt x="52" y="142"/>
                  </a:cubicBezTo>
                  <a:cubicBezTo>
                    <a:pt x="51" y="143"/>
                    <a:pt x="49" y="144"/>
                    <a:pt x="47" y="145"/>
                  </a:cubicBezTo>
                  <a:cubicBezTo>
                    <a:pt x="46" y="145"/>
                    <a:pt x="45" y="145"/>
                    <a:pt x="44" y="145"/>
                  </a:cubicBezTo>
                  <a:cubicBezTo>
                    <a:pt x="42" y="146"/>
                    <a:pt x="39" y="148"/>
                    <a:pt x="37" y="149"/>
                  </a:cubicBezTo>
                  <a:cubicBezTo>
                    <a:pt x="34" y="152"/>
                    <a:pt x="34" y="154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56" y="157"/>
                    <a:pt x="70" y="147"/>
                    <a:pt x="83" y="136"/>
                  </a:cubicBezTo>
                  <a:cubicBezTo>
                    <a:pt x="88" y="132"/>
                    <a:pt x="94" y="129"/>
                    <a:pt x="97" y="123"/>
                  </a:cubicBezTo>
                  <a:cubicBezTo>
                    <a:pt x="100" y="115"/>
                    <a:pt x="101" y="106"/>
                    <a:pt x="103" y="99"/>
                  </a:cubicBezTo>
                  <a:cubicBezTo>
                    <a:pt x="104" y="96"/>
                    <a:pt x="104" y="93"/>
                    <a:pt x="105" y="89"/>
                  </a:cubicBezTo>
                  <a:cubicBezTo>
                    <a:pt x="106" y="87"/>
                    <a:pt x="112" y="84"/>
                    <a:pt x="115" y="82"/>
                  </a:cubicBezTo>
                  <a:cubicBezTo>
                    <a:pt x="117" y="80"/>
                    <a:pt x="119" y="78"/>
                    <a:pt x="121" y="76"/>
                  </a:cubicBezTo>
                  <a:cubicBezTo>
                    <a:pt x="126" y="72"/>
                    <a:pt x="131" y="69"/>
                    <a:pt x="135" y="66"/>
                  </a:cubicBezTo>
                  <a:cubicBezTo>
                    <a:pt x="138" y="64"/>
                    <a:pt x="142" y="61"/>
                    <a:pt x="14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DF1158C-BC05-CD41-8199-AE3F1CB37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151" y="1062460"/>
              <a:ext cx="120650" cy="152400"/>
            </a:xfrm>
            <a:custGeom>
              <a:avLst/>
              <a:gdLst>
                <a:gd name="T0" fmla="*/ 15 w 32"/>
                <a:gd name="T1" fmla="*/ 8 h 40"/>
                <a:gd name="T2" fmla="*/ 1 w 32"/>
                <a:gd name="T3" fmla="*/ 0 h 40"/>
                <a:gd name="T4" fmla="*/ 0 w 32"/>
                <a:gd name="T5" fmla="*/ 1 h 40"/>
                <a:gd name="T6" fmla="*/ 4 w 32"/>
                <a:gd name="T7" fmla="*/ 20 h 40"/>
                <a:gd name="T8" fmla="*/ 5 w 32"/>
                <a:gd name="T9" fmla="*/ 24 h 40"/>
                <a:gd name="T10" fmla="*/ 7 w 32"/>
                <a:gd name="T11" fmla="*/ 34 h 40"/>
                <a:gd name="T12" fmla="*/ 19 w 32"/>
                <a:gd name="T13" fmla="*/ 38 h 40"/>
                <a:gd name="T14" fmla="*/ 32 w 32"/>
                <a:gd name="T15" fmla="*/ 29 h 40"/>
                <a:gd name="T16" fmla="*/ 15 w 32"/>
                <a:gd name="T1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15" y="8"/>
                  </a:moveTo>
                  <a:cubicBezTo>
                    <a:pt x="11" y="5"/>
                    <a:pt x="9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"/>
                    <a:pt x="1" y="12"/>
                    <a:pt x="4" y="20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6"/>
                    <a:pt x="10" y="30"/>
                    <a:pt x="7" y="34"/>
                  </a:cubicBezTo>
                  <a:cubicBezTo>
                    <a:pt x="8" y="38"/>
                    <a:pt x="14" y="40"/>
                    <a:pt x="19" y="38"/>
                  </a:cubicBezTo>
                  <a:cubicBezTo>
                    <a:pt x="24" y="37"/>
                    <a:pt x="29" y="33"/>
                    <a:pt x="32" y="29"/>
                  </a:cubicBezTo>
                  <a:cubicBezTo>
                    <a:pt x="32" y="18"/>
                    <a:pt x="22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DBFDC8D-5A68-E247-9C84-5744D1EC8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0801" y="517947"/>
              <a:ext cx="176213" cy="182563"/>
            </a:xfrm>
            <a:custGeom>
              <a:avLst/>
              <a:gdLst>
                <a:gd name="T0" fmla="*/ 6 w 47"/>
                <a:gd name="T1" fmla="*/ 16 h 48"/>
                <a:gd name="T2" fmla="*/ 8 w 47"/>
                <a:gd name="T3" fmla="*/ 18 h 48"/>
                <a:gd name="T4" fmla="*/ 12 w 47"/>
                <a:gd name="T5" fmla="*/ 27 h 48"/>
                <a:gd name="T6" fmla="*/ 10 w 47"/>
                <a:gd name="T7" fmla="*/ 44 h 48"/>
                <a:gd name="T8" fmla="*/ 12 w 47"/>
                <a:gd name="T9" fmla="*/ 48 h 48"/>
                <a:gd name="T10" fmla="*/ 28 w 47"/>
                <a:gd name="T11" fmla="*/ 37 h 48"/>
                <a:gd name="T12" fmla="*/ 46 w 47"/>
                <a:gd name="T13" fmla="*/ 22 h 48"/>
                <a:gd name="T14" fmla="*/ 43 w 47"/>
                <a:gd name="T15" fmla="*/ 18 h 48"/>
                <a:gd name="T16" fmla="*/ 32 w 47"/>
                <a:gd name="T17" fmla="*/ 10 h 48"/>
                <a:gd name="T18" fmla="*/ 26 w 47"/>
                <a:gd name="T19" fmla="*/ 8 h 48"/>
                <a:gd name="T20" fmla="*/ 5 w 47"/>
                <a:gd name="T21" fmla="*/ 0 h 48"/>
                <a:gd name="T22" fmla="*/ 5 w 47"/>
                <a:gd name="T23" fmla="*/ 11 h 48"/>
                <a:gd name="T24" fmla="*/ 6 w 47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8">
                  <a:moveTo>
                    <a:pt x="6" y="16"/>
                  </a:moveTo>
                  <a:cubicBezTo>
                    <a:pt x="7" y="17"/>
                    <a:pt x="7" y="17"/>
                    <a:pt x="8" y="18"/>
                  </a:cubicBezTo>
                  <a:cubicBezTo>
                    <a:pt x="9" y="20"/>
                    <a:pt x="11" y="24"/>
                    <a:pt x="12" y="27"/>
                  </a:cubicBezTo>
                  <a:cubicBezTo>
                    <a:pt x="14" y="32"/>
                    <a:pt x="14" y="41"/>
                    <a:pt x="10" y="44"/>
                  </a:cubicBezTo>
                  <a:cubicBezTo>
                    <a:pt x="10" y="44"/>
                    <a:pt x="10" y="48"/>
                    <a:pt x="12" y="48"/>
                  </a:cubicBezTo>
                  <a:cubicBezTo>
                    <a:pt x="19" y="48"/>
                    <a:pt x="26" y="43"/>
                    <a:pt x="28" y="37"/>
                  </a:cubicBezTo>
                  <a:cubicBezTo>
                    <a:pt x="40" y="38"/>
                    <a:pt x="47" y="34"/>
                    <a:pt x="46" y="22"/>
                  </a:cubicBezTo>
                  <a:cubicBezTo>
                    <a:pt x="45" y="21"/>
                    <a:pt x="45" y="19"/>
                    <a:pt x="43" y="18"/>
                  </a:cubicBezTo>
                  <a:cubicBezTo>
                    <a:pt x="40" y="15"/>
                    <a:pt x="36" y="12"/>
                    <a:pt x="32" y="10"/>
                  </a:cubicBezTo>
                  <a:cubicBezTo>
                    <a:pt x="30" y="9"/>
                    <a:pt x="28" y="9"/>
                    <a:pt x="26" y="8"/>
                  </a:cubicBezTo>
                  <a:cubicBezTo>
                    <a:pt x="20" y="4"/>
                    <a:pt x="15" y="0"/>
                    <a:pt x="5" y="0"/>
                  </a:cubicBezTo>
                  <a:cubicBezTo>
                    <a:pt x="0" y="6"/>
                    <a:pt x="3" y="6"/>
                    <a:pt x="5" y="11"/>
                  </a:cubicBezTo>
                  <a:cubicBezTo>
                    <a:pt x="5" y="13"/>
                    <a:pt x="6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4299FA4-18E7-5E4E-87B9-1E2BE646D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314" y="722735"/>
              <a:ext cx="304800" cy="161925"/>
            </a:xfrm>
            <a:custGeom>
              <a:avLst/>
              <a:gdLst>
                <a:gd name="T0" fmla="*/ 20 w 81"/>
                <a:gd name="T1" fmla="*/ 42 h 43"/>
                <a:gd name="T2" fmla="*/ 34 w 81"/>
                <a:gd name="T3" fmla="*/ 41 h 43"/>
                <a:gd name="T4" fmla="*/ 55 w 81"/>
                <a:gd name="T5" fmla="*/ 21 h 43"/>
                <a:gd name="T6" fmla="*/ 69 w 81"/>
                <a:gd name="T7" fmla="*/ 11 h 43"/>
                <a:gd name="T8" fmla="*/ 75 w 81"/>
                <a:gd name="T9" fmla="*/ 10 h 43"/>
                <a:gd name="T10" fmla="*/ 81 w 81"/>
                <a:gd name="T11" fmla="*/ 4 h 43"/>
                <a:gd name="T12" fmla="*/ 79 w 81"/>
                <a:gd name="T13" fmla="*/ 0 h 43"/>
                <a:gd name="T14" fmla="*/ 74 w 81"/>
                <a:gd name="T15" fmla="*/ 0 h 43"/>
                <a:gd name="T16" fmla="*/ 65 w 81"/>
                <a:gd name="T17" fmla="*/ 1 h 43"/>
                <a:gd name="T18" fmla="*/ 50 w 81"/>
                <a:gd name="T19" fmla="*/ 7 h 43"/>
                <a:gd name="T20" fmla="*/ 46 w 81"/>
                <a:gd name="T21" fmla="*/ 7 h 43"/>
                <a:gd name="T22" fmla="*/ 2 w 81"/>
                <a:gd name="T23" fmla="*/ 25 h 43"/>
                <a:gd name="T24" fmla="*/ 2 w 81"/>
                <a:gd name="T25" fmla="*/ 32 h 43"/>
                <a:gd name="T26" fmla="*/ 20 w 81"/>
                <a:gd name="T2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3">
                  <a:moveTo>
                    <a:pt x="20" y="42"/>
                  </a:moveTo>
                  <a:cubicBezTo>
                    <a:pt x="24" y="43"/>
                    <a:pt x="31" y="42"/>
                    <a:pt x="34" y="41"/>
                  </a:cubicBezTo>
                  <a:cubicBezTo>
                    <a:pt x="41" y="38"/>
                    <a:pt x="49" y="25"/>
                    <a:pt x="55" y="21"/>
                  </a:cubicBezTo>
                  <a:cubicBezTo>
                    <a:pt x="60" y="18"/>
                    <a:pt x="64" y="13"/>
                    <a:pt x="69" y="11"/>
                  </a:cubicBezTo>
                  <a:cubicBezTo>
                    <a:pt x="71" y="11"/>
                    <a:pt x="73" y="10"/>
                    <a:pt x="75" y="10"/>
                  </a:cubicBezTo>
                  <a:cubicBezTo>
                    <a:pt x="77" y="8"/>
                    <a:pt x="79" y="6"/>
                    <a:pt x="81" y="4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1" y="1"/>
                    <a:pt x="67" y="1"/>
                    <a:pt x="65" y="1"/>
                  </a:cubicBezTo>
                  <a:cubicBezTo>
                    <a:pt x="60" y="3"/>
                    <a:pt x="54" y="5"/>
                    <a:pt x="50" y="7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31" y="12"/>
                    <a:pt x="16" y="19"/>
                    <a:pt x="2" y="25"/>
                  </a:cubicBezTo>
                  <a:cubicBezTo>
                    <a:pt x="2" y="27"/>
                    <a:pt x="0" y="30"/>
                    <a:pt x="2" y="32"/>
                  </a:cubicBezTo>
                  <a:cubicBezTo>
                    <a:pt x="3" y="37"/>
                    <a:pt x="15" y="41"/>
                    <a:pt x="2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41618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5C776D2-B3A3-224A-9A51-E028E6B3F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8714" y="892597"/>
              <a:ext cx="395288" cy="439738"/>
            </a:xfrm>
            <a:custGeom>
              <a:avLst/>
              <a:gdLst>
                <a:gd name="T0" fmla="*/ 76 w 105"/>
                <a:gd name="T1" fmla="*/ 37 h 116"/>
                <a:gd name="T2" fmla="*/ 78 w 105"/>
                <a:gd name="T3" fmla="*/ 32 h 116"/>
                <a:gd name="T4" fmla="*/ 88 w 105"/>
                <a:gd name="T5" fmla="*/ 23 h 116"/>
                <a:gd name="T6" fmla="*/ 92 w 105"/>
                <a:gd name="T7" fmla="*/ 19 h 116"/>
                <a:gd name="T8" fmla="*/ 105 w 105"/>
                <a:gd name="T9" fmla="*/ 8 h 116"/>
                <a:gd name="T10" fmla="*/ 81 w 105"/>
                <a:gd name="T11" fmla="*/ 1 h 116"/>
                <a:gd name="T12" fmla="*/ 71 w 105"/>
                <a:gd name="T13" fmla="*/ 8 h 116"/>
                <a:gd name="T14" fmla="*/ 57 w 105"/>
                <a:gd name="T15" fmla="*/ 16 h 116"/>
                <a:gd name="T16" fmla="*/ 33 w 105"/>
                <a:gd name="T17" fmla="*/ 20 h 116"/>
                <a:gd name="T18" fmla="*/ 28 w 105"/>
                <a:gd name="T19" fmla="*/ 19 h 116"/>
                <a:gd name="T20" fmla="*/ 26 w 105"/>
                <a:gd name="T21" fmla="*/ 30 h 116"/>
                <a:gd name="T22" fmla="*/ 27 w 105"/>
                <a:gd name="T23" fmla="*/ 63 h 116"/>
                <a:gd name="T24" fmla="*/ 33 w 105"/>
                <a:gd name="T25" fmla="*/ 74 h 116"/>
                <a:gd name="T26" fmla="*/ 47 w 105"/>
                <a:gd name="T27" fmla="*/ 56 h 116"/>
                <a:gd name="T28" fmla="*/ 47 w 105"/>
                <a:gd name="T29" fmla="*/ 53 h 116"/>
                <a:gd name="T30" fmla="*/ 47 w 105"/>
                <a:gd name="T31" fmla="*/ 43 h 116"/>
                <a:gd name="T32" fmla="*/ 57 w 105"/>
                <a:gd name="T33" fmla="*/ 42 h 116"/>
                <a:gd name="T34" fmla="*/ 56 w 105"/>
                <a:gd name="T35" fmla="*/ 60 h 116"/>
                <a:gd name="T36" fmla="*/ 30 w 105"/>
                <a:gd name="T37" fmla="*/ 81 h 116"/>
                <a:gd name="T38" fmla="*/ 20 w 105"/>
                <a:gd name="T39" fmla="*/ 86 h 116"/>
                <a:gd name="T40" fmla="*/ 12 w 105"/>
                <a:gd name="T41" fmla="*/ 91 h 116"/>
                <a:gd name="T42" fmla="*/ 1 w 105"/>
                <a:gd name="T43" fmla="*/ 92 h 116"/>
                <a:gd name="T44" fmla="*/ 35 w 105"/>
                <a:gd name="T45" fmla="*/ 95 h 116"/>
                <a:gd name="T46" fmla="*/ 43 w 105"/>
                <a:gd name="T47" fmla="*/ 85 h 116"/>
                <a:gd name="T48" fmla="*/ 50 w 105"/>
                <a:gd name="T49" fmla="*/ 79 h 116"/>
                <a:gd name="T50" fmla="*/ 56 w 105"/>
                <a:gd name="T51" fmla="*/ 77 h 116"/>
                <a:gd name="T52" fmla="*/ 56 w 105"/>
                <a:gd name="T53" fmla="*/ 92 h 116"/>
                <a:gd name="T54" fmla="*/ 49 w 105"/>
                <a:gd name="T55" fmla="*/ 96 h 116"/>
                <a:gd name="T56" fmla="*/ 58 w 105"/>
                <a:gd name="T57" fmla="*/ 103 h 116"/>
                <a:gd name="T58" fmla="*/ 61 w 105"/>
                <a:gd name="T59" fmla="*/ 111 h 116"/>
                <a:gd name="T60" fmla="*/ 71 w 105"/>
                <a:gd name="T61" fmla="*/ 115 h 116"/>
                <a:gd name="T62" fmla="*/ 67 w 105"/>
                <a:gd name="T63" fmla="*/ 78 h 116"/>
                <a:gd name="T64" fmla="*/ 72 w 105"/>
                <a:gd name="T65" fmla="*/ 57 h 116"/>
                <a:gd name="T66" fmla="*/ 93 w 105"/>
                <a:gd name="T67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16">
                  <a:moveTo>
                    <a:pt x="91" y="36"/>
                  </a:moveTo>
                  <a:cubicBezTo>
                    <a:pt x="86" y="36"/>
                    <a:pt x="81" y="35"/>
                    <a:pt x="76" y="37"/>
                  </a:cubicBezTo>
                  <a:cubicBezTo>
                    <a:pt x="74" y="38"/>
                    <a:pt x="73" y="39"/>
                    <a:pt x="71" y="40"/>
                  </a:cubicBezTo>
                  <a:cubicBezTo>
                    <a:pt x="71" y="37"/>
                    <a:pt x="77" y="34"/>
                    <a:pt x="78" y="32"/>
                  </a:cubicBezTo>
                  <a:cubicBezTo>
                    <a:pt x="80" y="30"/>
                    <a:pt x="81" y="28"/>
                    <a:pt x="83" y="26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89" y="20"/>
                    <a:pt x="90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4" y="18"/>
                    <a:pt x="94" y="16"/>
                    <a:pt x="95" y="15"/>
                  </a:cubicBezTo>
                  <a:cubicBezTo>
                    <a:pt x="99" y="12"/>
                    <a:pt x="102" y="12"/>
                    <a:pt x="105" y="8"/>
                  </a:cubicBezTo>
                  <a:cubicBezTo>
                    <a:pt x="105" y="7"/>
                    <a:pt x="104" y="5"/>
                    <a:pt x="103" y="4"/>
                  </a:cubicBezTo>
                  <a:cubicBezTo>
                    <a:pt x="100" y="2"/>
                    <a:pt x="86" y="0"/>
                    <a:pt x="81" y="1"/>
                  </a:cubicBezTo>
                  <a:cubicBezTo>
                    <a:pt x="79" y="2"/>
                    <a:pt x="75" y="4"/>
                    <a:pt x="73" y="5"/>
                  </a:cubicBezTo>
                  <a:cubicBezTo>
                    <a:pt x="72" y="6"/>
                    <a:pt x="71" y="7"/>
                    <a:pt x="71" y="8"/>
                  </a:cubicBezTo>
                  <a:cubicBezTo>
                    <a:pt x="68" y="9"/>
                    <a:pt x="66" y="9"/>
                    <a:pt x="64" y="9"/>
                  </a:cubicBezTo>
                  <a:cubicBezTo>
                    <a:pt x="61" y="11"/>
                    <a:pt x="59" y="14"/>
                    <a:pt x="57" y="16"/>
                  </a:cubicBezTo>
                  <a:cubicBezTo>
                    <a:pt x="51" y="20"/>
                    <a:pt x="46" y="23"/>
                    <a:pt x="40" y="26"/>
                  </a:cubicBezTo>
                  <a:cubicBezTo>
                    <a:pt x="38" y="27"/>
                    <a:pt x="35" y="21"/>
                    <a:pt x="33" y="20"/>
                  </a:cubicBezTo>
                  <a:cubicBezTo>
                    <a:pt x="32" y="19"/>
                    <a:pt x="30" y="19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3"/>
                    <a:pt x="27" y="27"/>
                    <a:pt x="26" y="30"/>
                  </a:cubicBezTo>
                  <a:cubicBezTo>
                    <a:pt x="25" y="37"/>
                    <a:pt x="22" y="50"/>
                    <a:pt x="24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5"/>
                    <a:pt x="27" y="66"/>
                    <a:pt x="28" y="68"/>
                  </a:cubicBezTo>
                  <a:cubicBezTo>
                    <a:pt x="29" y="70"/>
                    <a:pt x="32" y="71"/>
                    <a:pt x="33" y="74"/>
                  </a:cubicBezTo>
                  <a:cubicBezTo>
                    <a:pt x="37" y="73"/>
                    <a:pt x="44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5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47" y="46"/>
                    <a:pt x="47" y="43"/>
                  </a:cubicBezTo>
                  <a:cubicBezTo>
                    <a:pt x="49" y="42"/>
                    <a:pt x="52" y="42"/>
                    <a:pt x="53" y="41"/>
                  </a:cubicBezTo>
                  <a:cubicBezTo>
                    <a:pt x="55" y="41"/>
                    <a:pt x="56" y="41"/>
                    <a:pt x="57" y="42"/>
                  </a:cubicBezTo>
                  <a:cubicBezTo>
                    <a:pt x="57" y="43"/>
                    <a:pt x="52" y="55"/>
                    <a:pt x="51" y="56"/>
                  </a:cubicBezTo>
                  <a:cubicBezTo>
                    <a:pt x="52" y="59"/>
                    <a:pt x="54" y="60"/>
                    <a:pt x="56" y="60"/>
                  </a:cubicBezTo>
                  <a:cubicBezTo>
                    <a:pt x="55" y="66"/>
                    <a:pt x="49" y="68"/>
                    <a:pt x="45" y="70"/>
                  </a:cubicBezTo>
                  <a:cubicBezTo>
                    <a:pt x="40" y="74"/>
                    <a:pt x="35" y="77"/>
                    <a:pt x="30" y="81"/>
                  </a:cubicBezTo>
                  <a:cubicBezTo>
                    <a:pt x="28" y="82"/>
                    <a:pt x="26" y="82"/>
                    <a:pt x="24" y="83"/>
                  </a:cubicBezTo>
                  <a:cubicBezTo>
                    <a:pt x="23" y="84"/>
                    <a:pt x="22" y="86"/>
                    <a:pt x="20" y="86"/>
                  </a:cubicBezTo>
                  <a:cubicBezTo>
                    <a:pt x="18" y="87"/>
                    <a:pt x="16" y="88"/>
                    <a:pt x="14" y="89"/>
                  </a:cubicBezTo>
                  <a:cubicBezTo>
                    <a:pt x="13" y="90"/>
                    <a:pt x="13" y="91"/>
                    <a:pt x="12" y="91"/>
                  </a:cubicBezTo>
                  <a:cubicBezTo>
                    <a:pt x="10" y="92"/>
                    <a:pt x="8" y="90"/>
                    <a:pt x="7" y="90"/>
                  </a:cubicBezTo>
                  <a:cubicBezTo>
                    <a:pt x="4" y="90"/>
                    <a:pt x="3" y="91"/>
                    <a:pt x="1" y="92"/>
                  </a:cubicBezTo>
                  <a:cubicBezTo>
                    <a:pt x="0" y="103"/>
                    <a:pt x="5" y="114"/>
                    <a:pt x="17" y="114"/>
                  </a:cubicBezTo>
                  <a:cubicBezTo>
                    <a:pt x="23" y="107"/>
                    <a:pt x="29" y="102"/>
                    <a:pt x="35" y="95"/>
                  </a:cubicBezTo>
                  <a:cubicBezTo>
                    <a:pt x="37" y="93"/>
                    <a:pt x="39" y="92"/>
                    <a:pt x="40" y="90"/>
                  </a:cubicBezTo>
                  <a:cubicBezTo>
                    <a:pt x="42" y="88"/>
                    <a:pt x="42" y="87"/>
                    <a:pt x="43" y="85"/>
                  </a:cubicBezTo>
                  <a:cubicBezTo>
                    <a:pt x="44" y="84"/>
                    <a:pt x="45" y="85"/>
                    <a:pt x="46" y="84"/>
                  </a:cubicBezTo>
                  <a:cubicBezTo>
                    <a:pt x="47" y="82"/>
                    <a:pt x="49" y="81"/>
                    <a:pt x="50" y="79"/>
                  </a:cubicBezTo>
                  <a:cubicBezTo>
                    <a:pt x="52" y="78"/>
                    <a:pt x="53" y="78"/>
                    <a:pt x="54" y="76"/>
                  </a:cubicBezTo>
                  <a:cubicBezTo>
                    <a:pt x="55" y="76"/>
                    <a:pt x="55" y="76"/>
                    <a:pt x="56" y="77"/>
                  </a:cubicBezTo>
                  <a:cubicBezTo>
                    <a:pt x="57" y="78"/>
                    <a:pt x="57" y="81"/>
                    <a:pt x="58" y="82"/>
                  </a:cubicBezTo>
                  <a:cubicBezTo>
                    <a:pt x="58" y="86"/>
                    <a:pt x="58" y="91"/>
                    <a:pt x="56" y="92"/>
                  </a:cubicBezTo>
                  <a:cubicBezTo>
                    <a:pt x="54" y="92"/>
                    <a:pt x="53" y="93"/>
                    <a:pt x="52" y="93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7"/>
                    <a:pt x="49" y="98"/>
                    <a:pt x="49" y="99"/>
                  </a:cubicBezTo>
                  <a:cubicBezTo>
                    <a:pt x="49" y="100"/>
                    <a:pt x="57" y="102"/>
                    <a:pt x="58" y="103"/>
                  </a:cubicBezTo>
                  <a:cubicBezTo>
                    <a:pt x="59" y="103"/>
                    <a:pt x="61" y="106"/>
                    <a:pt x="61" y="107"/>
                  </a:cubicBezTo>
                  <a:cubicBezTo>
                    <a:pt x="61" y="108"/>
                    <a:pt x="61" y="109"/>
                    <a:pt x="61" y="111"/>
                  </a:cubicBezTo>
                  <a:cubicBezTo>
                    <a:pt x="62" y="112"/>
                    <a:pt x="64" y="113"/>
                    <a:pt x="65" y="115"/>
                  </a:cubicBezTo>
                  <a:cubicBezTo>
                    <a:pt x="66" y="115"/>
                    <a:pt x="69" y="116"/>
                    <a:pt x="71" y="115"/>
                  </a:cubicBezTo>
                  <a:cubicBezTo>
                    <a:pt x="71" y="115"/>
                    <a:pt x="71" y="114"/>
                    <a:pt x="72" y="114"/>
                  </a:cubicBezTo>
                  <a:cubicBezTo>
                    <a:pt x="72" y="101"/>
                    <a:pt x="71" y="89"/>
                    <a:pt x="67" y="78"/>
                  </a:cubicBezTo>
                  <a:cubicBezTo>
                    <a:pt x="66" y="75"/>
                    <a:pt x="61" y="69"/>
                    <a:pt x="64" y="64"/>
                  </a:cubicBezTo>
                  <a:cubicBezTo>
                    <a:pt x="64" y="57"/>
                    <a:pt x="68" y="59"/>
                    <a:pt x="72" y="57"/>
                  </a:cubicBezTo>
                  <a:cubicBezTo>
                    <a:pt x="78" y="54"/>
                    <a:pt x="83" y="51"/>
                    <a:pt x="89" y="47"/>
                  </a:cubicBezTo>
                  <a:cubicBezTo>
                    <a:pt x="90" y="45"/>
                    <a:pt x="91" y="43"/>
                    <a:pt x="93" y="41"/>
                  </a:cubicBezTo>
                  <a:cubicBezTo>
                    <a:pt x="93" y="39"/>
                    <a:pt x="92" y="38"/>
                    <a:pt x="9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6CA76F6-6EE0-D74F-BB4C-A1DE0E5EA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39" y="1097385"/>
              <a:ext cx="119063" cy="147638"/>
            </a:xfrm>
            <a:custGeom>
              <a:avLst/>
              <a:gdLst>
                <a:gd name="T0" fmla="*/ 27 w 32"/>
                <a:gd name="T1" fmla="*/ 12 h 39"/>
                <a:gd name="T2" fmla="*/ 6 w 32"/>
                <a:gd name="T3" fmla="*/ 0 h 39"/>
                <a:gd name="T4" fmla="*/ 2 w 32"/>
                <a:gd name="T5" fmla="*/ 0 h 39"/>
                <a:gd name="T6" fmla="*/ 5 w 32"/>
                <a:gd name="T7" fmla="*/ 23 h 39"/>
                <a:gd name="T8" fmla="*/ 8 w 32"/>
                <a:gd name="T9" fmla="*/ 27 h 39"/>
                <a:gd name="T10" fmla="*/ 17 w 32"/>
                <a:gd name="T11" fmla="*/ 36 h 39"/>
                <a:gd name="T12" fmla="*/ 30 w 32"/>
                <a:gd name="T13" fmla="*/ 31 h 39"/>
                <a:gd name="T14" fmla="*/ 31 w 32"/>
                <a:gd name="T15" fmla="*/ 18 h 39"/>
                <a:gd name="T16" fmla="*/ 27 w 32"/>
                <a:gd name="T1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27" y="12"/>
                  </a:moveTo>
                  <a:cubicBezTo>
                    <a:pt x="22" y="5"/>
                    <a:pt x="1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9"/>
                    <a:pt x="0" y="17"/>
                    <a:pt x="5" y="23"/>
                  </a:cubicBezTo>
                  <a:cubicBezTo>
                    <a:pt x="6" y="25"/>
                    <a:pt x="7" y="26"/>
                    <a:pt x="8" y="27"/>
                  </a:cubicBezTo>
                  <a:cubicBezTo>
                    <a:pt x="11" y="30"/>
                    <a:pt x="12" y="34"/>
                    <a:pt x="17" y="36"/>
                  </a:cubicBezTo>
                  <a:cubicBezTo>
                    <a:pt x="22" y="39"/>
                    <a:pt x="27" y="33"/>
                    <a:pt x="30" y="31"/>
                  </a:cubicBezTo>
                  <a:cubicBezTo>
                    <a:pt x="30" y="29"/>
                    <a:pt x="32" y="21"/>
                    <a:pt x="31" y="18"/>
                  </a:cubicBezTo>
                  <a:cubicBezTo>
                    <a:pt x="31" y="15"/>
                    <a:pt x="28" y="14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741618"/>
                </a:solidFill>
              </a:endParaRPr>
            </a:p>
          </p:txBody>
        </p:sp>
      </p:grpSp>
      <p:sp>
        <p:nvSpPr>
          <p:cNvPr id="58" name="副标题 57">
            <a:extLst>
              <a:ext uri="{FF2B5EF4-FFF2-40B4-BE49-F238E27FC236}">
                <a16:creationId xmlns:a16="http://schemas.microsoft.com/office/drawing/2014/main" id="{3A9C5562-6573-4DEB-A311-9ECE364BF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sz="3200" b="1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93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Insight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Flow scheduling is essentially a queue clustering problem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Clustering packets with similar weights or properties into the same queue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Packet weight is specific to flow scheduling problems</a:t>
            </a:r>
            <a:endParaRPr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QCluster</a:t>
            </a:r>
            <a:r>
              <a:rPr kumimoji="1" lang="en-US" altLang="zh-CN" dirty="0"/>
              <a:t> 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3-step workflow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0591CF-AA8A-44FB-95AA-8AE08EA6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0" y="3132206"/>
            <a:ext cx="11117179" cy="23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 Scheduling Count-Min Sketch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 need three kinds of per-flow information</a:t>
            </a:r>
            <a:endParaRPr lang="en-US" altLang="zh-CN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The number of bytes sent (packet weight)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The arriving time of the last packet (message/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split)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 The queue that the last packet was sent into (packet disorder)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 Scheduling Count-Min Sketch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C958663-C497-4284-9F4F-DF0ABBF06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807" y="1829594"/>
            <a:ext cx="10429875" cy="43434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9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Choosing Queues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B5A58AC-6F80-49EF-A0A8-6EFED0D4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6238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Queue weight is calculated as the average of all packets in it</a:t>
            </a: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 packet chooses the queue with the smallest distance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Different distance definition for different flow scheduling problem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6731BF-90FE-4F54-8A2A-014B2F35EFF7}"/>
              </a:ext>
            </a:extLst>
          </p:cNvPr>
          <p:cNvSpPr txBox="1"/>
          <p:nvPr/>
        </p:nvSpPr>
        <p:spPr>
          <a:xfrm>
            <a:off x="6096000" y="5186789"/>
            <a:ext cx="239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Average = 3.17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E51E0AD-D342-431E-8A4E-53554DBF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91" y="5455118"/>
            <a:ext cx="2828925" cy="7239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5EB870E-3290-4A21-B32B-B3EA05B892F4}"/>
              </a:ext>
            </a:extLst>
          </p:cNvPr>
          <p:cNvSpPr txBox="1"/>
          <p:nvPr/>
        </p:nvSpPr>
        <p:spPr>
          <a:xfrm>
            <a:off x="3381124" y="4981100"/>
            <a:ext cx="26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Already enqueued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Same Cluster Size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B5A58AC-6F80-49EF-A0A8-6EFED0D4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6238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Fair Queueing needs same-sized cluster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Number of Flows is inversely proportional to queue weight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Weighted round-robin 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dequeueing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7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Same Cluster Size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16</a:t>
            </a:fld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B5A58AC-6F80-49EF-A0A8-6EFED0D428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062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Currently,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Technique: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Adaptative threshold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𝑡h𝑟𝑒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β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β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α increases/decreases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BB5A58AC-6F80-49EF-A0A8-6EFED0D42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06238" cy="4351338"/>
              </a:xfrm>
              <a:blipFill>
                <a:blip r:embed="rId3"/>
                <a:stretch>
                  <a:fillRect l="-1035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1F8A6CE-6F94-4A3C-B5D3-1501B186F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549" y="1726820"/>
            <a:ext cx="3775259" cy="5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Proportional Cluster Size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17</a:t>
            </a:fld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B5A58AC-6F80-49EF-A0A8-6EFED0D4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3736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a large number of flows only contain a small number of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packets, same-sized cluster will lead large flows to block small flows</a:t>
            </a: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LAS,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SRPT,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DDL-aware,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let the cluster size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proportional to queue weight.</a:t>
            </a: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Similarly, we can use Adaptative threshold</a:t>
            </a: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Packet Disorder Avoidance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Latter packets could be sent to higher-priority queues while the former packets of the same flow are still in a congested low-priority queue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disorder happens!!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5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Packet Disorder Avoidance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Assumption: all packets in a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dequeue before next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arrives.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Leveraging the SCM sketch, we can identify the beginning of a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record the queue ID where packets enqueue.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19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8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3" y="1825625"/>
            <a:ext cx="11097928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Flow scheduling is to decide the forwarding sequences of packets for some optimization goals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scheduling directly influences user experience of applications!!</a:t>
            </a:r>
          </a:p>
        </p:txBody>
      </p:sp>
    </p:spTree>
    <p:extLst>
      <p:ext uri="{BB962C8B-B14F-4D97-AF65-F5344CB8AC3E}">
        <p14:creationId xmlns:p14="http://schemas.microsoft.com/office/powerpoint/2010/main" val="11949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Packet Disorder Avoidance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5FE7D-F18B-E944-A821-A572DC508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Fair Queueing: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all packets in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enqueue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queue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 the beginning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LAS/SRPT/DDL-aware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every packet in a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flowlet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enqueue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queue with lower or equal priority compared to the last packet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5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65D08-3309-5F48-90C5-E17FCF7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2941E1E-533D-499E-B5D9-AF41074DF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03" y="1542585"/>
            <a:ext cx="11122793" cy="476913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7A6014-CE7E-7C48-85C4-DB5433B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21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74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91682-D1ED-4343-B186-C5F80625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76F631-C739-7149-902C-084EB52E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endParaRPr kumimoji="1" lang="en-US" altLang="zh-CN" dirty="0"/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Tofino Wedge 100BF-32X switch</a:t>
            </a:r>
            <a:endParaRPr kumimoji="1"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ConnectX-3 40GbE</a:t>
            </a:r>
            <a:endParaRPr kumimoji="1"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Enable ECN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 sender to 1 receiver</a:t>
            </a:r>
          </a:p>
          <a:p>
            <a:pPr lvl="1"/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NS-2 simulation</a:t>
            </a:r>
          </a:p>
          <a:p>
            <a:pPr lvl="1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 sender to 1 receiver</a:t>
            </a:r>
          </a:p>
          <a:p>
            <a:pPr marL="457200" lvl="1" indent="0">
              <a:buNone/>
            </a:pPr>
            <a:endParaRPr kumimoji="1" lang="e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灯片编号占位符 47">
            <a:extLst>
              <a:ext uri="{FF2B5EF4-FFF2-40B4-BE49-F238E27FC236}">
                <a16:creationId xmlns:a16="http://schemas.microsoft.com/office/drawing/2014/main" id="{B4276AD9-4CEA-C148-B1B8-78A3871D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13759BB-15BC-4BBD-B724-CBE93541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67088"/>
            <a:ext cx="73914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303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kumimoji="1" lang="en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FE790E9F-5223-AC4B-B303-4DDF95D7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A0B51A-A996-49EE-8E01-799855F8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74" y="2473147"/>
            <a:ext cx="5934226" cy="27336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74AE3E-C8F4-415E-B55C-4DC4AE36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5175"/>
            <a:ext cx="6257774" cy="239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3FB4EB-BFF9-F547-AC71-675F2A2D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Experimental Results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1C164-380C-174C-9A29-03EF8D89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303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kumimoji="1" lang="en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FE790E9F-5223-AC4B-B303-4DDF95D7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06C5C5F-4A2B-490E-990C-338C798A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190750"/>
            <a:ext cx="6010275" cy="2476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234417-DF37-4CAA-B924-F1AB20A5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97" y="2238509"/>
            <a:ext cx="5825591" cy="25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3A4C0-8C6C-4544-A553-49EE3B95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3C1F7C-4FEF-415F-A4E5-1B584501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25</a:t>
            </a:fld>
            <a:endParaRPr kumimoji="1"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56993EE-00B5-4555-B15A-03653430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D96CF8-EE91-441F-844F-B90857CFC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" y="2231858"/>
            <a:ext cx="6619875" cy="2971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0FD32A-FCCC-4BA5-8F72-B37100CCF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16" y="2369268"/>
            <a:ext cx="53911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8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3A4C0-8C6C-4544-A553-49EE3B95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3C1F7C-4FEF-415F-A4E5-1B584501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pPr/>
              <a:t>26</a:t>
            </a:fld>
            <a:endParaRPr kumimoji="1"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856993EE-00B5-4555-B15A-03653430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23A99B-9CC3-412C-A162-CBD0889D5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2414337"/>
            <a:ext cx="67722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274AE-D74D-8C4B-872A-83545995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6B35E5-DE5E-3B40-A4A1-0B1FA9F74A32}"/>
              </a:ext>
            </a:extLst>
          </p:cNvPr>
          <p:cNvSpPr txBox="1"/>
          <p:nvPr/>
        </p:nvSpPr>
        <p:spPr>
          <a:xfrm>
            <a:off x="4291660" y="2967335"/>
            <a:ext cx="3608680" cy="923330"/>
          </a:xfrm>
          <a:prstGeom prst="rect">
            <a:avLst/>
          </a:prstGeom>
          <a:solidFill>
            <a:srgbClr val="74161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" altLang="zh-CN" sz="5400" dirty="0">
                <a:solidFill>
                  <a:schemeClr val="bg1"/>
                </a:solidFill>
                <a:latin typeface="Arial" panose="020B0604020202020204" pitchFamily="34" charset="0"/>
                <a:ea typeface="STXinwei" panose="02010800040101010101" pitchFamily="2" charset="-122"/>
                <a:cs typeface="Arial" panose="020B0604020202020204" pitchFamily="34" charset="0"/>
              </a:rPr>
              <a:t>Thank you!</a:t>
            </a:r>
            <a:endParaRPr kumimoji="1"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STXinwei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5F36B-058A-2247-9EEB-740D8E3E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9DD2-3293-0048-9092-79BE9AEA5DFC}" type="slidenum">
              <a:rPr kumimoji="1" lang="zh-CN" altLang="en-US" smtClean="0"/>
              <a:t>27</a:t>
            </a:fld>
            <a:endParaRPr kumimoji="1"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9CC2419-F158-4AE9-8F58-35C18905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20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Four typical kinds of scheduling problems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SRPT: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Shortest Remaining Processing Time first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LAS: Least Attained Service first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Fair Queueing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Deadline-Aware Scheduling</a:t>
            </a:r>
          </a:p>
          <a:p>
            <a:pPr>
              <a:lnSpc>
                <a:spcPct val="200000"/>
              </a:lnSpc>
            </a:pPr>
            <a:endParaRPr kumimoji="1"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 example for SRPT</a:t>
            </a:r>
            <a:endParaRPr kumimoji="1"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0EC26F56-40AD-4A4E-A828-71E988EAF48C}"/>
              </a:ext>
            </a:extLst>
          </p:cNvPr>
          <p:cNvSpPr/>
          <p:nvPr/>
        </p:nvSpPr>
        <p:spPr>
          <a:xfrm>
            <a:off x="4618632" y="3722161"/>
            <a:ext cx="1791793" cy="2791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534DC5-0D65-4387-AC37-F853CD353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20" y="3059162"/>
            <a:ext cx="2867025" cy="12477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F13786-AC37-4257-B2CA-3E5255C07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25" y="3136373"/>
            <a:ext cx="28194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1623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Switches can only support FIFO (First in First out) queues currently.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hardly schedule flows with only one FIFO queue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D6F05E-8B4C-4F29-8455-D2FD0001A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082" y="5455118"/>
            <a:ext cx="2828925" cy="723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541739-DAF8-4A7A-BFE0-12899352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800" y="5455118"/>
            <a:ext cx="2828925" cy="723900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2A965931-F609-42DF-8EFD-F345207EB14E}"/>
              </a:ext>
            </a:extLst>
          </p:cNvPr>
          <p:cNvSpPr/>
          <p:nvPr/>
        </p:nvSpPr>
        <p:spPr>
          <a:xfrm>
            <a:off x="4594007" y="5677501"/>
            <a:ext cx="1791793" cy="2791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FIFO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E0D301-648F-4378-976D-B4FD5218C4EF}"/>
              </a:ext>
            </a:extLst>
          </p:cNvPr>
          <p:cNvSpPr txBox="1"/>
          <p:nvPr/>
        </p:nvSpPr>
        <p:spPr>
          <a:xfrm>
            <a:off x="1982462" y="4941372"/>
            <a:ext cx="26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Incoming packets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8D5EC5-5380-42F3-B2DE-720BA0508ADA}"/>
              </a:ext>
            </a:extLst>
          </p:cNvPr>
          <p:cNvSpPr txBox="1"/>
          <p:nvPr/>
        </p:nvSpPr>
        <p:spPr>
          <a:xfrm>
            <a:off x="6532033" y="4941371"/>
            <a:ext cx="26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Outgoing packets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Switches have multiple FIFO queues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Switches support priority queues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basis for flow scheduling!!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551952-2C64-4B3E-841D-ABA907E0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32" y="2787970"/>
            <a:ext cx="438150" cy="638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4A97A5-AA42-47A0-9152-A4FEDEDD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657" y="5476683"/>
            <a:ext cx="466725" cy="619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3B2F35-02DD-409E-A78D-CCD323D93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319" y="4103222"/>
            <a:ext cx="485775" cy="628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CABC6DB-E70F-430E-AE6B-C4A810200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132" y="2140340"/>
            <a:ext cx="457200" cy="619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0984C0-F890-40BB-B635-604BA82FB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6657" y="3473699"/>
            <a:ext cx="447675" cy="609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9C2D66-9962-4FAC-BD2F-4B45F49BD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318" y="4780299"/>
            <a:ext cx="485775" cy="6286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B9FE37-8874-4523-BAFE-829589B44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868" y="5404904"/>
            <a:ext cx="2828925" cy="7239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0B2DB92-48B4-4444-A7E1-02880F731C61}"/>
              </a:ext>
            </a:extLst>
          </p:cNvPr>
          <p:cNvSpPr txBox="1"/>
          <p:nvPr/>
        </p:nvSpPr>
        <p:spPr>
          <a:xfrm>
            <a:off x="3276248" y="4891158"/>
            <a:ext cx="26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Incoming packets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C2E464FE-11BE-4B9C-9907-BBFCA843C25E}"/>
              </a:ext>
            </a:extLst>
          </p:cNvPr>
          <p:cNvSpPr/>
          <p:nvPr/>
        </p:nvSpPr>
        <p:spPr>
          <a:xfrm>
            <a:off x="5958940" y="5646678"/>
            <a:ext cx="1187718" cy="2791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Enqueue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A1600E10-608A-4343-A981-3E93DE435D46}"/>
              </a:ext>
            </a:extLst>
          </p:cNvPr>
          <p:cNvSpPr/>
          <p:nvPr/>
        </p:nvSpPr>
        <p:spPr>
          <a:xfrm>
            <a:off x="7699678" y="5646677"/>
            <a:ext cx="1187718" cy="2791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Dequeue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190D698-8F46-453D-A446-7F6FF2B08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7396" y="5371625"/>
            <a:ext cx="2771775" cy="7048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6549C82-EE76-4F98-AACA-D955ADCCA480}"/>
              </a:ext>
            </a:extLst>
          </p:cNvPr>
          <p:cNvSpPr txBox="1"/>
          <p:nvPr/>
        </p:nvSpPr>
        <p:spPr>
          <a:xfrm>
            <a:off x="8976479" y="4891158"/>
            <a:ext cx="268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Outgoing packets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Existing solutions: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SRPT: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pFabric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LAS: PIAS,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Fair Queueing: Nagle, BR, AFQ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Deadline-Aware Scheduling: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pFabric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-EDF, PDQ, Karuna</a:t>
            </a:r>
          </a:p>
        </p:txBody>
      </p:sp>
    </p:spTree>
    <p:extLst>
      <p:ext uri="{BB962C8B-B14F-4D97-AF65-F5344CB8AC3E}">
        <p14:creationId xmlns:p14="http://schemas.microsoft.com/office/powerpoint/2010/main" val="34268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 generic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 practical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Traffic-aware</a:t>
            </a:r>
          </a:p>
          <a:p>
            <a:pPr>
              <a:lnSpc>
                <a:spcPct val="200000"/>
              </a:lnSpc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FF7D2-A56F-4447-AC12-C1F324CF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Goal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93CF56-B5B1-0E4C-8492-AB6BCCC5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Devise a framework overcoming all limitations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Generic: can be applied to all existing scheduling problems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Practical: can work with limited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FIFO queues (e.g.,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= 8)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Traffic-agnostic: work without measurement in advance </a:t>
            </a:r>
          </a:p>
        </p:txBody>
      </p:sp>
    </p:spTree>
    <p:extLst>
      <p:ext uri="{BB962C8B-B14F-4D97-AF65-F5344CB8AC3E}">
        <p14:creationId xmlns:p14="http://schemas.microsoft.com/office/powerpoint/2010/main" val="11857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6765</TotalTime>
  <Words>2449</Words>
  <Application>Microsoft Office PowerPoint</Application>
  <PresentationFormat>宽屏</PresentationFormat>
  <Paragraphs>217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等线</vt:lpstr>
      <vt:lpstr>Arial</vt:lpstr>
      <vt:lpstr>Cambria Math</vt:lpstr>
      <vt:lpstr>Times New Roman</vt:lpstr>
      <vt:lpstr>Office 主题​​</vt:lpstr>
      <vt:lpstr>Qcluster: Clustering Packets for Flow Scheduling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Design Goal</vt:lpstr>
      <vt:lpstr>Insight</vt:lpstr>
      <vt:lpstr>QCluster Overview</vt:lpstr>
      <vt:lpstr>The Scheduling Count-Min Sketch</vt:lpstr>
      <vt:lpstr>The Scheduling Count-Min Sketch</vt:lpstr>
      <vt:lpstr>Choosing Queues</vt:lpstr>
      <vt:lpstr>Same Cluster Size</vt:lpstr>
      <vt:lpstr>Same Cluster Size</vt:lpstr>
      <vt:lpstr>Proportional Cluster Size</vt:lpstr>
      <vt:lpstr>Packet Disorder Avoidance</vt:lpstr>
      <vt:lpstr>Packet Disorder Avoidance</vt:lpstr>
      <vt:lpstr>Packet Disorder Avoidance</vt:lpstr>
      <vt:lpstr>Applications</vt:lpstr>
      <vt:lpstr>Experimental Results</vt:lpstr>
      <vt:lpstr>Experimental Results</vt:lpstr>
      <vt:lpstr>Experimental Results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LightGuardian: A Full-Visibility, Lightweight, In-band Telemetry System Using Sketchlets</dc:title>
  <dc:creator>赵 义凯</dc:creator>
  <cp:lastModifiedBy>杨 凯程</cp:lastModifiedBy>
  <cp:revision>647</cp:revision>
  <dcterms:created xsi:type="dcterms:W3CDTF">2021-03-12T09:31:18Z</dcterms:created>
  <dcterms:modified xsi:type="dcterms:W3CDTF">2022-03-31T13:52:57Z</dcterms:modified>
</cp:coreProperties>
</file>