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6"/>
  </p:notesMasterIdLst>
  <p:sldIdLst>
    <p:sldId id="256" r:id="rId2"/>
    <p:sldId id="271" r:id="rId3"/>
    <p:sldId id="276" r:id="rId4"/>
    <p:sldId id="274" r:id="rId5"/>
    <p:sldId id="273" r:id="rId6"/>
    <p:sldId id="277" r:id="rId7"/>
    <p:sldId id="278" r:id="rId8"/>
    <p:sldId id="279" r:id="rId9"/>
    <p:sldId id="280" r:id="rId10"/>
    <p:sldId id="281" r:id="rId11"/>
    <p:sldId id="283" r:id="rId12"/>
    <p:sldId id="284" r:id="rId13"/>
    <p:sldId id="307" r:id="rId14"/>
    <p:sldId id="285" r:id="rId15"/>
    <p:sldId id="310" r:id="rId16"/>
    <p:sldId id="287" r:id="rId17"/>
    <p:sldId id="313" r:id="rId18"/>
    <p:sldId id="291" r:id="rId19"/>
    <p:sldId id="311" r:id="rId20"/>
    <p:sldId id="288" r:id="rId21"/>
    <p:sldId id="295" r:id="rId22"/>
    <p:sldId id="308" r:id="rId23"/>
    <p:sldId id="296" r:id="rId24"/>
    <p:sldId id="294" r:id="rId25"/>
    <p:sldId id="297" r:id="rId26"/>
    <p:sldId id="309" r:id="rId27"/>
    <p:sldId id="298" r:id="rId28"/>
    <p:sldId id="316" r:id="rId29"/>
    <p:sldId id="299" r:id="rId30"/>
    <p:sldId id="300" r:id="rId31"/>
    <p:sldId id="301" r:id="rId32"/>
    <p:sldId id="302" r:id="rId33"/>
    <p:sldId id="318" r:id="rId34"/>
    <p:sldId id="305" r:id="rId35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i Jinyang" initials="LJ" lastIdx="11" clrIdx="0"/>
  <p:cmAuthor id="2" name="Microsoft Office 用户" initials="Office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中度样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355"/>
    <p:restoredTop sz="77814"/>
  </p:normalViewPr>
  <p:slideViewPr>
    <p:cSldViewPr snapToGrid="0" snapToObjects="1">
      <p:cViewPr varScale="1">
        <p:scale>
          <a:sx n="76" d="100"/>
          <a:sy n="76" d="100"/>
        </p:scale>
        <p:origin x="136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commentAuthors" Target="commentAuthors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B1F0B9-FBB1-9645-A61B-CCF36EF20A88}" type="datetimeFigureOut">
              <a:rPr kumimoji="1" lang="zh-CN" altLang="en-US" smtClean="0"/>
              <a:t>2022/7/31</a:t>
            </a:fld>
            <a:endParaRPr kumimoji="1"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C76E36-506E-7F4B-AA52-7E8439BBAFDE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C76E36-506E-7F4B-AA52-7E8439BBAFDE}" type="slidenum">
              <a:rPr kumimoji="1" lang="zh-CN" altLang="en-US" smtClean="0"/>
              <a:t>1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8087839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C76E36-506E-7F4B-AA52-7E8439BBAFDE}" type="slidenum">
              <a:rPr kumimoji="1" lang="zh-CN" altLang="en-US" smtClean="0"/>
              <a:t>10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77659408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C76E36-506E-7F4B-AA52-7E8439BBAFDE}" type="slidenum">
              <a:rPr kumimoji="1" lang="zh-CN" altLang="en-US" smtClean="0"/>
              <a:t>11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11268143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zh-CN" altLang="zh-CN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C76E36-506E-7F4B-AA52-7E8439BBAFDE}" type="slidenum">
              <a:rPr kumimoji="1" lang="zh-CN" altLang="en-US" smtClean="0"/>
              <a:t>12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03341912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C76E36-506E-7F4B-AA52-7E8439BBAFDE}" type="slidenum">
              <a:rPr kumimoji="1" lang="zh-CN" altLang="en-US" smtClean="0"/>
              <a:t>13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0053644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zh-CN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C76E36-506E-7F4B-AA52-7E8439BBAFDE}" type="slidenum">
              <a:rPr kumimoji="1" lang="zh-CN" altLang="en-US" smtClean="0"/>
              <a:t>14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81751621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zh-CN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C76E36-506E-7F4B-AA52-7E8439BBAFDE}" type="slidenum">
              <a:rPr kumimoji="1" lang="zh-CN" altLang="en-US" smtClean="0"/>
              <a:t>15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76984354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zh-CN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C76E36-506E-7F4B-AA52-7E8439BBAFDE}" type="slidenum">
              <a:rPr kumimoji="1" lang="zh-CN" altLang="en-US" smtClean="0"/>
              <a:t>16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59591996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C76E36-506E-7F4B-AA52-7E8439BBAFDE}" type="slidenum">
              <a:rPr kumimoji="1" lang="zh-CN" altLang="en-US" smtClean="0"/>
              <a:t>17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70569873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C76E36-506E-7F4B-AA52-7E8439BBAFDE}" type="slidenum">
              <a:rPr kumimoji="1" lang="zh-CN" altLang="en-US" smtClean="0"/>
              <a:t>18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14097291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C76E36-506E-7F4B-AA52-7E8439BBAFDE}" type="slidenum">
              <a:rPr kumimoji="1" lang="zh-CN" altLang="en-US" smtClean="0"/>
              <a:t>19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41125920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C76E36-506E-7F4B-AA52-7E8439BBAFDE}" type="slidenum">
              <a:rPr kumimoji="1" lang="zh-CN" altLang="en-US" smtClean="0"/>
              <a:t>2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5295031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C76E36-506E-7F4B-AA52-7E8439BBAFDE}" type="slidenum">
              <a:rPr kumimoji="1" lang="zh-CN" altLang="en-US" smtClean="0"/>
              <a:t>20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67794951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C76E36-506E-7F4B-AA52-7E8439BBAFDE}" type="slidenum">
              <a:rPr kumimoji="1" lang="zh-CN" altLang="en-US" smtClean="0"/>
              <a:t>21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5472758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C76E36-506E-7F4B-AA52-7E8439BBAFDE}" type="slidenum">
              <a:rPr kumimoji="1" lang="zh-CN" altLang="en-US" smtClean="0"/>
              <a:t>22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93307950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C76E36-506E-7F4B-AA52-7E8439BBAFDE}" type="slidenum">
              <a:rPr kumimoji="1" lang="zh-CN" altLang="en-US" smtClean="0"/>
              <a:t>23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8764822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C76E36-506E-7F4B-AA52-7E8439BBAFDE}" type="slidenum">
              <a:rPr kumimoji="1" lang="zh-CN" altLang="en-US" smtClean="0"/>
              <a:t>24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03496046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C76E36-506E-7F4B-AA52-7E8439BBAFDE}" type="slidenum">
              <a:rPr kumimoji="1" lang="zh-CN" altLang="en-US" smtClean="0"/>
              <a:t>25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74867817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C76E36-506E-7F4B-AA52-7E8439BBAFDE}" type="slidenum">
              <a:rPr kumimoji="1" lang="zh-CN" altLang="en-US" smtClean="0"/>
              <a:t>26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2739945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C76E36-506E-7F4B-AA52-7E8439BBAFDE}" type="slidenum">
              <a:rPr kumimoji="1" lang="zh-CN" altLang="en-US" smtClean="0"/>
              <a:t>27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823006917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zh-CN" altLang="zh-CN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C76E36-506E-7F4B-AA52-7E8439BBAFDE}" type="slidenum">
              <a:rPr kumimoji="1" lang="zh-CN" altLang="en-US" smtClean="0"/>
              <a:t>28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679232974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C76E36-506E-7F4B-AA52-7E8439BBAFDE}" type="slidenum">
              <a:rPr kumimoji="1" lang="zh-CN" altLang="en-US" smtClean="0"/>
              <a:t>29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5718662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C76E36-506E-7F4B-AA52-7E8439BBAFDE}" type="slidenum">
              <a:rPr kumimoji="1" lang="zh-CN" altLang="en-US" smtClean="0"/>
              <a:t>3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8085974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C76E36-506E-7F4B-AA52-7E8439BBAFDE}" type="slidenum">
              <a:rPr kumimoji="1" lang="zh-CN" altLang="en-US" smtClean="0"/>
              <a:t>30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882694981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C76E36-506E-7F4B-AA52-7E8439BBAFDE}" type="slidenum">
              <a:rPr kumimoji="1" lang="zh-CN" altLang="en-US" smtClean="0"/>
              <a:t>31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038988155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C76E36-506E-7F4B-AA52-7E8439BBAFDE}" type="slidenum">
              <a:rPr kumimoji="1" lang="zh-CN" altLang="en-US" smtClean="0"/>
              <a:t>32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751593254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zh-CN" altLang="zh-CN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C76E36-506E-7F4B-AA52-7E8439BBAFDE}" type="slidenum">
              <a:rPr kumimoji="1" lang="zh-CN" altLang="en-US" smtClean="0"/>
              <a:t>33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146510624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C76E36-506E-7F4B-AA52-7E8439BBAFDE}" type="slidenum">
              <a:rPr kumimoji="1" lang="zh-CN" altLang="en-US" smtClean="0"/>
              <a:t>34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500875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C76E36-506E-7F4B-AA52-7E8439BBAFDE}" type="slidenum">
              <a:rPr kumimoji="1" lang="zh-CN" altLang="en-US" smtClean="0"/>
              <a:t>4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916344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C76E36-506E-7F4B-AA52-7E8439BBAFDE}" type="slidenum">
              <a:rPr kumimoji="1" lang="zh-CN" altLang="en-US" smtClean="0"/>
              <a:t>5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7175869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C76E36-506E-7F4B-AA52-7E8439BBAFDE}" type="slidenum">
              <a:rPr kumimoji="1" lang="zh-CN" altLang="en-US" smtClean="0"/>
              <a:t>6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1496759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C76E36-506E-7F4B-AA52-7E8439BBAFDE}" type="slidenum">
              <a:rPr kumimoji="1" lang="zh-CN" altLang="en-US" smtClean="0"/>
              <a:t>7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89279087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C76E36-506E-7F4B-AA52-7E8439BBAFDE}" type="slidenum">
              <a:rPr kumimoji="1" lang="zh-CN" altLang="en-US" smtClean="0"/>
              <a:t>8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55482055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C76E36-506E-7F4B-AA52-7E8439BBAFDE}" type="slidenum">
              <a:rPr kumimoji="1" lang="zh-CN" altLang="en-US" smtClean="0"/>
              <a:t>9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4950389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947C3-EDC1-9F4E-BCBA-7BF4EC19C6F3}" type="datetimeFigureOut">
              <a:rPr kumimoji="1" lang="zh-CN" altLang="en-US" smtClean="0"/>
              <a:t>2022/7/31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692E4-255E-0D4A-9350-E988FF8B5AFB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947C3-EDC1-9F4E-BCBA-7BF4EC19C6F3}" type="datetimeFigureOut">
              <a:rPr kumimoji="1" lang="zh-CN" altLang="en-US" smtClean="0"/>
              <a:t>2022/7/31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692E4-255E-0D4A-9350-E988FF8B5AFB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947C3-EDC1-9F4E-BCBA-7BF4EC19C6F3}" type="datetimeFigureOut">
              <a:rPr kumimoji="1" lang="zh-CN" altLang="en-US" smtClean="0"/>
              <a:t>2022/7/31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692E4-255E-0D4A-9350-E988FF8B5AFB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947C3-EDC1-9F4E-BCBA-7BF4EC19C6F3}" type="datetimeFigureOut">
              <a:rPr kumimoji="1" lang="zh-CN" altLang="en-US" smtClean="0"/>
              <a:t>2022/7/31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692E4-255E-0D4A-9350-E988FF8B5AFB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947C3-EDC1-9F4E-BCBA-7BF4EC19C6F3}" type="datetimeFigureOut">
              <a:rPr kumimoji="1" lang="zh-CN" altLang="en-US" smtClean="0"/>
              <a:t>2022/7/31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692E4-255E-0D4A-9350-E988FF8B5AFB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947C3-EDC1-9F4E-BCBA-7BF4EC19C6F3}" type="datetimeFigureOut">
              <a:rPr kumimoji="1" lang="zh-CN" altLang="en-US" smtClean="0"/>
              <a:t>2022/7/31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692E4-255E-0D4A-9350-E988FF8B5AFB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947C3-EDC1-9F4E-BCBA-7BF4EC19C6F3}" type="datetimeFigureOut">
              <a:rPr kumimoji="1" lang="zh-CN" altLang="en-US" smtClean="0"/>
              <a:t>2022/7/31</a:t>
            </a:fld>
            <a:endParaRPr kumimoji="1"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幻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692E4-255E-0D4A-9350-E988FF8B5AFB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947C3-EDC1-9F4E-BCBA-7BF4EC19C6F3}" type="datetimeFigureOut">
              <a:rPr kumimoji="1" lang="zh-CN" altLang="en-US" smtClean="0"/>
              <a:t>2022/7/31</a:t>
            </a:fld>
            <a:endParaRPr kumimoji="1"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692E4-255E-0D4A-9350-E988FF8B5AFB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947C3-EDC1-9F4E-BCBA-7BF4EC19C6F3}" type="datetimeFigureOut">
              <a:rPr kumimoji="1" lang="zh-CN" altLang="en-US" smtClean="0"/>
              <a:t>2022/7/31</a:t>
            </a:fld>
            <a:endParaRPr kumimoji="1"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692E4-255E-0D4A-9350-E988FF8B5AFB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947C3-EDC1-9F4E-BCBA-7BF4EC19C6F3}" type="datetimeFigureOut">
              <a:rPr kumimoji="1" lang="zh-CN" altLang="en-US" smtClean="0"/>
              <a:t>2022/7/31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692E4-255E-0D4A-9350-E988FF8B5AFB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947C3-EDC1-9F4E-BCBA-7BF4EC19C6F3}" type="datetimeFigureOut">
              <a:rPr kumimoji="1" lang="zh-CN" altLang="en-US" smtClean="0"/>
              <a:t>2022/7/31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692E4-255E-0D4A-9350-E988FF8B5AFB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C947C3-EDC1-9F4E-BCBA-7BF4EC19C6F3}" type="datetimeFigureOut">
              <a:rPr kumimoji="1" lang="zh-CN" altLang="en-US" smtClean="0"/>
              <a:t>2022/7/31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4692E4-255E-0D4A-9350-E988FF8B5AFB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90204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2.png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4.png"/><Relationship Id="rId7" Type="http://schemas.openxmlformats.org/officeDocument/2006/relationships/image" Target="../media/image17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4.png"/><Relationship Id="rId7" Type="http://schemas.openxmlformats.org/officeDocument/2006/relationships/image" Target="../media/image17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4.png"/><Relationship Id="rId7" Type="http://schemas.openxmlformats.org/officeDocument/2006/relationships/image" Target="../media/image17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4.png"/><Relationship Id="rId7" Type="http://schemas.openxmlformats.org/officeDocument/2006/relationships/image" Target="../media/image17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4.png"/><Relationship Id="rId7" Type="http://schemas.openxmlformats.org/officeDocument/2006/relationships/image" Target="../media/image17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Relationship Id="rId9" Type="http://schemas.openxmlformats.org/officeDocument/2006/relationships/image" Target="../media/image19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0.png"/><Relationship Id="rId7" Type="http://schemas.openxmlformats.org/officeDocument/2006/relationships/image" Target="../media/image22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3.png"/><Relationship Id="rId4" Type="http://schemas.openxmlformats.org/officeDocument/2006/relationships/image" Target="../media/image21.png"/><Relationship Id="rId9" Type="http://schemas.openxmlformats.org/officeDocument/2006/relationships/image" Target="../media/image8.png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image" Target="../media/image25.png"/><Relationship Id="rId7" Type="http://schemas.openxmlformats.org/officeDocument/2006/relationships/image" Target="../media/image20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.png"/><Relationship Id="rId5" Type="http://schemas.openxmlformats.org/officeDocument/2006/relationships/image" Target="../media/image27.png"/><Relationship Id="rId10" Type="http://schemas.openxmlformats.org/officeDocument/2006/relationships/image" Target="../media/image34.png"/><Relationship Id="rId4" Type="http://schemas.openxmlformats.org/officeDocument/2006/relationships/image" Target="../media/image26.png"/><Relationship Id="rId9" Type="http://schemas.openxmlformats.org/officeDocument/2006/relationships/image" Target="../media/image33.png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image" Target="../media/image70.png"/><Relationship Id="rId7" Type="http://schemas.openxmlformats.org/officeDocument/2006/relationships/image" Target="../media/image20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.png"/><Relationship Id="rId5" Type="http://schemas.openxmlformats.org/officeDocument/2006/relationships/image" Target="../media/image27.png"/><Relationship Id="rId10" Type="http://schemas.openxmlformats.org/officeDocument/2006/relationships/image" Target="../media/image37.png"/><Relationship Id="rId4" Type="http://schemas.openxmlformats.org/officeDocument/2006/relationships/image" Target="../media/image26.png"/><Relationship Id="rId9" Type="http://schemas.openxmlformats.org/officeDocument/2006/relationships/image" Target="../media/image36.png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image" Target="../media/image35.png"/><Relationship Id="rId7" Type="http://schemas.openxmlformats.org/officeDocument/2006/relationships/image" Target="../media/image20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.png"/><Relationship Id="rId5" Type="http://schemas.openxmlformats.org/officeDocument/2006/relationships/image" Target="../media/image27.png"/><Relationship Id="rId10" Type="http://schemas.openxmlformats.org/officeDocument/2006/relationships/image" Target="../media/image37.png"/><Relationship Id="rId4" Type="http://schemas.openxmlformats.org/officeDocument/2006/relationships/image" Target="../media/image26.png"/><Relationship Id="rId9" Type="http://schemas.openxmlformats.org/officeDocument/2006/relationships/image" Target="../media/image36.png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image" Target="../media/image25.png"/><Relationship Id="rId7" Type="http://schemas.openxmlformats.org/officeDocument/2006/relationships/image" Target="../media/image20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.png"/><Relationship Id="rId5" Type="http://schemas.openxmlformats.org/officeDocument/2006/relationships/image" Target="../media/image27.png"/><Relationship Id="rId10" Type="http://schemas.openxmlformats.org/officeDocument/2006/relationships/image" Target="../media/image32.png"/><Relationship Id="rId4" Type="http://schemas.openxmlformats.org/officeDocument/2006/relationships/image" Target="../media/image26.png"/><Relationship Id="rId9" Type="http://schemas.openxmlformats.org/officeDocument/2006/relationships/image" Target="../media/image31.png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image" Target="../media/image25.png"/><Relationship Id="rId7" Type="http://schemas.openxmlformats.org/officeDocument/2006/relationships/image" Target="../media/image20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.png"/><Relationship Id="rId5" Type="http://schemas.openxmlformats.org/officeDocument/2006/relationships/image" Target="../media/image27.png"/><Relationship Id="rId10" Type="http://schemas.openxmlformats.org/officeDocument/2006/relationships/image" Target="../media/image39.png"/><Relationship Id="rId4" Type="http://schemas.openxmlformats.org/officeDocument/2006/relationships/image" Target="../media/image26.png"/><Relationship Id="rId9" Type="http://schemas.openxmlformats.org/officeDocument/2006/relationships/image" Target="../media/image38.png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image" Target="../media/image25.png"/><Relationship Id="rId7" Type="http://schemas.openxmlformats.org/officeDocument/2006/relationships/image" Target="../media/image20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0.png"/><Relationship Id="rId5" Type="http://schemas.openxmlformats.org/officeDocument/2006/relationships/image" Target="../media/image27.png"/><Relationship Id="rId10" Type="http://schemas.openxmlformats.org/officeDocument/2006/relationships/image" Target="../media/image41.png"/><Relationship Id="rId4" Type="http://schemas.openxmlformats.org/officeDocument/2006/relationships/image" Target="../media/image26.png"/><Relationship Id="rId9" Type="http://schemas.openxmlformats.org/officeDocument/2006/relationships/image" Target="../media/image40.png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image" Target="../media/image25.png"/><Relationship Id="rId7" Type="http://schemas.openxmlformats.org/officeDocument/2006/relationships/image" Target="../media/image20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2.png"/><Relationship Id="rId5" Type="http://schemas.openxmlformats.org/officeDocument/2006/relationships/image" Target="../media/image27.png"/><Relationship Id="rId10" Type="http://schemas.openxmlformats.org/officeDocument/2006/relationships/image" Target="../media/image41.png"/><Relationship Id="rId4" Type="http://schemas.openxmlformats.org/officeDocument/2006/relationships/image" Target="../media/image26.png"/><Relationship Id="rId9" Type="http://schemas.openxmlformats.org/officeDocument/2006/relationships/image" Target="../media/image40.png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emf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emf"/><Relationship Id="rId4" Type="http://schemas.openxmlformats.org/officeDocument/2006/relationships/image" Target="../media/image7.emf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https://github.com/yindazhang/On-Off-Sketch" TargetMode="External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yindazhang0@gmail.com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21568" y="1271587"/>
            <a:ext cx="9948863" cy="1609725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kumimoji="1" lang="en-US" altLang="zh-CN" sz="4400" b="1" dirty="0">
                <a:latin typeface="Arial" panose="020B0604020202090204" pitchFamily="34" charset="0"/>
                <a:ea typeface="Arial" panose="020B0604020202090204" pitchFamily="34" charset="0"/>
                <a:cs typeface="Arial" panose="020B0604020202090204" pitchFamily="34" charset="0"/>
              </a:rPr>
              <a:t>On-Off Sketch:</a:t>
            </a:r>
            <a:br>
              <a:rPr kumimoji="1" lang="en-US" altLang="zh-CN" sz="4400" b="1" dirty="0">
                <a:latin typeface="Arial" panose="020B0604020202090204" pitchFamily="34" charset="0"/>
                <a:ea typeface="Arial" panose="020B0604020202090204" pitchFamily="34" charset="0"/>
                <a:cs typeface="Arial" panose="020B0604020202090204" pitchFamily="34" charset="0"/>
              </a:rPr>
            </a:br>
            <a:r>
              <a:rPr lang="en-US" altLang="zh-CN" sz="3600" b="1" dirty="0">
                <a:latin typeface="Arial" panose="020B0604020202090204" pitchFamily="34" charset="0"/>
                <a:ea typeface="Arial" panose="020B0604020202090204" pitchFamily="34" charset="0"/>
                <a:cs typeface="Arial" panose="020B0604020202090204" pitchFamily="34" charset="0"/>
              </a:rPr>
              <a:t>A Fast and Accurate Sketch on Persistence </a:t>
            </a:r>
            <a:endParaRPr kumimoji="1" lang="zh-CN" altLang="en-US" sz="3600" b="1" dirty="0">
              <a:latin typeface="Arial" panose="020B0604020202090204" pitchFamily="34" charset="0"/>
              <a:ea typeface="Arial" panose="020B0604020202090204" pitchFamily="34" charset="0"/>
              <a:cs typeface="Arial" panose="020B0604020202090204" pitchFamily="34" charset="0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984250"/>
          </a:xfrm>
        </p:spPr>
        <p:txBody>
          <a:bodyPr/>
          <a:lstStyle/>
          <a:p>
            <a:r>
              <a:rPr kumimoji="1" lang="en-US" altLang="zh-CN" b="1" dirty="0" err="1">
                <a:latin typeface="Arial" panose="020B0604020202090204" pitchFamily="34" charset="0"/>
                <a:ea typeface="Arial" panose="020B0604020202090204" pitchFamily="34" charset="0"/>
                <a:cs typeface="Arial" panose="020B0604020202090204" pitchFamily="34" charset="0"/>
              </a:rPr>
              <a:t>Yinda</a:t>
            </a:r>
            <a:r>
              <a:rPr kumimoji="1" lang="en-US" altLang="zh-CN" b="1" dirty="0">
                <a:latin typeface="Arial" panose="020B0604020202090204" pitchFamily="34" charset="0"/>
                <a:ea typeface="Arial" panose="020B0604020202090204" pitchFamily="34" charset="0"/>
                <a:cs typeface="Arial" panose="020B0604020202090204" pitchFamily="34" charset="0"/>
              </a:rPr>
              <a:t> Zhang</a:t>
            </a:r>
            <a:r>
              <a:rPr kumimoji="1" lang="en-US" altLang="zh-CN" dirty="0">
                <a:latin typeface="Arial" panose="020B0604020202090204" pitchFamily="34" charset="0"/>
                <a:ea typeface="Arial" panose="020B0604020202090204" pitchFamily="34" charset="0"/>
                <a:cs typeface="Arial" panose="020B0604020202090204" pitchFamily="34" charset="0"/>
              </a:rPr>
              <a:t>, </a:t>
            </a:r>
            <a:r>
              <a:rPr kumimoji="1" lang="en-US" altLang="zh-CN" dirty="0" err="1">
                <a:latin typeface="Arial" panose="020B0604020202090204" pitchFamily="34" charset="0"/>
                <a:ea typeface="Arial" panose="020B0604020202090204" pitchFamily="34" charset="0"/>
                <a:cs typeface="Arial" panose="020B0604020202090204" pitchFamily="34" charset="0"/>
              </a:rPr>
              <a:t>Jinyang</a:t>
            </a:r>
            <a:r>
              <a:rPr kumimoji="1" lang="en-US" altLang="zh-CN" dirty="0">
                <a:latin typeface="Arial" panose="020B0604020202090204" pitchFamily="34" charset="0"/>
                <a:ea typeface="Arial" panose="020B0604020202090204" pitchFamily="34" charset="0"/>
                <a:cs typeface="Arial" panose="020B0604020202090204" pitchFamily="34" charset="0"/>
              </a:rPr>
              <a:t> Li, </a:t>
            </a:r>
            <a:r>
              <a:rPr kumimoji="1" lang="en-US" altLang="zh-CN" dirty="0" err="1">
                <a:latin typeface="Arial" panose="020B0604020202090204" pitchFamily="34" charset="0"/>
                <a:ea typeface="Arial" panose="020B0604020202090204" pitchFamily="34" charset="0"/>
                <a:cs typeface="Arial" panose="020B0604020202090204" pitchFamily="34" charset="0"/>
              </a:rPr>
              <a:t>Yutian</a:t>
            </a:r>
            <a:r>
              <a:rPr kumimoji="1" lang="en-US" altLang="zh-CN" dirty="0">
                <a:latin typeface="Arial" panose="020B0604020202090204" pitchFamily="34" charset="0"/>
                <a:ea typeface="Arial" panose="020B0604020202090204" pitchFamily="34" charset="0"/>
                <a:cs typeface="Arial" panose="020B0604020202090204" pitchFamily="34" charset="0"/>
              </a:rPr>
              <a:t> Lei, Tong Yang, </a:t>
            </a:r>
          </a:p>
          <a:p>
            <a:r>
              <a:rPr kumimoji="1" lang="en-US" altLang="zh-CN" dirty="0" err="1">
                <a:latin typeface="Arial" panose="020B0604020202090204" pitchFamily="34" charset="0"/>
                <a:ea typeface="Arial" panose="020B0604020202090204" pitchFamily="34" charset="0"/>
                <a:cs typeface="Arial" panose="020B0604020202090204" pitchFamily="34" charset="0"/>
              </a:rPr>
              <a:t>Zhetao</a:t>
            </a:r>
            <a:r>
              <a:rPr kumimoji="1" lang="en-US" altLang="zh-CN" dirty="0">
                <a:latin typeface="Arial" panose="020B0604020202090204" pitchFamily="34" charset="0"/>
                <a:ea typeface="Arial" panose="020B0604020202090204" pitchFamily="34" charset="0"/>
                <a:cs typeface="Arial" panose="020B0604020202090204" pitchFamily="34" charset="0"/>
              </a:rPr>
              <a:t> Li, Gong Zhang, Bin Cui</a:t>
            </a:r>
            <a:endParaRPr kumimoji="1" lang="zh-CN" altLang="en-US" dirty="0">
              <a:latin typeface="Arial" panose="020B0604020202090204" pitchFamily="34" charset="0"/>
              <a:ea typeface="Arial" panose="020B0604020202090204" pitchFamily="34" charset="0"/>
              <a:cs typeface="Arial" panose="020B0604020202090204" pitchFamily="34" charset="0"/>
            </a:endParaRPr>
          </a:p>
        </p:txBody>
      </p:sp>
      <p:sp>
        <p:nvSpPr>
          <p:cNvPr id="4" name="副标题 2"/>
          <p:cNvSpPr txBox="1"/>
          <p:nvPr/>
        </p:nvSpPr>
        <p:spPr>
          <a:xfrm>
            <a:off x="1524000" y="4711701"/>
            <a:ext cx="9144000" cy="9842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90204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90204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90204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90204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90204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90204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90204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90204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90204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zh-CN" sz="2200" dirty="0">
                <a:latin typeface="Arial" panose="020B0604020202090204" pitchFamily="34" charset="0"/>
                <a:ea typeface="Arial" panose="020B0604020202090204" pitchFamily="34" charset="0"/>
                <a:cs typeface="Arial" panose="020B0604020202090204" pitchFamily="34" charset="0"/>
              </a:rPr>
              <a:t>Peking University, Xiangtan University, Huawei</a:t>
            </a:r>
            <a:endParaRPr kumimoji="1" lang="zh-CN" altLang="en-US" sz="2200" dirty="0">
              <a:latin typeface="Arial" panose="020B0604020202090204" pitchFamily="34" charset="0"/>
              <a:ea typeface="Arial" panose="020B0604020202090204" pitchFamily="34" charset="0"/>
              <a:cs typeface="Arial" panose="020B060402020209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zh-CN" sz="3600" b="1" dirty="0">
                <a:latin typeface="Arial" panose="020B0604020202090204" pitchFamily="34" charset="0"/>
                <a:ea typeface="Arial" panose="020B0604020202090204" pitchFamily="34" charset="0"/>
                <a:cs typeface="Arial" panose="020B0604020202090204" pitchFamily="34" charset="0"/>
              </a:rPr>
              <a:t>Limitations</a:t>
            </a:r>
            <a:endParaRPr kumimoji="1" lang="zh-CN" altLang="en-US" sz="3600" b="1" dirty="0">
              <a:latin typeface="Arial" panose="020B0604020202090204" pitchFamily="34" charset="0"/>
              <a:ea typeface="Arial" panose="020B0604020202090204" pitchFamily="34" charset="0"/>
              <a:cs typeface="Arial" panose="020B0604020202090204" pitchFamily="34" charset="0"/>
            </a:endParaRPr>
          </a:p>
        </p:txBody>
      </p:sp>
      <p:sp>
        <p:nvSpPr>
          <p:cNvPr id="9" name="内容占位符 2"/>
          <p:cNvSpPr txBox="1"/>
          <p:nvPr/>
        </p:nvSpPr>
        <p:spPr>
          <a:xfrm>
            <a:off x="838200" y="1690688"/>
            <a:ext cx="9475033" cy="32085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90204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90204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90204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90204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90204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90204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90204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90204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90204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endParaRPr lang="en-US" altLang="zh-CN" dirty="0">
              <a:latin typeface="Arial" panose="020B0604020202090204" pitchFamily="34" charset="0"/>
              <a:ea typeface="Arial" panose="020B0604020202090204" pitchFamily="34" charset="0"/>
              <a:cs typeface="Arial" panose="020B0604020202090204" pitchFamily="34" charset="0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1851588" y="1862008"/>
            <a:ext cx="77780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CN" sz="3600" b="1">
                <a:latin typeface="Arial" panose="020B0604020202090204" pitchFamily="34" charset="0"/>
                <a:ea typeface="Arial" panose="020B0604020202090204" pitchFamily="34" charset="0"/>
                <a:cs typeface="Arial" panose="020B0604020202090204" pitchFamily="34" charset="0"/>
              </a:rPr>
              <a:t>Error = Bloom </a:t>
            </a:r>
            <a:r>
              <a:rPr kumimoji="1" lang="en-US" altLang="zh-CN" sz="3600" b="1" dirty="0">
                <a:latin typeface="Arial" panose="020B0604020202090204" pitchFamily="34" charset="0"/>
                <a:ea typeface="Arial" panose="020B0604020202090204" pitchFamily="34" charset="0"/>
                <a:cs typeface="Arial" panose="020B0604020202090204" pitchFamily="34" charset="0"/>
              </a:rPr>
              <a:t>filter + CM sketch</a:t>
            </a:r>
            <a:endParaRPr kumimoji="1" lang="zh-CN" altLang="en-US" sz="3600" b="1" dirty="0">
              <a:latin typeface="Arial" panose="020B0604020202090204" pitchFamily="34" charset="0"/>
              <a:ea typeface="Arial" panose="020B0604020202090204" pitchFamily="34" charset="0"/>
              <a:cs typeface="Arial" panose="020B0604020202090204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zh-CN" sz="3600" b="1" dirty="0">
                <a:latin typeface="Arial" panose="020B0604020202090204" pitchFamily="34" charset="0"/>
                <a:ea typeface="Arial" panose="020B0604020202090204" pitchFamily="34" charset="0"/>
                <a:cs typeface="Arial" panose="020B0604020202090204" pitchFamily="34" charset="0"/>
              </a:rPr>
              <a:t>Limitations</a:t>
            </a:r>
            <a:endParaRPr kumimoji="1" lang="zh-CN" altLang="en-US" sz="3600" b="1" dirty="0">
              <a:latin typeface="Arial" panose="020B0604020202090204" pitchFamily="34" charset="0"/>
              <a:ea typeface="Arial" panose="020B0604020202090204" pitchFamily="34" charset="0"/>
              <a:cs typeface="Arial" panose="020B0604020202090204" pitchFamily="34" charset="0"/>
            </a:endParaRPr>
          </a:p>
        </p:txBody>
      </p:sp>
      <p:sp>
        <p:nvSpPr>
          <p:cNvPr id="9" name="内容占位符 2"/>
          <p:cNvSpPr txBox="1"/>
          <p:nvPr/>
        </p:nvSpPr>
        <p:spPr>
          <a:xfrm>
            <a:off x="838200" y="1690688"/>
            <a:ext cx="9475033" cy="32085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90204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90204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90204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90204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90204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90204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90204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90204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90204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endParaRPr lang="en-US" altLang="zh-CN" dirty="0">
              <a:latin typeface="Arial" panose="020B0604020202090204" pitchFamily="34" charset="0"/>
              <a:ea typeface="Arial" panose="020B0604020202090204" pitchFamily="34" charset="0"/>
              <a:cs typeface="Arial" panose="020B0604020202090204" pitchFamily="34" charset="0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1851588" y="1862008"/>
            <a:ext cx="77780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CN" sz="3600" b="1" dirty="0">
                <a:latin typeface="Arial" panose="020B0604020202090204" pitchFamily="34" charset="0"/>
                <a:ea typeface="Arial" panose="020B0604020202090204" pitchFamily="34" charset="0"/>
                <a:cs typeface="Arial" panose="020B0604020202090204" pitchFamily="34" charset="0"/>
              </a:rPr>
              <a:t>Error = </a:t>
            </a:r>
            <a:r>
              <a:rPr kumimoji="1" lang="en-US" altLang="zh-CN" sz="3600" b="1" dirty="0">
                <a:solidFill>
                  <a:srgbClr val="C00000"/>
                </a:solidFill>
                <a:latin typeface="Arial" panose="020B0604020202090204" pitchFamily="34" charset="0"/>
                <a:ea typeface="Arial" panose="020B0604020202090204" pitchFamily="34" charset="0"/>
                <a:cs typeface="Arial" panose="020B0604020202090204" pitchFamily="34" charset="0"/>
              </a:rPr>
              <a:t>Bloom filter </a:t>
            </a:r>
            <a:r>
              <a:rPr kumimoji="1" lang="en-US" altLang="zh-CN" sz="3600" b="1" dirty="0">
                <a:latin typeface="Arial" panose="020B0604020202090204" pitchFamily="34" charset="0"/>
                <a:ea typeface="Arial" panose="020B0604020202090204" pitchFamily="34" charset="0"/>
                <a:cs typeface="Arial" panose="020B0604020202090204" pitchFamily="34" charset="0"/>
              </a:rPr>
              <a:t>+ CM sketch</a:t>
            </a:r>
            <a:endParaRPr kumimoji="1" lang="zh-CN" altLang="en-US" sz="3600" b="1" dirty="0">
              <a:latin typeface="Arial" panose="020B0604020202090204" pitchFamily="34" charset="0"/>
              <a:ea typeface="Arial" panose="020B0604020202090204" pitchFamily="34" charset="0"/>
              <a:cs typeface="Arial" panose="020B0604020202090204" pitchFamily="34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3549853" y="2510156"/>
            <a:ext cx="332334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en-US" altLang="zh-CN" sz="2800" b="1">
                <a:solidFill>
                  <a:srgbClr val="FF0000"/>
                </a:solidFill>
                <a:latin typeface="Arial" panose="020B0604020202090204" pitchFamily="34" charset="0"/>
                <a:ea typeface="Arial" panose="020B0604020202090204" pitchFamily="34" charset="0"/>
                <a:cs typeface="Arial" panose="020B0604020202090204" pitchFamily="34" charset="0"/>
              </a:rPr>
              <a:t>False positive rate</a:t>
            </a:r>
            <a:endParaRPr lang="zh-CN" altLang="en-US" sz="28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zh-CN" sz="3600" b="1" dirty="0">
                <a:latin typeface="Arial" panose="020B0604020202090204" pitchFamily="34" charset="0"/>
                <a:ea typeface="Arial" panose="020B0604020202090204" pitchFamily="34" charset="0"/>
                <a:cs typeface="Arial" panose="020B0604020202090204" pitchFamily="34" charset="0"/>
              </a:rPr>
              <a:t>Limitations</a:t>
            </a:r>
            <a:endParaRPr kumimoji="1" lang="zh-CN" altLang="en-US" sz="3600" b="1" dirty="0">
              <a:latin typeface="Arial" panose="020B0604020202090204" pitchFamily="34" charset="0"/>
              <a:ea typeface="Arial" panose="020B0604020202090204" pitchFamily="34" charset="0"/>
              <a:cs typeface="Arial" panose="020B0604020202090204" pitchFamily="34" charset="0"/>
            </a:endParaRPr>
          </a:p>
        </p:txBody>
      </p:sp>
      <p:sp>
        <p:nvSpPr>
          <p:cNvPr id="9" name="内容占位符 2"/>
          <p:cNvSpPr txBox="1"/>
          <p:nvPr/>
        </p:nvSpPr>
        <p:spPr>
          <a:xfrm>
            <a:off x="838200" y="1690688"/>
            <a:ext cx="9475033" cy="32085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90204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90204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90204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90204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90204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90204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90204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90204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90204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endParaRPr lang="en-US" altLang="zh-CN" dirty="0">
              <a:latin typeface="Arial" panose="020B0604020202090204" pitchFamily="34" charset="0"/>
              <a:ea typeface="Arial" panose="020B0604020202090204" pitchFamily="34" charset="0"/>
              <a:cs typeface="Arial" panose="020B0604020202090204" pitchFamily="34" charset="0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1851588" y="1862008"/>
            <a:ext cx="77780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CN" sz="3600" b="1" dirty="0">
                <a:latin typeface="Arial" panose="020B0604020202090204" pitchFamily="34" charset="0"/>
                <a:ea typeface="Arial" panose="020B0604020202090204" pitchFamily="34" charset="0"/>
                <a:cs typeface="Arial" panose="020B0604020202090204" pitchFamily="34" charset="0"/>
              </a:rPr>
              <a:t>Error = Bloom filter + </a:t>
            </a:r>
            <a:r>
              <a:rPr kumimoji="1" lang="en-US" altLang="zh-CN" sz="3600" b="1" dirty="0">
                <a:solidFill>
                  <a:srgbClr val="C00000"/>
                </a:solidFill>
                <a:latin typeface="Arial" panose="020B0604020202090204" pitchFamily="34" charset="0"/>
                <a:ea typeface="Arial" panose="020B0604020202090204" pitchFamily="34" charset="0"/>
                <a:cs typeface="Arial" panose="020B0604020202090204" pitchFamily="34" charset="0"/>
              </a:rPr>
              <a:t>CM sketch</a:t>
            </a:r>
            <a:endParaRPr kumimoji="1" lang="zh-CN" altLang="en-US" sz="3600" b="1" dirty="0">
              <a:solidFill>
                <a:srgbClr val="C00000"/>
              </a:solidFill>
              <a:latin typeface="Arial" panose="020B0604020202090204" pitchFamily="34" charset="0"/>
              <a:ea typeface="Arial" panose="020B0604020202090204" pitchFamily="34" charset="0"/>
              <a:cs typeface="Arial" panose="020B0604020202090204" pitchFamily="34" charset="0"/>
            </a:endParaRPr>
          </a:p>
        </p:txBody>
      </p:sp>
      <p:grpSp>
        <p:nvGrpSpPr>
          <p:cNvPr id="5" name="组 4"/>
          <p:cNvGrpSpPr/>
          <p:nvPr/>
        </p:nvGrpSpPr>
        <p:grpSpPr>
          <a:xfrm>
            <a:off x="4058041" y="3929909"/>
            <a:ext cx="432445" cy="432496"/>
            <a:chOff x="3335252" y="382196"/>
            <a:chExt cx="432445" cy="432496"/>
          </a:xfrm>
          <a:noFill/>
        </p:grpSpPr>
        <p:sp>
          <p:nvSpPr>
            <p:cNvPr id="6" name="椭圆 5"/>
            <p:cNvSpPr/>
            <p:nvPr/>
          </p:nvSpPr>
          <p:spPr>
            <a:xfrm>
              <a:off x="3335252" y="382196"/>
              <a:ext cx="432000" cy="432496"/>
            </a:xfrm>
            <a:prstGeom prst="ellipse">
              <a:avLst/>
            </a:prstGeom>
            <a:solidFill>
              <a:schemeClr val="accent4">
                <a:lumMod val="20000"/>
                <a:lumOff val="80000"/>
              </a:scheme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2400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" name="文本框 6"/>
                <p:cNvSpPr txBox="1"/>
                <p:nvPr/>
              </p:nvSpPr>
              <p:spPr>
                <a:xfrm>
                  <a:off x="3367010" y="393790"/>
                  <a:ext cx="400687" cy="369332"/>
                </a:xfrm>
                <a:prstGeom prst="rect">
                  <a:avLst/>
                </a:prstGeom>
                <a:grp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kumimoji="1" lang="en-US" altLang="zh-CN" sz="2400" b="1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kumimoji="1" lang="en-US" altLang="zh-CN" sz="2400" b="1" i="1">
                                <a:latin typeface="Cambria Math" charset="0"/>
                              </a:rPr>
                              <m:t>𝒆</m:t>
                            </m:r>
                          </m:e>
                          <m:sub>
                            <m:r>
                              <a:rPr kumimoji="1" lang="en-US" altLang="zh-CN" sz="2400" b="1" i="1">
                                <a:latin typeface="Cambria Math" charset="0"/>
                              </a:rPr>
                              <m:t>𝟏</m:t>
                            </m:r>
                          </m:sub>
                        </m:sSub>
                      </m:oMath>
                    </m:oMathPara>
                  </a14:m>
                  <a:endParaRPr kumimoji="1" lang="zh-CN" altLang="en-US" sz="2400" b="1" dirty="0"/>
                </a:p>
              </p:txBody>
            </p:sp>
          </mc:Choice>
          <mc:Fallback xmlns="">
            <p:sp>
              <p:nvSpPr>
                <p:cNvPr id="7" name="文本框 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367010" y="393790"/>
                  <a:ext cx="400687" cy="369332"/>
                </a:xfrm>
                <a:prstGeom prst="rect">
                  <a:avLst/>
                </a:prstGeom>
                <a:blipFill rotWithShape="1">
                  <a:blip r:embed="rId3"/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cxnSp>
        <p:nvCxnSpPr>
          <p:cNvPr id="8" name="直线箭头连接符 7"/>
          <p:cNvCxnSpPr/>
          <p:nvPr/>
        </p:nvCxnSpPr>
        <p:spPr>
          <a:xfrm>
            <a:off x="4490040" y="4299954"/>
            <a:ext cx="1295400" cy="725472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" name="表格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0683288"/>
              </p:ext>
            </p:extLst>
          </p:nvPr>
        </p:nvGraphicFramePr>
        <p:xfrm>
          <a:off x="2962086" y="5243269"/>
          <a:ext cx="6053243" cy="4572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8647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47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647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6474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6474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6474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6474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3127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>
                          <a:solidFill>
                            <a:sysClr val="windowText" lastClr="000000"/>
                          </a:solidFill>
                          <a:latin typeface="Times New Roman" panose="02020603050405020304" charset="0"/>
                          <a:ea typeface="Times New Roman" panose="02020603050405020304" charset="0"/>
                          <a:cs typeface="Times New Roman" panose="02020603050405020304" charset="0"/>
                        </a:rPr>
                        <a:t>0</a:t>
                      </a:r>
                      <a:endParaRPr lang="zh-CN" altLang="en-US" sz="2400" dirty="0">
                        <a:solidFill>
                          <a:sysClr val="windowText" lastClr="000000"/>
                        </a:solidFill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>
                          <a:solidFill>
                            <a:sysClr val="windowText" lastClr="000000"/>
                          </a:solidFill>
                          <a:latin typeface="Times New Roman" panose="02020603050405020304" charset="0"/>
                          <a:ea typeface="Times New Roman" panose="02020603050405020304" charset="0"/>
                          <a:cs typeface="Times New Roman" panose="02020603050405020304" charset="0"/>
                        </a:rPr>
                        <a:t>0</a:t>
                      </a:r>
                      <a:endParaRPr lang="zh-CN" altLang="en-US" sz="2400" dirty="0">
                        <a:solidFill>
                          <a:sysClr val="windowText" lastClr="000000"/>
                        </a:solidFill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>
                          <a:solidFill>
                            <a:sysClr val="windowText" lastClr="000000"/>
                          </a:solidFill>
                          <a:latin typeface="Times New Roman" panose="02020603050405020304" charset="0"/>
                          <a:ea typeface="Times New Roman" panose="02020603050405020304" charset="0"/>
                          <a:cs typeface="Times New Roman" panose="02020603050405020304" charset="0"/>
                        </a:rPr>
                        <a:t>0</a:t>
                      </a:r>
                      <a:endParaRPr lang="zh-CN" altLang="en-US" sz="2400" dirty="0">
                        <a:solidFill>
                          <a:sysClr val="windowText" lastClr="000000"/>
                        </a:solidFill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>
                          <a:solidFill>
                            <a:sysClr val="windowText" lastClr="000000"/>
                          </a:solidFill>
                          <a:latin typeface="Times New Roman" panose="02020603050405020304" charset="0"/>
                          <a:ea typeface="Times New Roman" panose="02020603050405020304" charset="0"/>
                          <a:cs typeface="Times New Roman" panose="02020603050405020304" charset="0"/>
                        </a:rPr>
                        <a:t>0</a:t>
                      </a:r>
                      <a:endParaRPr lang="zh-CN" altLang="en-US" sz="2400" dirty="0">
                        <a:solidFill>
                          <a:sysClr val="windowText" lastClr="000000"/>
                        </a:solidFill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>
                          <a:solidFill>
                            <a:sysClr val="windowText" lastClr="000000"/>
                          </a:solidFill>
                          <a:latin typeface="Times New Roman" panose="02020603050405020304" charset="0"/>
                          <a:ea typeface="Times New Roman" panose="02020603050405020304" charset="0"/>
                          <a:cs typeface="Times New Roman" panose="02020603050405020304" charset="0"/>
                        </a:rPr>
                        <a:t>…</a:t>
                      </a:r>
                      <a:endParaRPr lang="zh-CN" altLang="en-US" sz="2400" dirty="0">
                        <a:solidFill>
                          <a:sysClr val="windowText" lastClr="000000"/>
                        </a:solidFill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>
                          <a:solidFill>
                            <a:schemeClr val="tx1"/>
                          </a:solidFill>
                          <a:latin typeface="Times New Roman" panose="02020603050405020304" charset="0"/>
                          <a:ea typeface="Times New Roman" panose="02020603050405020304" charset="0"/>
                          <a:cs typeface="Times New Roman" panose="02020603050405020304" charset="0"/>
                        </a:rPr>
                        <a:t>0</a:t>
                      </a:r>
                      <a:endParaRPr lang="zh-CN" altLang="en-US" sz="2400" dirty="0">
                        <a:solidFill>
                          <a:schemeClr val="tx1"/>
                        </a:solidFill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>
                          <a:solidFill>
                            <a:sysClr val="windowText" lastClr="000000"/>
                          </a:solidFill>
                          <a:latin typeface="Times New Roman" panose="02020603050405020304" charset="0"/>
                          <a:ea typeface="Times New Roman" panose="02020603050405020304" charset="0"/>
                          <a:cs typeface="Times New Roman" panose="02020603050405020304" charset="0"/>
                        </a:rPr>
                        <a:t>0</a:t>
                      </a:r>
                      <a:endParaRPr lang="zh-CN" altLang="en-US" sz="2400" dirty="0">
                        <a:solidFill>
                          <a:sysClr val="windowText" lastClr="000000"/>
                        </a:solidFill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pSp>
        <p:nvGrpSpPr>
          <p:cNvPr id="11" name="组 10"/>
          <p:cNvGrpSpPr/>
          <p:nvPr/>
        </p:nvGrpSpPr>
        <p:grpSpPr>
          <a:xfrm>
            <a:off x="5353440" y="3466188"/>
            <a:ext cx="432444" cy="432496"/>
            <a:chOff x="3335252" y="382196"/>
            <a:chExt cx="432444" cy="432496"/>
          </a:xfrm>
          <a:noFill/>
        </p:grpSpPr>
        <p:sp>
          <p:nvSpPr>
            <p:cNvPr id="13" name="椭圆 12"/>
            <p:cNvSpPr/>
            <p:nvPr/>
          </p:nvSpPr>
          <p:spPr>
            <a:xfrm>
              <a:off x="3335252" y="382196"/>
              <a:ext cx="432000" cy="432496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2400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" name="文本框 13"/>
                <p:cNvSpPr txBox="1"/>
                <p:nvPr/>
              </p:nvSpPr>
              <p:spPr>
                <a:xfrm>
                  <a:off x="3367010" y="393790"/>
                  <a:ext cx="400686" cy="369332"/>
                </a:xfrm>
                <a:prstGeom prst="rect">
                  <a:avLst/>
                </a:prstGeom>
                <a:grp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kumimoji="1" lang="en-US" altLang="zh-CN" sz="2400" b="1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kumimoji="1" lang="en-US" altLang="zh-CN" sz="2400" b="1" i="1">
                                <a:latin typeface="Cambria Math" charset="0"/>
                              </a:rPr>
                              <m:t>𝒆</m:t>
                            </m:r>
                          </m:e>
                          <m:sub>
                            <m:r>
                              <a:rPr kumimoji="1" lang="en-US" altLang="zh-CN" sz="2400" b="1" i="1">
                                <a:latin typeface="Cambria Math" charset="0"/>
                              </a:rPr>
                              <m:t>𝟑</m:t>
                            </m:r>
                          </m:sub>
                        </m:sSub>
                      </m:oMath>
                    </m:oMathPara>
                  </a14:m>
                  <a:endParaRPr kumimoji="1" lang="zh-CN" altLang="en-US" sz="2400" b="1" dirty="0"/>
                </a:p>
              </p:txBody>
            </p:sp>
          </mc:Choice>
          <mc:Fallback xmlns="">
            <p:sp>
              <p:nvSpPr>
                <p:cNvPr id="14" name="文本框 1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367010" y="393790"/>
                  <a:ext cx="400686" cy="369332"/>
                </a:xfrm>
                <a:prstGeom prst="rect">
                  <a:avLst/>
                </a:prstGeom>
                <a:blipFill rotWithShape="1">
                  <a:blip r:embed="rId4"/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cxnSp>
        <p:nvCxnSpPr>
          <p:cNvPr id="15" name="直线箭头连接符 14"/>
          <p:cNvCxnSpPr/>
          <p:nvPr/>
        </p:nvCxnSpPr>
        <p:spPr>
          <a:xfrm>
            <a:off x="5585541" y="3950788"/>
            <a:ext cx="403166" cy="1001702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组 15"/>
          <p:cNvGrpSpPr/>
          <p:nvPr/>
        </p:nvGrpSpPr>
        <p:grpSpPr>
          <a:xfrm>
            <a:off x="6880498" y="3590694"/>
            <a:ext cx="432445" cy="432496"/>
            <a:chOff x="3335252" y="382196"/>
            <a:chExt cx="432445" cy="432496"/>
          </a:xfrm>
          <a:noFill/>
        </p:grpSpPr>
        <p:sp>
          <p:nvSpPr>
            <p:cNvPr id="17" name="椭圆 16"/>
            <p:cNvSpPr/>
            <p:nvPr/>
          </p:nvSpPr>
          <p:spPr>
            <a:xfrm>
              <a:off x="3335252" y="382196"/>
              <a:ext cx="432000" cy="432496"/>
            </a:xfrm>
            <a:prstGeom prst="ellipse">
              <a:avLst/>
            </a:prstGeom>
            <a:solidFill>
              <a:schemeClr val="accent3">
                <a:lumMod val="20000"/>
                <a:lumOff val="80000"/>
              </a:scheme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2400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8" name="文本框 17"/>
                <p:cNvSpPr txBox="1"/>
                <p:nvPr/>
              </p:nvSpPr>
              <p:spPr>
                <a:xfrm>
                  <a:off x="3367010" y="393790"/>
                  <a:ext cx="400687" cy="369332"/>
                </a:xfrm>
                <a:prstGeom prst="rect">
                  <a:avLst/>
                </a:prstGeom>
                <a:grp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kumimoji="1" lang="en-US" altLang="zh-CN" sz="2400" b="1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kumimoji="1" lang="en-US" altLang="zh-CN" sz="2400" b="1" i="1">
                                <a:latin typeface="Cambria Math" charset="0"/>
                              </a:rPr>
                              <m:t>𝒆</m:t>
                            </m:r>
                          </m:e>
                          <m:sub>
                            <m:r>
                              <a:rPr kumimoji="1" lang="en-US" altLang="zh-CN" sz="2400" b="1" i="1">
                                <a:latin typeface="Cambria Math" charset="0"/>
                              </a:rPr>
                              <m:t>𝟒</m:t>
                            </m:r>
                          </m:sub>
                        </m:sSub>
                      </m:oMath>
                    </m:oMathPara>
                  </a14:m>
                  <a:endParaRPr kumimoji="1" lang="zh-CN" altLang="en-US" sz="2400" b="1" dirty="0"/>
                </a:p>
              </p:txBody>
            </p:sp>
          </mc:Choice>
          <mc:Fallback xmlns="">
            <p:sp>
              <p:nvSpPr>
                <p:cNvPr id="18" name="文本框 1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367010" y="393790"/>
                  <a:ext cx="400687" cy="369332"/>
                </a:xfrm>
                <a:prstGeom prst="rect">
                  <a:avLst/>
                </a:prstGeom>
                <a:blipFill rotWithShape="1">
                  <a:blip r:embed="rId5"/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cxnSp>
        <p:nvCxnSpPr>
          <p:cNvPr id="19" name="直线箭头连接符 18"/>
          <p:cNvCxnSpPr/>
          <p:nvPr/>
        </p:nvCxnSpPr>
        <p:spPr>
          <a:xfrm flipH="1">
            <a:off x="6217441" y="4075295"/>
            <a:ext cx="895159" cy="995305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文本框 19"/>
              <p:cNvSpPr txBox="1"/>
              <p:nvPr/>
            </p:nvSpPr>
            <p:spPr>
              <a:xfrm>
                <a:off x="5585541" y="5737489"/>
                <a:ext cx="75040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zh-CN" sz="2400" b="1" i="1" smtClean="0">
                          <a:solidFill>
                            <a:srgbClr val="FF0000"/>
                          </a:solidFill>
                          <a:latin typeface="Cambria Math" panose="02040503050406030204" charset="0"/>
                          <a:cs typeface="Times New Roman" panose="02020603050405020304" charset="0"/>
                        </a:rPr>
                        <m:t>+</m:t>
                      </m:r>
                      <m:r>
                        <a:rPr kumimoji="1" lang="en-US" altLang="zh-CN" sz="2400" b="1" i="1" smtClean="0">
                          <a:solidFill>
                            <a:srgbClr val="FF0000"/>
                          </a:solidFill>
                          <a:latin typeface="Cambria Math" panose="02040503050406030204" charset="0"/>
                          <a:cs typeface="Times New Roman" panose="02020603050405020304" charset="0"/>
                        </a:rPr>
                        <m:t>𝟑</m:t>
                      </m:r>
                    </m:oMath>
                  </m:oMathPara>
                </a14:m>
                <a:endParaRPr kumimoji="1" lang="zh-CN" altLang="en-US" sz="2400" b="1" dirty="0">
                  <a:solidFill>
                    <a:srgbClr val="FF0000"/>
                  </a:solidFill>
                  <a:latin typeface="Times New Roman" panose="02020603050405020304" charset="0"/>
                  <a:cs typeface="Times New Roman" panose="02020603050405020304" charset="0"/>
                </a:endParaRPr>
              </a:p>
            </p:txBody>
          </p:sp>
        </mc:Choice>
        <mc:Fallback xmlns="">
          <p:sp>
            <p:nvSpPr>
              <p:cNvPr id="20" name="文本框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85541" y="5737489"/>
                <a:ext cx="750409" cy="461665"/>
              </a:xfrm>
              <a:prstGeom prst="rect">
                <a:avLst/>
              </a:prstGeom>
              <a:blipFill rotWithShape="1">
                <a:blip r:embed="rId6"/>
                <a:stretch>
                  <a:fillRect l="-11" t="-57" r="74" b="62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矩形 23"/>
          <p:cNvSpPr/>
          <p:nvPr/>
        </p:nvSpPr>
        <p:spPr>
          <a:xfrm>
            <a:off x="6706754" y="2464572"/>
            <a:ext cx="282160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en-US" altLang="zh-CN" sz="2800" b="1">
                <a:solidFill>
                  <a:srgbClr val="FF0000"/>
                </a:solidFill>
                <a:latin typeface="Arial" panose="020B0604020202090204" pitchFamily="34" charset="0"/>
                <a:ea typeface="Arial" panose="020B0604020202090204" pitchFamily="34" charset="0"/>
                <a:cs typeface="Arial" panose="020B0604020202090204" pitchFamily="34" charset="0"/>
              </a:rPr>
              <a:t>Hash collisions</a:t>
            </a:r>
            <a:endParaRPr lang="zh-CN" altLang="en-US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文本框 25"/>
              <p:cNvSpPr txBox="1"/>
              <p:nvPr/>
            </p:nvSpPr>
            <p:spPr>
              <a:xfrm>
                <a:off x="5526079" y="5639501"/>
                <a:ext cx="925256" cy="61555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zh-CN" sz="4000" b="1" smtClean="0">
                          <a:solidFill>
                            <a:schemeClr val="tx1"/>
                          </a:solidFill>
                          <a:latin typeface="Cambria Math" panose="02040503050406030204" charset="0"/>
                          <a:ea typeface="Cambria Math" panose="02040503050406030204" charset="0"/>
                          <a:cs typeface="Cambria Math" panose="02040503050406030204" charset="0"/>
                        </a:rPr>
                        <m:t>×</m:t>
                      </m:r>
                    </m:oMath>
                  </m:oMathPara>
                </a14:m>
                <a:endParaRPr kumimoji="1" lang="zh-CN" altLang="en-US" sz="40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6" name="文本框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26079" y="5639501"/>
                <a:ext cx="925256" cy="615553"/>
              </a:xfrm>
              <a:prstGeom prst="rect">
                <a:avLst/>
              </a:prstGeom>
              <a:blipFill rotWithShape="1">
                <a:blip r:embed="rId7"/>
                <a:stretch>
                  <a:fillRect l="-33" t="-11" r="40" b="49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文本框 27"/>
              <p:cNvSpPr txBox="1"/>
              <p:nvPr/>
            </p:nvSpPr>
            <p:spPr>
              <a:xfrm>
                <a:off x="5585540" y="6194086"/>
                <a:ext cx="75040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zh-CN" sz="2400" b="1" i="1" smtClean="0">
                          <a:solidFill>
                            <a:srgbClr val="FF0000"/>
                          </a:solidFill>
                          <a:latin typeface="Cambria Math" panose="02040503050406030204" charset="0"/>
                          <a:cs typeface="Times New Roman" panose="02020603050405020304" charset="0"/>
                        </a:rPr>
                        <m:t>+</m:t>
                      </m:r>
                      <m:r>
                        <a:rPr kumimoji="1" lang="en-US" altLang="zh-CN" sz="2400" b="1" i="1" smtClean="0">
                          <a:solidFill>
                            <a:srgbClr val="FF0000"/>
                          </a:solidFill>
                          <a:latin typeface="Cambria Math" panose="02040503050406030204" charset="0"/>
                          <a:cs typeface="Times New Roman" panose="02020603050405020304" charset="0"/>
                        </a:rPr>
                        <m:t>𝟏</m:t>
                      </m:r>
                    </m:oMath>
                  </m:oMathPara>
                </a14:m>
                <a:endParaRPr kumimoji="1" lang="zh-CN" altLang="en-US" sz="2400" b="1" dirty="0">
                  <a:solidFill>
                    <a:srgbClr val="FF0000"/>
                  </a:solidFill>
                  <a:latin typeface="Times New Roman" panose="02020603050405020304" charset="0"/>
                  <a:cs typeface="Times New Roman" panose="02020603050405020304" charset="0"/>
                </a:endParaRPr>
              </a:p>
            </p:txBody>
          </p:sp>
        </mc:Choice>
        <mc:Fallback xmlns="">
          <p:sp>
            <p:nvSpPr>
              <p:cNvPr id="28" name="文本框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85540" y="6194086"/>
                <a:ext cx="750409" cy="461665"/>
              </a:xfrm>
              <a:prstGeom prst="rect">
                <a:avLst/>
              </a:prstGeom>
              <a:blipFill rotWithShape="1">
                <a:blip r:embed="rId8"/>
                <a:stretch>
                  <a:fillRect l="-11" t="-64" r="74" b="6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6" grpId="0"/>
      <p:bldP spid="28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zh-CN" sz="3600" b="1" dirty="0">
                <a:latin typeface="Arial" panose="020B0604020202090204" pitchFamily="34" charset="0"/>
                <a:ea typeface="Arial" panose="020B0604020202090204" pitchFamily="34" charset="0"/>
                <a:cs typeface="Arial" panose="020B0604020202090204" pitchFamily="34" charset="0"/>
              </a:rPr>
              <a:t>On-Off sketch: Persistence Estimation</a:t>
            </a:r>
            <a:endParaRPr kumimoji="1" lang="zh-CN" altLang="en-US" sz="3600" b="1" dirty="0">
              <a:latin typeface="Arial" panose="020B0604020202090204" pitchFamily="34" charset="0"/>
              <a:ea typeface="Arial" panose="020B0604020202090204" pitchFamily="34" charset="0"/>
              <a:cs typeface="Arial" panose="020B0604020202090204" pitchFamily="34" charset="0"/>
            </a:endParaRPr>
          </a:p>
        </p:txBody>
      </p:sp>
      <p:sp>
        <p:nvSpPr>
          <p:cNvPr id="9" name="内容占位符 2"/>
          <p:cNvSpPr txBox="1"/>
          <p:nvPr/>
        </p:nvSpPr>
        <p:spPr>
          <a:xfrm>
            <a:off x="838200" y="1690688"/>
            <a:ext cx="9475033" cy="32085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90204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90204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90204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90204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90204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90204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90204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90204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90204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endParaRPr lang="en-US" altLang="zh-CN" dirty="0">
              <a:latin typeface="Arial" panose="020B0604020202090204" pitchFamily="34" charset="0"/>
              <a:ea typeface="Arial" panose="020B0604020202090204" pitchFamily="34" charset="0"/>
              <a:cs typeface="Arial" panose="020B0604020202090204" pitchFamily="34" charset="0"/>
            </a:endParaRPr>
          </a:p>
        </p:txBody>
      </p:sp>
      <p:sp>
        <p:nvSpPr>
          <p:cNvPr id="19" name="右大括号 18"/>
          <p:cNvSpPr/>
          <p:nvPr/>
        </p:nvSpPr>
        <p:spPr>
          <a:xfrm>
            <a:off x="8887375" y="3282353"/>
            <a:ext cx="237782" cy="2337110"/>
          </a:xfrm>
          <a:prstGeom prst="rightBrac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zh-CN" altLang="en-US" sz="2400"/>
          </a:p>
        </p:txBody>
      </p:sp>
      <p:sp>
        <p:nvSpPr>
          <p:cNvPr id="20" name="右大括号 19"/>
          <p:cNvSpPr/>
          <p:nvPr/>
        </p:nvSpPr>
        <p:spPr>
          <a:xfrm rot="5400000">
            <a:off x="5602306" y="2878655"/>
            <a:ext cx="270222" cy="6086684"/>
          </a:xfrm>
          <a:prstGeom prst="rightBrac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zh-CN" altLang="en-US" sz="240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文本框 20"/>
              <p:cNvSpPr txBox="1"/>
              <p:nvPr/>
            </p:nvSpPr>
            <p:spPr>
              <a:xfrm>
                <a:off x="5198817" y="6062463"/>
                <a:ext cx="1453834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kumimoji="1" lang="en-US" altLang="zh-CN" sz="2400" b="1" i="1">
                        <a:latin typeface="Cambria Math" panose="02040503050406030204" charset="0"/>
                      </a:rPr>
                      <m:t>𝒍</m:t>
                    </m:r>
                  </m:oMath>
                </a14:m>
                <a:r>
                  <a:rPr kumimoji="1" lang="en-US" altLang="zh-CN" sz="2400" b="1" dirty="0">
                    <a:latin typeface="Times New Roman" panose="02020603050405020304" charset="0"/>
                    <a:ea typeface="Times New Roman" panose="02020603050405020304" charset="0"/>
                    <a:cs typeface="Times New Roman" panose="02020603050405020304" charset="0"/>
                  </a:rPr>
                  <a:t> counters</a:t>
                </a:r>
                <a:endParaRPr kumimoji="1" lang="zh-CN" altLang="en-US" sz="2400" b="1" dirty="0">
                  <a:latin typeface="Times New Roman" panose="02020603050405020304" charset="0"/>
                  <a:ea typeface="Times New Roman" panose="02020603050405020304" charset="0"/>
                  <a:cs typeface="Times New Roman" panose="02020603050405020304" charset="0"/>
                </a:endParaRPr>
              </a:p>
            </p:txBody>
          </p:sp>
        </mc:Choice>
        <mc:Fallback xmlns="">
          <p:sp>
            <p:nvSpPr>
              <p:cNvPr id="21" name="文本框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98817" y="6062463"/>
                <a:ext cx="1453834" cy="369332"/>
              </a:xfrm>
              <a:prstGeom prst="rect">
                <a:avLst/>
              </a:prstGeom>
              <a:blipFill rotWithShape="1">
                <a:blip r:embed="rId3"/>
                <a:stretch>
                  <a:fillRect l="-5" t="-32" r="27" b="139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文本框 21"/>
              <p:cNvSpPr txBox="1"/>
              <p:nvPr/>
            </p:nvSpPr>
            <p:spPr>
              <a:xfrm>
                <a:off x="9076169" y="4255456"/>
                <a:ext cx="1493109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kumimoji="1" lang="en-US" altLang="zh-CN" sz="2400" b="1" i="1">
                        <a:latin typeface="Cambria Math" panose="02040503050406030204" charset="0"/>
                      </a:rPr>
                      <m:t>𝒅</m:t>
                    </m:r>
                  </m:oMath>
                </a14:m>
                <a:r>
                  <a:rPr kumimoji="1" lang="en-US" altLang="zh-CN" sz="2400" b="1" dirty="0">
                    <a:latin typeface="Times New Roman" panose="02020603050405020304" charset="0"/>
                  </a:rPr>
                  <a:t> arrays</a:t>
                </a:r>
              </a:p>
            </p:txBody>
          </p:sp>
        </mc:Choice>
        <mc:Fallback xmlns="">
          <p:sp>
            <p:nvSpPr>
              <p:cNvPr id="22" name="文本框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76169" y="4255456"/>
                <a:ext cx="1493109" cy="369332"/>
              </a:xfrm>
              <a:prstGeom prst="rect">
                <a:avLst/>
              </a:prstGeom>
              <a:blipFill rotWithShape="1">
                <a:blip r:embed="rId4"/>
                <a:stretch>
                  <a:fillRect l="-8" t="-87" r="23" b="22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2" name="表格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2849631"/>
              </p:ext>
            </p:extLst>
          </p:nvPr>
        </p:nvGraphicFramePr>
        <p:xfrm>
          <a:off x="2694075" y="3301912"/>
          <a:ext cx="1243870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38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08153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i="1" dirty="0">
                          <a:solidFill>
                            <a:schemeClr val="tx1"/>
                          </a:solidFill>
                          <a:latin typeface="Cambria" panose="02040503050406030204" charset="0"/>
                          <a:ea typeface="Cambria" panose="02040503050406030204" charset="0"/>
                          <a:cs typeface="Cambria" panose="02040503050406030204" charset="0"/>
                        </a:rPr>
                        <a:t>On </a:t>
                      </a:r>
                      <a:r>
                        <a:rPr lang="en-US" altLang="zh-CN" sz="2400" i="0" dirty="0">
                          <a:solidFill>
                            <a:schemeClr val="tx1"/>
                          </a:solidFill>
                          <a:latin typeface="Cambria" panose="02040503050406030204" charset="0"/>
                          <a:ea typeface="Cambria" panose="02040503050406030204" charset="0"/>
                          <a:cs typeface="Cambria" panose="02040503050406030204" charset="0"/>
                        </a:rPr>
                        <a:t>, 0</a:t>
                      </a:r>
                      <a:endParaRPr lang="zh-CN" altLang="en-US" sz="2400" i="0" dirty="0">
                        <a:solidFill>
                          <a:schemeClr val="tx1"/>
                        </a:solidFill>
                        <a:latin typeface="Cambria" panose="02040503050406030204" charset="0"/>
                        <a:ea typeface="Cambria" panose="02040503050406030204" charset="0"/>
                        <a:cs typeface="Cambria" panose="0204050305040603020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0" name="表格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7491464"/>
              </p:ext>
            </p:extLst>
          </p:nvPr>
        </p:nvGraphicFramePr>
        <p:xfrm>
          <a:off x="4293514" y="3296867"/>
          <a:ext cx="1243870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38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0815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2400" i="0" dirty="0">
                        <a:solidFill>
                          <a:schemeClr val="tx1"/>
                        </a:solidFill>
                        <a:latin typeface="Cambria" panose="02040503050406030204" charset="0"/>
                        <a:ea typeface="Cambria" panose="02040503050406030204" charset="0"/>
                        <a:cs typeface="Cambria" panose="0204050305040603020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1" name="表格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229608"/>
              </p:ext>
            </p:extLst>
          </p:nvPr>
        </p:nvGraphicFramePr>
        <p:xfrm>
          <a:off x="5892557" y="3296867"/>
          <a:ext cx="1243870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38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0815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2400" i="0" dirty="0">
                        <a:solidFill>
                          <a:schemeClr val="tx1"/>
                        </a:solidFill>
                        <a:latin typeface="Cambria" panose="02040503050406030204" charset="0"/>
                        <a:ea typeface="Cambria" panose="02040503050406030204" charset="0"/>
                        <a:cs typeface="Cambria" panose="0204050305040603020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2" name="表格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1025797"/>
              </p:ext>
            </p:extLst>
          </p:nvPr>
        </p:nvGraphicFramePr>
        <p:xfrm>
          <a:off x="7495103" y="3305005"/>
          <a:ext cx="1243870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38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0815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2400" i="0" dirty="0">
                        <a:solidFill>
                          <a:schemeClr val="tx1"/>
                        </a:solidFill>
                        <a:latin typeface="Cambria" panose="02040503050406030204" charset="0"/>
                        <a:ea typeface="Cambria" panose="02040503050406030204" charset="0"/>
                        <a:cs typeface="Cambria" panose="0204050305040603020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3" name="表格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3003179"/>
              </p:ext>
            </p:extLst>
          </p:nvPr>
        </p:nvGraphicFramePr>
        <p:xfrm>
          <a:off x="2694075" y="4216567"/>
          <a:ext cx="1243870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38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0815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2400" i="0" dirty="0">
                        <a:solidFill>
                          <a:schemeClr val="tx1"/>
                        </a:solidFill>
                        <a:latin typeface="Cambria" panose="02040503050406030204" charset="0"/>
                        <a:ea typeface="Cambria" panose="02040503050406030204" charset="0"/>
                        <a:cs typeface="Cambria" panose="0204050305040603020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4" name="表格 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6247383"/>
              </p:ext>
            </p:extLst>
          </p:nvPr>
        </p:nvGraphicFramePr>
        <p:xfrm>
          <a:off x="4293514" y="4211522"/>
          <a:ext cx="1243870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38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0815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zh-CN" altLang="en-US" sz="2400" i="0" dirty="0">
                        <a:solidFill>
                          <a:schemeClr val="tx1"/>
                        </a:solidFill>
                        <a:latin typeface="Cambria" panose="02040503050406030204" charset="0"/>
                        <a:ea typeface="Cambria" panose="02040503050406030204" charset="0"/>
                        <a:cs typeface="Cambria" panose="0204050305040603020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5" name="表格 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137736"/>
              </p:ext>
            </p:extLst>
          </p:nvPr>
        </p:nvGraphicFramePr>
        <p:xfrm>
          <a:off x="5892557" y="4211522"/>
          <a:ext cx="1243870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38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0815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2400" i="0" dirty="0">
                        <a:solidFill>
                          <a:schemeClr val="tx1"/>
                        </a:solidFill>
                        <a:latin typeface="Cambria" panose="02040503050406030204" charset="0"/>
                        <a:ea typeface="Cambria" panose="02040503050406030204" charset="0"/>
                        <a:cs typeface="Cambria" panose="0204050305040603020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6" name="表格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6912388"/>
              </p:ext>
            </p:extLst>
          </p:nvPr>
        </p:nvGraphicFramePr>
        <p:xfrm>
          <a:off x="7495103" y="4219660"/>
          <a:ext cx="1243870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38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0815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2400" i="0" dirty="0">
                        <a:solidFill>
                          <a:schemeClr val="tx1"/>
                        </a:solidFill>
                        <a:latin typeface="Cambria" panose="02040503050406030204" charset="0"/>
                        <a:ea typeface="Cambria" panose="02040503050406030204" charset="0"/>
                        <a:cs typeface="Cambria" panose="0204050305040603020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7" name="表格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4364380"/>
              </p:ext>
            </p:extLst>
          </p:nvPr>
        </p:nvGraphicFramePr>
        <p:xfrm>
          <a:off x="2694075" y="5139360"/>
          <a:ext cx="1243870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38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0815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2400" i="0" dirty="0">
                        <a:solidFill>
                          <a:schemeClr val="tx1"/>
                        </a:solidFill>
                        <a:latin typeface="Cambria" panose="02040503050406030204" charset="0"/>
                        <a:ea typeface="Cambria" panose="02040503050406030204" charset="0"/>
                        <a:cs typeface="Cambria" panose="0204050305040603020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8" name="表格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0686128"/>
              </p:ext>
            </p:extLst>
          </p:nvPr>
        </p:nvGraphicFramePr>
        <p:xfrm>
          <a:off x="4293514" y="5134315"/>
          <a:ext cx="1243870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38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0815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2400" i="0" dirty="0">
                        <a:solidFill>
                          <a:schemeClr val="tx1"/>
                        </a:solidFill>
                        <a:latin typeface="Cambria" panose="02040503050406030204" charset="0"/>
                        <a:ea typeface="Cambria" panose="02040503050406030204" charset="0"/>
                        <a:cs typeface="Cambria" panose="0204050305040603020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9" name="表格 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8500293"/>
              </p:ext>
            </p:extLst>
          </p:nvPr>
        </p:nvGraphicFramePr>
        <p:xfrm>
          <a:off x="5892557" y="5134315"/>
          <a:ext cx="1243870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38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0815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2400" i="0" dirty="0">
                        <a:solidFill>
                          <a:schemeClr val="tx1"/>
                        </a:solidFill>
                        <a:latin typeface="Cambria" panose="02040503050406030204" charset="0"/>
                        <a:ea typeface="Cambria" panose="02040503050406030204" charset="0"/>
                        <a:cs typeface="Cambria" panose="0204050305040603020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0" name="表格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8231517"/>
              </p:ext>
            </p:extLst>
          </p:nvPr>
        </p:nvGraphicFramePr>
        <p:xfrm>
          <a:off x="7495103" y="5142453"/>
          <a:ext cx="1243870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38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08153">
                <a:tc>
                  <a:txBody>
                    <a:bodyPr/>
                    <a:lstStyle/>
                    <a:p>
                      <a:pPr algn="ctr"/>
                      <a:endParaRPr lang="zh-CN" altLang="en-US" sz="2400" i="0" dirty="0">
                        <a:solidFill>
                          <a:schemeClr val="tx1"/>
                        </a:solidFill>
                        <a:latin typeface="Cambria" panose="02040503050406030204" charset="0"/>
                        <a:ea typeface="Cambria" panose="02040503050406030204" charset="0"/>
                        <a:cs typeface="Cambria" panose="0204050305040603020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09808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zh-CN" sz="3600" b="1" dirty="0">
                <a:latin typeface="Arial" panose="020B0604020202090204" pitchFamily="34" charset="0"/>
                <a:ea typeface="Arial" panose="020B0604020202090204" pitchFamily="34" charset="0"/>
                <a:cs typeface="Arial" panose="020B0604020202090204" pitchFamily="34" charset="0"/>
              </a:rPr>
              <a:t>On-Off sketch: Persistence Estimation</a:t>
            </a:r>
            <a:endParaRPr kumimoji="1" lang="zh-CN" altLang="en-US" sz="3600" b="1" dirty="0">
              <a:latin typeface="Arial" panose="020B0604020202090204" pitchFamily="34" charset="0"/>
              <a:ea typeface="Arial" panose="020B0604020202090204" pitchFamily="34" charset="0"/>
              <a:cs typeface="Arial" panose="020B0604020202090204" pitchFamily="34" charset="0"/>
            </a:endParaRPr>
          </a:p>
        </p:txBody>
      </p:sp>
      <p:sp>
        <p:nvSpPr>
          <p:cNvPr id="9" name="内容占位符 2"/>
          <p:cNvSpPr txBox="1"/>
          <p:nvPr/>
        </p:nvSpPr>
        <p:spPr>
          <a:xfrm>
            <a:off x="838200" y="1690688"/>
            <a:ext cx="9475033" cy="32085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90204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90204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90204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90204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90204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90204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90204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90204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90204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endParaRPr lang="en-US" altLang="zh-CN" dirty="0">
              <a:latin typeface="Arial" panose="020B0604020202090204" pitchFamily="34" charset="0"/>
              <a:ea typeface="Arial" panose="020B0604020202090204" pitchFamily="34" charset="0"/>
              <a:cs typeface="Arial" panose="020B0604020202090204" pitchFamily="34" charset="0"/>
            </a:endParaRPr>
          </a:p>
        </p:txBody>
      </p:sp>
      <p:cxnSp>
        <p:nvCxnSpPr>
          <p:cNvPr id="13" name="直线箭头连接符 12"/>
          <p:cNvCxnSpPr/>
          <p:nvPr/>
        </p:nvCxnSpPr>
        <p:spPr>
          <a:xfrm flipH="1">
            <a:off x="3323851" y="2370339"/>
            <a:ext cx="2692798" cy="855093"/>
          </a:xfrm>
          <a:prstGeom prst="straightConnector1">
            <a:avLst/>
          </a:prstGeom>
          <a:ln w="38100">
            <a:solidFill>
              <a:schemeClr val="tx1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文本框 14"/>
              <p:cNvSpPr txBox="1"/>
              <p:nvPr/>
            </p:nvSpPr>
            <p:spPr>
              <a:xfrm>
                <a:off x="4272768" y="2397934"/>
                <a:ext cx="42633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zh-CN" sz="2400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zh-CN" sz="2400" b="1" i="1">
                              <a:latin typeface="Cambria Math" charset="0"/>
                            </a:rPr>
                            <m:t>𝒉</m:t>
                          </m:r>
                        </m:e>
                        <m:sub>
                          <m:r>
                            <a:rPr kumimoji="1" lang="en-US" altLang="zh-CN" sz="2400" b="1" i="1">
                              <a:latin typeface="Cambria Math" charset="0"/>
                            </a:rPr>
                            <m:t>𝟏</m:t>
                          </m:r>
                        </m:sub>
                      </m:sSub>
                    </m:oMath>
                  </m:oMathPara>
                </a14:m>
                <a:endParaRPr kumimoji="1" lang="zh-CN" altLang="en-US" sz="2400" b="1" dirty="0"/>
              </a:p>
            </p:txBody>
          </p:sp>
        </mc:Choice>
        <mc:Fallback xmlns="">
          <p:sp>
            <p:nvSpPr>
              <p:cNvPr id="15" name="文本框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72768" y="2397934"/>
                <a:ext cx="426334" cy="369332"/>
              </a:xfrm>
              <a:prstGeom prst="rect">
                <a:avLst/>
              </a:prstGeom>
              <a:blipFill rotWithShape="1">
                <a:blip r:embed="rId3"/>
                <a:stretch>
                  <a:fillRect l="-114" t="-47" r="-23658" b="155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右大括号 18"/>
          <p:cNvSpPr/>
          <p:nvPr/>
        </p:nvSpPr>
        <p:spPr>
          <a:xfrm>
            <a:off x="8887375" y="3282353"/>
            <a:ext cx="237782" cy="2337110"/>
          </a:xfrm>
          <a:prstGeom prst="rightBrac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zh-CN" altLang="en-US" sz="2400"/>
          </a:p>
        </p:txBody>
      </p:sp>
      <p:sp>
        <p:nvSpPr>
          <p:cNvPr id="20" name="右大括号 19"/>
          <p:cNvSpPr/>
          <p:nvPr/>
        </p:nvSpPr>
        <p:spPr>
          <a:xfrm rot="5400000">
            <a:off x="5602306" y="2878655"/>
            <a:ext cx="270222" cy="6086684"/>
          </a:xfrm>
          <a:prstGeom prst="rightBrac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zh-CN" altLang="en-US" sz="240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文本框 20"/>
              <p:cNvSpPr txBox="1"/>
              <p:nvPr/>
            </p:nvSpPr>
            <p:spPr>
              <a:xfrm>
                <a:off x="5198817" y="6062463"/>
                <a:ext cx="1453834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kumimoji="1" lang="en-US" altLang="zh-CN" sz="2400" b="1" i="1">
                        <a:latin typeface="Cambria Math" panose="02040503050406030204" charset="0"/>
                      </a:rPr>
                      <m:t>𝒍</m:t>
                    </m:r>
                  </m:oMath>
                </a14:m>
                <a:r>
                  <a:rPr kumimoji="1" lang="en-US" altLang="zh-CN" sz="2400" b="1" dirty="0">
                    <a:latin typeface="Times New Roman" panose="02020603050405020304" charset="0"/>
                    <a:ea typeface="Times New Roman" panose="02020603050405020304" charset="0"/>
                    <a:cs typeface="Times New Roman" panose="02020603050405020304" charset="0"/>
                  </a:rPr>
                  <a:t> counters</a:t>
                </a:r>
                <a:endParaRPr kumimoji="1" lang="zh-CN" altLang="en-US" sz="2400" b="1" dirty="0">
                  <a:latin typeface="Times New Roman" panose="02020603050405020304" charset="0"/>
                  <a:ea typeface="Times New Roman" panose="02020603050405020304" charset="0"/>
                  <a:cs typeface="Times New Roman" panose="02020603050405020304" charset="0"/>
                </a:endParaRPr>
              </a:p>
            </p:txBody>
          </p:sp>
        </mc:Choice>
        <mc:Fallback xmlns="">
          <p:sp>
            <p:nvSpPr>
              <p:cNvPr id="21" name="文本框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98817" y="6062463"/>
                <a:ext cx="1453834" cy="369332"/>
              </a:xfrm>
              <a:prstGeom prst="rect">
                <a:avLst/>
              </a:prstGeom>
              <a:blipFill rotWithShape="1">
                <a:blip r:embed="rId4"/>
                <a:stretch>
                  <a:fillRect l="-5" t="-32" r="27" b="139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文本框 21"/>
              <p:cNvSpPr txBox="1"/>
              <p:nvPr/>
            </p:nvSpPr>
            <p:spPr>
              <a:xfrm>
                <a:off x="9076169" y="4255456"/>
                <a:ext cx="1493109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kumimoji="1" lang="en-US" altLang="zh-CN" sz="2400" b="1" i="1">
                        <a:latin typeface="Cambria Math" panose="02040503050406030204" charset="0"/>
                      </a:rPr>
                      <m:t>𝒅</m:t>
                    </m:r>
                  </m:oMath>
                </a14:m>
                <a:r>
                  <a:rPr kumimoji="1" lang="en-US" altLang="zh-CN" sz="2400" b="1" dirty="0">
                    <a:latin typeface="Times New Roman" panose="02020603050405020304" charset="0"/>
                  </a:rPr>
                  <a:t> arrays</a:t>
                </a:r>
              </a:p>
            </p:txBody>
          </p:sp>
        </mc:Choice>
        <mc:Fallback xmlns="">
          <p:sp>
            <p:nvSpPr>
              <p:cNvPr id="22" name="文本框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76169" y="4255456"/>
                <a:ext cx="1493109" cy="369332"/>
              </a:xfrm>
              <a:prstGeom prst="rect">
                <a:avLst/>
              </a:prstGeom>
              <a:blipFill rotWithShape="1">
                <a:blip r:embed="rId5"/>
                <a:stretch>
                  <a:fillRect l="-8" t="-87" r="23" b="22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3" name="组 22"/>
          <p:cNvGrpSpPr/>
          <p:nvPr/>
        </p:nvGrpSpPr>
        <p:grpSpPr>
          <a:xfrm>
            <a:off x="5800649" y="1937842"/>
            <a:ext cx="432444" cy="432496"/>
            <a:chOff x="3335252" y="382196"/>
            <a:chExt cx="432444" cy="432496"/>
          </a:xfrm>
          <a:noFill/>
        </p:grpSpPr>
        <p:sp>
          <p:nvSpPr>
            <p:cNvPr id="24" name="椭圆 23"/>
            <p:cNvSpPr/>
            <p:nvPr/>
          </p:nvSpPr>
          <p:spPr>
            <a:xfrm>
              <a:off x="3335252" y="382196"/>
              <a:ext cx="432000" cy="43249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2400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5" name="文本框 24"/>
                <p:cNvSpPr txBox="1"/>
                <p:nvPr/>
              </p:nvSpPr>
              <p:spPr>
                <a:xfrm>
                  <a:off x="3367010" y="393790"/>
                  <a:ext cx="400686" cy="369332"/>
                </a:xfrm>
                <a:prstGeom prst="rect">
                  <a:avLst/>
                </a:prstGeom>
                <a:grp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kumimoji="1" lang="en-US" altLang="zh-CN" sz="2400" b="1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kumimoji="1" lang="en-US" altLang="zh-CN" sz="2400" b="1" i="1">
                                <a:latin typeface="Cambria Math" charset="0"/>
                              </a:rPr>
                              <m:t>𝒆</m:t>
                            </m:r>
                          </m:e>
                          <m:sub>
                            <m:r>
                              <a:rPr kumimoji="1" lang="en-US" altLang="zh-CN" sz="2400" b="1" i="1">
                                <a:latin typeface="Cambria Math" charset="0"/>
                              </a:rPr>
                              <m:t>𝟑</m:t>
                            </m:r>
                          </m:sub>
                        </m:sSub>
                      </m:oMath>
                    </m:oMathPara>
                  </a14:m>
                  <a:endParaRPr kumimoji="1" lang="zh-CN" altLang="en-US" sz="2400" b="1" dirty="0"/>
                </a:p>
              </p:txBody>
            </p:sp>
          </mc:Choice>
          <mc:Fallback xmlns="">
            <p:sp>
              <p:nvSpPr>
                <p:cNvPr id="25" name="文本框 2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367010" y="393790"/>
                  <a:ext cx="400686" cy="369332"/>
                </a:xfrm>
                <a:prstGeom prst="rect">
                  <a:avLst/>
                </a:prstGeom>
                <a:blipFill rotWithShape="1">
                  <a:blip r:embed="rId6"/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cxnSp>
        <p:nvCxnSpPr>
          <p:cNvPr id="26" name="直线箭头连接符 25"/>
          <p:cNvCxnSpPr/>
          <p:nvPr/>
        </p:nvCxnSpPr>
        <p:spPr>
          <a:xfrm flipH="1">
            <a:off x="4915449" y="2370338"/>
            <a:ext cx="1101200" cy="1841184"/>
          </a:xfrm>
          <a:prstGeom prst="straightConnector1">
            <a:avLst/>
          </a:prstGeom>
          <a:ln w="38100">
            <a:solidFill>
              <a:schemeClr val="tx1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线箭头连接符 26"/>
          <p:cNvCxnSpPr/>
          <p:nvPr/>
        </p:nvCxnSpPr>
        <p:spPr>
          <a:xfrm>
            <a:off x="6016649" y="2370338"/>
            <a:ext cx="2239611" cy="2766760"/>
          </a:xfrm>
          <a:prstGeom prst="straightConnector1">
            <a:avLst/>
          </a:prstGeom>
          <a:ln w="38100">
            <a:solidFill>
              <a:schemeClr val="tx1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文本框 27"/>
              <p:cNvSpPr txBox="1"/>
              <p:nvPr/>
            </p:nvSpPr>
            <p:spPr>
              <a:xfrm>
                <a:off x="5147131" y="2771186"/>
                <a:ext cx="426335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zh-CN" sz="2400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zh-CN" sz="2400" b="1" i="1">
                              <a:latin typeface="Cambria Math" charset="0"/>
                            </a:rPr>
                            <m:t>𝒉</m:t>
                          </m:r>
                        </m:e>
                        <m:sub>
                          <m:r>
                            <a:rPr kumimoji="1" lang="en-US" altLang="zh-CN" sz="2400" b="1" i="1">
                              <a:latin typeface="Cambria Math" charset="0"/>
                            </a:rPr>
                            <m:t>𝟐</m:t>
                          </m:r>
                        </m:sub>
                      </m:sSub>
                    </m:oMath>
                  </m:oMathPara>
                </a14:m>
                <a:endParaRPr kumimoji="1" lang="zh-CN" altLang="en-US" sz="2400" b="1" dirty="0"/>
              </a:p>
            </p:txBody>
          </p:sp>
        </mc:Choice>
        <mc:Fallback xmlns="">
          <p:sp>
            <p:nvSpPr>
              <p:cNvPr id="28" name="文本框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7131" y="2771186"/>
                <a:ext cx="426335" cy="369332"/>
              </a:xfrm>
              <a:prstGeom prst="rect">
                <a:avLst/>
              </a:prstGeom>
              <a:blipFill rotWithShape="1">
                <a:blip r:embed="rId7"/>
                <a:stretch>
                  <a:fillRect l="-107" t="-12" r="-23665" b="12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文本框 28"/>
              <p:cNvSpPr txBox="1"/>
              <p:nvPr/>
            </p:nvSpPr>
            <p:spPr>
              <a:xfrm>
                <a:off x="6557065" y="2680690"/>
                <a:ext cx="426335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zh-CN" sz="2400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zh-CN" sz="2400" b="1" i="1">
                              <a:latin typeface="Cambria Math" charset="0"/>
                            </a:rPr>
                            <m:t>𝒉</m:t>
                          </m:r>
                        </m:e>
                        <m:sub>
                          <m:r>
                            <a:rPr kumimoji="1" lang="en-US" altLang="zh-CN" sz="2400" b="1" i="1">
                              <a:latin typeface="Cambria Math" charset="0"/>
                            </a:rPr>
                            <m:t>𝟑</m:t>
                          </m:r>
                        </m:sub>
                      </m:sSub>
                    </m:oMath>
                  </m:oMathPara>
                </a14:m>
                <a:endParaRPr kumimoji="1" lang="zh-CN" altLang="en-US" sz="2400" b="1" dirty="0"/>
              </a:p>
            </p:txBody>
          </p:sp>
        </mc:Choice>
        <mc:Fallback xmlns="">
          <p:sp>
            <p:nvSpPr>
              <p:cNvPr id="29" name="文本框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57065" y="2680690"/>
                <a:ext cx="426335" cy="369332"/>
              </a:xfrm>
              <a:prstGeom prst="rect">
                <a:avLst/>
              </a:prstGeom>
              <a:blipFill rotWithShape="1">
                <a:blip r:embed="rId8"/>
                <a:stretch>
                  <a:fillRect l="-13" t="-96" r="-23759" b="32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2" name="表格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0384542"/>
              </p:ext>
            </p:extLst>
          </p:nvPr>
        </p:nvGraphicFramePr>
        <p:xfrm>
          <a:off x="2694075" y="3301912"/>
          <a:ext cx="1243870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38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08153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i="1" dirty="0">
                          <a:solidFill>
                            <a:schemeClr val="tx1"/>
                          </a:solidFill>
                          <a:latin typeface="Cambria" panose="02040503050406030204" charset="0"/>
                          <a:ea typeface="Cambria" panose="02040503050406030204" charset="0"/>
                          <a:cs typeface="Cambria" panose="02040503050406030204" charset="0"/>
                        </a:rPr>
                        <a:t>On </a:t>
                      </a:r>
                      <a:r>
                        <a:rPr lang="en-US" altLang="zh-CN" sz="2400" i="0" dirty="0">
                          <a:solidFill>
                            <a:schemeClr val="tx1"/>
                          </a:solidFill>
                          <a:latin typeface="Cambria" panose="02040503050406030204" charset="0"/>
                          <a:ea typeface="Cambria" panose="02040503050406030204" charset="0"/>
                          <a:cs typeface="Cambria" panose="02040503050406030204" charset="0"/>
                        </a:rPr>
                        <a:t>, 5</a:t>
                      </a:r>
                      <a:endParaRPr lang="zh-CN" altLang="en-US" sz="2400" i="0" dirty="0">
                        <a:solidFill>
                          <a:schemeClr val="tx1"/>
                        </a:solidFill>
                        <a:latin typeface="Cambria" panose="02040503050406030204" charset="0"/>
                        <a:ea typeface="Cambria" panose="02040503050406030204" charset="0"/>
                        <a:cs typeface="Cambria" panose="0204050305040603020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0" name="表格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0488276"/>
              </p:ext>
            </p:extLst>
          </p:nvPr>
        </p:nvGraphicFramePr>
        <p:xfrm>
          <a:off x="4293514" y="3296867"/>
          <a:ext cx="1243870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38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08153">
                <a:tc>
                  <a:txBody>
                    <a:bodyPr/>
                    <a:lstStyle/>
                    <a:p>
                      <a:pPr algn="ctr"/>
                      <a:endParaRPr lang="zh-CN" altLang="en-US" sz="2400" i="1" dirty="0">
                        <a:solidFill>
                          <a:schemeClr val="tx1"/>
                        </a:solidFill>
                        <a:latin typeface="Cambria" panose="02040503050406030204" charset="0"/>
                        <a:ea typeface="Cambria" panose="02040503050406030204" charset="0"/>
                        <a:cs typeface="Cambria" panose="0204050305040603020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1" name="表格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529388"/>
              </p:ext>
            </p:extLst>
          </p:nvPr>
        </p:nvGraphicFramePr>
        <p:xfrm>
          <a:off x="5892557" y="3296867"/>
          <a:ext cx="1243870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38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08153">
                <a:tc>
                  <a:txBody>
                    <a:bodyPr/>
                    <a:lstStyle/>
                    <a:p>
                      <a:pPr algn="ctr"/>
                      <a:endParaRPr lang="zh-CN" altLang="en-US" sz="2400" i="1" dirty="0">
                        <a:solidFill>
                          <a:schemeClr val="tx1"/>
                        </a:solidFill>
                        <a:latin typeface="Cambria" panose="02040503050406030204" charset="0"/>
                        <a:ea typeface="Cambria" panose="02040503050406030204" charset="0"/>
                        <a:cs typeface="Cambria" panose="0204050305040603020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2" name="表格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2882354"/>
              </p:ext>
            </p:extLst>
          </p:nvPr>
        </p:nvGraphicFramePr>
        <p:xfrm>
          <a:off x="7495103" y="3305005"/>
          <a:ext cx="1243870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38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08153">
                <a:tc>
                  <a:txBody>
                    <a:bodyPr/>
                    <a:lstStyle/>
                    <a:p>
                      <a:pPr algn="ctr"/>
                      <a:endParaRPr lang="zh-CN" altLang="en-US" sz="2400" i="1" dirty="0">
                        <a:solidFill>
                          <a:schemeClr val="tx1"/>
                        </a:solidFill>
                        <a:latin typeface="Cambria" panose="02040503050406030204" charset="0"/>
                        <a:ea typeface="Cambria" panose="02040503050406030204" charset="0"/>
                        <a:cs typeface="Cambria" panose="0204050305040603020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3" name="表格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8121553"/>
              </p:ext>
            </p:extLst>
          </p:nvPr>
        </p:nvGraphicFramePr>
        <p:xfrm>
          <a:off x="2694075" y="4216567"/>
          <a:ext cx="1243870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38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08153">
                <a:tc>
                  <a:txBody>
                    <a:bodyPr/>
                    <a:lstStyle/>
                    <a:p>
                      <a:pPr algn="ctr"/>
                      <a:endParaRPr lang="zh-CN" altLang="en-US" sz="2400" i="1" dirty="0">
                        <a:solidFill>
                          <a:schemeClr val="tx1"/>
                        </a:solidFill>
                        <a:latin typeface="Cambria" panose="02040503050406030204" charset="0"/>
                        <a:ea typeface="Cambria" panose="02040503050406030204" charset="0"/>
                        <a:cs typeface="Cambria" panose="0204050305040603020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4" name="表格 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4182435"/>
              </p:ext>
            </p:extLst>
          </p:nvPr>
        </p:nvGraphicFramePr>
        <p:xfrm>
          <a:off x="4293514" y="4211522"/>
          <a:ext cx="1243870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38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0815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mr-IN" altLang="zh-CN" sz="2400" i="1" dirty="0">
                          <a:solidFill>
                            <a:schemeClr val="tx1"/>
                          </a:solidFill>
                          <a:latin typeface="Cambria" panose="02040503050406030204" charset="0"/>
                          <a:ea typeface="Cambria" panose="02040503050406030204" charset="0"/>
                          <a:cs typeface="Cambria" panose="02040503050406030204" charset="0"/>
                        </a:rPr>
                        <a:t>……</a:t>
                      </a:r>
                      <a:endParaRPr lang="zh-CN" altLang="en-US" sz="2400" i="0" dirty="0">
                        <a:solidFill>
                          <a:schemeClr val="tx1"/>
                        </a:solidFill>
                        <a:latin typeface="Cambria" panose="02040503050406030204" charset="0"/>
                        <a:ea typeface="Cambria" panose="02040503050406030204" charset="0"/>
                        <a:cs typeface="Cambria" panose="0204050305040603020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5" name="表格 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1551568"/>
              </p:ext>
            </p:extLst>
          </p:nvPr>
        </p:nvGraphicFramePr>
        <p:xfrm>
          <a:off x="5892557" y="4211522"/>
          <a:ext cx="1243870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38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08153">
                <a:tc>
                  <a:txBody>
                    <a:bodyPr/>
                    <a:lstStyle/>
                    <a:p>
                      <a:pPr algn="ctr"/>
                      <a:endParaRPr lang="zh-CN" altLang="en-US" sz="2400" i="1" dirty="0">
                        <a:solidFill>
                          <a:schemeClr val="tx1"/>
                        </a:solidFill>
                        <a:latin typeface="Cambria" panose="02040503050406030204" charset="0"/>
                        <a:ea typeface="Cambria" panose="02040503050406030204" charset="0"/>
                        <a:cs typeface="Cambria" panose="0204050305040603020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6" name="表格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4362857"/>
              </p:ext>
            </p:extLst>
          </p:nvPr>
        </p:nvGraphicFramePr>
        <p:xfrm>
          <a:off x="7495103" y="4219660"/>
          <a:ext cx="1243870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38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08153">
                <a:tc>
                  <a:txBody>
                    <a:bodyPr/>
                    <a:lstStyle/>
                    <a:p>
                      <a:pPr algn="ctr"/>
                      <a:endParaRPr lang="zh-CN" altLang="en-US" sz="2400" i="1" dirty="0">
                        <a:solidFill>
                          <a:schemeClr val="tx1"/>
                        </a:solidFill>
                        <a:latin typeface="Cambria" panose="02040503050406030204" charset="0"/>
                        <a:ea typeface="Cambria" panose="02040503050406030204" charset="0"/>
                        <a:cs typeface="Cambria" panose="0204050305040603020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7" name="表格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1821669"/>
              </p:ext>
            </p:extLst>
          </p:nvPr>
        </p:nvGraphicFramePr>
        <p:xfrm>
          <a:off x="2694075" y="5139360"/>
          <a:ext cx="1243870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38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08153">
                <a:tc>
                  <a:txBody>
                    <a:bodyPr/>
                    <a:lstStyle/>
                    <a:p>
                      <a:pPr algn="ctr"/>
                      <a:endParaRPr lang="zh-CN" altLang="en-US" sz="2400" i="1" dirty="0">
                        <a:solidFill>
                          <a:schemeClr val="tx1"/>
                        </a:solidFill>
                        <a:latin typeface="Cambria" panose="02040503050406030204" charset="0"/>
                        <a:ea typeface="Cambria" panose="02040503050406030204" charset="0"/>
                        <a:cs typeface="Cambria" panose="0204050305040603020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8" name="表格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5899869"/>
              </p:ext>
            </p:extLst>
          </p:nvPr>
        </p:nvGraphicFramePr>
        <p:xfrm>
          <a:off x="4293514" y="5134315"/>
          <a:ext cx="1243870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38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08153">
                <a:tc>
                  <a:txBody>
                    <a:bodyPr/>
                    <a:lstStyle/>
                    <a:p>
                      <a:pPr algn="ctr"/>
                      <a:endParaRPr lang="zh-CN" altLang="en-US" sz="2400" i="1" dirty="0">
                        <a:solidFill>
                          <a:schemeClr val="tx1"/>
                        </a:solidFill>
                        <a:latin typeface="Cambria" panose="02040503050406030204" charset="0"/>
                        <a:ea typeface="Cambria" panose="02040503050406030204" charset="0"/>
                        <a:cs typeface="Cambria" panose="0204050305040603020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9" name="表格 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2975433"/>
              </p:ext>
            </p:extLst>
          </p:nvPr>
        </p:nvGraphicFramePr>
        <p:xfrm>
          <a:off x="5892557" y="5134315"/>
          <a:ext cx="1243870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38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08153">
                <a:tc>
                  <a:txBody>
                    <a:bodyPr/>
                    <a:lstStyle/>
                    <a:p>
                      <a:pPr algn="ctr"/>
                      <a:endParaRPr lang="zh-CN" altLang="en-US" sz="2400" i="1" dirty="0">
                        <a:solidFill>
                          <a:schemeClr val="tx1"/>
                        </a:solidFill>
                        <a:latin typeface="Cambria" panose="02040503050406030204" charset="0"/>
                        <a:ea typeface="Cambria" panose="02040503050406030204" charset="0"/>
                        <a:cs typeface="Cambria" panose="0204050305040603020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0" name="表格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0727593"/>
              </p:ext>
            </p:extLst>
          </p:nvPr>
        </p:nvGraphicFramePr>
        <p:xfrm>
          <a:off x="7495103" y="5142453"/>
          <a:ext cx="1243870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38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0815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2400" i="1" dirty="0">
                          <a:solidFill>
                            <a:schemeClr val="tx1"/>
                          </a:solidFill>
                          <a:latin typeface="Cambria" panose="02040503050406030204" charset="0"/>
                          <a:ea typeface="Cambria" panose="02040503050406030204" charset="0"/>
                          <a:cs typeface="Cambria" panose="02040503050406030204" charset="0"/>
                        </a:rPr>
                        <a:t>Off </a:t>
                      </a:r>
                      <a:r>
                        <a:rPr lang="en-US" altLang="zh-CN" sz="2400" i="0" dirty="0">
                          <a:solidFill>
                            <a:schemeClr val="tx1"/>
                          </a:solidFill>
                          <a:latin typeface="Cambria" panose="02040503050406030204" charset="0"/>
                          <a:ea typeface="Cambria" panose="02040503050406030204" charset="0"/>
                          <a:cs typeface="Cambria" panose="02040503050406030204" charset="0"/>
                        </a:rPr>
                        <a:t>, 7</a:t>
                      </a:r>
                      <a:endParaRPr lang="zh-CN" altLang="en-US" sz="2400" i="0" dirty="0">
                        <a:solidFill>
                          <a:schemeClr val="tx1"/>
                        </a:solidFill>
                        <a:latin typeface="Cambria" panose="02040503050406030204" charset="0"/>
                        <a:ea typeface="Cambria" panose="02040503050406030204" charset="0"/>
                        <a:cs typeface="Cambria" panose="0204050305040603020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zh-CN" sz="3600" b="1" dirty="0">
                <a:latin typeface="Arial" panose="020B0604020202090204" pitchFamily="34" charset="0"/>
                <a:ea typeface="Arial" panose="020B0604020202090204" pitchFamily="34" charset="0"/>
                <a:cs typeface="Arial" panose="020B0604020202090204" pitchFamily="34" charset="0"/>
              </a:rPr>
              <a:t>On-Off sketch: Persistence Estimation</a:t>
            </a:r>
            <a:endParaRPr kumimoji="1" lang="zh-CN" altLang="en-US" sz="3600" b="1" dirty="0">
              <a:latin typeface="Arial" panose="020B0604020202090204" pitchFamily="34" charset="0"/>
              <a:ea typeface="Arial" panose="020B0604020202090204" pitchFamily="34" charset="0"/>
              <a:cs typeface="Arial" panose="020B0604020202090204" pitchFamily="34" charset="0"/>
            </a:endParaRPr>
          </a:p>
        </p:txBody>
      </p:sp>
      <p:sp>
        <p:nvSpPr>
          <p:cNvPr id="9" name="内容占位符 2"/>
          <p:cNvSpPr txBox="1"/>
          <p:nvPr/>
        </p:nvSpPr>
        <p:spPr>
          <a:xfrm>
            <a:off x="838200" y="1690688"/>
            <a:ext cx="9475033" cy="32085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90204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90204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90204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90204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90204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90204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90204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90204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90204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endParaRPr lang="en-US" altLang="zh-CN" dirty="0">
              <a:latin typeface="Arial" panose="020B0604020202090204" pitchFamily="34" charset="0"/>
              <a:ea typeface="Arial" panose="020B0604020202090204" pitchFamily="34" charset="0"/>
              <a:cs typeface="Arial" panose="020B0604020202090204" pitchFamily="34" charset="0"/>
            </a:endParaRPr>
          </a:p>
        </p:txBody>
      </p:sp>
      <p:cxnSp>
        <p:nvCxnSpPr>
          <p:cNvPr id="13" name="直线箭头连接符 12"/>
          <p:cNvCxnSpPr/>
          <p:nvPr/>
        </p:nvCxnSpPr>
        <p:spPr>
          <a:xfrm flipH="1">
            <a:off x="3323851" y="2370339"/>
            <a:ext cx="2692798" cy="855093"/>
          </a:xfrm>
          <a:prstGeom prst="straightConnector1">
            <a:avLst/>
          </a:prstGeom>
          <a:ln w="38100">
            <a:solidFill>
              <a:schemeClr val="tx1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文本框 14"/>
              <p:cNvSpPr txBox="1"/>
              <p:nvPr/>
            </p:nvSpPr>
            <p:spPr>
              <a:xfrm>
                <a:off x="4272768" y="2397934"/>
                <a:ext cx="42633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zh-CN" sz="2400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zh-CN" sz="2400" b="1" i="1">
                              <a:latin typeface="Cambria Math" charset="0"/>
                            </a:rPr>
                            <m:t>𝒉</m:t>
                          </m:r>
                        </m:e>
                        <m:sub>
                          <m:r>
                            <a:rPr kumimoji="1" lang="en-US" altLang="zh-CN" sz="2400" b="1" i="1">
                              <a:latin typeface="Cambria Math" charset="0"/>
                            </a:rPr>
                            <m:t>𝟏</m:t>
                          </m:r>
                        </m:sub>
                      </m:sSub>
                    </m:oMath>
                  </m:oMathPara>
                </a14:m>
                <a:endParaRPr kumimoji="1" lang="zh-CN" altLang="en-US" sz="2400" b="1" dirty="0"/>
              </a:p>
            </p:txBody>
          </p:sp>
        </mc:Choice>
        <mc:Fallback xmlns="">
          <p:sp>
            <p:nvSpPr>
              <p:cNvPr id="15" name="文本框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72768" y="2397934"/>
                <a:ext cx="426334" cy="369332"/>
              </a:xfrm>
              <a:prstGeom prst="rect">
                <a:avLst/>
              </a:prstGeom>
              <a:blipFill rotWithShape="1">
                <a:blip r:embed="rId3"/>
                <a:stretch>
                  <a:fillRect l="-114" t="-47" r="-23658" b="155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右大括号 18"/>
          <p:cNvSpPr/>
          <p:nvPr/>
        </p:nvSpPr>
        <p:spPr>
          <a:xfrm>
            <a:off x="8887375" y="3282353"/>
            <a:ext cx="237782" cy="2337110"/>
          </a:xfrm>
          <a:prstGeom prst="rightBrac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zh-CN" altLang="en-US" sz="2400"/>
          </a:p>
        </p:txBody>
      </p:sp>
      <p:sp>
        <p:nvSpPr>
          <p:cNvPr id="20" name="右大括号 19"/>
          <p:cNvSpPr/>
          <p:nvPr/>
        </p:nvSpPr>
        <p:spPr>
          <a:xfrm rot="5400000">
            <a:off x="5602306" y="2878655"/>
            <a:ext cx="270222" cy="6086684"/>
          </a:xfrm>
          <a:prstGeom prst="rightBrac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zh-CN" altLang="en-US" sz="240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文本框 20"/>
              <p:cNvSpPr txBox="1"/>
              <p:nvPr/>
            </p:nvSpPr>
            <p:spPr>
              <a:xfrm>
                <a:off x="5198817" y="6062463"/>
                <a:ext cx="1453834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kumimoji="1" lang="en-US" altLang="zh-CN" sz="2400" b="1" i="1">
                        <a:latin typeface="Cambria Math" panose="02040503050406030204" charset="0"/>
                      </a:rPr>
                      <m:t>𝒍</m:t>
                    </m:r>
                  </m:oMath>
                </a14:m>
                <a:r>
                  <a:rPr kumimoji="1" lang="en-US" altLang="zh-CN" sz="2400" b="1" dirty="0">
                    <a:latin typeface="Times New Roman" panose="02020603050405020304" charset="0"/>
                    <a:ea typeface="Times New Roman" panose="02020603050405020304" charset="0"/>
                    <a:cs typeface="Times New Roman" panose="02020603050405020304" charset="0"/>
                  </a:rPr>
                  <a:t> counters</a:t>
                </a:r>
                <a:endParaRPr kumimoji="1" lang="zh-CN" altLang="en-US" sz="2400" b="1" dirty="0">
                  <a:latin typeface="Times New Roman" panose="02020603050405020304" charset="0"/>
                  <a:ea typeface="Times New Roman" panose="02020603050405020304" charset="0"/>
                  <a:cs typeface="Times New Roman" panose="02020603050405020304" charset="0"/>
                </a:endParaRPr>
              </a:p>
            </p:txBody>
          </p:sp>
        </mc:Choice>
        <mc:Fallback xmlns="">
          <p:sp>
            <p:nvSpPr>
              <p:cNvPr id="21" name="文本框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98817" y="6062463"/>
                <a:ext cx="1453834" cy="369332"/>
              </a:xfrm>
              <a:prstGeom prst="rect">
                <a:avLst/>
              </a:prstGeom>
              <a:blipFill rotWithShape="1">
                <a:blip r:embed="rId4"/>
                <a:stretch>
                  <a:fillRect l="-5" t="-32" r="27" b="139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文本框 21"/>
              <p:cNvSpPr txBox="1"/>
              <p:nvPr/>
            </p:nvSpPr>
            <p:spPr>
              <a:xfrm>
                <a:off x="9076169" y="4255456"/>
                <a:ext cx="1493109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kumimoji="1" lang="en-US" altLang="zh-CN" sz="2400" b="1" i="1">
                        <a:latin typeface="Cambria Math" panose="02040503050406030204" charset="0"/>
                      </a:rPr>
                      <m:t>𝒅</m:t>
                    </m:r>
                  </m:oMath>
                </a14:m>
                <a:r>
                  <a:rPr kumimoji="1" lang="en-US" altLang="zh-CN" sz="2400" b="1" dirty="0">
                    <a:latin typeface="Times New Roman" panose="02020603050405020304" charset="0"/>
                  </a:rPr>
                  <a:t> arrays</a:t>
                </a:r>
              </a:p>
            </p:txBody>
          </p:sp>
        </mc:Choice>
        <mc:Fallback xmlns="">
          <p:sp>
            <p:nvSpPr>
              <p:cNvPr id="22" name="文本框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76169" y="4255456"/>
                <a:ext cx="1493109" cy="369332"/>
              </a:xfrm>
              <a:prstGeom prst="rect">
                <a:avLst/>
              </a:prstGeom>
              <a:blipFill rotWithShape="1">
                <a:blip r:embed="rId5"/>
                <a:stretch>
                  <a:fillRect l="-8" t="-87" r="23" b="22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3" name="组 22"/>
          <p:cNvGrpSpPr/>
          <p:nvPr/>
        </p:nvGrpSpPr>
        <p:grpSpPr>
          <a:xfrm>
            <a:off x="5800649" y="1937842"/>
            <a:ext cx="432444" cy="432496"/>
            <a:chOff x="3335252" y="382196"/>
            <a:chExt cx="432444" cy="432496"/>
          </a:xfrm>
          <a:noFill/>
        </p:grpSpPr>
        <p:sp>
          <p:nvSpPr>
            <p:cNvPr id="24" name="椭圆 23"/>
            <p:cNvSpPr/>
            <p:nvPr/>
          </p:nvSpPr>
          <p:spPr>
            <a:xfrm>
              <a:off x="3335252" y="382196"/>
              <a:ext cx="432000" cy="43249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2400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5" name="文本框 24"/>
                <p:cNvSpPr txBox="1"/>
                <p:nvPr/>
              </p:nvSpPr>
              <p:spPr>
                <a:xfrm>
                  <a:off x="3367010" y="393790"/>
                  <a:ext cx="400686" cy="369332"/>
                </a:xfrm>
                <a:prstGeom prst="rect">
                  <a:avLst/>
                </a:prstGeom>
                <a:grp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kumimoji="1" lang="en-US" altLang="zh-CN" sz="2400" b="1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kumimoji="1" lang="en-US" altLang="zh-CN" sz="2400" b="1" i="1">
                                <a:latin typeface="Cambria Math" charset="0"/>
                              </a:rPr>
                              <m:t>𝒆</m:t>
                            </m:r>
                          </m:e>
                          <m:sub>
                            <m:r>
                              <a:rPr kumimoji="1" lang="en-US" altLang="zh-CN" sz="2400" b="1" i="1">
                                <a:latin typeface="Cambria Math" charset="0"/>
                              </a:rPr>
                              <m:t>𝟑</m:t>
                            </m:r>
                          </m:sub>
                        </m:sSub>
                      </m:oMath>
                    </m:oMathPara>
                  </a14:m>
                  <a:endParaRPr kumimoji="1" lang="zh-CN" altLang="en-US" sz="2400" b="1" dirty="0"/>
                </a:p>
              </p:txBody>
            </p:sp>
          </mc:Choice>
          <mc:Fallback xmlns="">
            <p:sp>
              <p:nvSpPr>
                <p:cNvPr id="25" name="文本框 2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367010" y="393790"/>
                  <a:ext cx="400686" cy="369332"/>
                </a:xfrm>
                <a:prstGeom prst="rect">
                  <a:avLst/>
                </a:prstGeom>
                <a:blipFill rotWithShape="1">
                  <a:blip r:embed="rId6"/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cxnSp>
        <p:nvCxnSpPr>
          <p:cNvPr id="26" name="直线箭头连接符 25"/>
          <p:cNvCxnSpPr/>
          <p:nvPr/>
        </p:nvCxnSpPr>
        <p:spPr>
          <a:xfrm flipH="1">
            <a:off x="4915449" y="2370338"/>
            <a:ext cx="1101200" cy="1841184"/>
          </a:xfrm>
          <a:prstGeom prst="straightConnector1">
            <a:avLst/>
          </a:prstGeom>
          <a:ln w="38100">
            <a:solidFill>
              <a:schemeClr val="tx1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线箭头连接符 26"/>
          <p:cNvCxnSpPr/>
          <p:nvPr/>
        </p:nvCxnSpPr>
        <p:spPr>
          <a:xfrm>
            <a:off x="6016649" y="2370338"/>
            <a:ext cx="2239611" cy="2766760"/>
          </a:xfrm>
          <a:prstGeom prst="straightConnector1">
            <a:avLst/>
          </a:prstGeom>
          <a:ln w="38100">
            <a:solidFill>
              <a:schemeClr val="tx1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文本框 27"/>
              <p:cNvSpPr txBox="1"/>
              <p:nvPr/>
            </p:nvSpPr>
            <p:spPr>
              <a:xfrm>
                <a:off x="5147131" y="2771186"/>
                <a:ext cx="426335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zh-CN" sz="2400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zh-CN" sz="2400" b="1" i="1">
                              <a:latin typeface="Cambria Math" charset="0"/>
                            </a:rPr>
                            <m:t>𝒉</m:t>
                          </m:r>
                        </m:e>
                        <m:sub>
                          <m:r>
                            <a:rPr kumimoji="1" lang="en-US" altLang="zh-CN" sz="2400" b="1" i="1">
                              <a:latin typeface="Cambria Math" charset="0"/>
                            </a:rPr>
                            <m:t>𝟐</m:t>
                          </m:r>
                        </m:sub>
                      </m:sSub>
                    </m:oMath>
                  </m:oMathPara>
                </a14:m>
                <a:endParaRPr kumimoji="1" lang="zh-CN" altLang="en-US" sz="2400" b="1" dirty="0"/>
              </a:p>
            </p:txBody>
          </p:sp>
        </mc:Choice>
        <mc:Fallback xmlns="">
          <p:sp>
            <p:nvSpPr>
              <p:cNvPr id="28" name="文本框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7131" y="2771186"/>
                <a:ext cx="426335" cy="369332"/>
              </a:xfrm>
              <a:prstGeom prst="rect">
                <a:avLst/>
              </a:prstGeom>
              <a:blipFill rotWithShape="1">
                <a:blip r:embed="rId7"/>
                <a:stretch>
                  <a:fillRect l="-107" t="-12" r="-23665" b="12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文本框 28"/>
              <p:cNvSpPr txBox="1"/>
              <p:nvPr/>
            </p:nvSpPr>
            <p:spPr>
              <a:xfrm>
                <a:off x="6557065" y="2680690"/>
                <a:ext cx="426335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zh-CN" sz="2400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zh-CN" sz="2400" b="1" i="1">
                              <a:latin typeface="Cambria Math" charset="0"/>
                            </a:rPr>
                            <m:t>𝒉</m:t>
                          </m:r>
                        </m:e>
                        <m:sub>
                          <m:r>
                            <a:rPr kumimoji="1" lang="en-US" altLang="zh-CN" sz="2400" b="1" i="1">
                              <a:latin typeface="Cambria Math" charset="0"/>
                            </a:rPr>
                            <m:t>𝟑</m:t>
                          </m:r>
                        </m:sub>
                      </m:sSub>
                    </m:oMath>
                  </m:oMathPara>
                </a14:m>
                <a:endParaRPr kumimoji="1" lang="zh-CN" altLang="en-US" sz="2400" b="1" dirty="0"/>
              </a:p>
            </p:txBody>
          </p:sp>
        </mc:Choice>
        <mc:Fallback xmlns="">
          <p:sp>
            <p:nvSpPr>
              <p:cNvPr id="29" name="文本框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57065" y="2680690"/>
                <a:ext cx="426335" cy="369332"/>
              </a:xfrm>
              <a:prstGeom prst="rect">
                <a:avLst/>
              </a:prstGeom>
              <a:blipFill rotWithShape="1">
                <a:blip r:embed="rId8"/>
                <a:stretch>
                  <a:fillRect l="-13" t="-96" r="-23759" b="32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2" name="表格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2156974"/>
              </p:ext>
            </p:extLst>
          </p:nvPr>
        </p:nvGraphicFramePr>
        <p:xfrm>
          <a:off x="2694075" y="3301912"/>
          <a:ext cx="1243870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38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08153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i="1" dirty="0">
                          <a:solidFill>
                            <a:srgbClr val="FF0000"/>
                          </a:solidFill>
                          <a:latin typeface="Cambria" panose="02040503050406030204" charset="0"/>
                          <a:ea typeface="Cambria" panose="02040503050406030204" charset="0"/>
                          <a:cs typeface="Cambria" panose="02040503050406030204" charset="0"/>
                        </a:rPr>
                        <a:t>On </a:t>
                      </a:r>
                      <a:r>
                        <a:rPr lang="en-US" altLang="zh-CN" sz="2400" i="0" dirty="0">
                          <a:solidFill>
                            <a:srgbClr val="FF0000"/>
                          </a:solidFill>
                          <a:latin typeface="Cambria" panose="02040503050406030204" charset="0"/>
                          <a:ea typeface="Cambria" panose="02040503050406030204" charset="0"/>
                          <a:cs typeface="Cambria" panose="02040503050406030204" charset="0"/>
                        </a:rPr>
                        <a:t>, 5</a:t>
                      </a:r>
                      <a:endParaRPr lang="zh-CN" altLang="en-US" sz="2400" i="0" dirty="0">
                        <a:solidFill>
                          <a:srgbClr val="FF0000"/>
                        </a:solidFill>
                        <a:latin typeface="Cambria" panose="02040503050406030204" charset="0"/>
                        <a:ea typeface="Cambria" panose="02040503050406030204" charset="0"/>
                        <a:cs typeface="Cambria" panose="0204050305040603020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0" name="表格 29"/>
          <p:cNvGraphicFramePr>
            <a:graphicFrameLocks noGrp="1"/>
          </p:cNvGraphicFramePr>
          <p:nvPr/>
        </p:nvGraphicFramePr>
        <p:xfrm>
          <a:off x="4293514" y="3296867"/>
          <a:ext cx="1243870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38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08153">
                <a:tc>
                  <a:txBody>
                    <a:bodyPr/>
                    <a:lstStyle/>
                    <a:p>
                      <a:pPr algn="ctr"/>
                      <a:endParaRPr lang="zh-CN" altLang="en-US" sz="2400" i="1" dirty="0">
                        <a:solidFill>
                          <a:schemeClr val="tx1"/>
                        </a:solidFill>
                        <a:latin typeface="Cambria" panose="02040503050406030204" charset="0"/>
                        <a:ea typeface="Cambria" panose="02040503050406030204" charset="0"/>
                        <a:cs typeface="Cambria" panose="0204050305040603020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1" name="表格 30"/>
          <p:cNvGraphicFramePr>
            <a:graphicFrameLocks noGrp="1"/>
          </p:cNvGraphicFramePr>
          <p:nvPr/>
        </p:nvGraphicFramePr>
        <p:xfrm>
          <a:off x="5892557" y="3296867"/>
          <a:ext cx="1243870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38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08153">
                <a:tc>
                  <a:txBody>
                    <a:bodyPr/>
                    <a:lstStyle/>
                    <a:p>
                      <a:pPr algn="ctr"/>
                      <a:endParaRPr lang="zh-CN" altLang="en-US" sz="2400" i="1" dirty="0">
                        <a:solidFill>
                          <a:schemeClr val="tx1"/>
                        </a:solidFill>
                        <a:latin typeface="Cambria" panose="02040503050406030204" charset="0"/>
                        <a:ea typeface="Cambria" panose="02040503050406030204" charset="0"/>
                        <a:cs typeface="Cambria" panose="0204050305040603020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2" name="表格 31"/>
          <p:cNvGraphicFramePr>
            <a:graphicFrameLocks noGrp="1"/>
          </p:cNvGraphicFramePr>
          <p:nvPr/>
        </p:nvGraphicFramePr>
        <p:xfrm>
          <a:off x="7495103" y="3305005"/>
          <a:ext cx="1243870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38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08153">
                <a:tc>
                  <a:txBody>
                    <a:bodyPr/>
                    <a:lstStyle/>
                    <a:p>
                      <a:pPr algn="ctr"/>
                      <a:endParaRPr lang="zh-CN" altLang="en-US" sz="2400" i="1" dirty="0">
                        <a:solidFill>
                          <a:schemeClr val="tx1"/>
                        </a:solidFill>
                        <a:latin typeface="Cambria" panose="02040503050406030204" charset="0"/>
                        <a:ea typeface="Cambria" panose="02040503050406030204" charset="0"/>
                        <a:cs typeface="Cambria" panose="0204050305040603020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3" name="表格 32"/>
          <p:cNvGraphicFramePr>
            <a:graphicFrameLocks noGrp="1"/>
          </p:cNvGraphicFramePr>
          <p:nvPr/>
        </p:nvGraphicFramePr>
        <p:xfrm>
          <a:off x="2694075" y="4216567"/>
          <a:ext cx="1243870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38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08153">
                <a:tc>
                  <a:txBody>
                    <a:bodyPr/>
                    <a:lstStyle/>
                    <a:p>
                      <a:pPr algn="ctr"/>
                      <a:endParaRPr lang="zh-CN" altLang="en-US" sz="2400" i="1" dirty="0">
                        <a:solidFill>
                          <a:schemeClr val="tx1"/>
                        </a:solidFill>
                        <a:latin typeface="Cambria" panose="02040503050406030204" charset="0"/>
                        <a:ea typeface="Cambria" panose="02040503050406030204" charset="0"/>
                        <a:cs typeface="Cambria" panose="0204050305040603020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4" name="表格 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282016"/>
              </p:ext>
            </p:extLst>
          </p:nvPr>
        </p:nvGraphicFramePr>
        <p:xfrm>
          <a:off x="4293514" y="4211522"/>
          <a:ext cx="1243870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38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0815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mr-IN" altLang="zh-CN" sz="2400" i="1" dirty="0">
                          <a:solidFill>
                            <a:schemeClr val="tx1"/>
                          </a:solidFill>
                          <a:latin typeface="Cambria" panose="02040503050406030204" charset="0"/>
                          <a:ea typeface="Cambria" panose="02040503050406030204" charset="0"/>
                          <a:cs typeface="Cambria" panose="02040503050406030204" charset="0"/>
                        </a:rPr>
                        <a:t>……</a:t>
                      </a:r>
                      <a:endParaRPr lang="zh-CN" altLang="en-US" sz="2400" i="0" dirty="0">
                        <a:solidFill>
                          <a:schemeClr val="tx1"/>
                        </a:solidFill>
                        <a:latin typeface="Cambria" panose="02040503050406030204" charset="0"/>
                        <a:ea typeface="Cambria" panose="02040503050406030204" charset="0"/>
                        <a:cs typeface="Cambria" panose="0204050305040603020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5" name="表格 34"/>
          <p:cNvGraphicFramePr>
            <a:graphicFrameLocks noGrp="1"/>
          </p:cNvGraphicFramePr>
          <p:nvPr/>
        </p:nvGraphicFramePr>
        <p:xfrm>
          <a:off x="5892557" y="4211522"/>
          <a:ext cx="1243870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38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08153">
                <a:tc>
                  <a:txBody>
                    <a:bodyPr/>
                    <a:lstStyle/>
                    <a:p>
                      <a:pPr algn="ctr"/>
                      <a:endParaRPr lang="zh-CN" altLang="en-US" sz="2400" i="1" dirty="0">
                        <a:solidFill>
                          <a:schemeClr val="tx1"/>
                        </a:solidFill>
                        <a:latin typeface="Cambria" panose="02040503050406030204" charset="0"/>
                        <a:ea typeface="Cambria" panose="02040503050406030204" charset="0"/>
                        <a:cs typeface="Cambria" panose="0204050305040603020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6" name="表格 35"/>
          <p:cNvGraphicFramePr>
            <a:graphicFrameLocks noGrp="1"/>
          </p:cNvGraphicFramePr>
          <p:nvPr/>
        </p:nvGraphicFramePr>
        <p:xfrm>
          <a:off x="7495103" y="4219660"/>
          <a:ext cx="1243870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38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08153">
                <a:tc>
                  <a:txBody>
                    <a:bodyPr/>
                    <a:lstStyle/>
                    <a:p>
                      <a:pPr algn="ctr"/>
                      <a:endParaRPr lang="zh-CN" altLang="en-US" sz="2400" i="1" dirty="0">
                        <a:solidFill>
                          <a:schemeClr val="tx1"/>
                        </a:solidFill>
                        <a:latin typeface="Cambria" panose="02040503050406030204" charset="0"/>
                        <a:ea typeface="Cambria" panose="02040503050406030204" charset="0"/>
                        <a:cs typeface="Cambria" panose="0204050305040603020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7" name="表格 36"/>
          <p:cNvGraphicFramePr>
            <a:graphicFrameLocks noGrp="1"/>
          </p:cNvGraphicFramePr>
          <p:nvPr/>
        </p:nvGraphicFramePr>
        <p:xfrm>
          <a:off x="2694075" y="5139360"/>
          <a:ext cx="1243870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38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08153">
                <a:tc>
                  <a:txBody>
                    <a:bodyPr/>
                    <a:lstStyle/>
                    <a:p>
                      <a:pPr algn="ctr"/>
                      <a:endParaRPr lang="zh-CN" altLang="en-US" sz="2400" i="1" dirty="0">
                        <a:solidFill>
                          <a:schemeClr val="tx1"/>
                        </a:solidFill>
                        <a:latin typeface="Cambria" panose="02040503050406030204" charset="0"/>
                        <a:ea typeface="Cambria" panose="02040503050406030204" charset="0"/>
                        <a:cs typeface="Cambria" panose="0204050305040603020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8" name="表格 37"/>
          <p:cNvGraphicFramePr>
            <a:graphicFrameLocks noGrp="1"/>
          </p:cNvGraphicFramePr>
          <p:nvPr/>
        </p:nvGraphicFramePr>
        <p:xfrm>
          <a:off x="4293514" y="5134315"/>
          <a:ext cx="1243870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38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08153">
                <a:tc>
                  <a:txBody>
                    <a:bodyPr/>
                    <a:lstStyle/>
                    <a:p>
                      <a:pPr algn="ctr"/>
                      <a:endParaRPr lang="zh-CN" altLang="en-US" sz="2400" i="1" dirty="0">
                        <a:solidFill>
                          <a:schemeClr val="tx1"/>
                        </a:solidFill>
                        <a:latin typeface="Cambria" panose="02040503050406030204" charset="0"/>
                        <a:ea typeface="Cambria" panose="02040503050406030204" charset="0"/>
                        <a:cs typeface="Cambria" panose="0204050305040603020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9" name="表格 38"/>
          <p:cNvGraphicFramePr>
            <a:graphicFrameLocks noGrp="1"/>
          </p:cNvGraphicFramePr>
          <p:nvPr/>
        </p:nvGraphicFramePr>
        <p:xfrm>
          <a:off x="5892557" y="5134315"/>
          <a:ext cx="1243870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38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08153">
                <a:tc>
                  <a:txBody>
                    <a:bodyPr/>
                    <a:lstStyle/>
                    <a:p>
                      <a:pPr algn="ctr"/>
                      <a:endParaRPr lang="zh-CN" altLang="en-US" sz="2400" i="1" dirty="0">
                        <a:solidFill>
                          <a:schemeClr val="tx1"/>
                        </a:solidFill>
                        <a:latin typeface="Cambria" panose="02040503050406030204" charset="0"/>
                        <a:ea typeface="Cambria" panose="02040503050406030204" charset="0"/>
                        <a:cs typeface="Cambria" panose="0204050305040603020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0" name="表格 39"/>
          <p:cNvGraphicFramePr>
            <a:graphicFrameLocks noGrp="1"/>
          </p:cNvGraphicFramePr>
          <p:nvPr/>
        </p:nvGraphicFramePr>
        <p:xfrm>
          <a:off x="7495103" y="5142453"/>
          <a:ext cx="1243870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38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0815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2400" i="1" dirty="0">
                          <a:solidFill>
                            <a:schemeClr val="tx1"/>
                          </a:solidFill>
                          <a:latin typeface="Cambria" panose="02040503050406030204" charset="0"/>
                          <a:ea typeface="Cambria" panose="02040503050406030204" charset="0"/>
                          <a:cs typeface="Cambria" panose="02040503050406030204" charset="0"/>
                        </a:rPr>
                        <a:t>Off </a:t>
                      </a:r>
                      <a:r>
                        <a:rPr lang="en-US" altLang="zh-CN" sz="2400" i="0" dirty="0">
                          <a:solidFill>
                            <a:schemeClr val="tx1"/>
                          </a:solidFill>
                          <a:latin typeface="Cambria" panose="02040503050406030204" charset="0"/>
                          <a:ea typeface="Cambria" panose="02040503050406030204" charset="0"/>
                          <a:cs typeface="Cambria" panose="02040503050406030204" charset="0"/>
                        </a:rPr>
                        <a:t>, 7</a:t>
                      </a:r>
                      <a:endParaRPr lang="zh-CN" altLang="en-US" sz="2400" i="0" dirty="0">
                        <a:solidFill>
                          <a:schemeClr val="tx1"/>
                        </a:solidFill>
                        <a:latin typeface="Cambria" panose="02040503050406030204" charset="0"/>
                        <a:ea typeface="Cambria" panose="02040503050406030204" charset="0"/>
                        <a:cs typeface="Cambria" panose="0204050305040603020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952367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zh-CN" sz="3600" b="1" dirty="0">
                <a:latin typeface="Arial" panose="020B0604020202090204" pitchFamily="34" charset="0"/>
                <a:ea typeface="Arial" panose="020B0604020202090204" pitchFamily="34" charset="0"/>
                <a:cs typeface="Arial" panose="020B0604020202090204" pitchFamily="34" charset="0"/>
              </a:rPr>
              <a:t>On-Off sketch: Persistence Estimation</a:t>
            </a:r>
            <a:endParaRPr kumimoji="1" lang="zh-CN" altLang="en-US" sz="3600" b="1" dirty="0">
              <a:latin typeface="Arial" panose="020B0604020202090204" pitchFamily="34" charset="0"/>
              <a:ea typeface="Arial" panose="020B0604020202090204" pitchFamily="34" charset="0"/>
              <a:cs typeface="Arial" panose="020B0604020202090204" pitchFamily="34" charset="0"/>
            </a:endParaRPr>
          </a:p>
        </p:txBody>
      </p:sp>
      <p:sp>
        <p:nvSpPr>
          <p:cNvPr id="9" name="内容占位符 2"/>
          <p:cNvSpPr txBox="1"/>
          <p:nvPr/>
        </p:nvSpPr>
        <p:spPr>
          <a:xfrm>
            <a:off x="838200" y="1690688"/>
            <a:ext cx="9475033" cy="32085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90204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90204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90204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90204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90204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90204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90204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90204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90204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endParaRPr lang="en-US" altLang="zh-CN" dirty="0">
              <a:latin typeface="Arial" panose="020B0604020202090204" pitchFamily="34" charset="0"/>
              <a:ea typeface="Arial" panose="020B0604020202090204" pitchFamily="34" charset="0"/>
              <a:cs typeface="Arial" panose="020B0604020202090204" pitchFamily="34" charset="0"/>
            </a:endParaRPr>
          </a:p>
        </p:txBody>
      </p:sp>
      <p:graphicFrame>
        <p:nvGraphicFramePr>
          <p:cNvPr id="12" name="表格 11"/>
          <p:cNvGraphicFramePr>
            <a:graphicFrameLocks noGrp="1"/>
          </p:cNvGraphicFramePr>
          <p:nvPr/>
        </p:nvGraphicFramePr>
        <p:xfrm>
          <a:off x="2694075" y="3301912"/>
          <a:ext cx="1243870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38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08153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i="1" dirty="0">
                          <a:solidFill>
                            <a:srgbClr val="FF0000"/>
                          </a:solidFill>
                          <a:latin typeface="Cambria" panose="02040503050406030204" charset="0"/>
                          <a:ea typeface="Cambria" panose="02040503050406030204" charset="0"/>
                          <a:cs typeface="Cambria" panose="02040503050406030204" charset="0"/>
                        </a:rPr>
                        <a:t>Off </a:t>
                      </a:r>
                      <a:r>
                        <a:rPr lang="en-US" altLang="zh-CN" sz="2400" i="0" dirty="0">
                          <a:solidFill>
                            <a:srgbClr val="FF0000"/>
                          </a:solidFill>
                          <a:latin typeface="Cambria" panose="02040503050406030204" charset="0"/>
                          <a:ea typeface="Cambria" panose="02040503050406030204" charset="0"/>
                          <a:cs typeface="Cambria" panose="02040503050406030204" charset="0"/>
                        </a:rPr>
                        <a:t>, 6</a:t>
                      </a:r>
                      <a:endParaRPr lang="zh-CN" altLang="en-US" sz="2400" i="0" dirty="0">
                        <a:solidFill>
                          <a:srgbClr val="FF0000"/>
                        </a:solidFill>
                        <a:latin typeface="Cambria" panose="02040503050406030204" charset="0"/>
                        <a:ea typeface="Cambria" panose="02040503050406030204" charset="0"/>
                        <a:cs typeface="Cambria" panose="0204050305040603020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13" name="直线箭头连接符 12"/>
          <p:cNvCxnSpPr/>
          <p:nvPr/>
        </p:nvCxnSpPr>
        <p:spPr>
          <a:xfrm flipH="1">
            <a:off x="3323851" y="2370339"/>
            <a:ext cx="2692798" cy="855093"/>
          </a:xfrm>
          <a:prstGeom prst="straightConnector1">
            <a:avLst/>
          </a:prstGeom>
          <a:ln w="38100">
            <a:solidFill>
              <a:schemeClr val="tx1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文本框 14"/>
              <p:cNvSpPr txBox="1"/>
              <p:nvPr/>
            </p:nvSpPr>
            <p:spPr>
              <a:xfrm>
                <a:off x="4272768" y="2397934"/>
                <a:ext cx="42633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zh-CN" sz="2400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zh-CN" sz="2400" b="1" i="1">
                              <a:latin typeface="Cambria Math" charset="0"/>
                            </a:rPr>
                            <m:t>𝒉</m:t>
                          </m:r>
                        </m:e>
                        <m:sub>
                          <m:r>
                            <a:rPr kumimoji="1" lang="en-US" altLang="zh-CN" sz="2400" b="1" i="1">
                              <a:latin typeface="Cambria Math" charset="0"/>
                            </a:rPr>
                            <m:t>𝟏</m:t>
                          </m:r>
                        </m:sub>
                      </m:sSub>
                    </m:oMath>
                  </m:oMathPara>
                </a14:m>
                <a:endParaRPr kumimoji="1" lang="zh-CN" altLang="en-US" sz="2400" b="1" dirty="0"/>
              </a:p>
            </p:txBody>
          </p:sp>
        </mc:Choice>
        <mc:Fallback xmlns="">
          <p:sp>
            <p:nvSpPr>
              <p:cNvPr id="15" name="文本框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72768" y="2397934"/>
                <a:ext cx="426334" cy="369332"/>
              </a:xfrm>
              <a:prstGeom prst="rect">
                <a:avLst/>
              </a:prstGeom>
              <a:blipFill rotWithShape="1">
                <a:blip r:embed="rId3"/>
                <a:stretch>
                  <a:fillRect l="-114" t="-47" r="-23658" b="155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右大括号 18"/>
          <p:cNvSpPr/>
          <p:nvPr/>
        </p:nvSpPr>
        <p:spPr>
          <a:xfrm>
            <a:off x="8887375" y="3282353"/>
            <a:ext cx="237782" cy="2337110"/>
          </a:xfrm>
          <a:prstGeom prst="rightBrac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zh-CN" altLang="en-US" sz="2400"/>
          </a:p>
        </p:txBody>
      </p:sp>
      <p:sp>
        <p:nvSpPr>
          <p:cNvPr id="20" name="右大括号 19"/>
          <p:cNvSpPr/>
          <p:nvPr/>
        </p:nvSpPr>
        <p:spPr>
          <a:xfrm rot="5400000">
            <a:off x="5602306" y="2878655"/>
            <a:ext cx="270222" cy="6086684"/>
          </a:xfrm>
          <a:prstGeom prst="rightBrac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zh-CN" altLang="en-US" sz="240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文本框 20"/>
              <p:cNvSpPr txBox="1"/>
              <p:nvPr/>
            </p:nvSpPr>
            <p:spPr>
              <a:xfrm>
                <a:off x="5198817" y="6062463"/>
                <a:ext cx="1453834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kumimoji="1" lang="en-US" altLang="zh-CN" sz="2400" b="1" i="1">
                        <a:latin typeface="Cambria Math" panose="02040503050406030204" charset="0"/>
                      </a:rPr>
                      <m:t>𝒍</m:t>
                    </m:r>
                  </m:oMath>
                </a14:m>
                <a:r>
                  <a:rPr kumimoji="1" lang="en-US" altLang="zh-CN" sz="2400" b="1" dirty="0">
                    <a:latin typeface="Times New Roman" panose="02020603050405020304" charset="0"/>
                    <a:ea typeface="Times New Roman" panose="02020603050405020304" charset="0"/>
                    <a:cs typeface="Times New Roman" panose="02020603050405020304" charset="0"/>
                  </a:rPr>
                  <a:t> counters</a:t>
                </a:r>
                <a:endParaRPr kumimoji="1" lang="zh-CN" altLang="en-US" sz="2400" b="1" dirty="0">
                  <a:latin typeface="Times New Roman" panose="02020603050405020304" charset="0"/>
                  <a:ea typeface="Times New Roman" panose="02020603050405020304" charset="0"/>
                  <a:cs typeface="Times New Roman" panose="02020603050405020304" charset="0"/>
                </a:endParaRPr>
              </a:p>
            </p:txBody>
          </p:sp>
        </mc:Choice>
        <mc:Fallback xmlns="">
          <p:sp>
            <p:nvSpPr>
              <p:cNvPr id="21" name="文本框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98817" y="6062463"/>
                <a:ext cx="1453834" cy="369332"/>
              </a:xfrm>
              <a:prstGeom prst="rect">
                <a:avLst/>
              </a:prstGeom>
              <a:blipFill rotWithShape="1">
                <a:blip r:embed="rId4"/>
                <a:stretch>
                  <a:fillRect l="-5" t="-32" r="27" b="139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文本框 21"/>
              <p:cNvSpPr txBox="1"/>
              <p:nvPr/>
            </p:nvSpPr>
            <p:spPr>
              <a:xfrm>
                <a:off x="9076169" y="4255456"/>
                <a:ext cx="1493109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kumimoji="1" lang="en-US" altLang="zh-CN" sz="2400" b="1" i="1">
                        <a:latin typeface="Cambria Math" panose="02040503050406030204" charset="0"/>
                      </a:rPr>
                      <m:t>𝒅</m:t>
                    </m:r>
                  </m:oMath>
                </a14:m>
                <a:r>
                  <a:rPr kumimoji="1" lang="en-US" altLang="zh-CN" sz="2400" b="1" dirty="0">
                    <a:latin typeface="Times New Roman" panose="02020603050405020304" charset="0"/>
                  </a:rPr>
                  <a:t> arrays</a:t>
                </a:r>
              </a:p>
            </p:txBody>
          </p:sp>
        </mc:Choice>
        <mc:Fallback xmlns="">
          <p:sp>
            <p:nvSpPr>
              <p:cNvPr id="22" name="文本框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76169" y="4255456"/>
                <a:ext cx="1493109" cy="369332"/>
              </a:xfrm>
              <a:prstGeom prst="rect">
                <a:avLst/>
              </a:prstGeom>
              <a:blipFill rotWithShape="1">
                <a:blip r:embed="rId5"/>
                <a:stretch>
                  <a:fillRect l="-8" t="-87" r="23" b="22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3" name="组 22"/>
          <p:cNvGrpSpPr/>
          <p:nvPr/>
        </p:nvGrpSpPr>
        <p:grpSpPr>
          <a:xfrm>
            <a:off x="5800649" y="1937842"/>
            <a:ext cx="432444" cy="432496"/>
            <a:chOff x="3335252" y="382196"/>
            <a:chExt cx="432444" cy="432496"/>
          </a:xfrm>
          <a:noFill/>
        </p:grpSpPr>
        <p:sp>
          <p:nvSpPr>
            <p:cNvPr id="24" name="椭圆 23"/>
            <p:cNvSpPr/>
            <p:nvPr/>
          </p:nvSpPr>
          <p:spPr>
            <a:xfrm>
              <a:off x="3335252" y="382196"/>
              <a:ext cx="432000" cy="43249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2400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5" name="文本框 24"/>
                <p:cNvSpPr txBox="1"/>
                <p:nvPr/>
              </p:nvSpPr>
              <p:spPr>
                <a:xfrm>
                  <a:off x="3367010" y="393790"/>
                  <a:ext cx="400686" cy="369332"/>
                </a:xfrm>
                <a:prstGeom prst="rect">
                  <a:avLst/>
                </a:prstGeom>
                <a:grp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kumimoji="1" lang="en-US" altLang="zh-CN" sz="2400" b="1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kumimoji="1" lang="en-US" altLang="zh-CN" sz="2400" b="1" i="1">
                                <a:latin typeface="Cambria Math" charset="0"/>
                              </a:rPr>
                              <m:t>𝒆</m:t>
                            </m:r>
                          </m:e>
                          <m:sub>
                            <m:r>
                              <a:rPr kumimoji="1" lang="en-US" altLang="zh-CN" sz="2400" b="1" i="1">
                                <a:latin typeface="Cambria Math" charset="0"/>
                              </a:rPr>
                              <m:t>𝟑</m:t>
                            </m:r>
                          </m:sub>
                        </m:sSub>
                      </m:oMath>
                    </m:oMathPara>
                  </a14:m>
                  <a:endParaRPr kumimoji="1" lang="zh-CN" altLang="en-US" sz="2400" b="1" dirty="0"/>
                </a:p>
              </p:txBody>
            </p:sp>
          </mc:Choice>
          <mc:Fallback xmlns="">
            <p:sp>
              <p:nvSpPr>
                <p:cNvPr id="25" name="文本框 2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367010" y="393790"/>
                  <a:ext cx="400686" cy="369332"/>
                </a:xfrm>
                <a:prstGeom prst="rect">
                  <a:avLst/>
                </a:prstGeom>
                <a:blipFill rotWithShape="1">
                  <a:blip r:embed="rId6"/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cxnSp>
        <p:nvCxnSpPr>
          <p:cNvPr id="26" name="直线箭头连接符 25"/>
          <p:cNvCxnSpPr/>
          <p:nvPr/>
        </p:nvCxnSpPr>
        <p:spPr>
          <a:xfrm flipH="1">
            <a:off x="4915449" y="2370338"/>
            <a:ext cx="1101200" cy="1841184"/>
          </a:xfrm>
          <a:prstGeom prst="straightConnector1">
            <a:avLst/>
          </a:prstGeom>
          <a:ln w="38100">
            <a:solidFill>
              <a:schemeClr val="tx1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线箭头连接符 26"/>
          <p:cNvCxnSpPr/>
          <p:nvPr/>
        </p:nvCxnSpPr>
        <p:spPr>
          <a:xfrm>
            <a:off x="6016649" y="2370338"/>
            <a:ext cx="2239611" cy="2766760"/>
          </a:xfrm>
          <a:prstGeom prst="straightConnector1">
            <a:avLst/>
          </a:prstGeom>
          <a:ln w="38100">
            <a:solidFill>
              <a:schemeClr val="tx1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文本框 27"/>
              <p:cNvSpPr txBox="1"/>
              <p:nvPr/>
            </p:nvSpPr>
            <p:spPr>
              <a:xfrm>
                <a:off x="5147131" y="2771186"/>
                <a:ext cx="426335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zh-CN" sz="2400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zh-CN" sz="2400" b="1" i="1">
                              <a:latin typeface="Cambria Math" charset="0"/>
                            </a:rPr>
                            <m:t>𝒉</m:t>
                          </m:r>
                        </m:e>
                        <m:sub>
                          <m:r>
                            <a:rPr kumimoji="1" lang="en-US" altLang="zh-CN" sz="2400" b="1" i="1">
                              <a:latin typeface="Cambria Math" charset="0"/>
                            </a:rPr>
                            <m:t>𝟐</m:t>
                          </m:r>
                        </m:sub>
                      </m:sSub>
                    </m:oMath>
                  </m:oMathPara>
                </a14:m>
                <a:endParaRPr kumimoji="1" lang="zh-CN" altLang="en-US" sz="2400" b="1" dirty="0"/>
              </a:p>
            </p:txBody>
          </p:sp>
        </mc:Choice>
        <mc:Fallback xmlns="">
          <p:sp>
            <p:nvSpPr>
              <p:cNvPr id="28" name="文本框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7131" y="2771186"/>
                <a:ext cx="426335" cy="369332"/>
              </a:xfrm>
              <a:prstGeom prst="rect">
                <a:avLst/>
              </a:prstGeom>
              <a:blipFill rotWithShape="1">
                <a:blip r:embed="rId7"/>
                <a:stretch>
                  <a:fillRect l="-107" t="-12" r="-23665" b="12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文本框 28"/>
              <p:cNvSpPr txBox="1"/>
              <p:nvPr/>
            </p:nvSpPr>
            <p:spPr>
              <a:xfrm>
                <a:off x="6557065" y="2680690"/>
                <a:ext cx="426335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zh-CN" sz="2400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zh-CN" sz="2400" b="1" i="1">
                              <a:latin typeface="Cambria Math" charset="0"/>
                            </a:rPr>
                            <m:t>𝒉</m:t>
                          </m:r>
                        </m:e>
                        <m:sub>
                          <m:r>
                            <a:rPr kumimoji="1" lang="en-US" altLang="zh-CN" sz="2400" b="1" i="1">
                              <a:latin typeface="Cambria Math" charset="0"/>
                            </a:rPr>
                            <m:t>𝟑</m:t>
                          </m:r>
                        </m:sub>
                      </m:sSub>
                    </m:oMath>
                  </m:oMathPara>
                </a14:m>
                <a:endParaRPr kumimoji="1" lang="zh-CN" altLang="en-US" sz="2400" b="1" dirty="0"/>
              </a:p>
            </p:txBody>
          </p:sp>
        </mc:Choice>
        <mc:Fallback xmlns="">
          <p:sp>
            <p:nvSpPr>
              <p:cNvPr id="29" name="文本框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57065" y="2680690"/>
                <a:ext cx="426335" cy="369332"/>
              </a:xfrm>
              <a:prstGeom prst="rect">
                <a:avLst/>
              </a:prstGeom>
              <a:blipFill rotWithShape="1">
                <a:blip r:embed="rId8"/>
                <a:stretch>
                  <a:fillRect l="-13" t="-96" r="-23759" b="32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30" name="表格 29"/>
          <p:cNvGraphicFramePr>
            <a:graphicFrameLocks noGrp="1"/>
          </p:cNvGraphicFramePr>
          <p:nvPr/>
        </p:nvGraphicFramePr>
        <p:xfrm>
          <a:off x="4293514" y="3296867"/>
          <a:ext cx="1243870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38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08153">
                <a:tc>
                  <a:txBody>
                    <a:bodyPr/>
                    <a:lstStyle/>
                    <a:p>
                      <a:pPr algn="ctr"/>
                      <a:endParaRPr lang="zh-CN" altLang="en-US" sz="2400" i="1" dirty="0">
                        <a:solidFill>
                          <a:schemeClr val="tx1"/>
                        </a:solidFill>
                        <a:latin typeface="Cambria" panose="02040503050406030204" charset="0"/>
                        <a:ea typeface="Cambria" panose="02040503050406030204" charset="0"/>
                        <a:cs typeface="Cambria" panose="0204050305040603020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1" name="表格 30"/>
          <p:cNvGraphicFramePr>
            <a:graphicFrameLocks noGrp="1"/>
          </p:cNvGraphicFramePr>
          <p:nvPr/>
        </p:nvGraphicFramePr>
        <p:xfrm>
          <a:off x="5892557" y="3296867"/>
          <a:ext cx="1243870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38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08153">
                <a:tc>
                  <a:txBody>
                    <a:bodyPr/>
                    <a:lstStyle/>
                    <a:p>
                      <a:pPr algn="ctr"/>
                      <a:endParaRPr lang="zh-CN" altLang="en-US" sz="2400" i="1" dirty="0">
                        <a:solidFill>
                          <a:schemeClr val="tx1"/>
                        </a:solidFill>
                        <a:latin typeface="Cambria" panose="02040503050406030204" charset="0"/>
                        <a:ea typeface="Cambria" panose="02040503050406030204" charset="0"/>
                        <a:cs typeface="Cambria" panose="0204050305040603020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2" name="表格 31"/>
          <p:cNvGraphicFramePr>
            <a:graphicFrameLocks noGrp="1"/>
          </p:cNvGraphicFramePr>
          <p:nvPr/>
        </p:nvGraphicFramePr>
        <p:xfrm>
          <a:off x="7495103" y="3305005"/>
          <a:ext cx="1243870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38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08153">
                <a:tc>
                  <a:txBody>
                    <a:bodyPr/>
                    <a:lstStyle/>
                    <a:p>
                      <a:pPr algn="ctr"/>
                      <a:endParaRPr lang="zh-CN" altLang="en-US" sz="2400" i="1" dirty="0">
                        <a:solidFill>
                          <a:schemeClr val="tx1"/>
                        </a:solidFill>
                        <a:latin typeface="Cambria" panose="02040503050406030204" charset="0"/>
                        <a:ea typeface="Cambria" panose="02040503050406030204" charset="0"/>
                        <a:cs typeface="Cambria" panose="0204050305040603020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3" name="表格 32"/>
          <p:cNvGraphicFramePr>
            <a:graphicFrameLocks noGrp="1"/>
          </p:cNvGraphicFramePr>
          <p:nvPr/>
        </p:nvGraphicFramePr>
        <p:xfrm>
          <a:off x="2694075" y="4216567"/>
          <a:ext cx="1243870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38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08153">
                <a:tc>
                  <a:txBody>
                    <a:bodyPr/>
                    <a:lstStyle/>
                    <a:p>
                      <a:pPr algn="ctr"/>
                      <a:endParaRPr lang="zh-CN" altLang="en-US" sz="2400" i="1" dirty="0">
                        <a:solidFill>
                          <a:schemeClr val="tx1"/>
                        </a:solidFill>
                        <a:latin typeface="Cambria" panose="02040503050406030204" charset="0"/>
                        <a:ea typeface="Cambria" panose="02040503050406030204" charset="0"/>
                        <a:cs typeface="Cambria" panose="0204050305040603020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4" name="表格 33"/>
          <p:cNvGraphicFramePr>
            <a:graphicFrameLocks noGrp="1"/>
          </p:cNvGraphicFramePr>
          <p:nvPr/>
        </p:nvGraphicFramePr>
        <p:xfrm>
          <a:off x="4293514" y="4211522"/>
          <a:ext cx="1243870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38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0815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mr-IN" altLang="zh-CN" sz="2400" i="1" dirty="0">
                          <a:solidFill>
                            <a:schemeClr val="tx1"/>
                          </a:solidFill>
                          <a:latin typeface="Cambria" panose="02040503050406030204" charset="0"/>
                          <a:ea typeface="Cambria" panose="02040503050406030204" charset="0"/>
                          <a:cs typeface="Cambria" panose="02040503050406030204" charset="0"/>
                        </a:rPr>
                        <a:t>……</a:t>
                      </a:r>
                      <a:endParaRPr lang="zh-CN" altLang="en-US" sz="2400" i="0" dirty="0">
                        <a:solidFill>
                          <a:schemeClr val="tx1"/>
                        </a:solidFill>
                        <a:latin typeface="Cambria" panose="02040503050406030204" charset="0"/>
                        <a:ea typeface="Cambria" panose="02040503050406030204" charset="0"/>
                        <a:cs typeface="Cambria" panose="0204050305040603020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5" name="表格 34"/>
          <p:cNvGraphicFramePr>
            <a:graphicFrameLocks noGrp="1"/>
          </p:cNvGraphicFramePr>
          <p:nvPr/>
        </p:nvGraphicFramePr>
        <p:xfrm>
          <a:off x="5892557" y="4211522"/>
          <a:ext cx="1243870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38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08153">
                <a:tc>
                  <a:txBody>
                    <a:bodyPr/>
                    <a:lstStyle/>
                    <a:p>
                      <a:pPr algn="ctr"/>
                      <a:endParaRPr lang="zh-CN" altLang="en-US" sz="2400" i="1" dirty="0">
                        <a:solidFill>
                          <a:schemeClr val="tx1"/>
                        </a:solidFill>
                        <a:latin typeface="Cambria" panose="02040503050406030204" charset="0"/>
                        <a:ea typeface="Cambria" panose="02040503050406030204" charset="0"/>
                        <a:cs typeface="Cambria" panose="0204050305040603020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6" name="表格 35"/>
          <p:cNvGraphicFramePr>
            <a:graphicFrameLocks noGrp="1"/>
          </p:cNvGraphicFramePr>
          <p:nvPr/>
        </p:nvGraphicFramePr>
        <p:xfrm>
          <a:off x="7495103" y="4219660"/>
          <a:ext cx="1243870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38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08153">
                <a:tc>
                  <a:txBody>
                    <a:bodyPr/>
                    <a:lstStyle/>
                    <a:p>
                      <a:pPr algn="ctr"/>
                      <a:endParaRPr lang="zh-CN" altLang="en-US" sz="2400" i="1" dirty="0">
                        <a:solidFill>
                          <a:schemeClr val="tx1"/>
                        </a:solidFill>
                        <a:latin typeface="Cambria" panose="02040503050406030204" charset="0"/>
                        <a:ea typeface="Cambria" panose="02040503050406030204" charset="0"/>
                        <a:cs typeface="Cambria" panose="0204050305040603020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7" name="表格 36"/>
          <p:cNvGraphicFramePr>
            <a:graphicFrameLocks noGrp="1"/>
          </p:cNvGraphicFramePr>
          <p:nvPr/>
        </p:nvGraphicFramePr>
        <p:xfrm>
          <a:off x="2694075" y="5139360"/>
          <a:ext cx="1243870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38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08153">
                <a:tc>
                  <a:txBody>
                    <a:bodyPr/>
                    <a:lstStyle/>
                    <a:p>
                      <a:pPr algn="ctr"/>
                      <a:endParaRPr lang="zh-CN" altLang="en-US" sz="2400" i="1" dirty="0">
                        <a:solidFill>
                          <a:schemeClr val="tx1"/>
                        </a:solidFill>
                        <a:latin typeface="Cambria" panose="02040503050406030204" charset="0"/>
                        <a:ea typeface="Cambria" panose="02040503050406030204" charset="0"/>
                        <a:cs typeface="Cambria" panose="0204050305040603020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8" name="表格 37"/>
          <p:cNvGraphicFramePr>
            <a:graphicFrameLocks noGrp="1"/>
          </p:cNvGraphicFramePr>
          <p:nvPr/>
        </p:nvGraphicFramePr>
        <p:xfrm>
          <a:off x="4293514" y="5134315"/>
          <a:ext cx="1243870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38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08153">
                <a:tc>
                  <a:txBody>
                    <a:bodyPr/>
                    <a:lstStyle/>
                    <a:p>
                      <a:pPr algn="ctr"/>
                      <a:endParaRPr lang="zh-CN" altLang="en-US" sz="2400" i="1" dirty="0">
                        <a:solidFill>
                          <a:schemeClr val="tx1"/>
                        </a:solidFill>
                        <a:latin typeface="Cambria" panose="02040503050406030204" charset="0"/>
                        <a:ea typeface="Cambria" panose="02040503050406030204" charset="0"/>
                        <a:cs typeface="Cambria" panose="0204050305040603020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9" name="表格 38"/>
          <p:cNvGraphicFramePr>
            <a:graphicFrameLocks noGrp="1"/>
          </p:cNvGraphicFramePr>
          <p:nvPr/>
        </p:nvGraphicFramePr>
        <p:xfrm>
          <a:off x="5892557" y="5134315"/>
          <a:ext cx="1243870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38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08153">
                <a:tc>
                  <a:txBody>
                    <a:bodyPr/>
                    <a:lstStyle/>
                    <a:p>
                      <a:pPr algn="ctr"/>
                      <a:endParaRPr lang="zh-CN" altLang="en-US" sz="2400" i="1" dirty="0">
                        <a:solidFill>
                          <a:schemeClr val="tx1"/>
                        </a:solidFill>
                        <a:latin typeface="Cambria" panose="02040503050406030204" charset="0"/>
                        <a:ea typeface="Cambria" panose="02040503050406030204" charset="0"/>
                        <a:cs typeface="Cambria" panose="0204050305040603020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0" name="表格 39"/>
          <p:cNvGraphicFramePr>
            <a:graphicFrameLocks noGrp="1"/>
          </p:cNvGraphicFramePr>
          <p:nvPr/>
        </p:nvGraphicFramePr>
        <p:xfrm>
          <a:off x="7495103" y="5142453"/>
          <a:ext cx="1243870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38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0815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2400" i="1" dirty="0">
                          <a:solidFill>
                            <a:schemeClr val="tx1"/>
                          </a:solidFill>
                          <a:latin typeface="Cambria" panose="02040503050406030204" charset="0"/>
                          <a:ea typeface="Cambria" panose="02040503050406030204" charset="0"/>
                          <a:cs typeface="Cambria" panose="02040503050406030204" charset="0"/>
                        </a:rPr>
                        <a:t>Off </a:t>
                      </a:r>
                      <a:r>
                        <a:rPr lang="en-US" altLang="zh-CN" sz="2400" i="0" dirty="0">
                          <a:solidFill>
                            <a:schemeClr val="tx1"/>
                          </a:solidFill>
                          <a:latin typeface="Cambria" panose="02040503050406030204" charset="0"/>
                          <a:ea typeface="Cambria" panose="02040503050406030204" charset="0"/>
                          <a:cs typeface="Cambria" panose="02040503050406030204" charset="0"/>
                        </a:rPr>
                        <a:t>, 7</a:t>
                      </a:r>
                      <a:endParaRPr lang="zh-CN" altLang="en-US" sz="2400" i="0" dirty="0">
                        <a:solidFill>
                          <a:schemeClr val="tx1"/>
                        </a:solidFill>
                        <a:latin typeface="Cambria" panose="02040503050406030204" charset="0"/>
                        <a:ea typeface="Cambria" panose="02040503050406030204" charset="0"/>
                        <a:cs typeface="Cambria" panose="0204050305040603020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zh-CN" sz="3600" b="1" dirty="0">
                <a:latin typeface="Arial" panose="020B0604020202090204" pitchFamily="34" charset="0"/>
                <a:ea typeface="Arial" panose="020B0604020202090204" pitchFamily="34" charset="0"/>
                <a:cs typeface="Arial" panose="020B0604020202090204" pitchFamily="34" charset="0"/>
              </a:rPr>
              <a:t>On-Off sketch: Persistence Estimation</a:t>
            </a:r>
            <a:endParaRPr kumimoji="1" lang="zh-CN" altLang="en-US" sz="3600" b="1" dirty="0">
              <a:latin typeface="Arial" panose="020B0604020202090204" pitchFamily="34" charset="0"/>
              <a:ea typeface="Arial" panose="020B0604020202090204" pitchFamily="34" charset="0"/>
              <a:cs typeface="Arial" panose="020B0604020202090204" pitchFamily="34" charset="0"/>
            </a:endParaRPr>
          </a:p>
        </p:txBody>
      </p:sp>
      <p:sp>
        <p:nvSpPr>
          <p:cNvPr id="9" name="内容占位符 2"/>
          <p:cNvSpPr txBox="1"/>
          <p:nvPr/>
        </p:nvSpPr>
        <p:spPr>
          <a:xfrm>
            <a:off x="838200" y="1690688"/>
            <a:ext cx="9475033" cy="32085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90204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90204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90204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90204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90204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90204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90204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90204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90204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endParaRPr lang="en-US" altLang="zh-CN" dirty="0">
              <a:latin typeface="Arial" panose="020B0604020202090204" pitchFamily="34" charset="0"/>
              <a:ea typeface="Arial" panose="020B0604020202090204" pitchFamily="34" charset="0"/>
              <a:cs typeface="Arial" panose="020B0604020202090204" pitchFamily="34" charset="0"/>
            </a:endParaRPr>
          </a:p>
        </p:txBody>
      </p:sp>
      <p:graphicFrame>
        <p:nvGraphicFramePr>
          <p:cNvPr id="12" name="表格 11"/>
          <p:cNvGraphicFramePr>
            <a:graphicFrameLocks noGrp="1"/>
          </p:cNvGraphicFramePr>
          <p:nvPr/>
        </p:nvGraphicFramePr>
        <p:xfrm>
          <a:off x="2694075" y="3301912"/>
          <a:ext cx="1243870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38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08153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i="1" dirty="0">
                          <a:solidFill>
                            <a:srgbClr val="FF0000"/>
                          </a:solidFill>
                          <a:latin typeface="Cambria" panose="02040503050406030204" charset="0"/>
                          <a:ea typeface="Cambria" panose="02040503050406030204" charset="0"/>
                          <a:cs typeface="Cambria" panose="02040503050406030204" charset="0"/>
                        </a:rPr>
                        <a:t>Off </a:t>
                      </a:r>
                      <a:r>
                        <a:rPr lang="en-US" altLang="zh-CN" sz="2400" i="0" dirty="0">
                          <a:solidFill>
                            <a:srgbClr val="FF0000"/>
                          </a:solidFill>
                          <a:latin typeface="Cambria" panose="02040503050406030204" charset="0"/>
                          <a:ea typeface="Cambria" panose="02040503050406030204" charset="0"/>
                          <a:cs typeface="Cambria" panose="02040503050406030204" charset="0"/>
                        </a:rPr>
                        <a:t>, 6</a:t>
                      </a:r>
                      <a:endParaRPr lang="zh-CN" altLang="en-US" sz="2400" i="0" dirty="0">
                        <a:solidFill>
                          <a:srgbClr val="FF0000"/>
                        </a:solidFill>
                        <a:latin typeface="Cambria" panose="02040503050406030204" charset="0"/>
                        <a:ea typeface="Cambria" panose="02040503050406030204" charset="0"/>
                        <a:cs typeface="Cambria" panose="0204050305040603020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13" name="直线箭头连接符 12"/>
          <p:cNvCxnSpPr/>
          <p:nvPr/>
        </p:nvCxnSpPr>
        <p:spPr>
          <a:xfrm flipH="1">
            <a:off x="3323851" y="2370339"/>
            <a:ext cx="2692798" cy="855093"/>
          </a:xfrm>
          <a:prstGeom prst="straightConnector1">
            <a:avLst/>
          </a:prstGeom>
          <a:ln w="38100">
            <a:solidFill>
              <a:schemeClr val="tx1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文本框 14"/>
              <p:cNvSpPr txBox="1"/>
              <p:nvPr/>
            </p:nvSpPr>
            <p:spPr>
              <a:xfrm>
                <a:off x="4272768" y="2397934"/>
                <a:ext cx="42633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zh-CN" sz="2400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zh-CN" sz="2400" b="1" i="1">
                              <a:latin typeface="Cambria Math" charset="0"/>
                            </a:rPr>
                            <m:t>𝒉</m:t>
                          </m:r>
                        </m:e>
                        <m:sub>
                          <m:r>
                            <a:rPr kumimoji="1" lang="en-US" altLang="zh-CN" sz="2400" b="1" i="1">
                              <a:latin typeface="Cambria Math" charset="0"/>
                            </a:rPr>
                            <m:t>𝟏</m:t>
                          </m:r>
                        </m:sub>
                      </m:sSub>
                    </m:oMath>
                  </m:oMathPara>
                </a14:m>
                <a:endParaRPr kumimoji="1" lang="zh-CN" altLang="en-US" sz="2400" b="1" dirty="0"/>
              </a:p>
            </p:txBody>
          </p:sp>
        </mc:Choice>
        <mc:Fallback xmlns="">
          <p:sp>
            <p:nvSpPr>
              <p:cNvPr id="15" name="文本框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72768" y="2397934"/>
                <a:ext cx="426334" cy="369332"/>
              </a:xfrm>
              <a:prstGeom prst="rect">
                <a:avLst/>
              </a:prstGeom>
              <a:blipFill rotWithShape="1">
                <a:blip r:embed="rId3"/>
                <a:stretch>
                  <a:fillRect l="-114" t="-47" r="-23658" b="155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右大括号 18"/>
          <p:cNvSpPr/>
          <p:nvPr/>
        </p:nvSpPr>
        <p:spPr>
          <a:xfrm>
            <a:off x="8887375" y="3282353"/>
            <a:ext cx="237782" cy="2337110"/>
          </a:xfrm>
          <a:prstGeom prst="rightBrac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zh-CN" altLang="en-US" sz="2400"/>
          </a:p>
        </p:txBody>
      </p:sp>
      <p:sp>
        <p:nvSpPr>
          <p:cNvPr id="20" name="右大括号 19"/>
          <p:cNvSpPr/>
          <p:nvPr/>
        </p:nvSpPr>
        <p:spPr>
          <a:xfrm rot="5400000">
            <a:off x="5602306" y="2878655"/>
            <a:ext cx="270222" cy="6086684"/>
          </a:xfrm>
          <a:prstGeom prst="rightBrac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zh-CN" altLang="en-US" sz="240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文本框 20"/>
              <p:cNvSpPr txBox="1"/>
              <p:nvPr/>
            </p:nvSpPr>
            <p:spPr>
              <a:xfrm>
                <a:off x="5198817" y="6062463"/>
                <a:ext cx="1453834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kumimoji="1" lang="en-US" altLang="zh-CN" sz="2400" b="1" i="1">
                        <a:latin typeface="Cambria Math" panose="02040503050406030204" charset="0"/>
                      </a:rPr>
                      <m:t>𝒍</m:t>
                    </m:r>
                  </m:oMath>
                </a14:m>
                <a:r>
                  <a:rPr kumimoji="1" lang="en-US" altLang="zh-CN" sz="2400" b="1" dirty="0">
                    <a:latin typeface="Times New Roman" panose="02020603050405020304" charset="0"/>
                    <a:ea typeface="Times New Roman" panose="02020603050405020304" charset="0"/>
                    <a:cs typeface="Times New Roman" panose="02020603050405020304" charset="0"/>
                  </a:rPr>
                  <a:t> counters</a:t>
                </a:r>
                <a:endParaRPr kumimoji="1" lang="zh-CN" altLang="en-US" sz="2400" b="1" dirty="0">
                  <a:latin typeface="Times New Roman" panose="02020603050405020304" charset="0"/>
                  <a:ea typeface="Times New Roman" panose="02020603050405020304" charset="0"/>
                  <a:cs typeface="Times New Roman" panose="02020603050405020304" charset="0"/>
                </a:endParaRPr>
              </a:p>
            </p:txBody>
          </p:sp>
        </mc:Choice>
        <mc:Fallback xmlns="">
          <p:sp>
            <p:nvSpPr>
              <p:cNvPr id="21" name="文本框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98817" y="6062463"/>
                <a:ext cx="1453834" cy="369332"/>
              </a:xfrm>
              <a:prstGeom prst="rect">
                <a:avLst/>
              </a:prstGeom>
              <a:blipFill rotWithShape="1">
                <a:blip r:embed="rId4"/>
                <a:stretch>
                  <a:fillRect l="-5" t="-32" r="27" b="139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文本框 21"/>
              <p:cNvSpPr txBox="1"/>
              <p:nvPr/>
            </p:nvSpPr>
            <p:spPr>
              <a:xfrm>
                <a:off x="9076169" y="4255456"/>
                <a:ext cx="1493109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kumimoji="1" lang="en-US" altLang="zh-CN" sz="2400" b="1" i="1">
                        <a:latin typeface="Cambria Math" panose="02040503050406030204" charset="0"/>
                      </a:rPr>
                      <m:t>𝒅</m:t>
                    </m:r>
                  </m:oMath>
                </a14:m>
                <a:r>
                  <a:rPr kumimoji="1" lang="en-US" altLang="zh-CN" sz="2400" b="1" dirty="0">
                    <a:latin typeface="Times New Roman" panose="02020603050405020304" charset="0"/>
                  </a:rPr>
                  <a:t> arrays</a:t>
                </a:r>
              </a:p>
            </p:txBody>
          </p:sp>
        </mc:Choice>
        <mc:Fallback xmlns="">
          <p:sp>
            <p:nvSpPr>
              <p:cNvPr id="22" name="文本框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76169" y="4255456"/>
                <a:ext cx="1493109" cy="369332"/>
              </a:xfrm>
              <a:prstGeom prst="rect">
                <a:avLst/>
              </a:prstGeom>
              <a:blipFill rotWithShape="1">
                <a:blip r:embed="rId5"/>
                <a:stretch>
                  <a:fillRect l="-8" t="-87" r="23" b="22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3" name="组 22"/>
          <p:cNvGrpSpPr/>
          <p:nvPr/>
        </p:nvGrpSpPr>
        <p:grpSpPr>
          <a:xfrm>
            <a:off x="5800649" y="1937842"/>
            <a:ext cx="432444" cy="432496"/>
            <a:chOff x="3335252" y="382196"/>
            <a:chExt cx="432444" cy="432496"/>
          </a:xfrm>
          <a:noFill/>
        </p:grpSpPr>
        <p:sp>
          <p:nvSpPr>
            <p:cNvPr id="24" name="椭圆 23"/>
            <p:cNvSpPr/>
            <p:nvPr/>
          </p:nvSpPr>
          <p:spPr>
            <a:xfrm>
              <a:off x="3335252" y="382196"/>
              <a:ext cx="432000" cy="43249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2400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5" name="文本框 24"/>
                <p:cNvSpPr txBox="1"/>
                <p:nvPr/>
              </p:nvSpPr>
              <p:spPr>
                <a:xfrm>
                  <a:off x="3367010" y="393790"/>
                  <a:ext cx="400686" cy="369332"/>
                </a:xfrm>
                <a:prstGeom prst="rect">
                  <a:avLst/>
                </a:prstGeom>
                <a:grp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kumimoji="1" lang="en-US" altLang="zh-CN" sz="2400" b="1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kumimoji="1" lang="en-US" altLang="zh-CN" sz="2400" b="1" i="1">
                                <a:latin typeface="Cambria Math" charset="0"/>
                              </a:rPr>
                              <m:t>𝒆</m:t>
                            </m:r>
                          </m:e>
                          <m:sub>
                            <m:r>
                              <a:rPr kumimoji="1" lang="en-US" altLang="zh-CN" sz="2400" b="1" i="1">
                                <a:latin typeface="Cambria Math" charset="0"/>
                              </a:rPr>
                              <m:t>𝟑</m:t>
                            </m:r>
                          </m:sub>
                        </m:sSub>
                      </m:oMath>
                    </m:oMathPara>
                  </a14:m>
                  <a:endParaRPr kumimoji="1" lang="zh-CN" altLang="en-US" sz="2400" b="1" dirty="0"/>
                </a:p>
              </p:txBody>
            </p:sp>
          </mc:Choice>
          <mc:Fallback xmlns="">
            <p:sp>
              <p:nvSpPr>
                <p:cNvPr id="25" name="文本框 2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367010" y="393790"/>
                  <a:ext cx="400686" cy="369332"/>
                </a:xfrm>
                <a:prstGeom prst="rect">
                  <a:avLst/>
                </a:prstGeom>
                <a:blipFill rotWithShape="1">
                  <a:blip r:embed="rId6"/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cxnSp>
        <p:nvCxnSpPr>
          <p:cNvPr id="26" name="直线箭头连接符 25"/>
          <p:cNvCxnSpPr/>
          <p:nvPr/>
        </p:nvCxnSpPr>
        <p:spPr>
          <a:xfrm flipH="1">
            <a:off x="4915449" y="2370338"/>
            <a:ext cx="1101200" cy="1841184"/>
          </a:xfrm>
          <a:prstGeom prst="straightConnector1">
            <a:avLst/>
          </a:prstGeom>
          <a:ln w="38100">
            <a:solidFill>
              <a:schemeClr val="tx1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线箭头连接符 26"/>
          <p:cNvCxnSpPr/>
          <p:nvPr/>
        </p:nvCxnSpPr>
        <p:spPr>
          <a:xfrm>
            <a:off x="6016649" y="2370338"/>
            <a:ext cx="2239611" cy="2766760"/>
          </a:xfrm>
          <a:prstGeom prst="straightConnector1">
            <a:avLst/>
          </a:prstGeom>
          <a:ln w="38100">
            <a:solidFill>
              <a:schemeClr val="tx1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文本框 27"/>
              <p:cNvSpPr txBox="1"/>
              <p:nvPr/>
            </p:nvSpPr>
            <p:spPr>
              <a:xfrm>
                <a:off x="5147131" y="2771186"/>
                <a:ext cx="426335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zh-CN" sz="2400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zh-CN" sz="2400" b="1" i="1">
                              <a:latin typeface="Cambria Math" charset="0"/>
                            </a:rPr>
                            <m:t>𝒉</m:t>
                          </m:r>
                        </m:e>
                        <m:sub>
                          <m:r>
                            <a:rPr kumimoji="1" lang="en-US" altLang="zh-CN" sz="2400" b="1" i="1">
                              <a:latin typeface="Cambria Math" charset="0"/>
                            </a:rPr>
                            <m:t>𝟐</m:t>
                          </m:r>
                        </m:sub>
                      </m:sSub>
                    </m:oMath>
                  </m:oMathPara>
                </a14:m>
                <a:endParaRPr kumimoji="1" lang="zh-CN" altLang="en-US" sz="2400" b="1" dirty="0"/>
              </a:p>
            </p:txBody>
          </p:sp>
        </mc:Choice>
        <mc:Fallback xmlns="">
          <p:sp>
            <p:nvSpPr>
              <p:cNvPr id="28" name="文本框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7131" y="2771186"/>
                <a:ext cx="426335" cy="369332"/>
              </a:xfrm>
              <a:prstGeom prst="rect">
                <a:avLst/>
              </a:prstGeom>
              <a:blipFill rotWithShape="1">
                <a:blip r:embed="rId7"/>
                <a:stretch>
                  <a:fillRect l="-107" t="-12" r="-23665" b="12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文本框 28"/>
              <p:cNvSpPr txBox="1"/>
              <p:nvPr/>
            </p:nvSpPr>
            <p:spPr>
              <a:xfrm>
                <a:off x="6557065" y="2680690"/>
                <a:ext cx="426335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zh-CN" sz="2400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zh-CN" sz="2400" b="1" i="1">
                              <a:latin typeface="Cambria Math" charset="0"/>
                            </a:rPr>
                            <m:t>𝒉</m:t>
                          </m:r>
                        </m:e>
                        <m:sub>
                          <m:r>
                            <a:rPr kumimoji="1" lang="en-US" altLang="zh-CN" sz="2400" b="1" i="1">
                              <a:latin typeface="Cambria Math" charset="0"/>
                            </a:rPr>
                            <m:t>𝟑</m:t>
                          </m:r>
                        </m:sub>
                      </m:sSub>
                    </m:oMath>
                  </m:oMathPara>
                </a14:m>
                <a:endParaRPr kumimoji="1" lang="zh-CN" altLang="en-US" sz="2400" b="1" dirty="0"/>
              </a:p>
            </p:txBody>
          </p:sp>
        </mc:Choice>
        <mc:Fallback xmlns="">
          <p:sp>
            <p:nvSpPr>
              <p:cNvPr id="29" name="文本框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57065" y="2680690"/>
                <a:ext cx="426335" cy="369332"/>
              </a:xfrm>
              <a:prstGeom prst="rect">
                <a:avLst/>
              </a:prstGeom>
              <a:blipFill rotWithShape="1">
                <a:blip r:embed="rId8"/>
                <a:stretch>
                  <a:fillRect l="-13" t="-96" r="-23759" b="32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30" name="表格 29"/>
          <p:cNvGraphicFramePr>
            <a:graphicFrameLocks noGrp="1"/>
          </p:cNvGraphicFramePr>
          <p:nvPr/>
        </p:nvGraphicFramePr>
        <p:xfrm>
          <a:off x="4293514" y="3296867"/>
          <a:ext cx="1243870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38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08153">
                <a:tc>
                  <a:txBody>
                    <a:bodyPr/>
                    <a:lstStyle/>
                    <a:p>
                      <a:pPr algn="ctr"/>
                      <a:endParaRPr lang="zh-CN" altLang="en-US" sz="2400" i="1" dirty="0">
                        <a:solidFill>
                          <a:schemeClr val="tx1"/>
                        </a:solidFill>
                        <a:latin typeface="Cambria" panose="02040503050406030204" charset="0"/>
                        <a:ea typeface="Cambria" panose="02040503050406030204" charset="0"/>
                        <a:cs typeface="Cambria" panose="0204050305040603020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1" name="表格 30"/>
          <p:cNvGraphicFramePr>
            <a:graphicFrameLocks noGrp="1"/>
          </p:cNvGraphicFramePr>
          <p:nvPr/>
        </p:nvGraphicFramePr>
        <p:xfrm>
          <a:off x="5892557" y="3296867"/>
          <a:ext cx="1243870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38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08153">
                <a:tc>
                  <a:txBody>
                    <a:bodyPr/>
                    <a:lstStyle/>
                    <a:p>
                      <a:pPr algn="ctr"/>
                      <a:endParaRPr lang="zh-CN" altLang="en-US" sz="2400" i="1" dirty="0">
                        <a:solidFill>
                          <a:schemeClr val="tx1"/>
                        </a:solidFill>
                        <a:latin typeface="Cambria" panose="02040503050406030204" charset="0"/>
                        <a:ea typeface="Cambria" panose="02040503050406030204" charset="0"/>
                        <a:cs typeface="Cambria" panose="0204050305040603020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2" name="表格 31"/>
          <p:cNvGraphicFramePr>
            <a:graphicFrameLocks noGrp="1"/>
          </p:cNvGraphicFramePr>
          <p:nvPr/>
        </p:nvGraphicFramePr>
        <p:xfrm>
          <a:off x="7495103" y="3305005"/>
          <a:ext cx="1243870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38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08153">
                <a:tc>
                  <a:txBody>
                    <a:bodyPr/>
                    <a:lstStyle/>
                    <a:p>
                      <a:pPr algn="ctr"/>
                      <a:endParaRPr lang="zh-CN" altLang="en-US" sz="2400" i="1" dirty="0">
                        <a:solidFill>
                          <a:schemeClr val="tx1"/>
                        </a:solidFill>
                        <a:latin typeface="Cambria" panose="02040503050406030204" charset="0"/>
                        <a:ea typeface="Cambria" panose="02040503050406030204" charset="0"/>
                        <a:cs typeface="Cambria" panose="0204050305040603020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3" name="表格 32"/>
          <p:cNvGraphicFramePr>
            <a:graphicFrameLocks noGrp="1"/>
          </p:cNvGraphicFramePr>
          <p:nvPr/>
        </p:nvGraphicFramePr>
        <p:xfrm>
          <a:off x="2694075" y="4216567"/>
          <a:ext cx="1243870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38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08153">
                <a:tc>
                  <a:txBody>
                    <a:bodyPr/>
                    <a:lstStyle/>
                    <a:p>
                      <a:pPr algn="ctr"/>
                      <a:endParaRPr lang="zh-CN" altLang="en-US" sz="2400" i="1" dirty="0">
                        <a:solidFill>
                          <a:schemeClr val="tx1"/>
                        </a:solidFill>
                        <a:latin typeface="Cambria" panose="02040503050406030204" charset="0"/>
                        <a:ea typeface="Cambria" panose="02040503050406030204" charset="0"/>
                        <a:cs typeface="Cambria" panose="0204050305040603020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4" name="表格 33"/>
          <p:cNvGraphicFramePr>
            <a:graphicFrameLocks noGrp="1"/>
          </p:cNvGraphicFramePr>
          <p:nvPr/>
        </p:nvGraphicFramePr>
        <p:xfrm>
          <a:off x="4293514" y="4211522"/>
          <a:ext cx="1243870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38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0815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mr-IN" altLang="zh-CN" sz="2400" i="1" dirty="0">
                          <a:solidFill>
                            <a:schemeClr val="tx1"/>
                          </a:solidFill>
                          <a:latin typeface="Cambria" panose="02040503050406030204" charset="0"/>
                          <a:ea typeface="Cambria" panose="02040503050406030204" charset="0"/>
                          <a:cs typeface="Cambria" panose="02040503050406030204" charset="0"/>
                        </a:rPr>
                        <a:t>……</a:t>
                      </a:r>
                      <a:endParaRPr lang="zh-CN" altLang="en-US" sz="2400" i="0" dirty="0">
                        <a:solidFill>
                          <a:schemeClr val="tx1"/>
                        </a:solidFill>
                        <a:latin typeface="Cambria" panose="02040503050406030204" charset="0"/>
                        <a:ea typeface="Cambria" panose="02040503050406030204" charset="0"/>
                        <a:cs typeface="Cambria" panose="0204050305040603020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5" name="表格 34"/>
          <p:cNvGraphicFramePr>
            <a:graphicFrameLocks noGrp="1"/>
          </p:cNvGraphicFramePr>
          <p:nvPr/>
        </p:nvGraphicFramePr>
        <p:xfrm>
          <a:off x="5892557" y="4211522"/>
          <a:ext cx="1243870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38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08153">
                <a:tc>
                  <a:txBody>
                    <a:bodyPr/>
                    <a:lstStyle/>
                    <a:p>
                      <a:pPr algn="ctr"/>
                      <a:endParaRPr lang="zh-CN" altLang="en-US" sz="2400" i="1" dirty="0">
                        <a:solidFill>
                          <a:schemeClr val="tx1"/>
                        </a:solidFill>
                        <a:latin typeface="Cambria" panose="02040503050406030204" charset="0"/>
                        <a:ea typeface="Cambria" panose="02040503050406030204" charset="0"/>
                        <a:cs typeface="Cambria" panose="0204050305040603020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6" name="表格 35"/>
          <p:cNvGraphicFramePr>
            <a:graphicFrameLocks noGrp="1"/>
          </p:cNvGraphicFramePr>
          <p:nvPr/>
        </p:nvGraphicFramePr>
        <p:xfrm>
          <a:off x="7495103" y="4219660"/>
          <a:ext cx="1243870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38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08153">
                <a:tc>
                  <a:txBody>
                    <a:bodyPr/>
                    <a:lstStyle/>
                    <a:p>
                      <a:pPr algn="ctr"/>
                      <a:endParaRPr lang="zh-CN" altLang="en-US" sz="2400" i="1" dirty="0">
                        <a:solidFill>
                          <a:schemeClr val="tx1"/>
                        </a:solidFill>
                        <a:latin typeface="Cambria" panose="02040503050406030204" charset="0"/>
                        <a:ea typeface="Cambria" panose="02040503050406030204" charset="0"/>
                        <a:cs typeface="Cambria" panose="0204050305040603020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7" name="表格 36"/>
          <p:cNvGraphicFramePr>
            <a:graphicFrameLocks noGrp="1"/>
          </p:cNvGraphicFramePr>
          <p:nvPr/>
        </p:nvGraphicFramePr>
        <p:xfrm>
          <a:off x="2694075" y="5139360"/>
          <a:ext cx="1243870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38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08153">
                <a:tc>
                  <a:txBody>
                    <a:bodyPr/>
                    <a:lstStyle/>
                    <a:p>
                      <a:pPr algn="ctr"/>
                      <a:endParaRPr lang="zh-CN" altLang="en-US" sz="2400" i="1" dirty="0">
                        <a:solidFill>
                          <a:schemeClr val="tx1"/>
                        </a:solidFill>
                        <a:latin typeface="Cambria" panose="02040503050406030204" charset="0"/>
                        <a:ea typeface="Cambria" panose="02040503050406030204" charset="0"/>
                        <a:cs typeface="Cambria" panose="0204050305040603020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8" name="表格 37"/>
          <p:cNvGraphicFramePr>
            <a:graphicFrameLocks noGrp="1"/>
          </p:cNvGraphicFramePr>
          <p:nvPr/>
        </p:nvGraphicFramePr>
        <p:xfrm>
          <a:off x="4293514" y="5134315"/>
          <a:ext cx="1243870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38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08153">
                <a:tc>
                  <a:txBody>
                    <a:bodyPr/>
                    <a:lstStyle/>
                    <a:p>
                      <a:pPr algn="ctr"/>
                      <a:endParaRPr lang="zh-CN" altLang="en-US" sz="2400" i="1" dirty="0">
                        <a:solidFill>
                          <a:schemeClr val="tx1"/>
                        </a:solidFill>
                        <a:latin typeface="Cambria" panose="02040503050406030204" charset="0"/>
                        <a:ea typeface="Cambria" panose="02040503050406030204" charset="0"/>
                        <a:cs typeface="Cambria" panose="0204050305040603020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9" name="表格 38"/>
          <p:cNvGraphicFramePr>
            <a:graphicFrameLocks noGrp="1"/>
          </p:cNvGraphicFramePr>
          <p:nvPr/>
        </p:nvGraphicFramePr>
        <p:xfrm>
          <a:off x="5892557" y="5134315"/>
          <a:ext cx="1243870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38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08153">
                <a:tc>
                  <a:txBody>
                    <a:bodyPr/>
                    <a:lstStyle/>
                    <a:p>
                      <a:pPr algn="ctr"/>
                      <a:endParaRPr lang="zh-CN" altLang="en-US" sz="2400" i="1" dirty="0">
                        <a:solidFill>
                          <a:schemeClr val="tx1"/>
                        </a:solidFill>
                        <a:latin typeface="Cambria" panose="02040503050406030204" charset="0"/>
                        <a:ea typeface="Cambria" panose="02040503050406030204" charset="0"/>
                        <a:cs typeface="Cambria" panose="0204050305040603020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0" name="表格 39"/>
          <p:cNvGraphicFramePr>
            <a:graphicFrameLocks noGrp="1"/>
          </p:cNvGraphicFramePr>
          <p:nvPr/>
        </p:nvGraphicFramePr>
        <p:xfrm>
          <a:off x="7495103" y="5142453"/>
          <a:ext cx="1243870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38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0815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2400" i="1" dirty="0">
                          <a:solidFill>
                            <a:schemeClr val="tx1"/>
                          </a:solidFill>
                          <a:latin typeface="Cambria" panose="02040503050406030204" charset="0"/>
                          <a:ea typeface="Cambria" panose="02040503050406030204" charset="0"/>
                          <a:cs typeface="Cambria" panose="02040503050406030204" charset="0"/>
                        </a:rPr>
                        <a:t>Off </a:t>
                      </a:r>
                      <a:r>
                        <a:rPr lang="en-US" altLang="zh-CN" sz="2400" i="0" dirty="0">
                          <a:solidFill>
                            <a:schemeClr val="tx1"/>
                          </a:solidFill>
                          <a:latin typeface="Cambria" panose="02040503050406030204" charset="0"/>
                          <a:ea typeface="Cambria" panose="02040503050406030204" charset="0"/>
                          <a:cs typeface="Cambria" panose="02040503050406030204" charset="0"/>
                        </a:rPr>
                        <a:t>, 7</a:t>
                      </a:r>
                      <a:endParaRPr lang="zh-CN" altLang="en-US" sz="2400" i="0" dirty="0">
                        <a:solidFill>
                          <a:schemeClr val="tx1"/>
                        </a:solidFill>
                        <a:latin typeface="Cambria" panose="02040503050406030204" charset="0"/>
                        <a:ea typeface="Cambria" panose="02040503050406030204" charset="0"/>
                        <a:cs typeface="Cambria" panose="0204050305040603020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1" name="文本框 21">
            <a:extLst>
              <a:ext uri="{FF2B5EF4-FFF2-40B4-BE49-F238E27FC236}">
                <a16:creationId xmlns:a16="http://schemas.microsoft.com/office/drawing/2014/main" id="{0B43D7AD-2C74-1E4A-8D7F-B9F941D268FF}"/>
              </a:ext>
            </a:extLst>
          </p:cNvPr>
          <p:cNvSpPr txBox="1"/>
          <p:nvPr/>
        </p:nvSpPr>
        <p:spPr>
          <a:xfrm>
            <a:off x="7007038" y="5564461"/>
            <a:ext cx="2219999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kumimoji="1" lang="en-US" altLang="zh-CN" sz="2400" b="1" dirty="0">
                <a:solidFill>
                  <a:srgbClr val="FF0000"/>
                </a:solidFill>
                <a:latin typeface="Times New Roman" panose="02020603050405020304" charset="0"/>
              </a:rPr>
              <a:t>Not changed</a:t>
            </a:r>
          </a:p>
        </p:txBody>
      </p:sp>
    </p:spTree>
    <p:extLst>
      <p:ext uri="{BB962C8B-B14F-4D97-AF65-F5344CB8AC3E}">
        <p14:creationId xmlns:p14="http://schemas.microsoft.com/office/powerpoint/2010/main" val="134306576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zh-CN" sz="3600" b="1" dirty="0">
                <a:latin typeface="Arial" panose="020B0604020202090204" pitchFamily="34" charset="0"/>
                <a:ea typeface="Arial" panose="020B0604020202090204" pitchFamily="34" charset="0"/>
                <a:cs typeface="Arial" panose="020B0604020202090204" pitchFamily="34" charset="0"/>
              </a:rPr>
              <a:t>On-Off sketch: Persistence Estimation</a:t>
            </a:r>
            <a:endParaRPr kumimoji="1" lang="zh-CN" altLang="en-US" sz="3600" b="1" dirty="0">
              <a:latin typeface="Arial" panose="020B0604020202090204" pitchFamily="34" charset="0"/>
              <a:ea typeface="Arial" panose="020B0604020202090204" pitchFamily="34" charset="0"/>
              <a:cs typeface="Arial" panose="020B0604020202090204" pitchFamily="34" charset="0"/>
            </a:endParaRPr>
          </a:p>
        </p:txBody>
      </p:sp>
      <p:sp>
        <p:nvSpPr>
          <p:cNvPr id="9" name="内容占位符 2"/>
          <p:cNvSpPr txBox="1"/>
          <p:nvPr/>
        </p:nvSpPr>
        <p:spPr>
          <a:xfrm>
            <a:off x="838200" y="1690688"/>
            <a:ext cx="9475033" cy="32085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90204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90204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90204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90204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90204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90204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90204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90204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90204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endParaRPr lang="en-US" altLang="zh-CN" dirty="0">
              <a:latin typeface="Arial" panose="020B0604020202090204" pitchFamily="34" charset="0"/>
              <a:ea typeface="Arial" panose="020B0604020202090204" pitchFamily="34" charset="0"/>
              <a:cs typeface="Arial" panose="020B0604020202090204" pitchFamily="34" charset="0"/>
            </a:endParaRPr>
          </a:p>
        </p:txBody>
      </p:sp>
      <p:graphicFrame>
        <p:nvGraphicFramePr>
          <p:cNvPr id="12" name="表格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6898205"/>
              </p:ext>
            </p:extLst>
          </p:nvPr>
        </p:nvGraphicFramePr>
        <p:xfrm>
          <a:off x="2694075" y="3301912"/>
          <a:ext cx="1243870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38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08153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i="1" dirty="0">
                          <a:solidFill>
                            <a:srgbClr val="C00000"/>
                          </a:solidFill>
                          <a:latin typeface="Cambria" panose="02040503050406030204" charset="0"/>
                          <a:ea typeface="Cambria" panose="02040503050406030204" charset="0"/>
                          <a:cs typeface="Cambria" panose="02040503050406030204" charset="0"/>
                        </a:rPr>
                        <a:t>Off </a:t>
                      </a:r>
                      <a:r>
                        <a:rPr lang="en-US" altLang="zh-CN" sz="2400" i="0" dirty="0">
                          <a:solidFill>
                            <a:srgbClr val="C00000"/>
                          </a:solidFill>
                          <a:latin typeface="Cambria" panose="02040503050406030204" charset="0"/>
                          <a:ea typeface="Cambria" panose="02040503050406030204" charset="0"/>
                          <a:cs typeface="Cambria" panose="02040503050406030204" charset="0"/>
                        </a:rPr>
                        <a:t>, 6</a:t>
                      </a:r>
                      <a:endParaRPr lang="zh-CN" altLang="en-US" sz="2400" i="0" dirty="0">
                        <a:solidFill>
                          <a:srgbClr val="C00000"/>
                        </a:solidFill>
                        <a:latin typeface="Cambria" panose="02040503050406030204" charset="0"/>
                        <a:ea typeface="Cambria" panose="02040503050406030204" charset="0"/>
                        <a:cs typeface="Cambria" panose="0204050305040603020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13" name="直线箭头连接符 12"/>
          <p:cNvCxnSpPr/>
          <p:nvPr/>
        </p:nvCxnSpPr>
        <p:spPr>
          <a:xfrm flipH="1">
            <a:off x="3323851" y="2370339"/>
            <a:ext cx="2692798" cy="855093"/>
          </a:xfrm>
          <a:prstGeom prst="straightConnector1">
            <a:avLst/>
          </a:prstGeom>
          <a:ln w="38100">
            <a:solidFill>
              <a:schemeClr val="tx1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文本框 14"/>
              <p:cNvSpPr txBox="1"/>
              <p:nvPr/>
            </p:nvSpPr>
            <p:spPr>
              <a:xfrm>
                <a:off x="4272768" y="2397934"/>
                <a:ext cx="42633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zh-CN" sz="2400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zh-CN" sz="2400" b="1" i="1">
                              <a:latin typeface="Cambria Math" charset="0"/>
                            </a:rPr>
                            <m:t>𝒉</m:t>
                          </m:r>
                        </m:e>
                        <m:sub>
                          <m:r>
                            <a:rPr kumimoji="1" lang="en-US" altLang="zh-CN" sz="2400" b="1" i="1">
                              <a:latin typeface="Cambria Math" charset="0"/>
                            </a:rPr>
                            <m:t>𝟏</m:t>
                          </m:r>
                        </m:sub>
                      </m:sSub>
                    </m:oMath>
                  </m:oMathPara>
                </a14:m>
                <a:endParaRPr kumimoji="1" lang="zh-CN" altLang="en-US" sz="2400" b="1" dirty="0"/>
              </a:p>
            </p:txBody>
          </p:sp>
        </mc:Choice>
        <mc:Fallback xmlns="">
          <p:sp>
            <p:nvSpPr>
              <p:cNvPr id="15" name="文本框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72768" y="2397934"/>
                <a:ext cx="426334" cy="369332"/>
              </a:xfrm>
              <a:prstGeom prst="rect">
                <a:avLst/>
              </a:prstGeom>
              <a:blipFill rotWithShape="1">
                <a:blip r:embed="rId3"/>
                <a:stretch>
                  <a:fillRect l="-114" t="-47" r="-23658" b="155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右大括号 18"/>
          <p:cNvSpPr/>
          <p:nvPr/>
        </p:nvSpPr>
        <p:spPr>
          <a:xfrm>
            <a:off x="8887375" y="3282353"/>
            <a:ext cx="237782" cy="2337110"/>
          </a:xfrm>
          <a:prstGeom prst="rightBrac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zh-CN" altLang="en-US" sz="2400"/>
          </a:p>
        </p:txBody>
      </p:sp>
      <p:sp>
        <p:nvSpPr>
          <p:cNvPr id="20" name="右大括号 19"/>
          <p:cNvSpPr/>
          <p:nvPr/>
        </p:nvSpPr>
        <p:spPr>
          <a:xfrm rot="5400000">
            <a:off x="5602306" y="2878655"/>
            <a:ext cx="270222" cy="6086684"/>
          </a:xfrm>
          <a:prstGeom prst="rightBrac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zh-CN" altLang="en-US" sz="240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文本框 20"/>
              <p:cNvSpPr txBox="1"/>
              <p:nvPr/>
            </p:nvSpPr>
            <p:spPr>
              <a:xfrm>
                <a:off x="5198817" y="6062463"/>
                <a:ext cx="1453834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kumimoji="1" lang="en-US" altLang="zh-CN" sz="2400" b="1" i="1">
                        <a:latin typeface="Cambria Math" panose="02040503050406030204" charset="0"/>
                      </a:rPr>
                      <m:t>𝒍</m:t>
                    </m:r>
                  </m:oMath>
                </a14:m>
                <a:r>
                  <a:rPr kumimoji="1" lang="en-US" altLang="zh-CN" sz="2400" b="1" dirty="0">
                    <a:latin typeface="Times New Roman" panose="02020603050405020304" charset="0"/>
                    <a:ea typeface="Times New Roman" panose="02020603050405020304" charset="0"/>
                    <a:cs typeface="Times New Roman" panose="02020603050405020304" charset="0"/>
                  </a:rPr>
                  <a:t> counters</a:t>
                </a:r>
                <a:endParaRPr kumimoji="1" lang="zh-CN" altLang="en-US" sz="2400" b="1" dirty="0">
                  <a:latin typeface="Times New Roman" panose="02020603050405020304" charset="0"/>
                  <a:ea typeface="Times New Roman" panose="02020603050405020304" charset="0"/>
                  <a:cs typeface="Times New Roman" panose="02020603050405020304" charset="0"/>
                </a:endParaRPr>
              </a:p>
            </p:txBody>
          </p:sp>
        </mc:Choice>
        <mc:Fallback xmlns="">
          <p:sp>
            <p:nvSpPr>
              <p:cNvPr id="21" name="文本框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98817" y="6062463"/>
                <a:ext cx="1453834" cy="369332"/>
              </a:xfrm>
              <a:prstGeom prst="rect">
                <a:avLst/>
              </a:prstGeom>
              <a:blipFill rotWithShape="1">
                <a:blip r:embed="rId4"/>
                <a:stretch>
                  <a:fillRect l="-5" t="-32" r="27" b="139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文本框 21"/>
              <p:cNvSpPr txBox="1"/>
              <p:nvPr/>
            </p:nvSpPr>
            <p:spPr>
              <a:xfrm>
                <a:off x="9076169" y="4255456"/>
                <a:ext cx="1493109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kumimoji="1" lang="en-US" altLang="zh-CN" sz="2400" b="1" i="1">
                        <a:latin typeface="Cambria Math" panose="02040503050406030204" charset="0"/>
                      </a:rPr>
                      <m:t>𝒅</m:t>
                    </m:r>
                  </m:oMath>
                </a14:m>
                <a:r>
                  <a:rPr kumimoji="1" lang="en-US" altLang="zh-CN" sz="2400" b="1" dirty="0">
                    <a:latin typeface="Times New Roman" panose="02020603050405020304" charset="0"/>
                  </a:rPr>
                  <a:t> arrays</a:t>
                </a:r>
              </a:p>
            </p:txBody>
          </p:sp>
        </mc:Choice>
        <mc:Fallback xmlns="">
          <p:sp>
            <p:nvSpPr>
              <p:cNvPr id="22" name="文本框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76169" y="4255456"/>
                <a:ext cx="1493109" cy="369332"/>
              </a:xfrm>
              <a:prstGeom prst="rect">
                <a:avLst/>
              </a:prstGeom>
              <a:blipFill rotWithShape="1">
                <a:blip r:embed="rId5"/>
                <a:stretch>
                  <a:fillRect l="-8" t="-87" r="23" b="22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3" name="组 22"/>
          <p:cNvGrpSpPr/>
          <p:nvPr/>
        </p:nvGrpSpPr>
        <p:grpSpPr>
          <a:xfrm>
            <a:off x="5800649" y="1937842"/>
            <a:ext cx="432444" cy="432496"/>
            <a:chOff x="3335252" y="382196"/>
            <a:chExt cx="432444" cy="432496"/>
          </a:xfrm>
          <a:noFill/>
        </p:grpSpPr>
        <p:sp>
          <p:nvSpPr>
            <p:cNvPr id="24" name="椭圆 23"/>
            <p:cNvSpPr/>
            <p:nvPr/>
          </p:nvSpPr>
          <p:spPr>
            <a:xfrm>
              <a:off x="3335252" y="382196"/>
              <a:ext cx="432000" cy="43249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2400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5" name="文本框 24"/>
                <p:cNvSpPr txBox="1"/>
                <p:nvPr/>
              </p:nvSpPr>
              <p:spPr>
                <a:xfrm>
                  <a:off x="3367010" y="393790"/>
                  <a:ext cx="400686" cy="369332"/>
                </a:xfrm>
                <a:prstGeom prst="rect">
                  <a:avLst/>
                </a:prstGeom>
                <a:grp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kumimoji="1" lang="en-US" altLang="zh-CN" sz="2400" b="1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kumimoji="1" lang="en-US" altLang="zh-CN" sz="2400" b="1" i="1">
                                <a:latin typeface="Cambria Math" charset="0"/>
                              </a:rPr>
                              <m:t>𝒆</m:t>
                            </m:r>
                          </m:e>
                          <m:sub>
                            <m:r>
                              <a:rPr kumimoji="1" lang="en-US" altLang="zh-CN" sz="2400" b="1" i="1">
                                <a:latin typeface="Cambria Math" charset="0"/>
                              </a:rPr>
                              <m:t>𝟑</m:t>
                            </m:r>
                          </m:sub>
                        </m:sSub>
                      </m:oMath>
                    </m:oMathPara>
                  </a14:m>
                  <a:endParaRPr kumimoji="1" lang="zh-CN" altLang="en-US" sz="2400" b="1" dirty="0"/>
                </a:p>
              </p:txBody>
            </p:sp>
          </mc:Choice>
          <mc:Fallback xmlns="">
            <p:sp>
              <p:nvSpPr>
                <p:cNvPr id="25" name="文本框 2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367010" y="393790"/>
                  <a:ext cx="400686" cy="369332"/>
                </a:xfrm>
                <a:prstGeom prst="rect">
                  <a:avLst/>
                </a:prstGeom>
                <a:blipFill rotWithShape="1">
                  <a:blip r:embed="rId6"/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cxnSp>
        <p:nvCxnSpPr>
          <p:cNvPr id="26" name="直线箭头连接符 25"/>
          <p:cNvCxnSpPr/>
          <p:nvPr/>
        </p:nvCxnSpPr>
        <p:spPr>
          <a:xfrm flipH="1">
            <a:off x="4915449" y="2370338"/>
            <a:ext cx="1101200" cy="1841184"/>
          </a:xfrm>
          <a:prstGeom prst="straightConnector1">
            <a:avLst/>
          </a:prstGeom>
          <a:ln w="38100">
            <a:solidFill>
              <a:schemeClr val="tx1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线箭头连接符 26"/>
          <p:cNvCxnSpPr/>
          <p:nvPr/>
        </p:nvCxnSpPr>
        <p:spPr>
          <a:xfrm>
            <a:off x="6016649" y="2370338"/>
            <a:ext cx="2239611" cy="2766760"/>
          </a:xfrm>
          <a:prstGeom prst="straightConnector1">
            <a:avLst/>
          </a:prstGeom>
          <a:ln w="38100">
            <a:solidFill>
              <a:schemeClr val="tx1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文本框 27"/>
              <p:cNvSpPr txBox="1"/>
              <p:nvPr/>
            </p:nvSpPr>
            <p:spPr>
              <a:xfrm>
                <a:off x="5147131" y="2771186"/>
                <a:ext cx="426335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zh-CN" sz="2400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zh-CN" sz="2400" b="1" i="1">
                              <a:latin typeface="Cambria Math" charset="0"/>
                            </a:rPr>
                            <m:t>𝒉</m:t>
                          </m:r>
                        </m:e>
                        <m:sub>
                          <m:r>
                            <a:rPr kumimoji="1" lang="en-US" altLang="zh-CN" sz="2400" b="1" i="1">
                              <a:latin typeface="Cambria Math" charset="0"/>
                            </a:rPr>
                            <m:t>𝟐</m:t>
                          </m:r>
                        </m:sub>
                      </m:sSub>
                    </m:oMath>
                  </m:oMathPara>
                </a14:m>
                <a:endParaRPr kumimoji="1" lang="zh-CN" altLang="en-US" sz="2400" b="1" dirty="0"/>
              </a:p>
            </p:txBody>
          </p:sp>
        </mc:Choice>
        <mc:Fallback xmlns="">
          <p:sp>
            <p:nvSpPr>
              <p:cNvPr id="28" name="文本框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7131" y="2771186"/>
                <a:ext cx="426335" cy="369332"/>
              </a:xfrm>
              <a:prstGeom prst="rect">
                <a:avLst/>
              </a:prstGeom>
              <a:blipFill rotWithShape="1">
                <a:blip r:embed="rId7"/>
                <a:stretch>
                  <a:fillRect l="-107" t="-12" r="-23665" b="12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文本框 28"/>
              <p:cNvSpPr txBox="1"/>
              <p:nvPr/>
            </p:nvSpPr>
            <p:spPr>
              <a:xfrm>
                <a:off x="6557065" y="2680690"/>
                <a:ext cx="426335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zh-CN" sz="2400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zh-CN" sz="2400" b="1" i="1">
                              <a:latin typeface="Cambria Math" charset="0"/>
                            </a:rPr>
                            <m:t>𝒉</m:t>
                          </m:r>
                        </m:e>
                        <m:sub>
                          <m:r>
                            <a:rPr kumimoji="1" lang="en-US" altLang="zh-CN" sz="2400" b="1" i="1">
                              <a:latin typeface="Cambria Math" charset="0"/>
                            </a:rPr>
                            <m:t>𝟑</m:t>
                          </m:r>
                        </m:sub>
                      </m:sSub>
                    </m:oMath>
                  </m:oMathPara>
                </a14:m>
                <a:endParaRPr kumimoji="1" lang="zh-CN" altLang="en-US" sz="2400" b="1" dirty="0"/>
              </a:p>
            </p:txBody>
          </p:sp>
        </mc:Choice>
        <mc:Fallback xmlns="">
          <p:sp>
            <p:nvSpPr>
              <p:cNvPr id="29" name="文本框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57065" y="2680690"/>
                <a:ext cx="426335" cy="369332"/>
              </a:xfrm>
              <a:prstGeom prst="rect">
                <a:avLst/>
              </a:prstGeom>
              <a:blipFill rotWithShape="1">
                <a:blip r:embed="rId8"/>
                <a:stretch>
                  <a:fillRect l="-13" t="-96" r="-23759" b="32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30" name="表格 29"/>
          <p:cNvGraphicFramePr>
            <a:graphicFrameLocks noGrp="1"/>
          </p:cNvGraphicFramePr>
          <p:nvPr/>
        </p:nvGraphicFramePr>
        <p:xfrm>
          <a:off x="4293514" y="3296867"/>
          <a:ext cx="1243870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38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08153">
                <a:tc>
                  <a:txBody>
                    <a:bodyPr/>
                    <a:lstStyle/>
                    <a:p>
                      <a:pPr algn="ctr"/>
                      <a:endParaRPr lang="zh-CN" altLang="en-US" sz="2400" i="1" dirty="0">
                        <a:solidFill>
                          <a:schemeClr val="tx1"/>
                        </a:solidFill>
                        <a:latin typeface="Cambria" panose="02040503050406030204" charset="0"/>
                        <a:ea typeface="Cambria" panose="02040503050406030204" charset="0"/>
                        <a:cs typeface="Cambria" panose="0204050305040603020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1" name="表格 30"/>
          <p:cNvGraphicFramePr>
            <a:graphicFrameLocks noGrp="1"/>
          </p:cNvGraphicFramePr>
          <p:nvPr/>
        </p:nvGraphicFramePr>
        <p:xfrm>
          <a:off x="5892557" y="3296867"/>
          <a:ext cx="1243870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38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08153">
                <a:tc>
                  <a:txBody>
                    <a:bodyPr/>
                    <a:lstStyle/>
                    <a:p>
                      <a:pPr algn="ctr"/>
                      <a:endParaRPr lang="zh-CN" altLang="en-US" sz="2400" i="1" dirty="0">
                        <a:solidFill>
                          <a:schemeClr val="tx1"/>
                        </a:solidFill>
                        <a:latin typeface="Cambria" panose="02040503050406030204" charset="0"/>
                        <a:ea typeface="Cambria" panose="02040503050406030204" charset="0"/>
                        <a:cs typeface="Cambria" panose="0204050305040603020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2" name="表格 31"/>
          <p:cNvGraphicFramePr>
            <a:graphicFrameLocks noGrp="1"/>
          </p:cNvGraphicFramePr>
          <p:nvPr/>
        </p:nvGraphicFramePr>
        <p:xfrm>
          <a:off x="7495103" y="3305005"/>
          <a:ext cx="1243870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38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08153">
                <a:tc>
                  <a:txBody>
                    <a:bodyPr/>
                    <a:lstStyle/>
                    <a:p>
                      <a:pPr algn="ctr"/>
                      <a:endParaRPr lang="zh-CN" altLang="en-US" sz="2400" i="1" dirty="0">
                        <a:solidFill>
                          <a:schemeClr val="tx1"/>
                        </a:solidFill>
                        <a:latin typeface="Cambria" panose="02040503050406030204" charset="0"/>
                        <a:ea typeface="Cambria" panose="02040503050406030204" charset="0"/>
                        <a:cs typeface="Cambria" panose="0204050305040603020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3" name="表格 32"/>
          <p:cNvGraphicFramePr>
            <a:graphicFrameLocks noGrp="1"/>
          </p:cNvGraphicFramePr>
          <p:nvPr/>
        </p:nvGraphicFramePr>
        <p:xfrm>
          <a:off x="2694075" y="4216567"/>
          <a:ext cx="1243870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38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08153">
                <a:tc>
                  <a:txBody>
                    <a:bodyPr/>
                    <a:lstStyle/>
                    <a:p>
                      <a:pPr algn="ctr"/>
                      <a:endParaRPr lang="zh-CN" altLang="en-US" sz="2400" i="1" dirty="0">
                        <a:solidFill>
                          <a:schemeClr val="tx1"/>
                        </a:solidFill>
                        <a:latin typeface="Cambria" panose="02040503050406030204" charset="0"/>
                        <a:ea typeface="Cambria" panose="02040503050406030204" charset="0"/>
                        <a:cs typeface="Cambria" panose="0204050305040603020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4" name="表格 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5421344"/>
              </p:ext>
            </p:extLst>
          </p:nvPr>
        </p:nvGraphicFramePr>
        <p:xfrm>
          <a:off x="4293514" y="4211522"/>
          <a:ext cx="1243870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38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0815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mr-IN" altLang="zh-CN" sz="2400" i="1" dirty="0">
                          <a:solidFill>
                            <a:schemeClr val="tx1"/>
                          </a:solidFill>
                          <a:latin typeface="Cambria" panose="02040503050406030204" charset="0"/>
                          <a:ea typeface="Cambria" panose="02040503050406030204" charset="0"/>
                          <a:cs typeface="Cambria" panose="02040503050406030204" charset="0"/>
                        </a:rPr>
                        <a:t>……</a:t>
                      </a:r>
                      <a:endParaRPr lang="zh-CN" altLang="en-US" sz="2400" i="0" dirty="0">
                        <a:solidFill>
                          <a:schemeClr val="tx1"/>
                        </a:solidFill>
                        <a:latin typeface="Cambria" panose="02040503050406030204" charset="0"/>
                        <a:ea typeface="Cambria" panose="02040503050406030204" charset="0"/>
                        <a:cs typeface="Cambria" panose="0204050305040603020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5" name="表格 34"/>
          <p:cNvGraphicFramePr>
            <a:graphicFrameLocks noGrp="1"/>
          </p:cNvGraphicFramePr>
          <p:nvPr/>
        </p:nvGraphicFramePr>
        <p:xfrm>
          <a:off x="5892557" y="4211522"/>
          <a:ext cx="1243870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38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08153">
                <a:tc>
                  <a:txBody>
                    <a:bodyPr/>
                    <a:lstStyle/>
                    <a:p>
                      <a:pPr algn="ctr"/>
                      <a:endParaRPr lang="zh-CN" altLang="en-US" sz="2400" i="1" dirty="0">
                        <a:solidFill>
                          <a:schemeClr val="tx1"/>
                        </a:solidFill>
                        <a:latin typeface="Cambria" panose="02040503050406030204" charset="0"/>
                        <a:ea typeface="Cambria" panose="02040503050406030204" charset="0"/>
                        <a:cs typeface="Cambria" panose="0204050305040603020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6" name="表格 35"/>
          <p:cNvGraphicFramePr>
            <a:graphicFrameLocks noGrp="1"/>
          </p:cNvGraphicFramePr>
          <p:nvPr/>
        </p:nvGraphicFramePr>
        <p:xfrm>
          <a:off x="7495103" y="4219660"/>
          <a:ext cx="1243870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38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08153">
                <a:tc>
                  <a:txBody>
                    <a:bodyPr/>
                    <a:lstStyle/>
                    <a:p>
                      <a:pPr algn="ctr"/>
                      <a:endParaRPr lang="zh-CN" altLang="en-US" sz="2400" i="1" dirty="0">
                        <a:solidFill>
                          <a:schemeClr val="tx1"/>
                        </a:solidFill>
                        <a:latin typeface="Cambria" panose="02040503050406030204" charset="0"/>
                        <a:ea typeface="Cambria" panose="02040503050406030204" charset="0"/>
                        <a:cs typeface="Cambria" panose="0204050305040603020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7" name="表格 36"/>
          <p:cNvGraphicFramePr>
            <a:graphicFrameLocks noGrp="1"/>
          </p:cNvGraphicFramePr>
          <p:nvPr/>
        </p:nvGraphicFramePr>
        <p:xfrm>
          <a:off x="2694075" y="5139360"/>
          <a:ext cx="1243870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38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08153">
                <a:tc>
                  <a:txBody>
                    <a:bodyPr/>
                    <a:lstStyle/>
                    <a:p>
                      <a:pPr algn="ctr"/>
                      <a:endParaRPr lang="zh-CN" altLang="en-US" sz="2400" i="1" dirty="0">
                        <a:solidFill>
                          <a:schemeClr val="tx1"/>
                        </a:solidFill>
                        <a:latin typeface="Cambria" panose="02040503050406030204" charset="0"/>
                        <a:ea typeface="Cambria" panose="02040503050406030204" charset="0"/>
                        <a:cs typeface="Cambria" panose="0204050305040603020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8" name="表格 37"/>
          <p:cNvGraphicFramePr>
            <a:graphicFrameLocks noGrp="1"/>
          </p:cNvGraphicFramePr>
          <p:nvPr/>
        </p:nvGraphicFramePr>
        <p:xfrm>
          <a:off x="4293514" y="5134315"/>
          <a:ext cx="1243870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38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08153">
                <a:tc>
                  <a:txBody>
                    <a:bodyPr/>
                    <a:lstStyle/>
                    <a:p>
                      <a:pPr algn="ctr"/>
                      <a:endParaRPr lang="zh-CN" altLang="en-US" sz="2400" i="1" dirty="0">
                        <a:solidFill>
                          <a:schemeClr val="tx1"/>
                        </a:solidFill>
                        <a:latin typeface="Cambria" panose="02040503050406030204" charset="0"/>
                        <a:ea typeface="Cambria" panose="02040503050406030204" charset="0"/>
                        <a:cs typeface="Cambria" panose="0204050305040603020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9" name="表格 38"/>
          <p:cNvGraphicFramePr>
            <a:graphicFrameLocks noGrp="1"/>
          </p:cNvGraphicFramePr>
          <p:nvPr/>
        </p:nvGraphicFramePr>
        <p:xfrm>
          <a:off x="5892557" y="5134315"/>
          <a:ext cx="1243870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38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08153">
                <a:tc>
                  <a:txBody>
                    <a:bodyPr/>
                    <a:lstStyle/>
                    <a:p>
                      <a:pPr algn="ctr"/>
                      <a:endParaRPr lang="zh-CN" altLang="en-US" sz="2400" i="1" dirty="0">
                        <a:solidFill>
                          <a:schemeClr val="tx1"/>
                        </a:solidFill>
                        <a:latin typeface="Cambria" panose="02040503050406030204" charset="0"/>
                        <a:ea typeface="Cambria" panose="02040503050406030204" charset="0"/>
                        <a:cs typeface="Cambria" panose="0204050305040603020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0" name="表格 39"/>
          <p:cNvGraphicFramePr>
            <a:graphicFrameLocks noGrp="1"/>
          </p:cNvGraphicFramePr>
          <p:nvPr/>
        </p:nvGraphicFramePr>
        <p:xfrm>
          <a:off x="7495103" y="5142453"/>
          <a:ext cx="1243870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38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0815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2400" i="1" dirty="0">
                          <a:solidFill>
                            <a:schemeClr val="tx1"/>
                          </a:solidFill>
                          <a:latin typeface="Cambria" panose="02040503050406030204" charset="0"/>
                          <a:ea typeface="Cambria" panose="02040503050406030204" charset="0"/>
                          <a:cs typeface="Cambria" panose="02040503050406030204" charset="0"/>
                        </a:rPr>
                        <a:t>Off </a:t>
                      </a:r>
                      <a:r>
                        <a:rPr lang="en-US" altLang="zh-CN" sz="2400" i="0" dirty="0">
                          <a:solidFill>
                            <a:schemeClr val="tx1"/>
                          </a:solidFill>
                          <a:latin typeface="Cambria" panose="02040503050406030204" charset="0"/>
                          <a:ea typeface="Cambria" panose="02040503050406030204" charset="0"/>
                          <a:cs typeface="Cambria" panose="02040503050406030204" charset="0"/>
                        </a:rPr>
                        <a:t>, 7</a:t>
                      </a:r>
                      <a:endParaRPr lang="zh-CN" altLang="en-US" sz="2400" i="0" dirty="0">
                        <a:solidFill>
                          <a:schemeClr val="tx1"/>
                        </a:solidFill>
                        <a:latin typeface="Cambria" panose="02040503050406030204" charset="0"/>
                        <a:ea typeface="Cambria" panose="02040503050406030204" charset="0"/>
                        <a:cs typeface="Cambria" panose="0204050305040603020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4" name="文本框 3"/>
              <p:cNvSpPr txBox="1"/>
              <p:nvPr/>
            </p:nvSpPr>
            <p:spPr>
              <a:xfrm>
                <a:off x="7832383" y="2045916"/>
                <a:ext cx="2796407" cy="52783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kumimoji="1" lang="en-US" altLang="zh-CN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kumimoji="1" lang="en-US" altLang="zh-CN" sz="2400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kumimoji="1" lang="en-US" altLang="zh-CN" sz="2400" b="1" i="1" smtClean="0">
                                  <a:solidFill>
                                    <a:srgbClr val="C00000"/>
                                  </a:solidFill>
                                  <a:latin typeface="Cambria Math" charset="0"/>
                                </a:rPr>
                                <m:t>𝒑</m:t>
                              </m:r>
                            </m:e>
                            <m:sub>
                              <m:r>
                                <a:rPr kumimoji="1" lang="en-US" altLang="zh-CN" sz="2400" b="1" i="1" smtClean="0">
                                  <a:solidFill>
                                    <a:srgbClr val="C00000"/>
                                  </a:solidFill>
                                  <a:latin typeface="Cambria Math" charset="0"/>
                                </a:rPr>
                                <m:t>𝒊</m:t>
                              </m:r>
                            </m:sub>
                          </m:sSub>
                        </m:e>
                      </m:acc>
                      <m:r>
                        <a:rPr kumimoji="1" lang="en-US" altLang="zh-CN" sz="2400" b="1" i="1" smtClean="0">
                          <a:solidFill>
                            <a:srgbClr val="C00000"/>
                          </a:solidFill>
                          <a:latin typeface="Cambria Math" panose="02040503050406030204" charset="0"/>
                        </a:rPr>
                        <m:t>=</m:t>
                      </m:r>
                      <m:func>
                        <m:funcPr>
                          <m:ctrlPr>
                            <a:rPr kumimoji="1" lang="en-US" altLang="zh-CN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kumimoji="1" lang="en-US" altLang="zh-CN" sz="2400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a:rPr kumimoji="1" lang="en-US" altLang="zh-CN" sz="2400" b="1" i="0" smtClean="0">
                                  <a:solidFill>
                                    <a:srgbClr val="C00000"/>
                                  </a:solidFill>
                                  <a:latin typeface="Cambria Math" panose="02040503050406030204" charset="0"/>
                                </a:rPr>
                                <m:t>𝐦𝐢𝐧</m:t>
                              </m:r>
                            </m:e>
                            <m:lim>
                              <m:r>
                                <a:rPr kumimoji="1" lang="en-US" altLang="zh-CN" sz="2400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charset="0"/>
                                </a:rPr>
                                <m:t>𝟏</m:t>
                              </m:r>
                              <m:r>
                                <a:rPr kumimoji="1" lang="en-US" altLang="zh-CN" sz="2400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charset="0"/>
                                </a:rPr>
                                <m:t>≤</m:t>
                              </m:r>
                              <m:r>
                                <a:rPr kumimoji="1" lang="en-US" altLang="zh-CN" sz="2400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charset="0"/>
                                </a:rPr>
                                <m:t>𝒋</m:t>
                              </m:r>
                              <m:r>
                                <a:rPr kumimoji="1" lang="en-US" altLang="zh-CN" sz="2400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charset="0"/>
                                </a:rPr>
                                <m:t>≤</m:t>
                              </m:r>
                              <m:r>
                                <a:rPr kumimoji="1" lang="en-US" altLang="zh-CN" sz="2400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charset="0"/>
                                </a:rPr>
                                <m:t>𝒅</m:t>
                              </m:r>
                            </m:lim>
                          </m:limLow>
                        </m:fName>
                        <m:e>
                          <m:sSub>
                            <m:sSubPr>
                              <m:ctrlPr>
                                <a:rPr kumimoji="1" lang="en-US" altLang="zh-CN" sz="2400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kumimoji="1" lang="en-US" altLang="zh-CN" sz="2400" b="1" i="1" smtClean="0">
                                  <a:solidFill>
                                    <a:srgbClr val="C00000"/>
                                  </a:solidFill>
                                  <a:latin typeface="Cambria Math" charset="0"/>
                                </a:rPr>
                                <m:t>𝑪</m:t>
                              </m:r>
                            </m:e>
                            <m:sub>
                              <m:r>
                                <a:rPr kumimoji="1" lang="en-US" altLang="zh-CN" sz="2400" b="1" i="1" smtClean="0">
                                  <a:solidFill>
                                    <a:srgbClr val="C00000"/>
                                  </a:solidFill>
                                  <a:latin typeface="Cambria Math" charset="0"/>
                                </a:rPr>
                                <m:t>𝒋</m:t>
                              </m:r>
                            </m:sub>
                          </m:sSub>
                          <m:r>
                            <a:rPr kumimoji="1" lang="en-US" altLang="zh-CN" sz="2400" b="1" i="1" smtClean="0">
                              <a:solidFill>
                                <a:srgbClr val="C00000"/>
                              </a:solidFill>
                              <a:latin typeface="Cambria Math" panose="02040503050406030204" charset="0"/>
                            </a:rPr>
                            <m:t>[</m:t>
                          </m:r>
                          <m:sSub>
                            <m:sSubPr>
                              <m:ctrlPr>
                                <a:rPr kumimoji="1" lang="en-US" altLang="zh-CN" sz="2400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kumimoji="1" lang="en-US" altLang="zh-CN" sz="2400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charset="0"/>
                                </a:rPr>
                                <m:t>𝒉</m:t>
                              </m:r>
                            </m:e>
                            <m:sub>
                              <m:r>
                                <a:rPr kumimoji="1" lang="en-US" altLang="zh-CN" sz="2400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charset="0"/>
                                </a:rPr>
                                <m:t>𝒋</m:t>
                              </m:r>
                            </m:sub>
                          </m:sSub>
                          <m:r>
                            <a:rPr kumimoji="1" lang="en-US" altLang="zh-CN" sz="2400" b="1" i="1" smtClean="0">
                              <a:solidFill>
                                <a:srgbClr val="C00000"/>
                              </a:solidFill>
                              <a:latin typeface="Cambria Math" panose="02040503050406030204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kumimoji="1" lang="en-US" altLang="zh-CN" sz="2400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kumimoji="1" lang="en-US" altLang="zh-CN" sz="2400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charset="0"/>
                                </a:rPr>
                                <m:t>𝒆</m:t>
                              </m:r>
                            </m:e>
                            <m:sub>
                              <m:r>
                                <a:rPr kumimoji="1" lang="en-US" altLang="zh-CN" sz="2400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charset="0"/>
                                </a:rPr>
                                <m:t>𝒊</m:t>
                              </m:r>
                            </m:sub>
                          </m:sSub>
                          <m:r>
                            <a:rPr kumimoji="1" lang="en-US" altLang="zh-CN" sz="2400" b="1" i="1" smtClean="0">
                              <a:solidFill>
                                <a:srgbClr val="C00000"/>
                              </a:solidFill>
                              <a:latin typeface="Cambria Math" panose="02040503050406030204" charset="0"/>
                            </a:rPr>
                            <m:t>)]</m:t>
                          </m:r>
                        </m:e>
                      </m:func>
                    </m:oMath>
                  </m:oMathPara>
                </a14:m>
                <a:endParaRPr kumimoji="1" lang="zh-CN" altLang="en-US" sz="2400" b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4" name="文本框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32383" y="2045916"/>
                <a:ext cx="2796407" cy="527837"/>
              </a:xfrm>
              <a:prstGeom prst="rect">
                <a:avLst/>
              </a:prstGeom>
              <a:blipFill rotWithShape="1">
                <a:blip r:embed="rId9"/>
                <a:stretch>
                  <a:fillRect l="-10" t="-110" r="-3355" b="19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zh-CN" sz="3600" b="1" dirty="0">
                <a:latin typeface="Arial" panose="020B0604020202090204" pitchFamily="34" charset="0"/>
                <a:ea typeface="Arial" panose="020B0604020202090204" pitchFamily="34" charset="0"/>
                <a:cs typeface="Arial" panose="020B0604020202090204" pitchFamily="34" charset="0"/>
              </a:rPr>
              <a:t>On-Off Sketch Overview</a:t>
            </a:r>
            <a:endParaRPr kumimoji="1" lang="zh-CN" altLang="en-US" sz="3600" b="1" dirty="0">
              <a:latin typeface="Arial" panose="020B0604020202090204" pitchFamily="34" charset="0"/>
              <a:ea typeface="Arial" panose="020B0604020202090204" pitchFamily="34" charset="0"/>
              <a:cs typeface="Arial" panose="020B0604020202090204" pitchFamily="34" charset="0"/>
            </a:endParaRPr>
          </a:p>
        </p:txBody>
      </p:sp>
      <p:sp>
        <p:nvSpPr>
          <p:cNvPr id="9" name="内容占位符 2"/>
          <p:cNvSpPr txBox="1"/>
          <p:nvPr/>
        </p:nvSpPr>
        <p:spPr>
          <a:xfrm>
            <a:off x="838200" y="1690688"/>
            <a:ext cx="9475033" cy="32085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90204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90204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90204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90204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90204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90204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90204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90204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90204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en-US" altLang="zh-CN" dirty="0">
                <a:latin typeface="Arial" panose="020B0604020202090204" pitchFamily="34" charset="0"/>
                <a:ea typeface="Arial" panose="020B0604020202090204" pitchFamily="34" charset="0"/>
                <a:cs typeface="Arial" panose="020B0604020202090204" pitchFamily="34" charset="0"/>
              </a:rPr>
              <a:t>Persistence Estimation</a:t>
            </a:r>
          </a:p>
          <a:p>
            <a:pPr>
              <a:lnSpc>
                <a:spcPct val="120000"/>
              </a:lnSpc>
            </a:pPr>
            <a:r>
              <a:rPr lang="en-US" altLang="zh-CN" dirty="0">
                <a:solidFill>
                  <a:srgbClr val="FF0000"/>
                </a:solidFill>
                <a:latin typeface="Arial" panose="020B0604020202090204" pitchFamily="34" charset="0"/>
                <a:ea typeface="Arial" panose="020B0604020202090204" pitchFamily="34" charset="0"/>
                <a:cs typeface="Arial" panose="020B0604020202090204" pitchFamily="34" charset="0"/>
              </a:rPr>
              <a:t>Finding Persistent Items</a:t>
            </a:r>
          </a:p>
        </p:txBody>
      </p:sp>
    </p:spTree>
    <p:extLst>
      <p:ext uri="{BB962C8B-B14F-4D97-AF65-F5344CB8AC3E}">
        <p14:creationId xmlns:p14="http://schemas.microsoft.com/office/powerpoint/2010/main" val="15336937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1169097" y="3593696"/>
            <a:ext cx="9171726" cy="65389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zh-CN" sz="3600" b="1" dirty="0">
                <a:latin typeface="Arial" panose="020B0604020202090204" pitchFamily="34" charset="0"/>
                <a:ea typeface="Arial" panose="020B0604020202090204" pitchFamily="34" charset="0"/>
                <a:cs typeface="Arial" panose="020B0604020202090204" pitchFamily="34" charset="0"/>
              </a:rPr>
              <a:t>Background</a:t>
            </a:r>
            <a:endParaRPr kumimoji="1" lang="zh-CN" altLang="en-US" sz="3600" b="1" dirty="0">
              <a:latin typeface="Arial" panose="020B0604020202090204" pitchFamily="34" charset="0"/>
              <a:ea typeface="Arial" panose="020B0604020202090204" pitchFamily="34" charset="0"/>
              <a:cs typeface="Arial" panose="020B0604020202090204" pitchFamily="34" charset="0"/>
            </a:endParaRPr>
          </a:p>
        </p:txBody>
      </p:sp>
      <p:grpSp>
        <p:nvGrpSpPr>
          <p:cNvPr id="77" name="组 76"/>
          <p:cNvGrpSpPr/>
          <p:nvPr/>
        </p:nvGrpSpPr>
        <p:grpSpPr>
          <a:xfrm>
            <a:off x="838200" y="1690688"/>
            <a:ext cx="10520921" cy="1368359"/>
            <a:chOff x="715736" y="3266700"/>
            <a:chExt cx="10520921" cy="1368359"/>
          </a:xfrm>
        </p:grpSpPr>
        <p:sp>
          <p:nvSpPr>
            <p:cNvPr id="12" name="虚尾箭头 11"/>
            <p:cNvSpPr/>
            <p:nvPr/>
          </p:nvSpPr>
          <p:spPr>
            <a:xfrm>
              <a:off x="715736" y="3266700"/>
              <a:ext cx="10520921" cy="1368359"/>
            </a:xfrm>
            <a:prstGeom prst="stripedRightArrow">
              <a:avLst/>
            </a:prstGeom>
            <a:gradFill flip="none" rotWithShape="1">
              <a:gsLst>
                <a:gs pos="0">
                  <a:schemeClr val="accent5">
                    <a:lumMod val="0"/>
                    <a:lumOff val="100000"/>
                  </a:schemeClr>
                </a:gs>
                <a:gs pos="35000">
                  <a:schemeClr val="accent5">
                    <a:lumMod val="0"/>
                    <a:lumOff val="100000"/>
                  </a:schemeClr>
                </a:gs>
                <a:gs pos="100000">
                  <a:schemeClr val="accent5">
                    <a:lumMod val="10000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11" name="文本框 10"/>
            <p:cNvSpPr txBox="1"/>
            <p:nvPr/>
          </p:nvSpPr>
          <p:spPr>
            <a:xfrm>
              <a:off x="7634205" y="3695368"/>
              <a:ext cx="258415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zh-CN" sz="2800" b="1" dirty="0">
                  <a:latin typeface="Arial" panose="020B0604020202090204" pitchFamily="34" charset="0"/>
                  <a:ea typeface="Arial" panose="020B0604020202090204" pitchFamily="34" charset="0"/>
                  <a:cs typeface="Arial" panose="020B0604020202090204" pitchFamily="34" charset="0"/>
                </a:rPr>
                <a:t>Data Streams</a:t>
              </a:r>
              <a:endParaRPr kumimoji="1" lang="zh-CN" altLang="en-US" sz="2800" b="1" dirty="0">
                <a:latin typeface="Arial" panose="020B0604020202090204" pitchFamily="34" charset="0"/>
                <a:ea typeface="Arial" panose="020B0604020202090204" pitchFamily="34" charset="0"/>
                <a:cs typeface="Arial" panose="020B0604020202090204" pitchFamily="34" charset="0"/>
              </a:endParaRPr>
            </a:p>
          </p:txBody>
        </p:sp>
        <p:grpSp>
          <p:nvGrpSpPr>
            <p:cNvPr id="52" name="组 51"/>
            <p:cNvGrpSpPr/>
            <p:nvPr/>
          </p:nvGrpSpPr>
          <p:grpSpPr>
            <a:xfrm>
              <a:off x="1237548" y="3754517"/>
              <a:ext cx="432444" cy="432496"/>
              <a:chOff x="3335252" y="382196"/>
              <a:chExt cx="432444" cy="432496"/>
            </a:xfrm>
            <a:noFill/>
          </p:grpSpPr>
          <p:sp>
            <p:nvSpPr>
              <p:cNvPr id="53" name="椭圆 52"/>
              <p:cNvSpPr/>
              <p:nvPr/>
            </p:nvSpPr>
            <p:spPr>
              <a:xfrm>
                <a:off x="3335252" y="382196"/>
                <a:ext cx="432000" cy="432496"/>
              </a:xfrm>
              <a:prstGeom prst="ellips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 sz="2400" dirty="0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54" name="文本框 53"/>
                  <p:cNvSpPr txBox="1"/>
                  <p:nvPr/>
                </p:nvSpPr>
                <p:spPr>
                  <a:xfrm>
                    <a:off x="3367010" y="393790"/>
                    <a:ext cx="400686" cy="369332"/>
                  </a:xfrm>
                  <a:prstGeom prst="rect">
                    <a:avLst/>
                  </a:prstGeom>
                  <a:grp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kumimoji="1" lang="en-US" altLang="zh-CN" sz="2400" b="1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kumimoji="1" lang="en-US" altLang="zh-CN" sz="2400" b="1" i="1">
                                  <a:latin typeface="Cambria Math" charset="0"/>
                                </a:rPr>
                                <m:t>𝒆</m:t>
                              </m:r>
                            </m:e>
                            <m:sub>
                              <m:r>
                                <a:rPr kumimoji="1" lang="en-US" altLang="zh-CN" sz="2400" b="1" i="1">
                                  <a:latin typeface="Cambria Math" charset="0"/>
                                </a:rPr>
                                <m:t>𝟑</m:t>
                              </m:r>
                            </m:sub>
                          </m:sSub>
                        </m:oMath>
                      </m:oMathPara>
                    </a14:m>
                    <a:endParaRPr kumimoji="1" lang="zh-CN" altLang="en-US" sz="2400" b="1" dirty="0"/>
                  </a:p>
                </p:txBody>
              </p:sp>
            </mc:Choice>
            <mc:Fallback xmlns="">
              <p:sp>
                <p:nvSpPr>
                  <p:cNvPr id="54" name="文本框 53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367010" y="393790"/>
                    <a:ext cx="400686" cy="369332"/>
                  </a:xfrm>
                  <a:prstGeom prst="rect">
                    <a:avLst/>
                  </a:prstGeom>
                  <a:blipFill rotWithShape="1">
                    <a:blip r:embed="rId3"/>
                  </a:blipFill>
                </p:spPr>
                <p:txBody>
                  <a:bodyPr/>
                  <a:lstStyle/>
                  <a:p>
                    <a:r>
                      <a:rPr lang="zh-CN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55" name="组 54"/>
            <p:cNvGrpSpPr/>
            <p:nvPr/>
          </p:nvGrpSpPr>
          <p:grpSpPr>
            <a:xfrm>
              <a:off x="2004318" y="3754517"/>
              <a:ext cx="432445" cy="432496"/>
              <a:chOff x="3335252" y="382196"/>
              <a:chExt cx="432445" cy="432496"/>
            </a:xfrm>
            <a:noFill/>
          </p:grpSpPr>
          <p:sp>
            <p:nvSpPr>
              <p:cNvPr id="56" name="椭圆 55"/>
              <p:cNvSpPr/>
              <p:nvPr/>
            </p:nvSpPr>
            <p:spPr>
              <a:xfrm>
                <a:off x="3335252" y="382196"/>
                <a:ext cx="432000" cy="432496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 sz="2400" dirty="0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57" name="文本框 56"/>
                  <p:cNvSpPr txBox="1"/>
                  <p:nvPr/>
                </p:nvSpPr>
                <p:spPr>
                  <a:xfrm>
                    <a:off x="3367010" y="393790"/>
                    <a:ext cx="400687" cy="369332"/>
                  </a:xfrm>
                  <a:prstGeom prst="rect">
                    <a:avLst/>
                  </a:prstGeom>
                  <a:grp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kumimoji="1" lang="en-US" altLang="zh-CN" sz="2400" b="1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kumimoji="1" lang="en-US" altLang="zh-CN" sz="2400" b="1" i="1">
                                  <a:latin typeface="Cambria Math" panose="02040503050406030204" charset="0"/>
                                </a:rPr>
                                <m:t>𝒆</m:t>
                              </m:r>
                            </m:e>
                            <m:sub>
                              <m:r>
                                <a:rPr kumimoji="1" lang="en-US" altLang="zh-CN" sz="2400" b="1" i="1" smtClean="0">
                                  <a:latin typeface="Cambria Math" panose="02040503050406030204" charset="0"/>
                                </a:rPr>
                                <m:t>𝟏</m:t>
                              </m:r>
                            </m:sub>
                          </m:sSub>
                        </m:oMath>
                      </m:oMathPara>
                    </a14:m>
                    <a:endParaRPr kumimoji="1" lang="zh-CN" altLang="en-US" sz="2400" b="1" dirty="0"/>
                  </a:p>
                </p:txBody>
              </p:sp>
            </mc:Choice>
            <mc:Fallback xmlns="">
              <p:sp>
                <p:nvSpPr>
                  <p:cNvPr id="57" name="文本框 56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367010" y="393790"/>
                    <a:ext cx="400687" cy="369332"/>
                  </a:xfrm>
                  <a:prstGeom prst="rect">
                    <a:avLst/>
                  </a:prstGeom>
                  <a:blipFill rotWithShape="1">
                    <a:blip r:embed="rId4"/>
                  </a:blipFill>
                </p:spPr>
                <p:txBody>
                  <a:bodyPr/>
                  <a:lstStyle/>
                  <a:p>
                    <a:r>
                      <a:rPr lang="zh-CN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59" name="组 58"/>
            <p:cNvGrpSpPr/>
            <p:nvPr/>
          </p:nvGrpSpPr>
          <p:grpSpPr>
            <a:xfrm>
              <a:off x="2770644" y="3751002"/>
              <a:ext cx="432444" cy="432496"/>
              <a:chOff x="3335252" y="382196"/>
              <a:chExt cx="432444" cy="432496"/>
            </a:xfrm>
            <a:noFill/>
          </p:grpSpPr>
          <p:sp>
            <p:nvSpPr>
              <p:cNvPr id="60" name="椭圆 59"/>
              <p:cNvSpPr/>
              <p:nvPr/>
            </p:nvSpPr>
            <p:spPr>
              <a:xfrm>
                <a:off x="3335252" y="382196"/>
                <a:ext cx="432000" cy="432496"/>
              </a:xfrm>
              <a:prstGeom prst="ellips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 sz="2400" dirty="0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61" name="文本框 60"/>
                  <p:cNvSpPr txBox="1"/>
                  <p:nvPr/>
                </p:nvSpPr>
                <p:spPr>
                  <a:xfrm>
                    <a:off x="3367010" y="393790"/>
                    <a:ext cx="400686" cy="369332"/>
                  </a:xfrm>
                  <a:prstGeom prst="rect">
                    <a:avLst/>
                  </a:prstGeom>
                  <a:grp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kumimoji="1" lang="en-US" altLang="zh-CN" sz="2400" b="1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kumimoji="1" lang="en-US" altLang="zh-CN" sz="2400" b="1" i="1">
                                  <a:latin typeface="Cambria Math" charset="0"/>
                                </a:rPr>
                                <m:t>𝒆</m:t>
                              </m:r>
                            </m:e>
                            <m:sub>
                              <m:r>
                                <a:rPr kumimoji="1" lang="en-US" altLang="zh-CN" sz="2400" b="1" i="1">
                                  <a:latin typeface="Cambria Math" charset="0"/>
                                </a:rPr>
                                <m:t>𝟑</m:t>
                              </m:r>
                            </m:sub>
                          </m:sSub>
                        </m:oMath>
                      </m:oMathPara>
                    </a14:m>
                    <a:endParaRPr kumimoji="1" lang="zh-CN" altLang="en-US" sz="2400" b="1" dirty="0"/>
                  </a:p>
                </p:txBody>
              </p:sp>
            </mc:Choice>
            <mc:Fallback xmlns="">
              <p:sp>
                <p:nvSpPr>
                  <p:cNvPr id="61" name="文本框 60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367010" y="393790"/>
                    <a:ext cx="400686" cy="369332"/>
                  </a:xfrm>
                  <a:prstGeom prst="rect">
                    <a:avLst/>
                  </a:prstGeom>
                  <a:blipFill rotWithShape="1">
                    <a:blip r:embed="rId3"/>
                  </a:blipFill>
                </p:spPr>
                <p:txBody>
                  <a:bodyPr/>
                  <a:lstStyle/>
                  <a:p>
                    <a:r>
                      <a:rPr lang="zh-CN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62" name="组 61"/>
            <p:cNvGrpSpPr/>
            <p:nvPr/>
          </p:nvGrpSpPr>
          <p:grpSpPr>
            <a:xfrm>
              <a:off x="3537414" y="3751002"/>
              <a:ext cx="432444" cy="432496"/>
              <a:chOff x="3335252" y="382196"/>
              <a:chExt cx="432444" cy="432496"/>
            </a:xfrm>
            <a:noFill/>
          </p:grpSpPr>
          <p:sp>
            <p:nvSpPr>
              <p:cNvPr id="63" name="椭圆 62"/>
              <p:cNvSpPr/>
              <p:nvPr/>
            </p:nvSpPr>
            <p:spPr>
              <a:xfrm>
                <a:off x="3335252" y="382196"/>
                <a:ext cx="432000" cy="432496"/>
              </a:xfrm>
              <a:prstGeom prst="ellips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 sz="2400" dirty="0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64" name="文本框 63"/>
                  <p:cNvSpPr txBox="1"/>
                  <p:nvPr/>
                </p:nvSpPr>
                <p:spPr>
                  <a:xfrm>
                    <a:off x="3367010" y="393790"/>
                    <a:ext cx="400686" cy="369332"/>
                  </a:xfrm>
                  <a:prstGeom prst="rect">
                    <a:avLst/>
                  </a:prstGeom>
                  <a:grp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kumimoji="1" lang="en-US" altLang="zh-CN" sz="2400" b="1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kumimoji="1" lang="en-US" altLang="zh-CN" sz="2400" b="1" i="1">
                                  <a:latin typeface="Cambria Math" charset="0"/>
                                </a:rPr>
                                <m:t>𝒆</m:t>
                              </m:r>
                            </m:e>
                            <m:sub>
                              <m:r>
                                <a:rPr kumimoji="1" lang="en-US" altLang="zh-CN" sz="2400" b="1" i="1">
                                  <a:latin typeface="Cambria Math" charset="0"/>
                                </a:rPr>
                                <m:t>𝟑</m:t>
                              </m:r>
                            </m:sub>
                          </m:sSub>
                        </m:oMath>
                      </m:oMathPara>
                    </a14:m>
                    <a:endParaRPr kumimoji="1" lang="zh-CN" altLang="en-US" sz="2400" b="1" dirty="0"/>
                  </a:p>
                </p:txBody>
              </p:sp>
            </mc:Choice>
            <mc:Fallback xmlns="">
              <p:sp>
                <p:nvSpPr>
                  <p:cNvPr id="64" name="文本框 63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367010" y="393790"/>
                    <a:ext cx="400686" cy="369332"/>
                  </a:xfrm>
                  <a:prstGeom prst="rect">
                    <a:avLst/>
                  </a:prstGeom>
                  <a:blipFill rotWithShape="1">
                    <a:blip r:embed="rId3"/>
                  </a:blipFill>
                </p:spPr>
                <p:txBody>
                  <a:bodyPr/>
                  <a:lstStyle/>
                  <a:p>
                    <a:r>
                      <a:rPr lang="zh-CN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65" name="组 64"/>
            <p:cNvGrpSpPr/>
            <p:nvPr/>
          </p:nvGrpSpPr>
          <p:grpSpPr>
            <a:xfrm>
              <a:off x="4284788" y="3754517"/>
              <a:ext cx="432445" cy="432496"/>
              <a:chOff x="3335252" y="382196"/>
              <a:chExt cx="432445" cy="432496"/>
            </a:xfrm>
            <a:noFill/>
          </p:grpSpPr>
          <p:sp>
            <p:nvSpPr>
              <p:cNvPr id="66" name="椭圆 65"/>
              <p:cNvSpPr/>
              <p:nvPr/>
            </p:nvSpPr>
            <p:spPr>
              <a:xfrm>
                <a:off x="3335252" y="382196"/>
                <a:ext cx="432000" cy="432496"/>
              </a:xfrm>
              <a:prstGeom prst="ellipse">
                <a:avLst/>
              </a:prstGeom>
              <a:solidFill>
                <a:schemeClr val="bg2">
                  <a:lumMod val="90000"/>
                </a:schemeClr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 sz="2400" dirty="0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67" name="文本框 66"/>
                  <p:cNvSpPr txBox="1"/>
                  <p:nvPr/>
                </p:nvSpPr>
                <p:spPr>
                  <a:xfrm>
                    <a:off x="3367010" y="393790"/>
                    <a:ext cx="400687" cy="369332"/>
                  </a:xfrm>
                  <a:prstGeom prst="rect">
                    <a:avLst/>
                  </a:prstGeom>
                  <a:grp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kumimoji="1" lang="en-US" altLang="zh-CN" sz="2400" b="1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kumimoji="1" lang="en-US" altLang="zh-CN" sz="2400" b="1" i="1">
                                  <a:latin typeface="Cambria Math" panose="02040503050406030204" charset="0"/>
                                </a:rPr>
                                <m:t>𝒆</m:t>
                              </m:r>
                            </m:e>
                            <m:sub>
                              <m:r>
                                <a:rPr kumimoji="1" lang="en-US" altLang="zh-CN" sz="2400" b="1" i="1" smtClean="0">
                                  <a:latin typeface="Cambria Math" panose="02040503050406030204" charset="0"/>
                                </a:rPr>
                                <m:t>𝟓</m:t>
                              </m:r>
                            </m:sub>
                          </m:sSub>
                        </m:oMath>
                      </m:oMathPara>
                    </a14:m>
                    <a:endParaRPr kumimoji="1" lang="zh-CN" altLang="en-US" sz="2400" b="1" dirty="0"/>
                  </a:p>
                </p:txBody>
              </p:sp>
            </mc:Choice>
            <mc:Fallback xmlns="">
              <p:sp>
                <p:nvSpPr>
                  <p:cNvPr id="67" name="文本框 66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367010" y="393790"/>
                    <a:ext cx="400687" cy="369332"/>
                  </a:xfrm>
                  <a:prstGeom prst="rect">
                    <a:avLst/>
                  </a:prstGeom>
                  <a:blipFill rotWithShape="1">
                    <a:blip r:embed="rId5"/>
                  </a:blipFill>
                </p:spPr>
                <p:txBody>
                  <a:bodyPr/>
                  <a:lstStyle/>
                  <a:p>
                    <a:r>
                      <a:rPr lang="zh-CN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68" name="组 67"/>
            <p:cNvGrpSpPr/>
            <p:nvPr/>
          </p:nvGrpSpPr>
          <p:grpSpPr>
            <a:xfrm>
              <a:off x="5051558" y="3754517"/>
              <a:ext cx="432445" cy="432496"/>
              <a:chOff x="3335252" y="382196"/>
              <a:chExt cx="432445" cy="432496"/>
            </a:xfrm>
            <a:noFill/>
          </p:grpSpPr>
          <p:sp>
            <p:nvSpPr>
              <p:cNvPr id="69" name="椭圆 68"/>
              <p:cNvSpPr/>
              <p:nvPr/>
            </p:nvSpPr>
            <p:spPr>
              <a:xfrm>
                <a:off x="3335252" y="382196"/>
                <a:ext cx="432000" cy="432496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 sz="2400" dirty="0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70" name="文本框 69"/>
                  <p:cNvSpPr txBox="1"/>
                  <p:nvPr/>
                </p:nvSpPr>
                <p:spPr>
                  <a:xfrm>
                    <a:off x="3367010" y="393790"/>
                    <a:ext cx="400687" cy="369332"/>
                  </a:xfrm>
                  <a:prstGeom prst="rect">
                    <a:avLst/>
                  </a:prstGeom>
                  <a:grp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kumimoji="1" lang="en-US" altLang="zh-CN" sz="2400" b="1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kumimoji="1" lang="en-US" altLang="zh-CN" sz="2400" b="1" i="1">
                                  <a:latin typeface="Cambria Math" panose="02040503050406030204" charset="0"/>
                                </a:rPr>
                                <m:t>𝒆</m:t>
                              </m:r>
                            </m:e>
                            <m:sub>
                              <m:r>
                                <a:rPr kumimoji="1" lang="en-US" altLang="zh-CN" sz="2400" b="1" i="1" smtClean="0">
                                  <a:latin typeface="Cambria Math" panose="02040503050406030204" charset="0"/>
                                </a:rPr>
                                <m:t>𝟏</m:t>
                              </m:r>
                            </m:sub>
                          </m:sSub>
                        </m:oMath>
                      </m:oMathPara>
                    </a14:m>
                    <a:endParaRPr kumimoji="1" lang="zh-CN" altLang="en-US" sz="2400" b="1" dirty="0"/>
                  </a:p>
                </p:txBody>
              </p:sp>
            </mc:Choice>
            <mc:Fallback xmlns="">
              <p:sp>
                <p:nvSpPr>
                  <p:cNvPr id="70" name="文本框 69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367010" y="393790"/>
                    <a:ext cx="400687" cy="369332"/>
                  </a:xfrm>
                  <a:prstGeom prst="rect">
                    <a:avLst/>
                  </a:prstGeom>
                  <a:blipFill rotWithShape="1">
                    <a:blip r:embed="rId4"/>
                  </a:blipFill>
                </p:spPr>
                <p:txBody>
                  <a:bodyPr/>
                  <a:lstStyle/>
                  <a:p>
                    <a:r>
                      <a:rPr lang="zh-CN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71" name="组 70"/>
            <p:cNvGrpSpPr/>
            <p:nvPr/>
          </p:nvGrpSpPr>
          <p:grpSpPr>
            <a:xfrm>
              <a:off x="5817884" y="3751002"/>
              <a:ext cx="432445" cy="432496"/>
              <a:chOff x="3335252" y="382196"/>
              <a:chExt cx="432445" cy="432496"/>
            </a:xfrm>
            <a:noFill/>
          </p:grpSpPr>
          <p:sp>
            <p:nvSpPr>
              <p:cNvPr id="72" name="椭圆 71"/>
              <p:cNvSpPr/>
              <p:nvPr/>
            </p:nvSpPr>
            <p:spPr>
              <a:xfrm>
                <a:off x="3335252" y="382196"/>
                <a:ext cx="432000" cy="432496"/>
              </a:xfrm>
              <a:prstGeom prst="ellipse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 sz="2400" dirty="0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73" name="文本框 72"/>
                  <p:cNvSpPr txBox="1"/>
                  <p:nvPr/>
                </p:nvSpPr>
                <p:spPr>
                  <a:xfrm>
                    <a:off x="3367010" y="393790"/>
                    <a:ext cx="400687" cy="369332"/>
                  </a:xfrm>
                  <a:prstGeom prst="rect">
                    <a:avLst/>
                  </a:prstGeom>
                  <a:grp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kumimoji="1" lang="en-US" altLang="zh-CN" sz="2400" b="1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kumimoji="1" lang="en-US" altLang="zh-CN" sz="2400" b="1" i="1">
                                  <a:latin typeface="Cambria Math" panose="02040503050406030204" charset="0"/>
                                </a:rPr>
                                <m:t>𝒆</m:t>
                              </m:r>
                            </m:e>
                            <m:sub>
                              <m:r>
                                <a:rPr kumimoji="1" lang="en-US" altLang="zh-CN" sz="2400" b="1" i="1" smtClean="0">
                                  <a:latin typeface="Cambria Math" panose="02040503050406030204" charset="0"/>
                                </a:rPr>
                                <m:t>𝟐</m:t>
                              </m:r>
                            </m:sub>
                          </m:sSub>
                        </m:oMath>
                      </m:oMathPara>
                    </a14:m>
                    <a:endParaRPr kumimoji="1" lang="zh-CN" altLang="en-US" sz="2400" b="1" dirty="0"/>
                  </a:p>
                </p:txBody>
              </p:sp>
            </mc:Choice>
            <mc:Fallback xmlns="">
              <p:sp>
                <p:nvSpPr>
                  <p:cNvPr id="73" name="文本框 72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367010" y="393790"/>
                    <a:ext cx="400687" cy="369332"/>
                  </a:xfrm>
                  <a:prstGeom prst="rect">
                    <a:avLst/>
                  </a:prstGeom>
                  <a:blipFill rotWithShape="1">
                    <a:blip r:embed="rId6"/>
                  </a:blipFill>
                </p:spPr>
                <p:txBody>
                  <a:bodyPr/>
                  <a:lstStyle/>
                  <a:p>
                    <a:r>
                      <a:rPr lang="zh-CN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74" name="组 73"/>
            <p:cNvGrpSpPr/>
            <p:nvPr/>
          </p:nvGrpSpPr>
          <p:grpSpPr>
            <a:xfrm>
              <a:off x="6584654" y="3751002"/>
              <a:ext cx="432445" cy="432496"/>
              <a:chOff x="3335252" y="382196"/>
              <a:chExt cx="432445" cy="432496"/>
            </a:xfrm>
            <a:noFill/>
          </p:grpSpPr>
          <p:sp>
            <p:nvSpPr>
              <p:cNvPr id="75" name="椭圆 74"/>
              <p:cNvSpPr/>
              <p:nvPr/>
            </p:nvSpPr>
            <p:spPr>
              <a:xfrm>
                <a:off x="3335252" y="382196"/>
                <a:ext cx="432000" cy="432496"/>
              </a:xfrm>
              <a:prstGeom prst="ellipse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 sz="2400" dirty="0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76" name="文本框 75"/>
                  <p:cNvSpPr txBox="1"/>
                  <p:nvPr/>
                </p:nvSpPr>
                <p:spPr>
                  <a:xfrm>
                    <a:off x="3367010" y="393790"/>
                    <a:ext cx="400687" cy="369332"/>
                  </a:xfrm>
                  <a:prstGeom prst="rect">
                    <a:avLst/>
                  </a:prstGeom>
                  <a:grp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kumimoji="1" lang="en-US" altLang="zh-CN" sz="2400" b="1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kumimoji="1" lang="en-US" altLang="zh-CN" sz="2400" b="1" i="1">
                                  <a:latin typeface="Cambria Math" panose="02040503050406030204" charset="0"/>
                                </a:rPr>
                                <m:t>𝒆</m:t>
                              </m:r>
                            </m:e>
                            <m:sub>
                              <m:r>
                                <a:rPr kumimoji="1" lang="en-US" altLang="zh-CN" sz="2400" b="1" i="1" smtClean="0">
                                  <a:latin typeface="Cambria Math" panose="02040503050406030204" charset="0"/>
                                </a:rPr>
                                <m:t>𝟐</m:t>
                              </m:r>
                            </m:sub>
                          </m:sSub>
                        </m:oMath>
                      </m:oMathPara>
                    </a14:m>
                    <a:endParaRPr kumimoji="1" lang="zh-CN" altLang="en-US" sz="2400" b="1" dirty="0"/>
                  </a:p>
                </p:txBody>
              </p:sp>
            </mc:Choice>
            <mc:Fallback xmlns="">
              <p:sp>
                <p:nvSpPr>
                  <p:cNvPr id="76" name="文本框 75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367010" y="393790"/>
                    <a:ext cx="400687" cy="369332"/>
                  </a:xfrm>
                  <a:prstGeom prst="rect">
                    <a:avLst/>
                  </a:prstGeom>
                  <a:blipFill rotWithShape="1">
                    <a:blip r:embed="rId6"/>
                  </a:blipFill>
                </p:spPr>
                <p:txBody>
                  <a:bodyPr/>
                  <a:lstStyle/>
                  <a:p>
                    <a:r>
                      <a:rPr lang="zh-CN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  <p:sp>
        <p:nvSpPr>
          <p:cNvPr id="30" name="文本框 29"/>
          <p:cNvSpPr txBox="1"/>
          <p:nvPr/>
        </p:nvSpPr>
        <p:spPr>
          <a:xfrm>
            <a:off x="1360012" y="3608687"/>
            <a:ext cx="51732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CN" sz="2800" b="1" dirty="0">
                <a:solidFill>
                  <a:schemeClr val="bg1"/>
                </a:solidFill>
                <a:latin typeface="Arial" panose="020B0604020202090204" pitchFamily="34" charset="0"/>
                <a:ea typeface="Arial" panose="020B0604020202090204" pitchFamily="34" charset="0"/>
                <a:cs typeface="Arial" panose="020B0604020202090204" pitchFamily="34" charset="0"/>
              </a:rPr>
              <a:t>High Speed &amp; Large Volume</a:t>
            </a:r>
            <a:endParaRPr kumimoji="1" lang="zh-CN" altLang="en-US" sz="2800" b="1" dirty="0">
              <a:solidFill>
                <a:schemeClr val="bg1"/>
              </a:solidFill>
              <a:latin typeface="Arial" panose="020B0604020202090204" pitchFamily="34" charset="0"/>
              <a:ea typeface="Arial" panose="020B0604020202090204" pitchFamily="34" charset="0"/>
              <a:cs typeface="Arial" panose="020B0604020202090204" pitchFamily="34" charset="0"/>
            </a:endParaRPr>
          </a:p>
        </p:txBody>
      </p:sp>
      <p:sp>
        <p:nvSpPr>
          <p:cNvPr id="31" name="文本框 30"/>
          <p:cNvSpPr txBox="1"/>
          <p:nvPr/>
        </p:nvSpPr>
        <p:spPr>
          <a:xfrm>
            <a:off x="7279757" y="3608687"/>
            <a:ext cx="28784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CN" sz="2800" b="1" dirty="0">
                <a:solidFill>
                  <a:schemeClr val="bg1"/>
                </a:solidFill>
                <a:latin typeface="Arial" panose="020B0604020202090204" pitchFamily="34" charset="0"/>
                <a:ea typeface="Arial" panose="020B0604020202090204" pitchFamily="34" charset="0"/>
                <a:cs typeface="Arial" panose="020B0604020202090204" pitchFamily="34" charset="0"/>
              </a:rPr>
              <a:t>Limited Space</a:t>
            </a:r>
            <a:endParaRPr kumimoji="1" lang="zh-CN" altLang="en-US" sz="2800" b="1" dirty="0">
              <a:solidFill>
                <a:schemeClr val="bg1"/>
              </a:solidFill>
              <a:latin typeface="Arial" panose="020B0604020202090204" pitchFamily="34" charset="0"/>
              <a:ea typeface="Arial" panose="020B0604020202090204" pitchFamily="34" charset="0"/>
              <a:cs typeface="Arial" panose="020B0604020202090204" pitchFamily="34" charset="0"/>
            </a:endParaRPr>
          </a:p>
        </p:txBody>
      </p:sp>
      <p:sp>
        <p:nvSpPr>
          <p:cNvPr id="33" name="文本框 32"/>
          <p:cNvSpPr txBox="1"/>
          <p:nvPr/>
        </p:nvSpPr>
        <p:spPr>
          <a:xfrm>
            <a:off x="6096000" y="3593696"/>
            <a:ext cx="16199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CN" sz="2800" b="1" dirty="0" err="1">
                <a:solidFill>
                  <a:schemeClr val="bg1"/>
                </a:solidFill>
                <a:latin typeface="Arial" panose="020B0604020202090204" pitchFamily="34" charset="0"/>
                <a:ea typeface="Arial" panose="020B0604020202090204" pitchFamily="34" charset="0"/>
                <a:cs typeface="Arial" panose="020B0604020202090204" pitchFamily="34" charset="0"/>
              </a:rPr>
              <a:t>v.s</a:t>
            </a:r>
            <a:r>
              <a:rPr kumimoji="1" lang="en-US" altLang="zh-CN" sz="2800" b="1" dirty="0">
                <a:solidFill>
                  <a:schemeClr val="bg1"/>
                </a:solidFill>
                <a:latin typeface="Arial" panose="020B0604020202090204" pitchFamily="34" charset="0"/>
                <a:ea typeface="Arial" panose="020B0604020202090204" pitchFamily="34" charset="0"/>
                <a:cs typeface="Arial" panose="020B0604020202090204" pitchFamily="34" charset="0"/>
              </a:rPr>
              <a:t>.</a:t>
            </a:r>
            <a:endParaRPr kumimoji="1" lang="zh-CN" altLang="en-US" sz="2800" b="1" dirty="0">
              <a:solidFill>
                <a:schemeClr val="bg1"/>
              </a:solidFill>
              <a:latin typeface="Arial" panose="020B0604020202090204" pitchFamily="34" charset="0"/>
              <a:ea typeface="Arial" panose="020B0604020202090204" pitchFamily="34" charset="0"/>
              <a:cs typeface="Arial" panose="020B0604020202090204" pitchFamily="34" charset="0"/>
            </a:endParaRPr>
          </a:p>
        </p:txBody>
      </p:sp>
      <p:sp>
        <p:nvSpPr>
          <p:cNvPr id="4" name="下箭头 3"/>
          <p:cNvSpPr/>
          <p:nvPr/>
        </p:nvSpPr>
        <p:spPr>
          <a:xfrm>
            <a:off x="5560385" y="4482059"/>
            <a:ext cx="565983" cy="854439"/>
          </a:xfrm>
          <a:prstGeom prst="downArrow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35" name="文本框 34"/>
          <p:cNvSpPr txBox="1"/>
          <p:nvPr/>
        </p:nvSpPr>
        <p:spPr>
          <a:xfrm>
            <a:off x="4597506" y="5468376"/>
            <a:ext cx="25841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CN" sz="2800" b="1" i="1" dirty="0">
                <a:latin typeface="Arial" panose="020B0604020202090204" pitchFamily="34" charset="0"/>
                <a:ea typeface="Arial" panose="020B0604020202090204" pitchFamily="34" charset="0"/>
                <a:cs typeface="Arial" panose="020B0604020202090204" pitchFamily="34" charset="0"/>
              </a:rPr>
              <a:t>Approximate</a:t>
            </a:r>
            <a:endParaRPr kumimoji="1" lang="zh-CN" altLang="en-US" sz="2800" b="1" i="1" dirty="0">
              <a:latin typeface="Arial" panose="020B0604020202090204" pitchFamily="34" charset="0"/>
              <a:ea typeface="Arial" panose="020B0604020202090204" pitchFamily="34" charset="0"/>
              <a:cs typeface="Arial" panose="020B0604020202090204" pitchFamily="34" charset="0"/>
            </a:endParaRPr>
          </a:p>
        </p:txBody>
      </p:sp>
      <p:sp>
        <p:nvSpPr>
          <p:cNvPr id="36" name="文本框 35"/>
          <p:cNvSpPr txBox="1"/>
          <p:nvPr/>
        </p:nvSpPr>
        <p:spPr>
          <a:xfrm>
            <a:off x="3358149" y="5991596"/>
            <a:ext cx="497045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CN" sz="2200" i="1" dirty="0">
                <a:latin typeface="Arial" panose="020B0604020202090204" pitchFamily="34" charset="0"/>
                <a:ea typeface="Arial" panose="020B0604020202090204" pitchFamily="34" charset="0"/>
                <a:cs typeface="Arial" panose="020B0604020202090204" pitchFamily="34" charset="0"/>
              </a:rPr>
              <a:t>Frequency, Cardinality, Quantile</a:t>
            </a:r>
            <a:endParaRPr kumimoji="1" lang="zh-CN" altLang="en-US" sz="2200" i="1" dirty="0">
              <a:latin typeface="Arial" panose="020B0604020202090204" pitchFamily="34" charset="0"/>
              <a:ea typeface="Arial" panose="020B0604020202090204" pitchFamily="34" charset="0"/>
              <a:cs typeface="Arial" panose="020B060402020209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5" grpId="0"/>
      <p:bldP spid="36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ounded Rectangle 21">
            <a:extLst>
              <a:ext uri="{FF2B5EF4-FFF2-40B4-BE49-F238E27FC236}">
                <a16:creationId xmlns:a16="http://schemas.microsoft.com/office/drawing/2014/main" id="{F5E6F8A1-A4FC-F647-A70C-03543ADB4E5D}"/>
              </a:ext>
            </a:extLst>
          </p:cNvPr>
          <p:cNvSpPr/>
          <p:nvPr/>
        </p:nvSpPr>
        <p:spPr>
          <a:xfrm>
            <a:off x="5102227" y="2286000"/>
            <a:ext cx="4152070" cy="3519056"/>
          </a:xfrm>
          <a:prstGeom prst="roundRect">
            <a:avLst/>
          </a:prstGeom>
          <a:noFill/>
          <a:ln w="3810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Rounded Rectangle 2">
            <a:extLst>
              <a:ext uri="{FF2B5EF4-FFF2-40B4-BE49-F238E27FC236}">
                <a16:creationId xmlns:a16="http://schemas.microsoft.com/office/drawing/2014/main" id="{2DC45014-86D4-5A4F-AEBC-A1BAAE9E0504}"/>
              </a:ext>
            </a:extLst>
          </p:cNvPr>
          <p:cNvSpPr/>
          <p:nvPr/>
        </p:nvSpPr>
        <p:spPr>
          <a:xfrm>
            <a:off x="3060182" y="2286000"/>
            <a:ext cx="1778797" cy="3519055"/>
          </a:xfrm>
          <a:prstGeom prst="roundRect">
            <a:avLst/>
          </a:prstGeom>
          <a:noFill/>
          <a:ln w="3810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zh-CN" sz="3600" b="1" dirty="0">
                <a:latin typeface="Arial" panose="020B0604020202090204" pitchFamily="34" charset="0"/>
                <a:ea typeface="Arial" panose="020B0604020202090204" pitchFamily="34" charset="0"/>
                <a:cs typeface="Arial" panose="020B0604020202090204" pitchFamily="34" charset="0"/>
              </a:rPr>
              <a:t>On-Off sketch: Finding Persistent Items</a:t>
            </a:r>
            <a:endParaRPr kumimoji="1" lang="zh-CN" altLang="en-US" sz="3600" b="1" dirty="0">
              <a:latin typeface="Arial" panose="020B0604020202090204" pitchFamily="34" charset="0"/>
              <a:ea typeface="Arial" panose="020B0604020202090204" pitchFamily="34" charset="0"/>
              <a:cs typeface="Arial" panose="020B0604020202090204" pitchFamily="34" charset="0"/>
            </a:endParaRPr>
          </a:p>
        </p:txBody>
      </p:sp>
      <p:sp>
        <p:nvSpPr>
          <p:cNvPr id="9" name="内容占位符 2"/>
          <p:cNvSpPr txBox="1"/>
          <p:nvPr/>
        </p:nvSpPr>
        <p:spPr>
          <a:xfrm>
            <a:off x="838200" y="1720873"/>
            <a:ext cx="9475033" cy="32085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90204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90204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90204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90204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90204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90204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90204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90204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90204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endParaRPr lang="en-US" altLang="zh-CN" dirty="0">
              <a:latin typeface="Arial" panose="020B0604020202090204" pitchFamily="34" charset="0"/>
              <a:ea typeface="Arial" panose="020B0604020202090204" pitchFamily="34" charset="0"/>
              <a:cs typeface="Arial" panose="020B0604020202090204" pitchFamily="34" charset="0"/>
            </a:endParaRPr>
          </a:p>
        </p:txBody>
      </p:sp>
      <p:cxnSp>
        <p:nvCxnSpPr>
          <p:cNvPr id="41" name="直线箭头连接符 40"/>
          <p:cNvCxnSpPr/>
          <p:nvPr/>
        </p:nvCxnSpPr>
        <p:spPr>
          <a:xfrm>
            <a:off x="2334684" y="2697036"/>
            <a:ext cx="942721" cy="496917"/>
          </a:xfrm>
          <a:prstGeom prst="straightConnector1">
            <a:avLst/>
          </a:prstGeom>
          <a:ln w="38100">
            <a:solidFill>
              <a:schemeClr val="tx1"/>
            </a:solidFill>
            <a:prstDash val="soli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文本框 41"/>
              <p:cNvSpPr txBox="1"/>
              <p:nvPr/>
            </p:nvSpPr>
            <p:spPr>
              <a:xfrm>
                <a:off x="2275499" y="2959718"/>
                <a:ext cx="937031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zh-CN" sz="2400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zh-CN" sz="2400" b="1" i="1">
                              <a:latin typeface="Cambria Math" charset="0"/>
                            </a:rPr>
                            <m:t>𝒉</m:t>
                          </m:r>
                        </m:e>
                        <m:sub>
                          <m:r>
                            <a:rPr kumimoji="1" lang="en-US" altLang="zh-CN" sz="2400" b="1" i="1">
                              <a:latin typeface="Cambria Math" charset="0"/>
                            </a:rPr>
                            <m:t>𝟏</m:t>
                          </m:r>
                        </m:sub>
                      </m:sSub>
                    </m:oMath>
                  </m:oMathPara>
                </a14:m>
                <a:endParaRPr kumimoji="1" lang="zh-CN" altLang="en-US" sz="2400" b="1" dirty="0"/>
              </a:p>
            </p:txBody>
          </p:sp>
        </mc:Choice>
        <mc:Fallback xmlns="">
          <p:sp>
            <p:nvSpPr>
              <p:cNvPr id="42" name="文本框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75499" y="2959718"/>
                <a:ext cx="937031" cy="369332"/>
              </a:xfrm>
              <a:prstGeom prst="rect">
                <a:avLst/>
              </a:prstGeom>
              <a:blipFill rotWithShape="1">
                <a:blip r:embed="rId3"/>
                <a:stretch>
                  <a:fillRect l="-31" t="-167" r="7" b="10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3" name="组 42"/>
          <p:cNvGrpSpPr/>
          <p:nvPr/>
        </p:nvGrpSpPr>
        <p:grpSpPr>
          <a:xfrm>
            <a:off x="1843499" y="2480788"/>
            <a:ext cx="432000" cy="432496"/>
            <a:chOff x="3335252" y="382196"/>
            <a:chExt cx="432000" cy="432496"/>
          </a:xfrm>
          <a:noFill/>
        </p:grpSpPr>
        <p:sp>
          <p:nvSpPr>
            <p:cNvPr id="44" name="椭圆 43"/>
            <p:cNvSpPr/>
            <p:nvPr/>
          </p:nvSpPr>
          <p:spPr>
            <a:xfrm>
              <a:off x="3335252" y="382196"/>
              <a:ext cx="432000" cy="43249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2400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5" name="文本框 44"/>
                <p:cNvSpPr txBox="1"/>
                <p:nvPr/>
              </p:nvSpPr>
              <p:spPr>
                <a:xfrm>
                  <a:off x="3367010" y="393790"/>
                  <a:ext cx="384656" cy="369332"/>
                </a:xfrm>
                <a:prstGeom prst="rect">
                  <a:avLst/>
                </a:prstGeom>
                <a:grp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kumimoji="1" lang="en-US" altLang="zh-CN" sz="2400" b="1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kumimoji="1" lang="en-US" altLang="zh-CN" sz="2400" b="1" i="1">
                                <a:latin typeface="Cambria Math" panose="02040503050406030204" charset="0"/>
                              </a:rPr>
                              <m:t>𝒆</m:t>
                            </m:r>
                          </m:e>
                          <m:sub>
                            <m:r>
                              <a:rPr kumimoji="1" lang="en-US" altLang="zh-CN" sz="2400" b="1" i="1" smtClean="0">
                                <a:latin typeface="Cambria Math" panose="02040503050406030204" charset="0"/>
                              </a:rPr>
                              <m:t>𝟑</m:t>
                            </m:r>
                          </m:sub>
                        </m:sSub>
                      </m:oMath>
                    </m:oMathPara>
                  </a14:m>
                  <a:endParaRPr kumimoji="1" lang="zh-CN" altLang="en-US" sz="2400" b="1" dirty="0"/>
                </a:p>
              </p:txBody>
            </p:sp>
          </mc:Choice>
          <mc:Fallback xmlns="">
            <p:sp>
              <p:nvSpPr>
                <p:cNvPr id="45" name="文本框 4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367010" y="393790"/>
                  <a:ext cx="384656" cy="369332"/>
                </a:xfrm>
                <a:prstGeom prst="rect">
                  <a:avLst/>
                </a:prstGeom>
                <a:blipFill rotWithShape="1">
                  <a:blip r:embed="rId4"/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aphicFrame>
        <p:nvGraphicFramePr>
          <p:cNvPr id="46" name="表格 45"/>
          <p:cNvGraphicFramePr>
            <a:graphicFrameLocks noGrp="1"/>
          </p:cNvGraphicFramePr>
          <p:nvPr/>
        </p:nvGraphicFramePr>
        <p:xfrm>
          <a:off x="3336590" y="2519738"/>
          <a:ext cx="1243870" cy="274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38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0815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zh-CN" altLang="en-US" sz="2400" i="0" dirty="0">
                        <a:solidFill>
                          <a:schemeClr val="tx1"/>
                        </a:solidFill>
                        <a:latin typeface="Cambria" panose="02040503050406030204" charset="0"/>
                        <a:ea typeface="Cambria" panose="02040503050406030204" charset="0"/>
                        <a:cs typeface="Cambria" panose="0204050305040603020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815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2400" b="1" i="1" dirty="0">
                          <a:solidFill>
                            <a:schemeClr val="tx1"/>
                          </a:solidFill>
                          <a:latin typeface="Cambria" panose="02040503050406030204" charset="0"/>
                          <a:ea typeface="Cambria" panose="02040503050406030204" charset="0"/>
                          <a:cs typeface="Cambria" panose="02040503050406030204" charset="0"/>
                        </a:rPr>
                        <a:t>Off </a:t>
                      </a:r>
                      <a:r>
                        <a:rPr lang="en-US" altLang="zh-CN" sz="2400" b="1" i="0" dirty="0">
                          <a:solidFill>
                            <a:schemeClr val="tx1"/>
                          </a:solidFill>
                          <a:latin typeface="Cambria" panose="02040503050406030204" charset="0"/>
                          <a:ea typeface="Cambria" panose="02040503050406030204" charset="0"/>
                          <a:cs typeface="Cambria" panose="02040503050406030204" charset="0"/>
                        </a:rPr>
                        <a:t>, 3</a:t>
                      </a:r>
                      <a:endParaRPr lang="zh-CN" altLang="en-US" sz="2400" b="1" i="0" dirty="0">
                        <a:solidFill>
                          <a:schemeClr val="tx1"/>
                        </a:solidFill>
                        <a:latin typeface="Cambria" panose="02040503050406030204" charset="0"/>
                        <a:ea typeface="Cambria" panose="02040503050406030204" charset="0"/>
                        <a:cs typeface="Cambria" panose="0204050305040603020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815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zh-CN" altLang="en-US" sz="2400" b="1" i="0" dirty="0">
                        <a:solidFill>
                          <a:schemeClr val="tx1"/>
                        </a:solidFill>
                        <a:latin typeface="Cambria" panose="02040503050406030204" charset="0"/>
                        <a:ea typeface="Cambria" panose="02040503050406030204" charset="0"/>
                        <a:cs typeface="Cambria" panose="0204050305040603020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815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zh-CN" altLang="en-US" sz="2400" b="1" i="0" dirty="0">
                        <a:solidFill>
                          <a:schemeClr val="tx1"/>
                        </a:solidFill>
                        <a:latin typeface="Cambria" panose="02040503050406030204" charset="0"/>
                        <a:ea typeface="Cambria" panose="02040503050406030204" charset="0"/>
                        <a:cs typeface="Cambria" panose="0204050305040603020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815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zh-CN" altLang="en-US" sz="2400" b="1" i="0" dirty="0">
                        <a:solidFill>
                          <a:schemeClr val="tx1"/>
                        </a:solidFill>
                        <a:latin typeface="Cambria" panose="02040503050406030204" charset="0"/>
                        <a:ea typeface="Cambria" panose="02040503050406030204" charset="0"/>
                        <a:cs typeface="Cambria" panose="0204050305040603020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815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2400" b="1" i="1" dirty="0">
                          <a:solidFill>
                            <a:schemeClr val="tx1"/>
                          </a:solidFill>
                          <a:latin typeface="Cambria" panose="02040503050406030204" charset="0"/>
                          <a:ea typeface="Cambria" panose="02040503050406030204" charset="0"/>
                          <a:cs typeface="Cambria" panose="02040503050406030204" charset="0"/>
                        </a:rPr>
                        <a:t>On </a:t>
                      </a:r>
                      <a:r>
                        <a:rPr lang="en-US" altLang="zh-CN" sz="2400" b="1" i="0" dirty="0">
                          <a:solidFill>
                            <a:schemeClr val="tx1"/>
                          </a:solidFill>
                          <a:latin typeface="Cambria" panose="02040503050406030204" charset="0"/>
                          <a:ea typeface="Cambria" panose="02040503050406030204" charset="0"/>
                          <a:cs typeface="Cambria" panose="02040503050406030204" charset="0"/>
                        </a:rPr>
                        <a:t>, 2</a:t>
                      </a:r>
                      <a:endParaRPr lang="zh-CN" altLang="en-US" sz="2400" b="1" i="0" dirty="0">
                        <a:solidFill>
                          <a:schemeClr val="tx1"/>
                        </a:solidFill>
                        <a:latin typeface="Cambria" panose="02040503050406030204" charset="0"/>
                        <a:ea typeface="Cambria" panose="02040503050406030204" charset="0"/>
                        <a:cs typeface="Cambria" panose="0204050305040603020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cxnSp>
        <p:nvCxnSpPr>
          <p:cNvPr id="47" name="直线箭头连接符 46"/>
          <p:cNvCxnSpPr/>
          <p:nvPr/>
        </p:nvCxnSpPr>
        <p:spPr>
          <a:xfrm>
            <a:off x="2334684" y="4506529"/>
            <a:ext cx="942721" cy="496917"/>
          </a:xfrm>
          <a:prstGeom prst="straightConnector1">
            <a:avLst/>
          </a:prstGeom>
          <a:ln w="38100">
            <a:solidFill>
              <a:schemeClr val="tx1"/>
            </a:solidFill>
            <a:prstDash val="soli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文本框 47"/>
              <p:cNvSpPr txBox="1"/>
              <p:nvPr/>
            </p:nvSpPr>
            <p:spPr>
              <a:xfrm>
                <a:off x="2275498" y="4757791"/>
                <a:ext cx="937031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zh-CN" sz="2400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zh-CN" sz="2400" b="1" i="1">
                              <a:latin typeface="Cambria Math" charset="0"/>
                            </a:rPr>
                            <m:t>𝒉</m:t>
                          </m:r>
                        </m:e>
                        <m:sub>
                          <m:r>
                            <a:rPr kumimoji="1" lang="en-US" altLang="zh-CN" sz="2400" b="1" i="1">
                              <a:latin typeface="Cambria Math" charset="0"/>
                            </a:rPr>
                            <m:t>𝟏</m:t>
                          </m:r>
                        </m:sub>
                      </m:sSub>
                    </m:oMath>
                  </m:oMathPara>
                </a14:m>
                <a:endParaRPr kumimoji="1" lang="zh-CN" altLang="en-US" sz="2400" b="1" dirty="0"/>
              </a:p>
            </p:txBody>
          </p:sp>
        </mc:Choice>
        <mc:Fallback xmlns="">
          <p:sp>
            <p:nvSpPr>
              <p:cNvPr id="48" name="文本框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75498" y="4757791"/>
                <a:ext cx="937031" cy="369332"/>
              </a:xfrm>
              <a:prstGeom prst="rect">
                <a:avLst/>
              </a:prstGeom>
              <a:blipFill rotWithShape="1">
                <a:blip r:embed="rId3"/>
                <a:stretch>
                  <a:fillRect l="-31" t="-100" r="7" b="3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9" name="组 48"/>
          <p:cNvGrpSpPr/>
          <p:nvPr/>
        </p:nvGrpSpPr>
        <p:grpSpPr>
          <a:xfrm>
            <a:off x="1843499" y="4290281"/>
            <a:ext cx="432445" cy="432496"/>
            <a:chOff x="3335252" y="382196"/>
            <a:chExt cx="432445" cy="432496"/>
          </a:xfrm>
          <a:noFill/>
        </p:grpSpPr>
        <p:sp>
          <p:nvSpPr>
            <p:cNvPr id="50" name="椭圆 49"/>
            <p:cNvSpPr/>
            <p:nvPr/>
          </p:nvSpPr>
          <p:spPr>
            <a:xfrm>
              <a:off x="3335252" y="382196"/>
              <a:ext cx="432000" cy="43249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2400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1" name="文本框 50"/>
                <p:cNvSpPr txBox="1"/>
                <p:nvPr/>
              </p:nvSpPr>
              <p:spPr>
                <a:xfrm>
                  <a:off x="3367010" y="393790"/>
                  <a:ext cx="400687" cy="369332"/>
                </a:xfrm>
                <a:prstGeom prst="rect">
                  <a:avLst/>
                </a:prstGeom>
                <a:grp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kumimoji="1" lang="en-US" altLang="zh-CN" sz="2400" b="1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kumimoji="1" lang="en-US" altLang="zh-CN" sz="2400" b="1" i="1">
                                <a:latin typeface="Cambria Math" panose="02040503050406030204" charset="0"/>
                              </a:rPr>
                              <m:t>𝒆</m:t>
                            </m:r>
                          </m:e>
                          <m:sub>
                            <m:r>
                              <a:rPr kumimoji="1" lang="en-US" altLang="zh-CN" sz="2400" b="1" i="1" smtClean="0">
                                <a:latin typeface="Cambria Math" panose="02040503050406030204" charset="0"/>
                              </a:rPr>
                              <m:t>𝟓</m:t>
                            </m:r>
                          </m:sub>
                        </m:sSub>
                      </m:oMath>
                    </m:oMathPara>
                  </a14:m>
                  <a:endParaRPr kumimoji="1" lang="zh-CN" altLang="en-US" sz="2400" b="1" dirty="0"/>
                </a:p>
              </p:txBody>
            </p:sp>
          </mc:Choice>
          <mc:Fallback xmlns="">
            <p:sp>
              <p:nvSpPr>
                <p:cNvPr id="51" name="文本框 5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367010" y="393790"/>
                  <a:ext cx="400687" cy="369332"/>
                </a:xfrm>
                <a:prstGeom prst="rect">
                  <a:avLst/>
                </a:prstGeom>
                <a:blipFill rotWithShape="1">
                  <a:blip r:embed="rId5"/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文本框 51"/>
              <p:cNvSpPr txBox="1"/>
              <p:nvPr/>
            </p:nvSpPr>
            <p:spPr>
              <a:xfrm>
                <a:off x="3293048" y="5323279"/>
                <a:ext cx="1453834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kumimoji="1" lang="en-US" altLang="zh-CN" sz="2400" b="1" i="1">
                        <a:latin typeface="Cambria Math" panose="02040503050406030204" charset="0"/>
                      </a:rPr>
                      <m:t>𝒍</m:t>
                    </m:r>
                  </m:oMath>
                </a14:m>
                <a:r>
                  <a:rPr kumimoji="1" lang="en-US" altLang="zh-CN" sz="2400" b="1" dirty="0">
                    <a:latin typeface="Times New Roman" panose="02020603050405020304" charset="0"/>
                    <a:ea typeface="Times New Roman" panose="02020603050405020304" charset="0"/>
                    <a:cs typeface="Times New Roman" panose="02020603050405020304" charset="0"/>
                  </a:rPr>
                  <a:t> counters</a:t>
                </a:r>
                <a:endParaRPr kumimoji="1" lang="zh-CN" altLang="en-US" sz="2400" b="1" dirty="0">
                  <a:latin typeface="Times New Roman" panose="02020603050405020304" charset="0"/>
                  <a:ea typeface="Times New Roman" panose="02020603050405020304" charset="0"/>
                  <a:cs typeface="Times New Roman" panose="02020603050405020304" charset="0"/>
                </a:endParaRPr>
              </a:p>
            </p:txBody>
          </p:sp>
        </mc:Choice>
        <mc:Fallback xmlns="">
          <p:sp>
            <p:nvSpPr>
              <p:cNvPr id="52" name="文本框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93048" y="5323279"/>
                <a:ext cx="1453834" cy="369332"/>
              </a:xfrm>
              <a:prstGeom prst="rect">
                <a:avLst/>
              </a:prstGeom>
              <a:blipFill rotWithShape="1">
                <a:blip r:embed="rId6"/>
                <a:stretch>
                  <a:fillRect l="-39" t="-20" r="18" b="12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3" name="表格 52"/>
              <p:cNvGraphicFramePr>
                <a:graphicFrameLocks noGrp="1"/>
              </p:cNvGraphicFramePr>
              <p:nvPr/>
            </p:nvGraphicFramePr>
            <p:xfrm>
              <a:off x="5349027" y="2989290"/>
              <a:ext cx="3731726" cy="4572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865863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1865863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</a:tblGrid>
                  <a:tr h="394131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defRPr/>
                          </a:pP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kumimoji="1" lang="en-US" altLang="zh-CN" sz="24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kumimoji="1" lang="en-US" altLang="zh-CN" sz="2400" b="1" i="1" smtClean="0">
                                      <a:solidFill>
                                        <a:schemeClr val="tx1"/>
                                      </a:solidFill>
                                      <a:latin typeface="Cambria Math" charset="0"/>
                                    </a:rPr>
                                    <m:t>𝒆</m:t>
                                  </m:r>
                                </m:e>
                                <m:sub>
                                  <m:r>
                                    <a:rPr kumimoji="1" lang="en-US" altLang="zh-CN" sz="2400" b="1" i="1" smtClean="0">
                                      <a:solidFill>
                                        <a:schemeClr val="tx1"/>
                                      </a:solidFill>
                                      <a:latin typeface="Cambria Math" charset="0"/>
                                    </a:rPr>
                                    <m:t>𝟏</m:t>
                                  </m:r>
                                </m:sub>
                              </m:sSub>
                            </m:oMath>
                          </a14:m>
                          <a:r>
                            <a:rPr lang="en-US" altLang="zh-CN" sz="2400" b="1" i="0" dirty="0">
                              <a:solidFill>
                                <a:schemeClr val="tx1"/>
                              </a:solidFill>
                              <a:latin typeface="Cambria" panose="02040503050406030204" charset="0"/>
                              <a:ea typeface="Cambria" panose="02040503050406030204" charset="0"/>
                              <a:cs typeface="Cambria" panose="02040503050406030204" charset="0"/>
                            </a:rPr>
                            <a:t>: </a:t>
                          </a:r>
                          <a:r>
                            <a:rPr lang="en-US" altLang="zh-CN" sz="2400" b="1" i="0" dirty="0">
                              <a:solidFill>
                                <a:schemeClr val="tx1"/>
                              </a:solidFill>
                              <a:latin typeface="Times New Roman" panose="02020603050405020304" charset="0"/>
                              <a:ea typeface="Times New Roman" panose="02020603050405020304" charset="0"/>
                              <a:cs typeface="Times New Roman" panose="02020603050405020304" charset="0"/>
                            </a:rPr>
                            <a:t>(</a:t>
                          </a:r>
                          <a:r>
                            <a:rPr lang="en-US" altLang="zh-CN" sz="2400" i="1" dirty="0">
                              <a:solidFill>
                                <a:schemeClr val="tx1"/>
                              </a:solidFill>
                              <a:latin typeface="Cambria" panose="02040503050406030204" charset="0"/>
                              <a:ea typeface="Cambria" panose="02040503050406030204" charset="0"/>
                              <a:cs typeface="Cambria" panose="02040503050406030204" charset="0"/>
                            </a:rPr>
                            <a:t>On </a:t>
                          </a:r>
                          <a:r>
                            <a:rPr lang="en-US" altLang="zh-CN" sz="2400" i="0" dirty="0">
                              <a:solidFill>
                                <a:schemeClr val="tx1"/>
                              </a:solidFill>
                              <a:latin typeface="Cambria" panose="02040503050406030204" charset="0"/>
                              <a:ea typeface="Cambria" panose="02040503050406030204" charset="0"/>
                              <a:cs typeface="Cambria" panose="02040503050406030204" charset="0"/>
                            </a:rPr>
                            <a:t>, 8</a:t>
                          </a:r>
                          <a:r>
                            <a:rPr lang="en-US" altLang="zh-CN" sz="2400" b="1" i="0" dirty="0">
                              <a:solidFill>
                                <a:schemeClr val="tx1"/>
                              </a:solidFill>
                              <a:latin typeface="Times New Roman" panose="02020603050405020304" charset="0"/>
                              <a:ea typeface="Times New Roman" panose="02020603050405020304" charset="0"/>
                              <a:cs typeface="Times New Roman" panose="02020603050405020304" charset="0"/>
                            </a:rPr>
                            <a:t>)</a:t>
                          </a:r>
                          <a:endParaRPr lang="zh-CN" altLang="en-US" sz="2400" b="1" i="0" dirty="0">
                            <a:solidFill>
                              <a:schemeClr val="tx1"/>
                            </a:solidFill>
                            <a:latin typeface="Times New Roman" panose="02020603050405020304" charset="0"/>
                            <a:ea typeface="Times New Roman" panose="02020603050405020304" charset="0"/>
                            <a:cs typeface="Times New Roman" panose="02020603050405020304" charset="0"/>
                          </a:endParaRPr>
                        </a:p>
                      </a:txBody>
                      <a:tcPr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defRPr/>
                          </a:pP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kumimoji="1" lang="en-US" altLang="zh-CN" sz="24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kumimoji="1" lang="en-US" altLang="zh-CN" sz="2400" b="1" i="1" smtClean="0">
                                      <a:solidFill>
                                        <a:schemeClr val="tx1"/>
                                      </a:solidFill>
                                      <a:latin typeface="Cambria Math" charset="0"/>
                                    </a:rPr>
                                    <m:t>𝒆</m:t>
                                  </m:r>
                                </m:e>
                                <m:sub>
                                  <m:r>
                                    <a:rPr kumimoji="1" lang="en-US" altLang="zh-CN" sz="2400" b="1" i="1" smtClean="0">
                                      <a:solidFill>
                                        <a:schemeClr val="tx1"/>
                                      </a:solidFill>
                                      <a:latin typeface="Cambria Math" charset="0"/>
                                    </a:rPr>
                                    <m:t>𝟕</m:t>
                                  </m:r>
                                </m:sub>
                              </m:sSub>
                            </m:oMath>
                          </a14:m>
                          <a:r>
                            <a:rPr lang="en-US" altLang="zh-CN" sz="2400" b="1" i="0" dirty="0">
                              <a:solidFill>
                                <a:schemeClr val="tx1"/>
                              </a:solidFill>
                              <a:latin typeface="Cambria" panose="02040503050406030204" charset="0"/>
                              <a:ea typeface="Cambria" panose="02040503050406030204" charset="0"/>
                              <a:cs typeface="Cambria" panose="02040503050406030204" charset="0"/>
                            </a:rPr>
                            <a:t>: </a:t>
                          </a:r>
                          <a:r>
                            <a:rPr lang="en-US" altLang="zh-CN" sz="2400" b="1" i="0" dirty="0">
                              <a:solidFill>
                                <a:schemeClr val="tx1"/>
                              </a:solidFill>
                              <a:latin typeface="Times New Roman" panose="02020603050405020304" charset="0"/>
                              <a:ea typeface="Times New Roman" panose="02020603050405020304" charset="0"/>
                              <a:cs typeface="Times New Roman" panose="02020603050405020304" charset="0"/>
                            </a:rPr>
                            <a:t>(</a:t>
                          </a:r>
                          <a:r>
                            <a:rPr lang="en-US" altLang="zh-CN" sz="2400" i="1" dirty="0">
                              <a:solidFill>
                                <a:schemeClr val="tx1"/>
                              </a:solidFill>
                              <a:latin typeface="Cambria" panose="02040503050406030204" charset="0"/>
                              <a:ea typeface="Cambria" panose="02040503050406030204" charset="0"/>
                              <a:cs typeface="Cambria" panose="02040503050406030204" charset="0"/>
                            </a:rPr>
                            <a:t>On </a:t>
                          </a:r>
                          <a:r>
                            <a:rPr lang="en-US" altLang="zh-CN" sz="2400" i="0" dirty="0">
                              <a:solidFill>
                                <a:schemeClr val="tx1"/>
                              </a:solidFill>
                              <a:latin typeface="Cambria" panose="02040503050406030204" charset="0"/>
                              <a:ea typeface="Cambria" panose="02040503050406030204" charset="0"/>
                              <a:cs typeface="Cambria" panose="02040503050406030204" charset="0"/>
                            </a:rPr>
                            <a:t>, 3</a:t>
                          </a:r>
                          <a:r>
                            <a:rPr lang="en-US" altLang="zh-CN" sz="2400" b="1" i="0" dirty="0">
                              <a:solidFill>
                                <a:schemeClr val="tx1"/>
                              </a:solidFill>
                              <a:latin typeface="Times New Roman" panose="02020603050405020304" charset="0"/>
                              <a:ea typeface="Times New Roman" panose="02020603050405020304" charset="0"/>
                              <a:cs typeface="Times New Roman" panose="02020603050405020304" charset="0"/>
                            </a:rPr>
                            <a:t>)</a:t>
                          </a:r>
                          <a:endParaRPr lang="zh-CN" altLang="en-US" sz="2400" b="1" i="0" dirty="0">
                            <a:solidFill>
                              <a:schemeClr val="tx1"/>
                            </a:solidFill>
                            <a:latin typeface="Times New Roman" panose="02020603050405020304" charset="0"/>
                            <a:ea typeface="Times New Roman" panose="02020603050405020304" charset="0"/>
                            <a:cs typeface="Times New Roman" panose="02020603050405020304" charset="0"/>
                          </a:endParaRPr>
                        </a:p>
                      </a:txBody>
                      <a:tcPr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53" name="表格 52"/>
              <p:cNvGraphicFramePr>
                <a:graphicFrameLocks noGrp="1"/>
              </p:cNvGraphicFramePr>
              <p:nvPr/>
            </p:nvGraphicFramePr>
            <p:xfrm>
              <a:off x="5349027" y="2989290"/>
              <a:ext cx="3731726" cy="4572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865863"/>
                    <a:gridCol w="1865863"/>
                  </a:tblGrid>
                  <a:tr h="45720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7"/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7"/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文本框 53"/>
              <p:cNvSpPr txBox="1"/>
              <p:nvPr/>
            </p:nvSpPr>
            <p:spPr>
              <a:xfrm>
                <a:off x="5758248" y="2503405"/>
                <a:ext cx="3232801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kumimoji="1" lang="en-US" altLang="zh-CN" sz="2400" b="1" i="1" smtClean="0">
                        <a:latin typeface="Cambria Math" panose="02040503050406030204" charset="0"/>
                        <a:ea typeface="Times New Roman" panose="02020603050405020304" charset="0"/>
                        <a:cs typeface="Times New Roman" panose="02020603050405020304" charset="0"/>
                      </a:rPr>
                      <m:t>𝒘</m:t>
                    </m:r>
                  </m:oMath>
                </a14:m>
                <a:r>
                  <a:rPr kumimoji="1" lang="en-US" altLang="zh-CN" sz="2400" b="1" dirty="0">
                    <a:latin typeface="Times New Roman" panose="02020603050405020304" charset="0"/>
                    <a:ea typeface="Times New Roman" panose="02020603050405020304" charset="0"/>
                    <a:cs typeface="Times New Roman" panose="02020603050405020304" charset="0"/>
                  </a:rPr>
                  <a:t> KV pairs in a bucket</a:t>
                </a:r>
                <a:endParaRPr kumimoji="1" lang="zh-CN" altLang="en-US" sz="2400" b="1" dirty="0">
                  <a:latin typeface="Times New Roman" panose="02020603050405020304" charset="0"/>
                  <a:ea typeface="Times New Roman" panose="02020603050405020304" charset="0"/>
                  <a:cs typeface="Times New Roman" panose="02020603050405020304" charset="0"/>
                </a:endParaRPr>
              </a:p>
            </p:txBody>
          </p:sp>
        </mc:Choice>
        <mc:Fallback xmlns="">
          <p:sp>
            <p:nvSpPr>
              <p:cNvPr id="54" name="文本框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58248" y="2503405"/>
                <a:ext cx="3232801" cy="369332"/>
              </a:xfrm>
              <a:prstGeom prst="rect">
                <a:avLst/>
              </a:prstGeom>
              <a:blipFill>
                <a:blip r:embed="rId8"/>
                <a:stretch>
                  <a:fillRect l="-2353" t="-26667" b="-4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5" name="直线箭头连接符 54"/>
          <p:cNvCxnSpPr/>
          <p:nvPr/>
        </p:nvCxnSpPr>
        <p:spPr>
          <a:xfrm>
            <a:off x="4639645" y="3210798"/>
            <a:ext cx="619679" cy="0"/>
          </a:xfrm>
          <a:prstGeom prst="straightConnector1">
            <a:avLst/>
          </a:prstGeom>
          <a:ln w="38100">
            <a:solidFill>
              <a:schemeClr val="tx1"/>
            </a:solidFill>
            <a:prstDash val="soli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6" name="表格 5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995183016"/>
                  </p:ext>
                </p:extLst>
              </p:nvPr>
            </p:nvGraphicFramePr>
            <p:xfrm>
              <a:off x="5349027" y="4786431"/>
              <a:ext cx="3731726" cy="4572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865863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1865863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</a:tblGrid>
                  <a:tr h="394131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defRPr/>
                          </a:pP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kumimoji="1" lang="en-US" altLang="zh-CN" sz="24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kumimoji="1" lang="en-US" altLang="zh-CN" sz="2400" b="1" i="1" smtClean="0">
                                      <a:solidFill>
                                        <a:schemeClr val="tx1"/>
                                      </a:solidFill>
                                      <a:latin typeface="Cambria Math" charset="0"/>
                                    </a:rPr>
                                    <m:t>𝒆</m:t>
                                  </m:r>
                                </m:e>
                                <m:sub>
                                  <m:r>
                                    <a:rPr kumimoji="1" lang="en-US" altLang="zh-CN" sz="2400" b="1" i="1" smtClean="0">
                                      <a:solidFill>
                                        <a:schemeClr val="tx1"/>
                                      </a:solidFill>
                                      <a:latin typeface="Cambria Math" charset="0"/>
                                    </a:rPr>
                                    <m:t>𝟗</m:t>
                                  </m:r>
                                </m:sub>
                              </m:sSub>
                            </m:oMath>
                          </a14:m>
                          <a:r>
                            <a:rPr lang="en-US" altLang="zh-CN" sz="2400" b="1" i="0" dirty="0">
                              <a:solidFill>
                                <a:schemeClr val="tx1"/>
                              </a:solidFill>
                              <a:latin typeface="Cambria" panose="02040503050406030204" charset="0"/>
                              <a:ea typeface="Cambria" panose="02040503050406030204" charset="0"/>
                              <a:cs typeface="Cambria" panose="02040503050406030204" charset="0"/>
                            </a:rPr>
                            <a:t>: </a:t>
                          </a:r>
                          <a:r>
                            <a:rPr lang="en-US" altLang="zh-CN" sz="2400" b="1" i="0" dirty="0">
                              <a:solidFill>
                                <a:schemeClr val="tx1"/>
                              </a:solidFill>
                              <a:latin typeface="Times New Roman" panose="02020603050405020304" charset="0"/>
                              <a:ea typeface="Times New Roman" panose="02020603050405020304" charset="0"/>
                              <a:cs typeface="Times New Roman" panose="02020603050405020304" charset="0"/>
                            </a:rPr>
                            <a:t>(</a:t>
                          </a:r>
                          <a:r>
                            <a:rPr lang="en-US" altLang="zh-CN" sz="2400" i="1" dirty="0">
                              <a:solidFill>
                                <a:schemeClr val="tx1"/>
                              </a:solidFill>
                              <a:latin typeface="Cambria" panose="02040503050406030204" charset="0"/>
                              <a:ea typeface="Cambria" panose="02040503050406030204" charset="0"/>
                              <a:cs typeface="Cambria" panose="02040503050406030204" charset="0"/>
                            </a:rPr>
                            <a:t>Off </a:t>
                          </a:r>
                          <a:r>
                            <a:rPr lang="en-US" altLang="zh-CN" sz="2400" i="0" dirty="0">
                              <a:solidFill>
                                <a:schemeClr val="tx1"/>
                              </a:solidFill>
                              <a:latin typeface="Cambria" panose="02040503050406030204" charset="0"/>
                              <a:ea typeface="Cambria" panose="02040503050406030204" charset="0"/>
                              <a:cs typeface="Cambria" panose="02040503050406030204" charset="0"/>
                            </a:rPr>
                            <a:t>, 6</a:t>
                          </a:r>
                          <a:r>
                            <a:rPr lang="en-US" altLang="zh-CN" sz="2400" b="1" i="0" dirty="0">
                              <a:solidFill>
                                <a:schemeClr val="tx1"/>
                              </a:solidFill>
                              <a:latin typeface="Times New Roman" panose="02020603050405020304" charset="0"/>
                              <a:ea typeface="Times New Roman" panose="02020603050405020304" charset="0"/>
                              <a:cs typeface="Times New Roman" panose="02020603050405020304" charset="0"/>
                            </a:rPr>
                            <a:t>)</a:t>
                          </a:r>
                          <a:endParaRPr lang="zh-CN" altLang="en-US" sz="2400" b="1" i="0" dirty="0">
                            <a:solidFill>
                              <a:schemeClr val="tx1"/>
                            </a:solidFill>
                            <a:latin typeface="Times New Roman" panose="02020603050405020304" charset="0"/>
                            <a:ea typeface="Times New Roman" panose="02020603050405020304" charset="0"/>
                            <a:cs typeface="Times New Roman" panose="02020603050405020304" charset="0"/>
                          </a:endParaRPr>
                        </a:p>
                      </a:txBody>
                      <a:tcPr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defRPr/>
                          </a:pP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kumimoji="1" lang="en-US" altLang="zh-CN" sz="24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kumimoji="1" lang="en-US" altLang="zh-CN" sz="2400" b="1" i="1" smtClean="0">
                                      <a:solidFill>
                                        <a:schemeClr val="tx1"/>
                                      </a:solidFill>
                                      <a:latin typeface="Cambria Math" charset="0"/>
                                    </a:rPr>
                                    <m:t>𝒆</m:t>
                                  </m:r>
                                </m:e>
                                <m:sub>
                                  <m:r>
                                    <a:rPr kumimoji="1" lang="en-US" altLang="zh-CN" sz="2400" b="1" i="1" smtClean="0">
                                      <a:solidFill>
                                        <a:schemeClr val="tx1"/>
                                      </a:solidFill>
                                      <a:latin typeface="Cambria Math" charset="0"/>
                                    </a:rPr>
                                    <m:t>𝟒</m:t>
                                  </m:r>
                                </m:sub>
                              </m:sSub>
                            </m:oMath>
                          </a14:m>
                          <a:r>
                            <a:rPr lang="en-US" altLang="zh-CN" sz="2400" b="1" i="0" dirty="0">
                              <a:solidFill>
                                <a:schemeClr val="tx1"/>
                              </a:solidFill>
                              <a:latin typeface="Cambria" panose="02040503050406030204" charset="0"/>
                              <a:ea typeface="Cambria" panose="02040503050406030204" charset="0"/>
                              <a:cs typeface="Cambria" panose="02040503050406030204" charset="0"/>
                            </a:rPr>
                            <a:t>: </a:t>
                          </a:r>
                          <a:r>
                            <a:rPr lang="en-US" altLang="zh-CN" sz="2400" b="1" i="0" dirty="0">
                              <a:solidFill>
                                <a:schemeClr val="tx1"/>
                              </a:solidFill>
                              <a:latin typeface="Times New Roman" panose="02020603050405020304" charset="0"/>
                              <a:ea typeface="Times New Roman" panose="02020603050405020304" charset="0"/>
                              <a:cs typeface="Times New Roman" panose="02020603050405020304" charset="0"/>
                            </a:rPr>
                            <a:t>(</a:t>
                          </a:r>
                          <a:r>
                            <a:rPr lang="en-US" altLang="zh-CN" sz="2400" i="1" dirty="0">
                              <a:solidFill>
                                <a:schemeClr val="tx1"/>
                              </a:solidFill>
                              <a:latin typeface="Cambria" panose="02040503050406030204" charset="0"/>
                              <a:ea typeface="Cambria" panose="02040503050406030204" charset="0"/>
                              <a:cs typeface="Cambria" panose="02040503050406030204" charset="0"/>
                            </a:rPr>
                            <a:t>On </a:t>
                          </a:r>
                          <a:r>
                            <a:rPr lang="en-US" altLang="zh-CN" sz="2400" i="0" dirty="0">
                              <a:solidFill>
                                <a:schemeClr val="tx1"/>
                              </a:solidFill>
                              <a:latin typeface="Cambria" panose="02040503050406030204" charset="0"/>
                              <a:ea typeface="Cambria" panose="02040503050406030204" charset="0"/>
                              <a:cs typeface="Cambria" panose="02040503050406030204" charset="0"/>
                            </a:rPr>
                            <a:t>, 2</a:t>
                          </a:r>
                          <a:r>
                            <a:rPr lang="en-US" altLang="zh-CN" sz="2400" b="1" i="0" dirty="0">
                              <a:solidFill>
                                <a:schemeClr val="tx1"/>
                              </a:solidFill>
                              <a:latin typeface="Times New Roman" panose="02020603050405020304" charset="0"/>
                              <a:ea typeface="Times New Roman" panose="02020603050405020304" charset="0"/>
                              <a:cs typeface="Times New Roman" panose="02020603050405020304" charset="0"/>
                            </a:rPr>
                            <a:t>)</a:t>
                          </a:r>
                          <a:endParaRPr lang="zh-CN" altLang="en-US" sz="2400" b="1" i="0" dirty="0">
                            <a:solidFill>
                              <a:schemeClr val="tx1"/>
                            </a:solidFill>
                            <a:latin typeface="Times New Roman" panose="02020603050405020304" charset="0"/>
                            <a:ea typeface="Times New Roman" panose="02020603050405020304" charset="0"/>
                            <a:cs typeface="Times New Roman" panose="02020603050405020304" charset="0"/>
                          </a:endParaRPr>
                        </a:p>
                      </a:txBody>
                      <a:tcPr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56" name="表格 5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995183016"/>
                  </p:ext>
                </p:extLst>
              </p:nvPr>
            </p:nvGraphicFramePr>
            <p:xfrm>
              <a:off x="5349027" y="4786431"/>
              <a:ext cx="3731726" cy="4572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865863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1865863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</a:tblGrid>
                  <a:tr h="4572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9"/>
                          <a:stretch>
                            <a:fillRect l="-1351" t="-10811" r="-101351" b="-3243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9"/>
                          <a:stretch>
                            <a:fillRect l="-102041" t="-10811" r="-2041" b="-3243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</a:tbl>
              </a:graphicData>
            </a:graphic>
          </p:graphicFrame>
        </mc:Fallback>
      </mc:AlternateContent>
      <p:cxnSp>
        <p:nvCxnSpPr>
          <p:cNvPr id="57" name="直线箭头连接符 56"/>
          <p:cNvCxnSpPr/>
          <p:nvPr/>
        </p:nvCxnSpPr>
        <p:spPr>
          <a:xfrm>
            <a:off x="4639645" y="5007939"/>
            <a:ext cx="619679" cy="0"/>
          </a:xfrm>
          <a:prstGeom prst="straightConnector1">
            <a:avLst/>
          </a:prstGeom>
          <a:ln w="38100">
            <a:solidFill>
              <a:schemeClr val="tx1"/>
            </a:solidFill>
            <a:prstDash val="soli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文本框 53">
            <a:extLst>
              <a:ext uri="{FF2B5EF4-FFF2-40B4-BE49-F238E27FC236}">
                <a16:creationId xmlns:a16="http://schemas.microsoft.com/office/drawing/2014/main" id="{D803BCC0-1EB2-CE4E-B0D5-2FBF0582123B}"/>
              </a:ext>
            </a:extLst>
          </p:cNvPr>
          <p:cNvSpPr txBox="1"/>
          <p:nvPr/>
        </p:nvSpPr>
        <p:spPr>
          <a:xfrm>
            <a:off x="6276714" y="1720873"/>
            <a:ext cx="1870828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kumimoji="1" lang="en-US" altLang="zh-CN" sz="2800" b="1" dirty="0">
                <a:solidFill>
                  <a:schemeClr val="accent1"/>
                </a:solidFill>
                <a:latin typeface="Times New Roman" panose="02020603050405020304" charset="0"/>
                <a:ea typeface="Times New Roman" panose="02020603050405020304" charset="0"/>
                <a:cs typeface="Times New Roman" panose="02020603050405020304" charset="0"/>
              </a:rPr>
              <a:t>Second part</a:t>
            </a:r>
            <a:endParaRPr kumimoji="1" lang="zh-CN" altLang="en-US" sz="2800" b="1" dirty="0">
              <a:solidFill>
                <a:schemeClr val="accent1"/>
              </a:solidFill>
              <a:latin typeface="Times New Roman" panose="02020603050405020304" charset="0"/>
              <a:ea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24" name="文本框 53">
            <a:extLst>
              <a:ext uri="{FF2B5EF4-FFF2-40B4-BE49-F238E27FC236}">
                <a16:creationId xmlns:a16="http://schemas.microsoft.com/office/drawing/2014/main" id="{F6907DAB-1B16-3F47-AE91-33BD35A9C87D}"/>
              </a:ext>
            </a:extLst>
          </p:cNvPr>
          <p:cNvSpPr txBox="1"/>
          <p:nvPr/>
        </p:nvSpPr>
        <p:spPr>
          <a:xfrm>
            <a:off x="3277405" y="1725077"/>
            <a:ext cx="1616534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kumimoji="1" lang="en-US" altLang="zh-CN" sz="2800" b="1" dirty="0">
                <a:solidFill>
                  <a:schemeClr val="accent1"/>
                </a:solidFill>
                <a:latin typeface="Times New Roman" panose="02020603050405020304" charset="0"/>
                <a:ea typeface="Times New Roman" panose="02020603050405020304" charset="0"/>
                <a:cs typeface="Times New Roman" panose="02020603050405020304" charset="0"/>
              </a:rPr>
              <a:t>First part</a:t>
            </a:r>
            <a:endParaRPr kumimoji="1" lang="zh-CN" altLang="en-US" sz="2800" b="1" dirty="0">
              <a:solidFill>
                <a:schemeClr val="accent1"/>
              </a:solidFill>
              <a:latin typeface="Times New Roman" panose="02020603050405020304" charset="0"/>
              <a:ea typeface="Times New Roman" panose="02020603050405020304" charset="0"/>
              <a:cs typeface="Times New Roman" panose="02020603050405020304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zh-CN" sz="3600" b="1" dirty="0">
                <a:latin typeface="Arial" panose="020B0604020202090204" pitchFamily="34" charset="0"/>
                <a:ea typeface="Arial" panose="020B0604020202090204" pitchFamily="34" charset="0"/>
                <a:cs typeface="Arial" panose="020B0604020202090204" pitchFamily="34" charset="0"/>
              </a:rPr>
              <a:t>On-Off sketch: Finding Persistent Items</a:t>
            </a:r>
            <a:endParaRPr kumimoji="1" lang="zh-CN" altLang="en-US" sz="3600" b="1" dirty="0">
              <a:latin typeface="Arial" panose="020B0604020202090204" pitchFamily="34" charset="0"/>
              <a:ea typeface="Arial" panose="020B0604020202090204" pitchFamily="34" charset="0"/>
              <a:cs typeface="Arial" panose="020B0604020202090204" pitchFamily="34" charset="0"/>
            </a:endParaRPr>
          </a:p>
        </p:txBody>
      </p:sp>
      <p:graphicFrame>
        <p:nvGraphicFramePr>
          <p:cNvPr id="8" name="表格 7"/>
          <p:cNvGraphicFramePr>
            <a:graphicFrameLocks noGrp="1"/>
          </p:cNvGraphicFramePr>
          <p:nvPr/>
        </p:nvGraphicFramePr>
        <p:xfrm>
          <a:off x="1985317" y="5275122"/>
          <a:ext cx="1243870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38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0815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2400" i="1" dirty="0">
                          <a:solidFill>
                            <a:schemeClr val="tx1"/>
                          </a:solidFill>
                          <a:latin typeface="Cambria" panose="02040503050406030204" charset="0"/>
                          <a:ea typeface="Cambria" panose="02040503050406030204" charset="0"/>
                          <a:cs typeface="Cambria" panose="02040503050406030204" charset="0"/>
                        </a:rPr>
                        <a:t>On </a:t>
                      </a:r>
                      <a:r>
                        <a:rPr lang="en-US" altLang="zh-CN" sz="2400" i="0" dirty="0">
                          <a:solidFill>
                            <a:schemeClr val="tx1"/>
                          </a:solidFill>
                          <a:latin typeface="Cambria" panose="02040503050406030204" charset="0"/>
                          <a:ea typeface="Cambria" panose="02040503050406030204" charset="0"/>
                          <a:cs typeface="Cambria" panose="02040503050406030204" charset="0"/>
                        </a:rPr>
                        <a:t>, 2</a:t>
                      </a:r>
                      <a:endParaRPr lang="zh-CN" altLang="en-US" sz="2400" i="0" dirty="0">
                        <a:solidFill>
                          <a:schemeClr val="tx1"/>
                        </a:solidFill>
                        <a:latin typeface="Cambria" panose="02040503050406030204" charset="0"/>
                        <a:ea typeface="Cambria" panose="02040503050406030204" charset="0"/>
                        <a:cs typeface="Cambria" panose="0204050305040603020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9" name="表格 8"/>
              <p:cNvGraphicFramePr>
                <a:graphicFrameLocks noGrp="1"/>
              </p:cNvGraphicFramePr>
              <p:nvPr/>
            </p:nvGraphicFramePr>
            <p:xfrm>
              <a:off x="1770533" y="3208038"/>
              <a:ext cx="1673440" cy="4572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67344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</a:tblGrid>
                  <a:tr h="404962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defRPr/>
                          </a:pP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kumimoji="1" lang="en-US" altLang="zh-CN" sz="24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kumimoji="1" lang="en-US" altLang="zh-CN" sz="2400" b="1" i="1" smtClean="0">
                                      <a:solidFill>
                                        <a:schemeClr val="tx1"/>
                                      </a:solidFill>
                                      <a:latin typeface="Cambria Math" charset="0"/>
                                    </a:rPr>
                                    <m:t>𝒆</m:t>
                                  </m:r>
                                </m:e>
                                <m:sub>
                                  <m:r>
                                    <a:rPr kumimoji="1" lang="en-US" altLang="zh-CN" sz="2400" b="1" i="1" smtClean="0">
                                      <a:solidFill>
                                        <a:schemeClr val="tx1"/>
                                      </a:solidFill>
                                      <a:latin typeface="Cambria Math" charset="0"/>
                                    </a:rPr>
                                    <m:t>𝟏</m:t>
                                  </m:r>
                                </m:sub>
                              </m:sSub>
                            </m:oMath>
                          </a14:m>
                          <a:r>
                            <a:rPr lang="en-US" altLang="zh-CN" sz="2400" b="1" i="0" dirty="0">
                              <a:solidFill>
                                <a:schemeClr val="tx1"/>
                              </a:solidFill>
                              <a:latin typeface="Cambria" panose="02040503050406030204" charset="0"/>
                              <a:ea typeface="Cambria" panose="02040503050406030204" charset="0"/>
                              <a:cs typeface="Cambria" panose="02040503050406030204" charset="0"/>
                            </a:rPr>
                            <a:t>: </a:t>
                          </a:r>
                          <a:r>
                            <a:rPr lang="en-US" altLang="zh-CN" sz="2400" b="1" i="0" dirty="0">
                              <a:solidFill>
                                <a:schemeClr val="tx1"/>
                              </a:solidFill>
                              <a:latin typeface="Times New Roman" panose="02020603050405020304" charset="0"/>
                              <a:ea typeface="Times New Roman" panose="02020603050405020304" charset="0"/>
                              <a:cs typeface="Times New Roman" panose="02020603050405020304" charset="0"/>
                            </a:rPr>
                            <a:t>(</a:t>
                          </a:r>
                          <a:r>
                            <a:rPr lang="en-US" altLang="zh-CN" sz="2400" i="1" dirty="0">
                              <a:solidFill>
                                <a:schemeClr val="tx1"/>
                              </a:solidFill>
                              <a:latin typeface="Cambria" panose="02040503050406030204" charset="0"/>
                              <a:ea typeface="Cambria" panose="02040503050406030204" charset="0"/>
                              <a:cs typeface="Cambria" panose="02040503050406030204" charset="0"/>
                            </a:rPr>
                            <a:t>On </a:t>
                          </a:r>
                          <a:r>
                            <a:rPr lang="en-US" altLang="zh-CN" sz="2400" i="0" dirty="0">
                              <a:solidFill>
                                <a:schemeClr val="tx1"/>
                              </a:solidFill>
                              <a:latin typeface="Cambria" panose="02040503050406030204" charset="0"/>
                              <a:ea typeface="Cambria" panose="02040503050406030204" charset="0"/>
                              <a:cs typeface="Cambria" panose="02040503050406030204" charset="0"/>
                            </a:rPr>
                            <a:t>, 8</a:t>
                          </a:r>
                          <a:r>
                            <a:rPr lang="en-US" altLang="zh-CN" sz="2400" b="1" i="0" dirty="0">
                              <a:solidFill>
                                <a:schemeClr val="tx1"/>
                              </a:solidFill>
                              <a:latin typeface="Times New Roman" panose="02020603050405020304" charset="0"/>
                              <a:ea typeface="Times New Roman" panose="02020603050405020304" charset="0"/>
                              <a:cs typeface="Times New Roman" panose="02020603050405020304" charset="0"/>
                            </a:rPr>
                            <a:t>)</a:t>
                          </a:r>
                          <a:endParaRPr lang="zh-CN" altLang="en-US" sz="2400" b="1" i="0" dirty="0">
                            <a:solidFill>
                              <a:schemeClr val="tx1"/>
                            </a:solidFill>
                            <a:latin typeface="Times New Roman" panose="02020603050405020304" charset="0"/>
                            <a:ea typeface="Times New Roman" panose="02020603050405020304" charset="0"/>
                            <a:cs typeface="Times New Roman" panose="02020603050405020304" charset="0"/>
                          </a:endParaRPr>
                        </a:p>
                      </a:txBody>
                      <a:tcPr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9" name="表格 8"/>
              <p:cNvGraphicFramePr>
                <a:graphicFrameLocks noGrp="1"/>
              </p:cNvGraphicFramePr>
              <p:nvPr/>
            </p:nvGraphicFramePr>
            <p:xfrm>
              <a:off x="1770533" y="3208038"/>
              <a:ext cx="1673440" cy="4572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673440"/>
                  </a:tblGrid>
                  <a:tr h="45720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0" name="表格 9"/>
              <p:cNvGraphicFramePr>
                <a:graphicFrameLocks noGrp="1"/>
              </p:cNvGraphicFramePr>
              <p:nvPr/>
            </p:nvGraphicFramePr>
            <p:xfrm>
              <a:off x="1770532" y="3665238"/>
              <a:ext cx="1673440" cy="4572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67344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</a:tblGrid>
                  <a:tr h="404962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defRPr/>
                          </a:pP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kumimoji="1" lang="en-US" altLang="zh-CN" sz="24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kumimoji="1" lang="en-US" altLang="zh-CN" sz="2400" b="1" i="1" smtClean="0">
                                      <a:solidFill>
                                        <a:schemeClr val="tx1"/>
                                      </a:solidFill>
                                      <a:latin typeface="Cambria Math" charset="0"/>
                                    </a:rPr>
                                    <m:t>𝒆</m:t>
                                  </m:r>
                                </m:e>
                                <m:sub>
                                  <m:r>
                                    <a:rPr kumimoji="1" lang="en-US" altLang="zh-CN" sz="2400" b="1" i="1" smtClean="0">
                                      <a:solidFill>
                                        <a:schemeClr val="tx1"/>
                                      </a:solidFill>
                                      <a:latin typeface="Cambria Math" charset="0"/>
                                    </a:rPr>
                                    <m:t>𝟗</m:t>
                                  </m:r>
                                </m:sub>
                              </m:sSub>
                            </m:oMath>
                          </a14:m>
                          <a:r>
                            <a:rPr lang="en-US" altLang="zh-CN" sz="2400" b="1" i="0" dirty="0">
                              <a:solidFill>
                                <a:schemeClr val="tx1"/>
                              </a:solidFill>
                              <a:latin typeface="Cambria" panose="02040503050406030204" charset="0"/>
                              <a:ea typeface="Cambria" panose="02040503050406030204" charset="0"/>
                              <a:cs typeface="Cambria" panose="02040503050406030204" charset="0"/>
                            </a:rPr>
                            <a:t>: </a:t>
                          </a:r>
                          <a:r>
                            <a:rPr lang="en-US" altLang="zh-CN" sz="2400" b="1" i="0" dirty="0">
                              <a:solidFill>
                                <a:schemeClr val="tx1"/>
                              </a:solidFill>
                              <a:latin typeface="Times New Roman" panose="02020603050405020304" charset="0"/>
                              <a:ea typeface="Times New Roman" panose="02020603050405020304" charset="0"/>
                              <a:cs typeface="Times New Roman" panose="02020603050405020304" charset="0"/>
                            </a:rPr>
                            <a:t>(</a:t>
                          </a:r>
                          <a:r>
                            <a:rPr lang="en-US" altLang="zh-CN" sz="2400" i="1" dirty="0">
                              <a:solidFill>
                                <a:schemeClr val="tx1"/>
                              </a:solidFill>
                              <a:latin typeface="Cambria" panose="02040503050406030204" charset="0"/>
                              <a:ea typeface="Cambria" panose="02040503050406030204" charset="0"/>
                              <a:cs typeface="Cambria" panose="02040503050406030204" charset="0"/>
                            </a:rPr>
                            <a:t>Off </a:t>
                          </a:r>
                          <a:r>
                            <a:rPr lang="en-US" altLang="zh-CN" sz="2400" i="0" dirty="0">
                              <a:solidFill>
                                <a:schemeClr val="tx1"/>
                              </a:solidFill>
                              <a:latin typeface="Cambria" panose="02040503050406030204" charset="0"/>
                              <a:ea typeface="Cambria" panose="02040503050406030204" charset="0"/>
                              <a:cs typeface="Cambria" panose="02040503050406030204" charset="0"/>
                            </a:rPr>
                            <a:t>, 6</a:t>
                          </a:r>
                          <a:r>
                            <a:rPr lang="en-US" altLang="zh-CN" sz="2400" b="1" i="0" dirty="0">
                              <a:solidFill>
                                <a:schemeClr val="tx1"/>
                              </a:solidFill>
                              <a:latin typeface="Times New Roman" panose="02020603050405020304" charset="0"/>
                              <a:ea typeface="Times New Roman" panose="02020603050405020304" charset="0"/>
                              <a:cs typeface="Times New Roman" panose="02020603050405020304" charset="0"/>
                            </a:rPr>
                            <a:t>)</a:t>
                          </a:r>
                          <a:endParaRPr lang="zh-CN" altLang="en-US" sz="2400" b="1" i="0" dirty="0">
                            <a:solidFill>
                              <a:schemeClr val="tx1"/>
                            </a:solidFill>
                            <a:latin typeface="Times New Roman" panose="02020603050405020304" charset="0"/>
                            <a:ea typeface="Times New Roman" panose="02020603050405020304" charset="0"/>
                            <a:cs typeface="Times New Roman" panose="02020603050405020304" charset="0"/>
                          </a:endParaRPr>
                        </a:p>
                      </a:txBody>
                      <a:tcPr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0" name="表格 9"/>
              <p:cNvGraphicFramePr>
                <a:graphicFrameLocks noGrp="1"/>
              </p:cNvGraphicFramePr>
              <p:nvPr/>
            </p:nvGraphicFramePr>
            <p:xfrm>
              <a:off x="1770532" y="3665238"/>
              <a:ext cx="1673440" cy="4572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673440"/>
                  </a:tblGrid>
                  <a:tr h="45720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4"/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1" name="表格 10"/>
              <p:cNvGraphicFramePr>
                <a:graphicFrameLocks noGrp="1"/>
              </p:cNvGraphicFramePr>
              <p:nvPr/>
            </p:nvGraphicFramePr>
            <p:xfrm>
              <a:off x="1770532" y="4122438"/>
              <a:ext cx="1673440" cy="4572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67344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</a:tblGrid>
                  <a:tr h="404962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defRPr/>
                          </a:pP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kumimoji="1" lang="en-US" altLang="zh-CN" sz="24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kumimoji="1" lang="en-US" altLang="zh-CN" sz="2400" b="1" i="1" smtClean="0">
                                      <a:solidFill>
                                        <a:schemeClr val="tx1"/>
                                      </a:solidFill>
                                      <a:latin typeface="Cambria Math" charset="0"/>
                                    </a:rPr>
                                    <m:t>𝒆</m:t>
                                  </m:r>
                                </m:e>
                                <m:sub>
                                  <m:r>
                                    <a:rPr kumimoji="1" lang="en-US" altLang="zh-CN" sz="2400" b="1" i="1" smtClean="0">
                                      <a:solidFill>
                                        <a:schemeClr val="tx1"/>
                                      </a:solidFill>
                                      <a:latin typeface="Cambria Math" charset="0"/>
                                    </a:rPr>
                                    <m:t>𝟕</m:t>
                                  </m:r>
                                </m:sub>
                              </m:sSub>
                            </m:oMath>
                          </a14:m>
                          <a:r>
                            <a:rPr lang="en-US" altLang="zh-CN" sz="2400" b="1" i="0" dirty="0">
                              <a:solidFill>
                                <a:schemeClr val="tx1"/>
                              </a:solidFill>
                              <a:latin typeface="Cambria" panose="02040503050406030204" charset="0"/>
                              <a:ea typeface="Cambria" panose="02040503050406030204" charset="0"/>
                              <a:cs typeface="Cambria" panose="02040503050406030204" charset="0"/>
                            </a:rPr>
                            <a:t>: </a:t>
                          </a:r>
                          <a:r>
                            <a:rPr lang="en-US" altLang="zh-CN" sz="2400" b="1" i="0" dirty="0">
                              <a:solidFill>
                                <a:schemeClr val="tx1"/>
                              </a:solidFill>
                              <a:latin typeface="Times New Roman" panose="02020603050405020304" charset="0"/>
                              <a:ea typeface="Times New Roman" panose="02020603050405020304" charset="0"/>
                              <a:cs typeface="Times New Roman" panose="02020603050405020304" charset="0"/>
                            </a:rPr>
                            <a:t>(</a:t>
                          </a:r>
                          <a:r>
                            <a:rPr lang="en-US" altLang="zh-CN" sz="2400" i="1" dirty="0">
                              <a:solidFill>
                                <a:schemeClr val="tx1"/>
                              </a:solidFill>
                              <a:latin typeface="Cambria" panose="02040503050406030204" charset="0"/>
                              <a:ea typeface="Cambria" panose="02040503050406030204" charset="0"/>
                              <a:cs typeface="Cambria" panose="02040503050406030204" charset="0"/>
                            </a:rPr>
                            <a:t>On </a:t>
                          </a:r>
                          <a:r>
                            <a:rPr lang="en-US" altLang="zh-CN" sz="2400" i="0" dirty="0">
                              <a:solidFill>
                                <a:schemeClr val="tx1"/>
                              </a:solidFill>
                              <a:latin typeface="Cambria" panose="02040503050406030204" charset="0"/>
                              <a:ea typeface="Cambria" panose="02040503050406030204" charset="0"/>
                              <a:cs typeface="Cambria" panose="02040503050406030204" charset="0"/>
                            </a:rPr>
                            <a:t>, 3</a:t>
                          </a:r>
                          <a:r>
                            <a:rPr lang="en-US" altLang="zh-CN" sz="2400" b="1" i="0" dirty="0">
                              <a:solidFill>
                                <a:schemeClr val="tx1"/>
                              </a:solidFill>
                              <a:latin typeface="Times New Roman" panose="02020603050405020304" charset="0"/>
                              <a:ea typeface="Times New Roman" panose="02020603050405020304" charset="0"/>
                              <a:cs typeface="Times New Roman" panose="02020603050405020304" charset="0"/>
                            </a:rPr>
                            <a:t>)</a:t>
                          </a:r>
                          <a:endParaRPr lang="zh-CN" altLang="en-US" sz="2400" b="1" i="0" dirty="0">
                            <a:solidFill>
                              <a:schemeClr val="tx1"/>
                            </a:solidFill>
                            <a:latin typeface="Times New Roman" panose="02020603050405020304" charset="0"/>
                            <a:ea typeface="Times New Roman" panose="02020603050405020304" charset="0"/>
                            <a:cs typeface="Times New Roman" panose="02020603050405020304" charset="0"/>
                          </a:endParaRPr>
                        </a:p>
                      </a:txBody>
                      <a:tcPr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1" name="表格 10"/>
              <p:cNvGraphicFramePr>
                <a:graphicFrameLocks noGrp="1"/>
              </p:cNvGraphicFramePr>
              <p:nvPr/>
            </p:nvGraphicFramePr>
            <p:xfrm>
              <a:off x="1770532" y="4122438"/>
              <a:ext cx="1673440" cy="4572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673440"/>
                  </a:tblGrid>
                  <a:tr h="45720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5"/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2" name="表格 11"/>
              <p:cNvGraphicFramePr>
                <a:graphicFrameLocks noGrp="1"/>
              </p:cNvGraphicFramePr>
              <p:nvPr/>
            </p:nvGraphicFramePr>
            <p:xfrm>
              <a:off x="1770531" y="4579638"/>
              <a:ext cx="1673440" cy="4572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67344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</a:tblGrid>
                  <a:tr h="404962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defRPr/>
                          </a:pP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kumimoji="1" lang="en-US" altLang="zh-CN" sz="24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kumimoji="1" lang="en-US" altLang="zh-CN" sz="2400" b="1" i="1" smtClean="0">
                                      <a:solidFill>
                                        <a:schemeClr val="tx1"/>
                                      </a:solidFill>
                                      <a:latin typeface="Cambria Math" charset="0"/>
                                    </a:rPr>
                                    <m:t>𝒆</m:t>
                                  </m:r>
                                </m:e>
                                <m:sub>
                                  <m:r>
                                    <a:rPr kumimoji="1" lang="en-US" altLang="zh-CN" sz="2400" b="1" i="1" smtClean="0">
                                      <a:solidFill>
                                        <a:schemeClr val="tx1"/>
                                      </a:solidFill>
                                      <a:latin typeface="Cambria Math" charset="0"/>
                                    </a:rPr>
                                    <m:t>𝟒</m:t>
                                  </m:r>
                                </m:sub>
                              </m:sSub>
                            </m:oMath>
                          </a14:m>
                          <a:r>
                            <a:rPr lang="en-US" altLang="zh-CN" sz="2400" b="1" i="0" dirty="0">
                              <a:solidFill>
                                <a:schemeClr val="tx1"/>
                              </a:solidFill>
                              <a:latin typeface="Cambria" panose="02040503050406030204" charset="0"/>
                              <a:ea typeface="Cambria" panose="02040503050406030204" charset="0"/>
                              <a:cs typeface="Cambria" panose="02040503050406030204" charset="0"/>
                            </a:rPr>
                            <a:t>: </a:t>
                          </a:r>
                          <a:r>
                            <a:rPr lang="en-US" altLang="zh-CN" sz="2400" b="1" i="0" dirty="0">
                              <a:solidFill>
                                <a:schemeClr val="tx1"/>
                              </a:solidFill>
                              <a:latin typeface="Times New Roman" panose="02020603050405020304" charset="0"/>
                              <a:ea typeface="Times New Roman" panose="02020603050405020304" charset="0"/>
                              <a:cs typeface="Times New Roman" panose="02020603050405020304" charset="0"/>
                            </a:rPr>
                            <a:t>(</a:t>
                          </a:r>
                          <a:r>
                            <a:rPr lang="en-US" altLang="zh-CN" sz="2400" i="1" dirty="0">
                              <a:solidFill>
                                <a:schemeClr val="tx1"/>
                              </a:solidFill>
                              <a:latin typeface="Cambria" panose="02040503050406030204" charset="0"/>
                              <a:ea typeface="Cambria" panose="02040503050406030204" charset="0"/>
                              <a:cs typeface="Cambria" panose="02040503050406030204" charset="0"/>
                            </a:rPr>
                            <a:t>On </a:t>
                          </a:r>
                          <a:r>
                            <a:rPr lang="en-US" altLang="zh-CN" sz="2400" i="0" dirty="0">
                              <a:solidFill>
                                <a:schemeClr val="tx1"/>
                              </a:solidFill>
                              <a:latin typeface="Cambria" panose="02040503050406030204" charset="0"/>
                              <a:ea typeface="Cambria" panose="02040503050406030204" charset="0"/>
                              <a:cs typeface="Cambria" panose="02040503050406030204" charset="0"/>
                            </a:rPr>
                            <a:t>, 2</a:t>
                          </a:r>
                          <a:r>
                            <a:rPr lang="en-US" altLang="zh-CN" sz="2400" b="1" i="0" dirty="0">
                              <a:solidFill>
                                <a:schemeClr val="tx1"/>
                              </a:solidFill>
                              <a:latin typeface="Times New Roman" panose="02020603050405020304" charset="0"/>
                              <a:ea typeface="Times New Roman" panose="02020603050405020304" charset="0"/>
                              <a:cs typeface="Times New Roman" panose="02020603050405020304" charset="0"/>
                            </a:rPr>
                            <a:t>)</a:t>
                          </a:r>
                          <a:endParaRPr lang="zh-CN" altLang="en-US" sz="2400" b="1" i="0" dirty="0">
                            <a:solidFill>
                              <a:schemeClr val="tx1"/>
                            </a:solidFill>
                            <a:latin typeface="Times New Roman" panose="02020603050405020304" charset="0"/>
                            <a:ea typeface="Times New Roman" panose="02020603050405020304" charset="0"/>
                            <a:cs typeface="Times New Roman" panose="02020603050405020304" charset="0"/>
                          </a:endParaRPr>
                        </a:p>
                      </a:txBody>
                      <a:tcPr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2" name="表格 11"/>
              <p:cNvGraphicFramePr>
                <a:graphicFrameLocks noGrp="1"/>
              </p:cNvGraphicFramePr>
              <p:nvPr/>
            </p:nvGraphicFramePr>
            <p:xfrm>
              <a:off x="1770531" y="4579638"/>
              <a:ext cx="1673440" cy="4572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673440"/>
                  </a:tblGrid>
                  <a:tr h="45720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6"/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  <p:cxnSp>
        <p:nvCxnSpPr>
          <p:cNvPr id="13" name="直线箭头连接符 12"/>
          <p:cNvCxnSpPr/>
          <p:nvPr/>
        </p:nvCxnSpPr>
        <p:spPr>
          <a:xfrm>
            <a:off x="1770531" y="2441271"/>
            <a:ext cx="836720" cy="678568"/>
          </a:xfrm>
          <a:prstGeom prst="straightConnector1">
            <a:avLst/>
          </a:prstGeom>
          <a:ln w="38100">
            <a:solidFill>
              <a:schemeClr val="tx1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文本框 13"/>
              <p:cNvSpPr txBox="1"/>
              <p:nvPr/>
            </p:nvSpPr>
            <p:spPr>
              <a:xfrm>
                <a:off x="1985317" y="2274515"/>
                <a:ext cx="937031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zh-CN" sz="2400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zh-CN" sz="2400" b="1" i="1">
                              <a:latin typeface="Cambria Math" charset="0"/>
                            </a:rPr>
                            <m:t>𝒉</m:t>
                          </m:r>
                        </m:e>
                        <m:sub>
                          <m:r>
                            <a:rPr kumimoji="1" lang="en-US" altLang="zh-CN" sz="2400" b="1" i="1">
                              <a:latin typeface="Cambria Math" charset="0"/>
                            </a:rPr>
                            <m:t>𝟏</m:t>
                          </m:r>
                        </m:sub>
                      </m:sSub>
                    </m:oMath>
                  </m:oMathPara>
                </a14:m>
                <a:endParaRPr kumimoji="1" lang="zh-CN" altLang="en-US" sz="2400" b="1" dirty="0"/>
              </a:p>
            </p:txBody>
          </p:sp>
        </mc:Choice>
        <mc:Fallback xmlns="">
          <p:sp>
            <p:nvSpPr>
              <p:cNvPr id="14" name="文本框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5317" y="2274515"/>
                <a:ext cx="937031" cy="369332"/>
              </a:xfrm>
              <a:prstGeom prst="rect">
                <a:avLst/>
              </a:prstGeom>
              <a:blipFill rotWithShape="1">
                <a:blip r:embed="rId7"/>
                <a:stretch>
                  <a:fillRect l="-33" t="-157" r="8" b="9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5" name="组 14"/>
          <p:cNvGrpSpPr/>
          <p:nvPr/>
        </p:nvGrpSpPr>
        <p:grpSpPr>
          <a:xfrm>
            <a:off x="1313131" y="1966358"/>
            <a:ext cx="432445" cy="432496"/>
            <a:chOff x="3335252" y="382196"/>
            <a:chExt cx="432445" cy="432496"/>
          </a:xfrm>
          <a:noFill/>
        </p:grpSpPr>
        <p:sp>
          <p:nvSpPr>
            <p:cNvPr id="16" name="椭圆 15"/>
            <p:cNvSpPr/>
            <p:nvPr/>
          </p:nvSpPr>
          <p:spPr>
            <a:xfrm>
              <a:off x="3335252" y="382196"/>
              <a:ext cx="432000" cy="43249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2400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7" name="文本框 16"/>
                <p:cNvSpPr txBox="1"/>
                <p:nvPr/>
              </p:nvSpPr>
              <p:spPr>
                <a:xfrm>
                  <a:off x="3367010" y="393790"/>
                  <a:ext cx="400687" cy="369332"/>
                </a:xfrm>
                <a:prstGeom prst="rect">
                  <a:avLst/>
                </a:prstGeom>
                <a:grp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kumimoji="1" lang="en-US" altLang="zh-CN" sz="2400" b="1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kumimoji="1" lang="en-US" altLang="zh-CN" sz="2400" b="1" i="1">
                                <a:latin typeface="Cambria Math" panose="02040503050406030204" charset="0"/>
                              </a:rPr>
                              <m:t>𝒆</m:t>
                            </m:r>
                          </m:e>
                          <m:sub>
                            <m:r>
                              <a:rPr kumimoji="1" lang="en-US" altLang="zh-CN" sz="2400" b="1" i="1" smtClean="0">
                                <a:latin typeface="Cambria Math" panose="02040503050406030204" charset="0"/>
                              </a:rPr>
                              <m:t>𝟏</m:t>
                            </m:r>
                          </m:sub>
                        </m:sSub>
                      </m:oMath>
                    </m:oMathPara>
                  </a14:m>
                  <a:endParaRPr kumimoji="1" lang="zh-CN" altLang="en-US" sz="2400" b="1" dirty="0"/>
                </a:p>
              </p:txBody>
            </p:sp>
          </mc:Choice>
          <mc:Fallback xmlns="">
            <p:sp>
              <p:nvSpPr>
                <p:cNvPr id="17" name="文本框 1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367010" y="393790"/>
                  <a:ext cx="400687" cy="369332"/>
                </a:xfrm>
                <a:prstGeom prst="rect">
                  <a:avLst/>
                </a:prstGeom>
                <a:blipFill rotWithShape="1">
                  <a:blip r:embed="rId8"/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cxnSp>
        <p:nvCxnSpPr>
          <p:cNvPr id="4" name="直线连接符 3"/>
          <p:cNvCxnSpPr/>
          <p:nvPr/>
        </p:nvCxnSpPr>
        <p:spPr>
          <a:xfrm>
            <a:off x="4417598" y="1565182"/>
            <a:ext cx="17930" cy="4638394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表格 4"/>
              <p:cNvGraphicFramePr>
                <a:graphicFrameLocks noGrp="1"/>
              </p:cNvGraphicFramePr>
              <p:nvPr/>
            </p:nvGraphicFramePr>
            <p:xfrm>
              <a:off x="5400070" y="3227276"/>
              <a:ext cx="691759" cy="18288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691759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</a:tblGrid>
                  <a:tr h="45720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kumimoji="1" lang="en-US" altLang="zh-CN" sz="2400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kumimoji="1" lang="en-US" altLang="zh-CN" sz="2400" b="1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charset="0"/>
                                      </a:rPr>
                                      <m:t>𝒆</m:t>
                                    </m:r>
                                  </m:e>
                                  <m:sub>
                                    <m:r>
                                      <a:rPr kumimoji="1" lang="en-US" altLang="zh-CN" sz="2400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charset="0"/>
                                      </a:rPr>
                                      <m:t>𝟏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zh-CN" altLang="en-US" sz="2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kumimoji="1" lang="en-US" altLang="zh-CN" sz="2400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kumimoji="1" lang="en-US" altLang="zh-CN" sz="2400" b="1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charset="0"/>
                                      </a:rPr>
                                      <m:t>𝒆</m:t>
                                    </m:r>
                                  </m:e>
                                  <m:sub>
                                    <m:r>
                                      <a:rPr kumimoji="1" lang="en-US" altLang="zh-CN" sz="2400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charset="0"/>
                                      </a:rPr>
                                      <m:t>𝟏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zh-CN" altLang="en-US" sz="2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kumimoji="1" lang="en-US" altLang="zh-CN" sz="2400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kumimoji="1" lang="en-US" altLang="zh-CN" sz="2400" b="1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charset="0"/>
                                      </a:rPr>
                                      <m:t>𝒆</m:t>
                                    </m:r>
                                  </m:e>
                                  <m:sub>
                                    <m:r>
                                      <a:rPr kumimoji="1" lang="en-US" altLang="zh-CN" sz="2400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charset="0"/>
                                      </a:rPr>
                                      <m:t>𝟏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zh-CN" altLang="en-US" sz="2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kumimoji="1" lang="en-US" altLang="zh-CN" sz="2400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kumimoji="1" lang="en-US" altLang="zh-CN" sz="2400" b="1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charset="0"/>
                                      </a:rPr>
                                      <m:t>𝒆</m:t>
                                    </m:r>
                                  </m:e>
                                  <m:sub>
                                    <m:r>
                                      <a:rPr kumimoji="1" lang="en-US" altLang="zh-CN" sz="2400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charset="0"/>
                                      </a:rPr>
                                      <m:t>𝟏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zh-CN" altLang="en-US" sz="2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表格 4"/>
              <p:cNvGraphicFramePr>
                <a:graphicFrameLocks noGrp="1"/>
              </p:cNvGraphicFramePr>
              <p:nvPr/>
            </p:nvGraphicFramePr>
            <p:xfrm>
              <a:off x="5400070" y="3227276"/>
              <a:ext cx="691759" cy="18288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691759"/>
                  </a:tblGrid>
                  <a:tr h="45720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9"/>
                        </a:blipFill>
                      </a:tcPr>
                    </a:tc>
                  </a:tr>
                  <a:tr h="45720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9"/>
                        </a:blipFill>
                      </a:tcPr>
                    </a:tc>
                  </a:tr>
                  <a:tr h="45720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9"/>
                        </a:blipFill>
                      </a:tcPr>
                    </a:tc>
                  </a:tr>
                  <a:tr h="45720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9"/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6" name="表格 25"/>
              <p:cNvGraphicFramePr>
                <a:graphicFrameLocks noGrp="1"/>
              </p:cNvGraphicFramePr>
              <p:nvPr/>
            </p:nvGraphicFramePr>
            <p:xfrm>
              <a:off x="7757412" y="3208038"/>
              <a:ext cx="691759" cy="18288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691759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</a:tblGrid>
                  <a:tr h="45720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kumimoji="1" lang="en-US" altLang="zh-CN" sz="2400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kumimoji="1" lang="en-US" altLang="zh-CN" sz="2400" b="1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charset="0"/>
                                      </a:rPr>
                                      <m:t>𝒆</m:t>
                                    </m:r>
                                  </m:e>
                                  <m:sub>
                                    <m:r>
                                      <a:rPr kumimoji="1" lang="en-US" altLang="zh-CN" sz="2400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charset="0"/>
                                      </a:rPr>
                                      <m:t>𝟏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zh-CN" altLang="en-US" sz="2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kumimoji="1" lang="en-US" altLang="zh-CN" sz="2400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kumimoji="1" lang="en-US" altLang="zh-CN" sz="2400" b="1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charset="0"/>
                                      </a:rPr>
                                      <m:t>𝒆</m:t>
                                    </m:r>
                                  </m:e>
                                  <m:sub>
                                    <m:r>
                                      <a:rPr kumimoji="1" lang="en-US" altLang="zh-CN" sz="2400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charset="0"/>
                                      </a:rPr>
                                      <m:t>𝟗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zh-CN" altLang="en-US" sz="2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kumimoji="1" lang="en-US" altLang="zh-CN" sz="2400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kumimoji="1" lang="en-US" altLang="zh-CN" sz="2400" b="1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charset="0"/>
                                      </a:rPr>
                                      <m:t>𝒆</m:t>
                                    </m:r>
                                  </m:e>
                                  <m:sub>
                                    <m:r>
                                      <a:rPr kumimoji="1" lang="en-US" altLang="zh-CN" sz="2400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charset="0"/>
                                      </a:rPr>
                                      <m:t>𝟕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zh-CN" altLang="en-US" sz="2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kumimoji="1" lang="en-US" altLang="zh-CN" sz="2400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kumimoji="1" lang="en-US" altLang="zh-CN" sz="2400" b="1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charset="0"/>
                                      </a:rPr>
                                      <m:t>𝒆</m:t>
                                    </m:r>
                                  </m:e>
                                  <m:sub>
                                    <m:r>
                                      <a:rPr kumimoji="1" lang="en-US" altLang="zh-CN" sz="2400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charset="0"/>
                                      </a:rPr>
                                      <m:t>𝟒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zh-CN" altLang="en-US" sz="2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6" name="表格 25"/>
              <p:cNvGraphicFramePr>
                <a:graphicFrameLocks noGrp="1"/>
              </p:cNvGraphicFramePr>
              <p:nvPr/>
            </p:nvGraphicFramePr>
            <p:xfrm>
              <a:off x="7757412" y="3208038"/>
              <a:ext cx="691759" cy="18288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691759"/>
                  </a:tblGrid>
                  <a:tr h="45720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10"/>
                        </a:blipFill>
                      </a:tcPr>
                    </a:tc>
                  </a:tr>
                  <a:tr h="45720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10"/>
                        </a:blipFill>
                      </a:tcPr>
                    </a:tc>
                  </a:tr>
                  <a:tr h="45720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10"/>
                        </a:blipFill>
                      </a:tcPr>
                    </a:tc>
                  </a:tr>
                  <a:tr h="45720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10"/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  <p:sp>
        <p:nvSpPr>
          <p:cNvPr id="6" name="矩形 5"/>
          <p:cNvSpPr/>
          <p:nvPr/>
        </p:nvSpPr>
        <p:spPr>
          <a:xfrm>
            <a:off x="4970737" y="2323403"/>
            <a:ext cx="155042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sz="2400" b="1" dirty="0">
                <a:latin typeface="Arial" panose="020B0604020202090204" pitchFamily="34" charset="0"/>
                <a:ea typeface="Arial" panose="020B0604020202090204" pitchFamily="34" charset="0"/>
                <a:cs typeface="Arial" panose="020B0604020202090204" pitchFamily="34" charset="0"/>
              </a:rPr>
              <a:t>Incoming</a:t>
            </a:r>
          </a:p>
          <a:p>
            <a:pPr algn="ctr"/>
            <a:r>
              <a:rPr lang="en-US" altLang="zh-CN" sz="2400" b="1" dirty="0">
                <a:latin typeface="Arial" panose="020B0604020202090204" pitchFamily="34" charset="0"/>
                <a:ea typeface="Arial" panose="020B0604020202090204" pitchFamily="34" charset="0"/>
                <a:cs typeface="Arial" panose="020B0604020202090204" pitchFamily="34" charset="0"/>
              </a:rPr>
              <a:t>Item</a:t>
            </a:r>
            <a:endParaRPr lang="zh-CN" altLang="en-US" sz="2400" dirty="0"/>
          </a:p>
        </p:txBody>
      </p:sp>
      <p:sp>
        <p:nvSpPr>
          <p:cNvPr id="29" name="矩形 28"/>
          <p:cNvSpPr/>
          <p:nvPr/>
        </p:nvSpPr>
        <p:spPr>
          <a:xfrm>
            <a:off x="7420251" y="2304165"/>
            <a:ext cx="136608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sz="2400" b="1" dirty="0">
                <a:latin typeface="Arial" panose="020B0604020202090204" pitchFamily="34" charset="0"/>
                <a:ea typeface="Arial" panose="020B0604020202090204" pitchFamily="34" charset="0"/>
                <a:cs typeface="Arial" panose="020B0604020202090204" pitchFamily="34" charset="0"/>
              </a:rPr>
              <a:t>Array of</a:t>
            </a:r>
          </a:p>
          <a:p>
            <a:pPr algn="ctr"/>
            <a:r>
              <a:rPr lang="en-US" altLang="zh-CN" sz="2400" b="1" dirty="0">
                <a:latin typeface="Arial" panose="020B0604020202090204" pitchFamily="34" charset="0"/>
                <a:ea typeface="Arial" panose="020B0604020202090204" pitchFamily="34" charset="0"/>
                <a:cs typeface="Arial" panose="020B0604020202090204" pitchFamily="34" charset="0"/>
              </a:rPr>
              <a:t>Key</a:t>
            </a:r>
            <a:endParaRPr lang="zh-CN" altLang="en-US" sz="2400" dirty="0"/>
          </a:p>
        </p:txBody>
      </p:sp>
      <p:cxnSp>
        <p:nvCxnSpPr>
          <p:cNvPr id="18" name="直线箭头连接符 17"/>
          <p:cNvCxnSpPr/>
          <p:nvPr/>
        </p:nvCxnSpPr>
        <p:spPr>
          <a:xfrm flipV="1">
            <a:off x="6199404" y="3478306"/>
            <a:ext cx="1440000" cy="0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线箭头连接符 29"/>
          <p:cNvCxnSpPr/>
          <p:nvPr/>
        </p:nvCxnSpPr>
        <p:spPr>
          <a:xfrm flipV="1">
            <a:off x="6199404" y="3914041"/>
            <a:ext cx="1440000" cy="0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线箭头连接符 30"/>
          <p:cNvCxnSpPr/>
          <p:nvPr/>
        </p:nvCxnSpPr>
        <p:spPr>
          <a:xfrm flipV="1">
            <a:off x="6199404" y="4362655"/>
            <a:ext cx="1440000" cy="0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线箭头连接符 31"/>
          <p:cNvCxnSpPr/>
          <p:nvPr/>
        </p:nvCxnSpPr>
        <p:spPr>
          <a:xfrm flipV="1">
            <a:off x="6199404" y="4811269"/>
            <a:ext cx="1440000" cy="0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矩形 32"/>
          <p:cNvSpPr/>
          <p:nvPr/>
        </p:nvSpPr>
        <p:spPr>
          <a:xfrm>
            <a:off x="6336158" y="4942018"/>
            <a:ext cx="11769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sz="2400" b="1">
                <a:latin typeface="Arial" panose="020B0604020202090204" pitchFamily="34" charset="0"/>
                <a:ea typeface="Arial" panose="020B0604020202090204" pitchFamily="34" charset="0"/>
                <a:cs typeface="Arial" panose="020B0604020202090204" pitchFamily="34" charset="0"/>
              </a:rPr>
              <a:t>cmpeq</a:t>
            </a:r>
            <a:endParaRPr lang="zh-CN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zh-CN" sz="3600" b="1" dirty="0">
                <a:latin typeface="Arial" panose="020B0604020202090204" pitchFamily="34" charset="0"/>
                <a:ea typeface="Arial" panose="020B0604020202090204" pitchFamily="34" charset="0"/>
                <a:cs typeface="Arial" panose="020B0604020202090204" pitchFamily="34" charset="0"/>
              </a:rPr>
              <a:t>On-Off sketch: Finding Persistent Items</a:t>
            </a:r>
            <a:endParaRPr kumimoji="1" lang="zh-CN" altLang="en-US" sz="3600" b="1" dirty="0">
              <a:latin typeface="Arial" panose="020B0604020202090204" pitchFamily="34" charset="0"/>
              <a:ea typeface="Arial" panose="020B0604020202090204" pitchFamily="34" charset="0"/>
              <a:cs typeface="Arial" panose="020B0604020202090204" pitchFamily="34" charset="0"/>
            </a:endParaRPr>
          </a:p>
        </p:txBody>
      </p:sp>
      <p:graphicFrame>
        <p:nvGraphicFramePr>
          <p:cNvPr id="8" name="表格 7"/>
          <p:cNvGraphicFramePr>
            <a:graphicFrameLocks noGrp="1"/>
          </p:cNvGraphicFramePr>
          <p:nvPr/>
        </p:nvGraphicFramePr>
        <p:xfrm>
          <a:off x="1985317" y="5275122"/>
          <a:ext cx="1243870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38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0815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2400" i="1" dirty="0">
                          <a:solidFill>
                            <a:schemeClr val="tx1"/>
                          </a:solidFill>
                          <a:latin typeface="Cambria" panose="02040503050406030204" charset="0"/>
                          <a:ea typeface="Cambria" panose="02040503050406030204" charset="0"/>
                          <a:cs typeface="Cambria" panose="02040503050406030204" charset="0"/>
                        </a:rPr>
                        <a:t>On </a:t>
                      </a:r>
                      <a:r>
                        <a:rPr lang="en-US" altLang="zh-CN" sz="2400" i="0" dirty="0">
                          <a:solidFill>
                            <a:schemeClr val="tx1"/>
                          </a:solidFill>
                          <a:latin typeface="Cambria" panose="02040503050406030204" charset="0"/>
                          <a:ea typeface="Cambria" panose="02040503050406030204" charset="0"/>
                          <a:cs typeface="Cambria" panose="02040503050406030204" charset="0"/>
                        </a:rPr>
                        <a:t>, 2</a:t>
                      </a:r>
                      <a:endParaRPr lang="zh-CN" altLang="en-US" sz="2400" i="0" dirty="0">
                        <a:solidFill>
                          <a:schemeClr val="tx1"/>
                        </a:solidFill>
                        <a:latin typeface="Cambria" panose="02040503050406030204" charset="0"/>
                        <a:ea typeface="Cambria" panose="02040503050406030204" charset="0"/>
                        <a:cs typeface="Cambria" panose="0204050305040603020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9" name="表格 8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08214063"/>
                  </p:ext>
                </p:extLst>
              </p:nvPr>
            </p:nvGraphicFramePr>
            <p:xfrm>
              <a:off x="1770533" y="3208038"/>
              <a:ext cx="1673440" cy="4572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67344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</a:tblGrid>
                  <a:tr h="404962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defRPr/>
                          </a:pP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kumimoji="1" lang="en-US" altLang="zh-CN" sz="24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kumimoji="1" lang="en-US" altLang="zh-CN" sz="2400" b="1" i="1" smtClean="0">
                                      <a:solidFill>
                                        <a:schemeClr val="tx1"/>
                                      </a:solidFill>
                                      <a:latin typeface="Cambria Math" charset="0"/>
                                    </a:rPr>
                                    <m:t>𝒆</m:t>
                                  </m:r>
                                </m:e>
                                <m:sub>
                                  <m:r>
                                    <a:rPr kumimoji="1" lang="en-US" altLang="zh-CN" sz="2400" b="1" i="1" smtClean="0">
                                      <a:solidFill>
                                        <a:schemeClr val="tx1"/>
                                      </a:solidFill>
                                      <a:latin typeface="Cambria Math" charset="0"/>
                                    </a:rPr>
                                    <m:t>𝟏</m:t>
                                  </m:r>
                                </m:sub>
                              </m:sSub>
                            </m:oMath>
                          </a14:m>
                          <a:r>
                            <a:rPr lang="en-US" altLang="zh-CN" sz="2400" b="1" i="0" dirty="0">
                              <a:solidFill>
                                <a:schemeClr val="tx1"/>
                              </a:solidFill>
                              <a:latin typeface="Cambria" panose="02040503050406030204" charset="0"/>
                              <a:ea typeface="Cambria" panose="02040503050406030204" charset="0"/>
                              <a:cs typeface="Cambria" panose="02040503050406030204" charset="0"/>
                            </a:rPr>
                            <a:t>: </a:t>
                          </a:r>
                          <a:r>
                            <a:rPr lang="en-US" altLang="zh-CN" sz="2400" b="1" i="0" dirty="0">
                              <a:solidFill>
                                <a:schemeClr val="tx1"/>
                              </a:solidFill>
                              <a:latin typeface="Times New Roman" panose="02020603050405020304" charset="0"/>
                              <a:ea typeface="Times New Roman" panose="02020603050405020304" charset="0"/>
                              <a:cs typeface="Times New Roman" panose="02020603050405020304" charset="0"/>
                            </a:rPr>
                            <a:t>(</a:t>
                          </a:r>
                          <a:r>
                            <a:rPr lang="en-US" altLang="zh-CN" sz="2400" i="1" dirty="0">
                              <a:solidFill>
                                <a:schemeClr val="tx1"/>
                              </a:solidFill>
                              <a:latin typeface="Cambria" panose="02040503050406030204" charset="0"/>
                              <a:ea typeface="Cambria" panose="02040503050406030204" charset="0"/>
                              <a:cs typeface="Cambria" panose="02040503050406030204" charset="0"/>
                            </a:rPr>
                            <a:t>On </a:t>
                          </a:r>
                          <a:r>
                            <a:rPr lang="en-US" altLang="zh-CN" sz="2400" i="0" dirty="0">
                              <a:solidFill>
                                <a:schemeClr val="tx1"/>
                              </a:solidFill>
                              <a:latin typeface="Cambria" panose="02040503050406030204" charset="0"/>
                              <a:ea typeface="Cambria" panose="02040503050406030204" charset="0"/>
                              <a:cs typeface="Cambria" panose="02040503050406030204" charset="0"/>
                            </a:rPr>
                            <a:t>, 8</a:t>
                          </a:r>
                          <a:r>
                            <a:rPr lang="en-US" altLang="zh-CN" sz="2400" b="1" i="0" dirty="0">
                              <a:solidFill>
                                <a:schemeClr val="tx1"/>
                              </a:solidFill>
                              <a:latin typeface="Times New Roman" panose="02020603050405020304" charset="0"/>
                              <a:ea typeface="Times New Roman" panose="02020603050405020304" charset="0"/>
                              <a:cs typeface="Times New Roman" panose="02020603050405020304" charset="0"/>
                            </a:rPr>
                            <a:t>)</a:t>
                          </a:r>
                          <a:endParaRPr lang="zh-CN" altLang="en-US" sz="2400" b="1" i="0" dirty="0">
                            <a:solidFill>
                              <a:schemeClr val="tx1"/>
                            </a:solidFill>
                            <a:latin typeface="Times New Roman" panose="02020603050405020304" charset="0"/>
                            <a:ea typeface="Times New Roman" panose="02020603050405020304" charset="0"/>
                            <a:cs typeface="Times New Roman" panose="02020603050405020304" charset="0"/>
                          </a:endParaRPr>
                        </a:p>
                      </a:txBody>
                      <a:tcPr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9" name="表格 8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08214063"/>
                  </p:ext>
                </p:extLst>
              </p:nvPr>
            </p:nvGraphicFramePr>
            <p:xfrm>
              <a:off x="1770533" y="3208038"/>
              <a:ext cx="1673440" cy="4572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673440"/>
                  </a:tblGrid>
                  <a:tr h="45720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0">
                          <a:blip r:embed="rId3"/>
                          <a:stretch>
                            <a:fillRect l="-1091" t="-11842" r="-2545" b="-28947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0" name="表格 9"/>
              <p:cNvGraphicFramePr>
                <a:graphicFrameLocks noGrp="1"/>
              </p:cNvGraphicFramePr>
              <p:nvPr/>
            </p:nvGraphicFramePr>
            <p:xfrm>
              <a:off x="1770532" y="3665238"/>
              <a:ext cx="1673440" cy="4572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67344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</a:tblGrid>
                  <a:tr h="404962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defRPr/>
                          </a:pP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kumimoji="1" lang="en-US" altLang="zh-CN" sz="24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kumimoji="1" lang="en-US" altLang="zh-CN" sz="2400" b="1" i="1" smtClean="0">
                                      <a:solidFill>
                                        <a:schemeClr val="tx1"/>
                                      </a:solidFill>
                                      <a:latin typeface="Cambria Math" charset="0"/>
                                    </a:rPr>
                                    <m:t>𝒆</m:t>
                                  </m:r>
                                </m:e>
                                <m:sub>
                                  <m:r>
                                    <a:rPr kumimoji="1" lang="en-US" altLang="zh-CN" sz="2400" b="1" i="1" smtClean="0">
                                      <a:solidFill>
                                        <a:schemeClr val="tx1"/>
                                      </a:solidFill>
                                      <a:latin typeface="Cambria Math" charset="0"/>
                                    </a:rPr>
                                    <m:t>𝟗</m:t>
                                  </m:r>
                                </m:sub>
                              </m:sSub>
                            </m:oMath>
                          </a14:m>
                          <a:r>
                            <a:rPr lang="en-US" altLang="zh-CN" sz="2400" b="1" i="0" dirty="0">
                              <a:solidFill>
                                <a:schemeClr val="tx1"/>
                              </a:solidFill>
                              <a:latin typeface="Cambria" panose="02040503050406030204" charset="0"/>
                              <a:ea typeface="Cambria" panose="02040503050406030204" charset="0"/>
                              <a:cs typeface="Cambria" panose="02040503050406030204" charset="0"/>
                            </a:rPr>
                            <a:t>: </a:t>
                          </a:r>
                          <a:r>
                            <a:rPr lang="en-US" altLang="zh-CN" sz="2400" b="1" i="0" dirty="0">
                              <a:solidFill>
                                <a:schemeClr val="tx1"/>
                              </a:solidFill>
                              <a:latin typeface="Times New Roman" panose="02020603050405020304" charset="0"/>
                              <a:ea typeface="Times New Roman" panose="02020603050405020304" charset="0"/>
                              <a:cs typeface="Times New Roman" panose="02020603050405020304" charset="0"/>
                            </a:rPr>
                            <a:t>(</a:t>
                          </a:r>
                          <a:r>
                            <a:rPr lang="en-US" altLang="zh-CN" sz="2400" i="1" dirty="0">
                              <a:solidFill>
                                <a:schemeClr val="tx1"/>
                              </a:solidFill>
                              <a:latin typeface="Cambria" panose="02040503050406030204" charset="0"/>
                              <a:ea typeface="Cambria" panose="02040503050406030204" charset="0"/>
                              <a:cs typeface="Cambria" panose="02040503050406030204" charset="0"/>
                            </a:rPr>
                            <a:t>Off </a:t>
                          </a:r>
                          <a:r>
                            <a:rPr lang="en-US" altLang="zh-CN" sz="2400" i="0" dirty="0">
                              <a:solidFill>
                                <a:schemeClr val="tx1"/>
                              </a:solidFill>
                              <a:latin typeface="Cambria" panose="02040503050406030204" charset="0"/>
                              <a:ea typeface="Cambria" panose="02040503050406030204" charset="0"/>
                              <a:cs typeface="Cambria" panose="02040503050406030204" charset="0"/>
                            </a:rPr>
                            <a:t>, 6</a:t>
                          </a:r>
                          <a:r>
                            <a:rPr lang="en-US" altLang="zh-CN" sz="2400" b="1" i="0" dirty="0">
                              <a:solidFill>
                                <a:schemeClr val="tx1"/>
                              </a:solidFill>
                              <a:latin typeface="Times New Roman" panose="02020603050405020304" charset="0"/>
                              <a:ea typeface="Times New Roman" panose="02020603050405020304" charset="0"/>
                              <a:cs typeface="Times New Roman" panose="02020603050405020304" charset="0"/>
                            </a:rPr>
                            <a:t>)</a:t>
                          </a:r>
                          <a:endParaRPr lang="zh-CN" altLang="en-US" sz="2400" b="1" i="0" dirty="0">
                            <a:solidFill>
                              <a:schemeClr val="tx1"/>
                            </a:solidFill>
                            <a:latin typeface="Times New Roman" panose="02020603050405020304" charset="0"/>
                            <a:ea typeface="Times New Roman" panose="02020603050405020304" charset="0"/>
                            <a:cs typeface="Times New Roman" panose="02020603050405020304" charset="0"/>
                          </a:endParaRPr>
                        </a:p>
                      </a:txBody>
                      <a:tcPr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0" name="表格 9"/>
              <p:cNvGraphicFramePr>
                <a:graphicFrameLocks noGrp="1"/>
              </p:cNvGraphicFramePr>
              <p:nvPr/>
            </p:nvGraphicFramePr>
            <p:xfrm>
              <a:off x="1770532" y="3665238"/>
              <a:ext cx="1673440" cy="4572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673440"/>
                  </a:tblGrid>
                  <a:tr h="45720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4"/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1" name="表格 10"/>
              <p:cNvGraphicFramePr>
                <a:graphicFrameLocks noGrp="1"/>
              </p:cNvGraphicFramePr>
              <p:nvPr/>
            </p:nvGraphicFramePr>
            <p:xfrm>
              <a:off x="1770532" y="4122438"/>
              <a:ext cx="1673440" cy="4572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67344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</a:tblGrid>
                  <a:tr h="404962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defRPr/>
                          </a:pP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kumimoji="1" lang="en-US" altLang="zh-CN" sz="24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kumimoji="1" lang="en-US" altLang="zh-CN" sz="2400" b="1" i="1" smtClean="0">
                                      <a:solidFill>
                                        <a:schemeClr val="tx1"/>
                                      </a:solidFill>
                                      <a:latin typeface="Cambria Math" charset="0"/>
                                    </a:rPr>
                                    <m:t>𝒆</m:t>
                                  </m:r>
                                </m:e>
                                <m:sub>
                                  <m:r>
                                    <a:rPr kumimoji="1" lang="en-US" altLang="zh-CN" sz="2400" b="1" i="1" smtClean="0">
                                      <a:solidFill>
                                        <a:schemeClr val="tx1"/>
                                      </a:solidFill>
                                      <a:latin typeface="Cambria Math" charset="0"/>
                                    </a:rPr>
                                    <m:t>𝟕</m:t>
                                  </m:r>
                                </m:sub>
                              </m:sSub>
                            </m:oMath>
                          </a14:m>
                          <a:r>
                            <a:rPr lang="en-US" altLang="zh-CN" sz="2400" b="1" i="0" dirty="0">
                              <a:solidFill>
                                <a:schemeClr val="tx1"/>
                              </a:solidFill>
                              <a:latin typeface="Cambria" panose="02040503050406030204" charset="0"/>
                              <a:ea typeface="Cambria" panose="02040503050406030204" charset="0"/>
                              <a:cs typeface="Cambria" panose="02040503050406030204" charset="0"/>
                            </a:rPr>
                            <a:t>: </a:t>
                          </a:r>
                          <a:r>
                            <a:rPr lang="en-US" altLang="zh-CN" sz="2400" b="1" i="0" dirty="0">
                              <a:solidFill>
                                <a:schemeClr val="tx1"/>
                              </a:solidFill>
                              <a:latin typeface="Times New Roman" panose="02020603050405020304" charset="0"/>
                              <a:ea typeface="Times New Roman" panose="02020603050405020304" charset="0"/>
                              <a:cs typeface="Times New Roman" panose="02020603050405020304" charset="0"/>
                            </a:rPr>
                            <a:t>(</a:t>
                          </a:r>
                          <a:r>
                            <a:rPr lang="en-US" altLang="zh-CN" sz="2400" i="1" dirty="0">
                              <a:solidFill>
                                <a:schemeClr val="tx1"/>
                              </a:solidFill>
                              <a:latin typeface="Cambria" panose="02040503050406030204" charset="0"/>
                              <a:ea typeface="Cambria" panose="02040503050406030204" charset="0"/>
                              <a:cs typeface="Cambria" panose="02040503050406030204" charset="0"/>
                            </a:rPr>
                            <a:t>On </a:t>
                          </a:r>
                          <a:r>
                            <a:rPr lang="en-US" altLang="zh-CN" sz="2400" i="0" dirty="0">
                              <a:solidFill>
                                <a:schemeClr val="tx1"/>
                              </a:solidFill>
                              <a:latin typeface="Cambria" panose="02040503050406030204" charset="0"/>
                              <a:ea typeface="Cambria" panose="02040503050406030204" charset="0"/>
                              <a:cs typeface="Cambria" panose="02040503050406030204" charset="0"/>
                            </a:rPr>
                            <a:t>, 3</a:t>
                          </a:r>
                          <a:r>
                            <a:rPr lang="en-US" altLang="zh-CN" sz="2400" b="1" i="0" dirty="0">
                              <a:solidFill>
                                <a:schemeClr val="tx1"/>
                              </a:solidFill>
                              <a:latin typeface="Times New Roman" panose="02020603050405020304" charset="0"/>
                              <a:ea typeface="Times New Roman" panose="02020603050405020304" charset="0"/>
                              <a:cs typeface="Times New Roman" panose="02020603050405020304" charset="0"/>
                            </a:rPr>
                            <a:t>)</a:t>
                          </a:r>
                          <a:endParaRPr lang="zh-CN" altLang="en-US" sz="2400" b="1" i="0" dirty="0">
                            <a:solidFill>
                              <a:schemeClr val="tx1"/>
                            </a:solidFill>
                            <a:latin typeface="Times New Roman" panose="02020603050405020304" charset="0"/>
                            <a:ea typeface="Times New Roman" panose="02020603050405020304" charset="0"/>
                            <a:cs typeface="Times New Roman" panose="02020603050405020304" charset="0"/>
                          </a:endParaRPr>
                        </a:p>
                      </a:txBody>
                      <a:tcPr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1" name="表格 10"/>
              <p:cNvGraphicFramePr>
                <a:graphicFrameLocks noGrp="1"/>
              </p:cNvGraphicFramePr>
              <p:nvPr/>
            </p:nvGraphicFramePr>
            <p:xfrm>
              <a:off x="1770532" y="4122438"/>
              <a:ext cx="1673440" cy="4572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673440"/>
                  </a:tblGrid>
                  <a:tr h="45720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5"/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2" name="表格 11"/>
              <p:cNvGraphicFramePr>
                <a:graphicFrameLocks noGrp="1"/>
              </p:cNvGraphicFramePr>
              <p:nvPr/>
            </p:nvGraphicFramePr>
            <p:xfrm>
              <a:off x="1770531" y="4579638"/>
              <a:ext cx="1673440" cy="4572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67344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</a:tblGrid>
                  <a:tr h="404962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defRPr/>
                          </a:pP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kumimoji="1" lang="en-US" altLang="zh-CN" sz="24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kumimoji="1" lang="en-US" altLang="zh-CN" sz="2400" b="1" i="1" smtClean="0">
                                      <a:solidFill>
                                        <a:schemeClr val="tx1"/>
                                      </a:solidFill>
                                      <a:latin typeface="Cambria Math" charset="0"/>
                                    </a:rPr>
                                    <m:t>𝒆</m:t>
                                  </m:r>
                                </m:e>
                                <m:sub>
                                  <m:r>
                                    <a:rPr kumimoji="1" lang="en-US" altLang="zh-CN" sz="2400" b="1" i="1" smtClean="0">
                                      <a:solidFill>
                                        <a:schemeClr val="tx1"/>
                                      </a:solidFill>
                                      <a:latin typeface="Cambria Math" charset="0"/>
                                    </a:rPr>
                                    <m:t>𝟒</m:t>
                                  </m:r>
                                </m:sub>
                              </m:sSub>
                            </m:oMath>
                          </a14:m>
                          <a:r>
                            <a:rPr lang="en-US" altLang="zh-CN" sz="2400" b="1" i="0" dirty="0">
                              <a:solidFill>
                                <a:schemeClr val="tx1"/>
                              </a:solidFill>
                              <a:latin typeface="Cambria" panose="02040503050406030204" charset="0"/>
                              <a:ea typeface="Cambria" panose="02040503050406030204" charset="0"/>
                              <a:cs typeface="Cambria" panose="02040503050406030204" charset="0"/>
                            </a:rPr>
                            <a:t>: </a:t>
                          </a:r>
                          <a:r>
                            <a:rPr lang="en-US" altLang="zh-CN" sz="2400" b="1" i="0" dirty="0">
                              <a:solidFill>
                                <a:schemeClr val="tx1"/>
                              </a:solidFill>
                              <a:latin typeface="Times New Roman" panose="02020603050405020304" charset="0"/>
                              <a:ea typeface="Times New Roman" panose="02020603050405020304" charset="0"/>
                              <a:cs typeface="Times New Roman" panose="02020603050405020304" charset="0"/>
                            </a:rPr>
                            <a:t>(</a:t>
                          </a:r>
                          <a:r>
                            <a:rPr lang="en-US" altLang="zh-CN" sz="2400" i="1" dirty="0">
                              <a:solidFill>
                                <a:schemeClr val="tx1"/>
                              </a:solidFill>
                              <a:latin typeface="Cambria" panose="02040503050406030204" charset="0"/>
                              <a:ea typeface="Cambria" panose="02040503050406030204" charset="0"/>
                              <a:cs typeface="Cambria" panose="02040503050406030204" charset="0"/>
                            </a:rPr>
                            <a:t>On </a:t>
                          </a:r>
                          <a:r>
                            <a:rPr lang="en-US" altLang="zh-CN" sz="2400" i="0" dirty="0">
                              <a:solidFill>
                                <a:schemeClr val="tx1"/>
                              </a:solidFill>
                              <a:latin typeface="Cambria" panose="02040503050406030204" charset="0"/>
                              <a:ea typeface="Cambria" panose="02040503050406030204" charset="0"/>
                              <a:cs typeface="Cambria" panose="02040503050406030204" charset="0"/>
                            </a:rPr>
                            <a:t>, 2</a:t>
                          </a:r>
                          <a:r>
                            <a:rPr lang="en-US" altLang="zh-CN" sz="2400" b="1" i="0" dirty="0">
                              <a:solidFill>
                                <a:schemeClr val="tx1"/>
                              </a:solidFill>
                              <a:latin typeface="Times New Roman" panose="02020603050405020304" charset="0"/>
                              <a:ea typeface="Times New Roman" panose="02020603050405020304" charset="0"/>
                              <a:cs typeface="Times New Roman" panose="02020603050405020304" charset="0"/>
                            </a:rPr>
                            <a:t>)</a:t>
                          </a:r>
                          <a:endParaRPr lang="zh-CN" altLang="en-US" sz="2400" b="1" i="0" dirty="0">
                            <a:solidFill>
                              <a:schemeClr val="tx1"/>
                            </a:solidFill>
                            <a:latin typeface="Times New Roman" panose="02020603050405020304" charset="0"/>
                            <a:ea typeface="Times New Roman" panose="02020603050405020304" charset="0"/>
                            <a:cs typeface="Times New Roman" panose="02020603050405020304" charset="0"/>
                          </a:endParaRPr>
                        </a:p>
                      </a:txBody>
                      <a:tcPr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2" name="表格 11"/>
              <p:cNvGraphicFramePr>
                <a:graphicFrameLocks noGrp="1"/>
              </p:cNvGraphicFramePr>
              <p:nvPr/>
            </p:nvGraphicFramePr>
            <p:xfrm>
              <a:off x="1770531" y="4579638"/>
              <a:ext cx="1673440" cy="4572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673440"/>
                  </a:tblGrid>
                  <a:tr h="45720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6"/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  <p:cxnSp>
        <p:nvCxnSpPr>
          <p:cNvPr id="13" name="直线箭头连接符 12"/>
          <p:cNvCxnSpPr/>
          <p:nvPr/>
        </p:nvCxnSpPr>
        <p:spPr>
          <a:xfrm>
            <a:off x="1770531" y="2441271"/>
            <a:ext cx="836720" cy="678568"/>
          </a:xfrm>
          <a:prstGeom prst="straightConnector1">
            <a:avLst/>
          </a:prstGeom>
          <a:ln w="38100">
            <a:solidFill>
              <a:schemeClr val="tx1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文本框 13"/>
              <p:cNvSpPr txBox="1"/>
              <p:nvPr/>
            </p:nvSpPr>
            <p:spPr>
              <a:xfrm>
                <a:off x="1985317" y="2274515"/>
                <a:ext cx="937031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zh-CN" sz="2400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zh-CN" sz="2400" b="1" i="1">
                              <a:latin typeface="Cambria Math" charset="0"/>
                            </a:rPr>
                            <m:t>𝒉</m:t>
                          </m:r>
                        </m:e>
                        <m:sub>
                          <m:r>
                            <a:rPr kumimoji="1" lang="en-US" altLang="zh-CN" sz="2400" b="1" i="1">
                              <a:latin typeface="Cambria Math" charset="0"/>
                            </a:rPr>
                            <m:t>𝟏</m:t>
                          </m:r>
                        </m:sub>
                      </m:sSub>
                    </m:oMath>
                  </m:oMathPara>
                </a14:m>
                <a:endParaRPr kumimoji="1" lang="zh-CN" altLang="en-US" sz="2400" b="1" dirty="0"/>
              </a:p>
            </p:txBody>
          </p:sp>
        </mc:Choice>
        <mc:Fallback xmlns="">
          <p:sp>
            <p:nvSpPr>
              <p:cNvPr id="14" name="文本框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5317" y="2274515"/>
                <a:ext cx="937031" cy="369332"/>
              </a:xfrm>
              <a:prstGeom prst="rect">
                <a:avLst/>
              </a:prstGeom>
              <a:blipFill rotWithShape="1">
                <a:blip r:embed="rId7"/>
                <a:stretch>
                  <a:fillRect l="-33" t="-157" r="8" b="9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5" name="组 14"/>
          <p:cNvGrpSpPr/>
          <p:nvPr/>
        </p:nvGrpSpPr>
        <p:grpSpPr>
          <a:xfrm>
            <a:off x="1313131" y="1966358"/>
            <a:ext cx="432445" cy="432496"/>
            <a:chOff x="3335252" y="382196"/>
            <a:chExt cx="432445" cy="432496"/>
          </a:xfrm>
          <a:noFill/>
        </p:grpSpPr>
        <p:sp>
          <p:nvSpPr>
            <p:cNvPr id="16" name="椭圆 15"/>
            <p:cNvSpPr/>
            <p:nvPr/>
          </p:nvSpPr>
          <p:spPr>
            <a:xfrm>
              <a:off x="3335252" y="382196"/>
              <a:ext cx="432000" cy="43249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2400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7" name="文本框 16"/>
                <p:cNvSpPr txBox="1"/>
                <p:nvPr/>
              </p:nvSpPr>
              <p:spPr>
                <a:xfrm>
                  <a:off x="3367010" y="393790"/>
                  <a:ext cx="400687" cy="369332"/>
                </a:xfrm>
                <a:prstGeom prst="rect">
                  <a:avLst/>
                </a:prstGeom>
                <a:grp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kumimoji="1" lang="en-US" altLang="zh-CN" sz="2400" b="1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kumimoji="1" lang="en-US" altLang="zh-CN" sz="2400" b="1" i="1">
                                <a:latin typeface="Cambria Math" panose="02040503050406030204" charset="0"/>
                              </a:rPr>
                              <m:t>𝒆</m:t>
                            </m:r>
                          </m:e>
                          <m:sub>
                            <m:r>
                              <a:rPr kumimoji="1" lang="en-US" altLang="zh-CN" sz="2400" b="1" i="1" smtClean="0">
                                <a:latin typeface="Cambria Math" panose="02040503050406030204" charset="0"/>
                              </a:rPr>
                              <m:t>𝟏</m:t>
                            </m:r>
                          </m:sub>
                        </m:sSub>
                      </m:oMath>
                    </m:oMathPara>
                  </a14:m>
                  <a:endParaRPr kumimoji="1" lang="zh-CN" altLang="en-US" sz="2400" b="1" dirty="0"/>
                </a:p>
              </p:txBody>
            </p:sp>
          </mc:Choice>
          <mc:Fallback xmlns="">
            <p:sp>
              <p:nvSpPr>
                <p:cNvPr id="17" name="文本框 1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367010" y="393790"/>
                  <a:ext cx="400687" cy="369332"/>
                </a:xfrm>
                <a:prstGeom prst="rect">
                  <a:avLst/>
                </a:prstGeom>
                <a:blipFill rotWithShape="1">
                  <a:blip r:embed="rId8"/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cxnSp>
        <p:nvCxnSpPr>
          <p:cNvPr id="4" name="直线连接符 3"/>
          <p:cNvCxnSpPr/>
          <p:nvPr/>
        </p:nvCxnSpPr>
        <p:spPr>
          <a:xfrm>
            <a:off x="4417598" y="1565182"/>
            <a:ext cx="17930" cy="4638394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表格 4"/>
              <p:cNvGraphicFramePr>
                <a:graphicFrameLocks noGrp="1"/>
              </p:cNvGraphicFramePr>
              <p:nvPr/>
            </p:nvGraphicFramePr>
            <p:xfrm>
              <a:off x="5400070" y="3227276"/>
              <a:ext cx="691759" cy="18288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691759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</a:tblGrid>
                  <a:tr h="45720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kumimoji="1" lang="en-US" altLang="zh-CN" sz="2400" b="1" i="1" smtClean="0">
                                        <a:solidFill>
                                          <a:srgbClr val="C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kumimoji="1" lang="en-US" altLang="zh-CN" sz="2400" b="1" i="1">
                                        <a:solidFill>
                                          <a:srgbClr val="C00000"/>
                                        </a:solidFill>
                                        <a:latin typeface="Cambria Math" panose="02040503050406030204" charset="0"/>
                                      </a:rPr>
                                      <m:t>𝒆</m:t>
                                    </m:r>
                                  </m:e>
                                  <m:sub>
                                    <m:r>
                                      <a:rPr kumimoji="1" lang="en-US" altLang="zh-CN" sz="2400" b="1" i="1" smtClean="0">
                                        <a:solidFill>
                                          <a:srgbClr val="C00000"/>
                                        </a:solidFill>
                                        <a:latin typeface="Cambria Math" panose="02040503050406030204" charset="0"/>
                                      </a:rPr>
                                      <m:t>𝟏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zh-CN" altLang="en-US" sz="2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kumimoji="1" lang="en-US" altLang="zh-CN" sz="2400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kumimoji="1" lang="en-US" altLang="zh-CN" sz="2400" b="1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charset="0"/>
                                      </a:rPr>
                                      <m:t>𝒆</m:t>
                                    </m:r>
                                  </m:e>
                                  <m:sub>
                                    <m:r>
                                      <a:rPr kumimoji="1" lang="en-US" altLang="zh-CN" sz="2400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charset="0"/>
                                      </a:rPr>
                                      <m:t>𝟏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zh-CN" altLang="en-US" sz="2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kumimoji="1" lang="en-US" altLang="zh-CN" sz="2400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kumimoji="1" lang="en-US" altLang="zh-CN" sz="2400" b="1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charset="0"/>
                                      </a:rPr>
                                      <m:t>𝒆</m:t>
                                    </m:r>
                                  </m:e>
                                  <m:sub>
                                    <m:r>
                                      <a:rPr kumimoji="1" lang="en-US" altLang="zh-CN" sz="2400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charset="0"/>
                                      </a:rPr>
                                      <m:t>𝟏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zh-CN" altLang="en-US" sz="2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kumimoji="1" lang="en-US" altLang="zh-CN" sz="2400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kumimoji="1" lang="en-US" altLang="zh-CN" sz="2400" b="1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charset="0"/>
                                      </a:rPr>
                                      <m:t>𝒆</m:t>
                                    </m:r>
                                  </m:e>
                                  <m:sub>
                                    <m:r>
                                      <a:rPr kumimoji="1" lang="en-US" altLang="zh-CN" sz="2400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charset="0"/>
                                      </a:rPr>
                                      <m:t>𝟏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zh-CN" altLang="en-US" sz="2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表格 4"/>
              <p:cNvGraphicFramePr>
                <a:graphicFrameLocks noGrp="1"/>
              </p:cNvGraphicFramePr>
              <p:nvPr/>
            </p:nvGraphicFramePr>
            <p:xfrm>
              <a:off x="5400070" y="3227276"/>
              <a:ext cx="691759" cy="18288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691759"/>
                  </a:tblGrid>
                  <a:tr h="45720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9"/>
                        </a:blipFill>
                      </a:tcPr>
                    </a:tc>
                  </a:tr>
                  <a:tr h="45720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9"/>
                        </a:blipFill>
                      </a:tcPr>
                    </a:tc>
                  </a:tr>
                  <a:tr h="45720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9"/>
                        </a:blipFill>
                      </a:tcPr>
                    </a:tc>
                  </a:tr>
                  <a:tr h="45720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9"/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6" name="表格 25"/>
              <p:cNvGraphicFramePr>
                <a:graphicFrameLocks noGrp="1"/>
              </p:cNvGraphicFramePr>
              <p:nvPr/>
            </p:nvGraphicFramePr>
            <p:xfrm>
              <a:off x="7757412" y="3208038"/>
              <a:ext cx="691759" cy="18288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691759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</a:tblGrid>
                  <a:tr h="45720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kumimoji="1" lang="en-US" altLang="zh-CN" sz="2400" b="1" i="1" smtClean="0">
                                        <a:solidFill>
                                          <a:srgbClr val="C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kumimoji="1" lang="en-US" altLang="zh-CN" sz="2400" b="1" i="1">
                                        <a:solidFill>
                                          <a:srgbClr val="C00000"/>
                                        </a:solidFill>
                                        <a:latin typeface="Cambria Math" panose="02040503050406030204" charset="0"/>
                                      </a:rPr>
                                      <m:t>𝒆</m:t>
                                    </m:r>
                                  </m:e>
                                  <m:sub>
                                    <m:r>
                                      <a:rPr kumimoji="1" lang="en-US" altLang="zh-CN" sz="2400" b="1" i="1" smtClean="0">
                                        <a:solidFill>
                                          <a:srgbClr val="C00000"/>
                                        </a:solidFill>
                                        <a:latin typeface="Cambria Math" panose="02040503050406030204" charset="0"/>
                                      </a:rPr>
                                      <m:t>𝟏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zh-CN" altLang="en-US" sz="2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kumimoji="1" lang="en-US" altLang="zh-CN" sz="2400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kumimoji="1" lang="en-US" altLang="zh-CN" sz="2400" b="1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charset="0"/>
                                      </a:rPr>
                                      <m:t>𝒆</m:t>
                                    </m:r>
                                  </m:e>
                                  <m:sub>
                                    <m:r>
                                      <a:rPr kumimoji="1" lang="en-US" altLang="zh-CN" sz="2400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charset="0"/>
                                      </a:rPr>
                                      <m:t>𝟗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zh-CN" altLang="en-US" sz="2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kumimoji="1" lang="en-US" altLang="zh-CN" sz="2400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kumimoji="1" lang="en-US" altLang="zh-CN" sz="2400" b="1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charset="0"/>
                                      </a:rPr>
                                      <m:t>𝒆</m:t>
                                    </m:r>
                                  </m:e>
                                  <m:sub>
                                    <m:r>
                                      <a:rPr kumimoji="1" lang="en-US" altLang="zh-CN" sz="2400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charset="0"/>
                                      </a:rPr>
                                      <m:t>𝟕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zh-CN" altLang="en-US" sz="2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kumimoji="1" lang="en-US" altLang="zh-CN" sz="2400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kumimoji="1" lang="en-US" altLang="zh-CN" sz="2400" b="1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charset="0"/>
                                      </a:rPr>
                                      <m:t>𝒆</m:t>
                                    </m:r>
                                  </m:e>
                                  <m:sub>
                                    <m:r>
                                      <a:rPr kumimoji="1" lang="en-US" altLang="zh-CN" sz="2400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charset="0"/>
                                      </a:rPr>
                                      <m:t>𝟒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zh-CN" altLang="en-US" sz="2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6" name="表格 25"/>
              <p:cNvGraphicFramePr>
                <a:graphicFrameLocks noGrp="1"/>
              </p:cNvGraphicFramePr>
              <p:nvPr/>
            </p:nvGraphicFramePr>
            <p:xfrm>
              <a:off x="7757412" y="3208038"/>
              <a:ext cx="691759" cy="18288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691759"/>
                  </a:tblGrid>
                  <a:tr h="45720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10"/>
                        </a:blipFill>
                      </a:tcPr>
                    </a:tc>
                  </a:tr>
                  <a:tr h="45720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10"/>
                        </a:blipFill>
                      </a:tcPr>
                    </a:tc>
                  </a:tr>
                  <a:tr h="45720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10"/>
                        </a:blipFill>
                      </a:tcPr>
                    </a:tc>
                  </a:tr>
                  <a:tr h="45720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10"/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  <p:sp>
        <p:nvSpPr>
          <p:cNvPr id="6" name="矩形 5"/>
          <p:cNvSpPr/>
          <p:nvPr/>
        </p:nvSpPr>
        <p:spPr>
          <a:xfrm>
            <a:off x="4970737" y="2323403"/>
            <a:ext cx="155042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sz="2400" b="1" dirty="0">
                <a:latin typeface="Arial" panose="020B0604020202090204" pitchFamily="34" charset="0"/>
                <a:ea typeface="Arial" panose="020B0604020202090204" pitchFamily="34" charset="0"/>
                <a:cs typeface="Arial" panose="020B0604020202090204" pitchFamily="34" charset="0"/>
              </a:rPr>
              <a:t>Incoming</a:t>
            </a:r>
          </a:p>
          <a:p>
            <a:pPr algn="ctr"/>
            <a:r>
              <a:rPr lang="en-US" altLang="zh-CN" sz="2400" b="1" dirty="0">
                <a:latin typeface="Arial" panose="020B0604020202090204" pitchFamily="34" charset="0"/>
                <a:ea typeface="Arial" panose="020B0604020202090204" pitchFamily="34" charset="0"/>
                <a:cs typeface="Arial" panose="020B0604020202090204" pitchFamily="34" charset="0"/>
              </a:rPr>
              <a:t>Item</a:t>
            </a:r>
            <a:endParaRPr lang="zh-CN" altLang="en-US" sz="2400" dirty="0"/>
          </a:p>
        </p:txBody>
      </p:sp>
      <p:sp>
        <p:nvSpPr>
          <p:cNvPr id="29" name="矩形 28"/>
          <p:cNvSpPr/>
          <p:nvPr/>
        </p:nvSpPr>
        <p:spPr>
          <a:xfrm>
            <a:off x="7420251" y="2304165"/>
            <a:ext cx="136608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sz="2400" b="1" dirty="0">
                <a:latin typeface="Arial" panose="020B0604020202090204" pitchFamily="34" charset="0"/>
                <a:ea typeface="Arial" panose="020B0604020202090204" pitchFamily="34" charset="0"/>
                <a:cs typeface="Arial" panose="020B0604020202090204" pitchFamily="34" charset="0"/>
              </a:rPr>
              <a:t>Array of</a:t>
            </a:r>
          </a:p>
          <a:p>
            <a:pPr algn="ctr"/>
            <a:r>
              <a:rPr lang="en-US" altLang="zh-CN" sz="2400" b="1" dirty="0">
                <a:latin typeface="Arial" panose="020B0604020202090204" pitchFamily="34" charset="0"/>
                <a:ea typeface="Arial" panose="020B0604020202090204" pitchFamily="34" charset="0"/>
                <a:cs typeface="Arial" panose="020B0604020202090204" pitchFamily="34" charset="0"/>
              </a:rPr>
              <a:t>Key</a:t>
            </a:r>
            <a:endParaRPr lang="zh-CN" altLang="en-US" sz="2400" dirty="0"/>
          </a:p>
        </p:txBody>
      </p:sp>
      <p:cxnSp>
        <p:nvCxnSpPr>
          <p:cNvPr id="18" name="直线箭头连接符 17"/>
          <p:cNvCxnSpPr/>
          <p:nvPr/>
        </p:nvCxnSpPr>
        <p:spPr>
          <a:xfrm flipV="1">
            <a:off x="6199404" y="3478306"/>
            <a:ext cx="1440000" cy="0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线箭头连接符 29"/>
          <p:cNvCxnSpPr/>
          <p:nvPr/>
        </p:nvCxnSpPr>
        <p:spPr>
          <a:xfrm flipV="1">
            <a:off x="6199404" y="3914041"/>
            <a:ext cx="1440000" cy="0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线箭头连接符 30"/>
          <p:cNvCxnSpPr/>
          <p:nvPr/>
        </p:nvCxnSpPr>
        <p:spPr>
          <a:xfrm flipV="1">
            <a:off x="6199404" y="4362655"/>
            <a:ext cx="1440000" cy="0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线箭头连接符 31"/>
          <p:cNvCxnSpPr/>
          <p:nvPr/>
        </p:nvCxnSpPr>
        <p:spPr>
          <a:xfrm flipV="1">
            <a:off x="6199404" y="4811269"/>
            <a:ext cx="1440000" cy="0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矩形 32"/>
          <p:cNvSpPr/>
          <p:nvPr/>
        </p:nvSpPr>
        <p:spPr>
          <a:xfrm>
            <a:off x="6336158" y="4942018"/>
            <a:ext cx="11769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sz="2400" b="1">
                <a:latin typeface="Arial" panose="020B0604020202090204" pitchFamily="34" charset="0"/>
                <a:ea typeface="Arial" panose="020B0604020202090204" pitchFamily="34" charset="0"/>
                <a:cs typeface="Arial" panose="020B0604020202090204" pitchFamily="34" charset="0"/>
              </a:rPr>
              <a:t>cmpeq</a:t>
            </a:r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98635427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zh-CN" sz="3600" b="1" dirty="0">
                <a:latin typeface="Arial" panose="020B0604020202090204" pitchFamily="34" charset="0"/>
                <a:ea typeface="Arial" panose="020B0604020202090204" pitchFamily="34" charset="0"/>
                <a:cs typeface="Arial" panose="020B0604020202090204" pitchFamily="34" charset="0"/>
              </a:rPr>
              <a:t>On-Off sketch: Finding Persistent Items</a:t>
            </a:r>
            <a:endParaRPr kumimoji="1" lang="zh-CN" altLang="en-US" sz="3600" b="1" dirty="0">
              <a:latin typeface="Arial" panose="020B0604020202090204" pitchFamily="34" charset="0"/>
              <a:ea typeface="Arial" panose="020B0604020202090204" pitchFamily="34" charset="0"/>
              <a:cs typeface="Arial" panose="020B0604020202090204" pitchFamily="34" charset="0"/>
            </a:endParaRPr>
          </a:p>
        </p:txBody>
      </p:sp>
      <p:graphicFrame>
        <p:nvGraphicFramePr>
          <p:cNvPr id="8" name="表格 7"/>
          <p:cNvGraphicFramePr>
            <a:graphicFrameLocks noGrp="1"/>
          </p:cNvGraphicFramePr>
          <p:nvPr/>
        </p:nvGraphicFramePr>
        <p:xfrm>
          <a:off x="1985317" y="5275122"/>
          <a:ext cx="1243870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38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0815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2400" i="1" dirty="0">
                          <a:solidFill>
                            <a:schemeClr val="tx1"/>
                          </a:solidFill>
                          <a:latin typeface="Cambria" panose="02040503050406030204" charset="0"/>
                          <a:ea typeface="Cambria" panose="02040503050406030204" charset="0"/>
                          <a:cs typeface="Cambria" panose="02040503050406030204" charset="0"/>
                        </a:rPr>
                        <a:t>On </a:t>
                      </a:r>
                      <a:r>
                        <a:rPr lang="en-US" altLang="zh-CN" sz="2400" i="0" dirty="0">
                          <a:solidFill>
                            <a:schemeClr val="tx1"/>
                          </a:solidFill>
                          <a:latin typeface="Cambria" panose="02040503050406030204" charset="0"/>
                          <a:ea typeface="Cambria" panose="02040503050406030204" charset="0"/>
                          <a:cs typeface="Cambria" panose="02040503050406030204" charset="0"/>
                        </a:rPr>
                        <a:t>, 2</a:t>
                      </a:r>
                      <a:endParaRPr lang="zh-CN" altLang="en-US" sz="2400" i="0" dirty="0">
                        <a:solidFill>
                          <a:schemeClr val="tx1"/>
                        </a:solidFill>
                        <a:latin typeface="Cambria" panose="02040503050406030204" charset="0"/>
                        <a:ea typeface="Cambria" panose="02040503050406030204" charset="0"/>
                        <a:cs typeface="Cambria" panose="0204050305040603020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9" name="表格 8"/>
              <p:cNvGraphicFramePr>
                <a:graphicFrameLocks noGrp="1"/>
              </p:cNvGraphicFramePr>
              <p:nvPr/>
            </p:nvGraphicFramePr>
            <p:xfrm>
              <a:off x="1770533" y="3208038"/>
              <a:ext cx="1673440" cy="4572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67344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</a:tblGrid>
                  <a:tr h="404962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defRPr/>
                          </a:pP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kumimoji="1" lang="en-US" altLang="zh-CN" sz="24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kumimoji="1" lang="en-US" altLang="zh-CN" sz="2400" b="1" i="1" smtClean="0">
                                      <a:solidFill>
                                        <a:schemeClr val="tx1"/>
                                      </a:solidFill>
                                      <a:latin typeface="Cambria Math" charset="0"/>
                                    </a:rPr>
                                    <m:t>𝒆</m:t>
                                  </m:r>
                                </m:e>
                                <m:sub>
                                  <m:r>
                                    <a:rPr kumimoji="1" lang="en-US" altLang="zh-CN" sz="2400" b="1" i="1" smtClean="0">
                                      <a:solidFill>
                                        <a:schemeClr val="tx1"/>
                                      </a:solidFill>
                                      <a:latin typeface="Cambria Math" charset="0"/>
                                    </a:rPr>
                                    <m:t>𝟏</m:t>
                                  </m:r>
                                </m:sub>
                              </m:sSub>
                            </m:oMath>
                          </a14:m>
                          <a:r>
                            <a:rPr lang="en-US" altLang="zh-CN" sz="2400" b="1" i="0" dirty="0">
                              <a:solidFill>
                                <a:schemeClr val="tx1"/>
                              </a:solidFill>
                              <a:latin typeface="Cambria" panose="02040503050406030204" charset="0"/>
                              <a:ea typeface="Cambria" panose="02040503050406030204" charset="0"/>
                              <a:cs typeface="Cambria" panose="02040503050406030204" charset="0"/>
                            </a:rPr>
                            <a:t>: </a:t>
                          </a:r>
                          <a:r>
                            <a:rPr lang="en-US" altLang="zh-CN" sz="2400" b="1" i="0" dirty="0">
                              <a:solidFill>
                                <a:srgbClr val="C00000"/>
                              </a:solidFill>
                              <a:latin typeface="Times New Roman" panose="02020603050405020304" charset="0"/>
                              <a:ea typeface="Times New Roman" panose="02020603050405020304" charset="0"/>
                              <a:cs typeface="Times New Roman" panose="02020603050405020304" charset="0"/>
                            </a:rPr>
                            <a:t>(</a:t>
                          </a:r>
                          <a:r>
                            <a:rPr lang="en-US" altLang="zh-CN" sz="2400" i="1" dirty="0">
                              <a:solidFill>
                                <a:srgbClr val="C00000"/>
                              </a:solidFill>
                              <a:latin typeface="Cambria" panose="02040503050406030204" charset="0"/>
                              <a:ea typeface="Cambria" panose="02040503050406030204" charset="0"/>
                              <a:cs typeface="Cambria" panose="02040503050406030204" charset="0"/>
                            </a:rPr>
                            <a:t>Off </a:t>
                          </a:r>
                          <a:r>
                            <a:rPr lang="en-US" altLang="zh-CN" sz="2400" i="0" dirty="0">
                              <a:solidFill>
                                <a:srgbClr val="C00000"/>
                              </a:solidFill>
                              <a:latin typeface="Cambria" panose="02040503050406030204" charset="0"/>
                              <a:ea typeface="Cambria" panose="02040503050406030204" charset="0"/>
                              <a:cs typeface="Cambria" panose="02040503050406030204" charset="0"/>
                            </a:rPr>
                            <a:t>, 9</a:t>
                          </a:r>
                          <a:r>
                            <a:rPr lang="en-US" altLang="zh-CN" sz="2400" b="1" i="0" dirty="0">
                              <a:solidFill>
                                <a:srgbClr val="C00000"/>
                              </a:solidFill>
                              <a:latin typeface="Times New Roman" panose="02020603050405020304" charset="0"/>
                              <a:ea typeface="Times New Roman" panose="02020603050405020304" charset="0"/>
                              <a:cs typeface="Times New Roman" panose="02020603050405020304" charset="0"/>
                            </a:rPr>
                            <a:t>)</a:t>
                          </a:r>
                          <a:endParaRPr lang="zh-CN" altLang="en-US" sz="2400" b="1" i="0" dirty="0">
                            <a:solidFill>
                              <a:srgbClr val="C00000"/>
                            </a:solidFill>
                            <a:latin typeface="Times New Roman" panose="02020603050405020304" charset="0"/>
                            <a:ea typeface="Times New Roman" panose="02020603050405020304" charset="0"/>
                            <a:cs typeface="Times New Roman" panose="02020603050405020304" charset="0"/>
                          </a:endParaRPr>
                        </a:p>
                      </a:txBody>
                      <a:tcPr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9" name="表格 8"/>
              <p:cNvGraphicFramePr>
                <a:graphicFrameLocks noGrp="1"/>
              </p:cNvGraphicFramePr>
              <p:nvPr/>
            </p:nvGraphicFramePr>
            <p:xfrm>
              <a:off x="1770533" y="3208038"/>
              <a:ext cx="1673440" cy="4572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673440"/>
                  </a:tblGrid>
                  <a:tr h="45720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0" name="表格 9"/>
              <p:cNvGraphicFramePr>
                <a:graphicFrameLocks noGrp="1"/>
              </p:cNvGraphicFramePr>
              <p:nvPr/>
            </p:nvGraphicFramePr>
            <p:xfrm>
              <a:off x="1770532" y="3665238"/>
              <a:ext cx="1673440" cy="4572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67344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</a:tblGrid>
                  <a:tr h="404962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defRPr/>
                          </a:pP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kumimoji="1" lang="en-US" altLang="zh-CN" sz="24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kumimoji="1" lang="en-US" altLang="zh-CN" sz="2400" b="1" i="1" smtClean="0">
                                      <a:solidFill>
                                        <a:schemeClr val="tx1"/>
                                      </a:solidFill>
                                      <a:latin typeface="Cambria Math" charset="0"/>
                                    </a:rPr>
                                    <m:t>𝒆</m:t>
                                  </m:r>
                                </m:e>
                                <m:sub>
                                  <m:r>
                                    <a:rPr kumimoji="1" lang="en-US" altLang="zh-CN" sz="2400" b="1" i="1" smtClean="0">
                                      <a:solidFill>
                                        <a:schemeClr val="tx1"/>
                                      </a:solidFill>
                                      <a:latin typeface="Cambria Math" charset="0"/>
                                    </a:rPr>
                                    <m:t>𝟗</m:t>
                                  </m:r>
                                </m:sub>
                              </m:sSub>
                            </m:oMath>
                          </a14:m>
                          <a:r>
                            <a:rPr lang="en-US" altLang="zh-CN" sz="2400" b="1" i="0" dirty="0">
                              <a:solidFill>
                                <a:schemeClr val="tx1"/>
                              </a:solidFill>
                              <a:latin typeface="Cambria" panose="02040503050406030204" charset="0"/>
                              <a:ea typeface="Cambria" panose="02040503050406030204" charset="0"/>
                              <a:cs typeface="Cambria" panose="02040503050406030204" charset="0"/>
                            </a:rPr>
                            <a:t>: </a:t>
                          </a:r>
                          <a:r>
                            <a:rPr lang="en-US" altLang="zh-CN" sz="2400" b="1" i="0" dirty="0">
                              <a:solidFill>
                                <a:schemeClr val="tx1"/>
                              </a:solidFill>
                              <a:latin typeface="Times New Roman" panose="02020603050405020304" charset="0"/>
                              <a:ea typeface="Times New Roman" panose="02020603050405020304" charset="0"/>
                              <a:cs typeface="Times New Roman" panose="02020603050405020304" charset="0"/>
                            </a:rPr>
                            <a:t>(</a:t>
                          </a:r>
                          <a:r>
                            <a:rPr lang="en-US" altLang="zh-CN" sz="2400" i="1" dirty="0">
                              <a:solidFill>
                                <a:schemeClr val="tx1"/>
                              </a:solidFill>
                              <a:latin typeface="Cambria" panose="02040503050406030204" charset="0"/>
                              <a:ea typeface="Cambria" panose="02040503050406030204" charset="0"/>
                              <a:cs typeface="Cambria" panose="02040503050406030204" charset="0"/>
                            </a:rPr>
                            <a:t>Off </a:t>
                          </a:r>
                          <a:r>
                            <a:rPr lang="en-US" altLang="zh-CN" sz="2400" i="0" dirty="0">
                              <a:solidFill>
                                <a:schemeClr val="tx1"/>
                              </a:solidFill>
                              <a:latin typeface="Cambria" panose="02040503050406030204" charset="0"/>
                              <a:ea typeface="Cambria" panose="02040503050406030204" charset="0"/>
                              <a:cs typeface="Cambria" panose="02040503050406030204" charset="0"/>
                            </a:rPr>
                            <a:t>, 6</a:t>
                          </a:r>
                          <a:r>
                            <a:rPr lang="en-US" altLang="zh-CN" sz="2400" b="1" i="0" dirty="0">
                              <a:solidFill>
                                <a:schemeClr val="tx1"/>
                              </a:solidFill>
                              <a:latin typeface="Times New Roman" panose="02020603050405020304" charset="0"/>
                              <a:ea typeface="Times New Roman" panose="02020603050405020304" charset="0"/>
                              <a:cs typeface="Times New Roman" panose="02020603050405020304" charset="0"/>
                            </a:rPr>
                            <a:t>)</a:t>
                          </a:r>
                          <a:endParaRPr lang="zh-CN" altLang="en-US" sz="2400" b="1" i="0" dirty="0">
                            <a:solidFill>
                              <a:schemeClr val="tx1"/>
                            </a:solidFill>
                            <a:latin typeface="Times New Roman" panose="02020603050405020304" charset="0"/>
                            <a:ea typeface="Times New Roman" panose="02020603050405020304" charset="0"/>
                            <a:cs typeface="Times New Roman" panose="02020603050405020304" charset="0"/>
                          </a:endParaRPr>
                        </a:p>
                      </a:txBody>
                      <a:tcPr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0" name="表格 9"/>
              <p:cNvGraphicFramePr>
                <a:graphicFrameLocks noGrp="1"/>
              </p:cNvGraphicFramePr>
              <p:nvPr/>
            </p:nvGraphicFramePr>
            <p:xfrm>
              <a:off x="1770532" y="3665238"/>
              <a:ext cx="1673440" cy="4572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673440"/>
                  </a:tblGrid>
                  <a:tr h="45720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4"/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1" name="表格 10"/>
              <p:cNvGraphicFramePr>
                <a:graphicFrameLocks noGrp="1"/>
              </p:cNvGraphicFramePr>
              <p:nvPr/>
            </p:nvGraphicFramePr>
            <p:xfrm>
              <a:off x="1770532" y="4122438"/>
              <a:ext cx="1673440" cy="4572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67344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</a:tblGrid>
                  <a:tr h="404962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defRPr/>
                          </a:pP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kumimoji="1" lang="en-US" altLang="zh-CN" sz="24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kumimoji="1" lang="en-US" altLang="zh-CN" sz="2400" b="1" i="1" smtClean="0">
                                      <a:solidFill>
                                        <a:schemeClr val="tx1"/>
                                      </a:solidFill>
                                      <a:latin typeface="Cambria Math" charset="0"/>
                                    </a:rPr>
                                    <m:t>𝒆</m:t>
                                  </m:r>
                                </m:e>
                                <m:sub>
                                  <m:r>
                                    <a:rPr kumimoji="1" lang="en-US" altLang="zh-CN" sz="2400" b="1" i="1" smtClean="0">
                                      <a:solidFill>
                                        <a:schemeClr val="tx1"/>
                                      </a:solidFill>
                                      <a:latin typeface="Cambria Math" charset="0"/>
                                    </a:rPr>
                                    <m:t>𝟕</m:t>
                                  </m:r>
                                </m:sub>
                              </m:sSub>
                            </m:oMath>
                          </a14:m>
                          <a:r>
                            <a:rPr lang="en-US" altLang="zh-CN" sz="2400" b="1" i="0" dirty="0">
                              <a:solidFill>
                                <a:schemeClr val="tx1"/>
                              </a:solidFill>
                              <a:latin typeface="Cambria" panose="02040503050406030204" charset="0"/>
                              <a:ea typeface="Cambria" panose="02040503050406030204" charset="0"/>
                              <a:cs typeface="Cambria" panose="02040503050406030204" charset="0"/>
                            </a:rPr>
                            <a:t>: </a:t>
                          </a:r>
                          <a:r>
                            <a:rPr lang="en-US" altLang="zh-CN" sz="2400" b="1" i="0" dirty="0">
                              <a:solidFill>
                                <a:schemeClr val="tx1"/>
                              </a:solidFill>
                              <a:latin typeface="Times New Roman" panose="02020603050405020304" charset="0"/>
                              <a:ea typeface="Times New Roman" panose="02020603050405020304" charset="0"/>
                              <a:cs typeface="Times New Roman" panose="02020603050405020304" charset="0"/>
                            </a:rPr>
                            <a:t>(</a:t>
                          </a:r>
                          <a:r>
                            <a:rPr lang="en-US" altLang="zh-CN" sz="2400" i="1" dirty="0">
                              <a:solidFill>
                                <a:schemeClr val="tx1"/>
                              </a:solidFill>
                              <a:latin typeface="Cambria" panose="02040503050406030204" charset="0"/>
                              <a:ea typeface="Cambria" panose="02040503050406030204" charset="0"/>
                              <a:cs typeface="Cambria" panose="02040503050406030204" charset="0"/>
                            </a:rPr>
                            <a:t>On </a:t>
                          </a:r>
                          <a:r>
                            <a:rPr lang="en-US" altLang="zh-CN" sz="2400" i="0" dirty="0">
                              <a:solidFill>
                                <a:schemeClr val="tx1"/>
                              </a:solidFill>
                              <a:latin typeface="Cambria" panose="02040503050406030204" charset="0"/>
                              <a:ea typeface="Cambria" panose="02040503050406030204" charset="0"/>
                              <a:cs typeface="Cambria" panose="02040503050406030204" charset="0"/>
                            </a:rPr>
                            <a:t>, 3</a:t>
                          </a:r>
                          <a:r>
                            <a:rPr lang="en-US" altLang="zh-CN" sz="2400" b="1" i="0" dirty="0">
                              <a:solidFill>
                                <a:schemeClr val="tx1"/>
                              </a:solidFill>
                              <a:latin typeface="Times New Roman" panose="02020603050405020304" charset="0"/>
                              <a:ea typeface="Times New Roman" panose="02020603050405020304" charset="0"/>
                              <a:cs typeface="Times New Roman" panose="02020603050405020304" charset="0"/>
                            </a:rPr>
                            <a:t>)</a:t>
                          </a:r>
                          <a:endParaRPr lang="zh-CN" altLang="en-US" sz="2400" b="1" i="0" dirty="0">
                            <a:solidFill>
                              <a:schemeClr val="tx1"/>
                            </a:solidFill>
                            <a:latin typeface="Times New Roman" panose="02020603050405020304" charset="0"/>
                            <a:ea typeface="Times New Roman" panose="02020603050405020304" charset="0"/>
                            <a:cs typeface="Times New Roman" panose="02020603050405020304" charset="0"/>
                          </a:endParaRPr>
                        </a:p>
                      </a:txBody>
                      <a:tcPr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1" name="表格 10"/>
              <p:cNvGraphicFramePr>
                <a:graphicFrameLocks noGrp="1"/>
              </p:cNvGraphicFramePr>
              <p:nvPr/>
            </p:nvGraphicFramePr>
            <p:xfrm>
              <a:off x="1770532" y="4122438"/>
              <a:ext cx="1673440" cy="4572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673440"/>
                  </a:tblGrid>
                  <a:tr h="45720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5"/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2" name="表格 11"/>
              <p:cNvGraphicFramePr>
                <a:graphicFrameLocks noGrp="1"/>
              </p:cNvGraphicFramePr>
              <p:nvPr/>
            </p:nvGraphicFramePr>
            <p:xfrm>
              <a:off x="1770531" y="4579638"/>
              <a:ext cx="1673440" cy="4572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67344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</a:tblGrid>
                  <a:tr h="404962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defRPr/>
                          </a:pP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kumimoji="1" lang="en-US" altLang="zh-CN" sz="24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kumimoji="1" lang="en-US" altLang="zh-CN" sz="2400" b="1" i="1" smtClean="0">
                                      <a:solidFill>
                                        <a:schemeClr val="tx1"/>
                                      </a:solidFill>
                                      <a:latin typeface="Cambria Math" charset="0"/>
                                    </a:rPr>
                                    <m:t>𝒆</m:t>
                                  </m:r>
                                </m:e>
                                <m:sub>
                                  <m:r>
                                    <a:rPr kumimoji="1" lang="en-US" altLang="zh-CN" sz="2400" b="1" i="1" smtClean="0">
                                      <a:solidFill>
                                        <a:schemeClr val="tx1"/>
                                      </a:solidFill>
                                      <a:latin typeface="Cambria Math" charset="0"/>
                                    </a:rPr>
                                    <m:t>𝟒</m:t>
                                  </m:r>
                                </m:sub>
                              </m:sSub>
                            </m:oMath>
                          </a14:m>
                          <a:r>
                            <a:rPr lang="en-US" altLang="zh-CN" sz="2400" b="1" i="0" dirty="0">
                              <a:solidFill>
                                <a:schemeClr val="tx1"/>
                              </a:solidFill>
                              <a:latin typeface="Cambria" panose="02040503050406030204" charset="0"/>
                              <a:ea typeface="Cambria" panose="02040503050406030204" charset="0"/>
                              <a:cs typeface="Cambria" panose="02040503050406030204" charset="0"/>
                            </a:rPr>
                            <a:t>: </a:t>
                          </a:r>
                          <a:r>
                            <a:rPr lang="en-US" altLang="zh-CN" sz="2400" b="1" i="0" dirty="0">
                              <a:solidFill>
                                <a:schemeClr val="tx1"/>
                              </a:solidFill>
                              <a:latin typeface="Times New Roman" panose="02020603050405020304" charset="0"/>
                              <a:ea typeface="Times New Roman" panose="02020603050405020304" charset="0"/>
                              <a:cs typeface="Times New Roman" panose="02020603050405020304" charset="0"/>
                            </a:rPr>
                            <a:t>(</a:t>
                          </a:r>
                          <a:r>
                            <a:rPr lang="en-US" altLang="zh-CN" sz="2400" i="1" dirty="0">
                              <a:solidFill>
                                <a:schemeClr val="tx1"/>
                              </a:solidFill>
                              <a:latin typeface="Cambria" panose="02040503050406030204" charset="0"/>
                              <a:ea typeface="Cambria" panose="02040503050406030204" charset="0"/>
                              <a:cs typeface="Cambria" panose="02040503050406030204" charset="0"/>
                            </a:rPr>
                            <a:t>On </a:t>
                          </a:r>
                          <a:r>
                            <a:rPr lang="en-US" altLang="zh-CN" sz="2400" i="0" dirty="0">
                              <a:solidFill>
                                <a:schemeClr val="tx1"/>
                              </a:solidFill>
                              <a:latin typeface="Cambria" panose="02040503050406030204" charset="0"/>
                              <a:ea typeface="Cambria" panose="02040503050406030204" charset="0"/>
                              <a:cs typeface="Cambria" panose="02040503050406030204" charset="0"/>
                            </a:rPr>
                            <a:t>, 2</a:t>
                          </a:r>
                          <a:r>
                            <a:rPr lang="en-US" altLang="zh-CN" sz="2400" b="1" i="0" dirty="0">
                              <a:solidFill>
                                <a:schemeClr val="tx1"/>
                              </a:solidFill>
                              <a:latin typeface="Times New Roman" panose="02020603050405020304" charset="0"/>
                              <a:ea typeface="Times New Roman" panose="02020603050405020304" charset="0"/>
                              <a:cs typeface="Times New Roman" panose="02020603050405020304" charset="0"/>
                            </a:rPr>
                            <a:t>)</a:t>
                          </a:r>
                          <a:endParaRPr lang="zh-CN" altLang="en-US" sz="2400" b="1" i="0" dirty="0">
                            <a:solidFill>
                              <a:schemeClr val="tx1"/>
                            </a:solidFill>
                            <a:latin typeface="Times New Roman" panose="02020603050405020304" charset="0"/>
                            <a:ea typeface="Times New Roman" panose="02020603050405020304" charset="0"/>
                            <a:cs typeface="Times New Roman" panose="02020603050405020304" charset="0"/>
                          </a:endParaRPr>
                        </a:p>
                      </a:txBody>
                      <a:tcPr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2" name="表格 11"/>
              <p:cNvGraphicFramePr>
                <a:graphicFrameLocks noGrp="1"/>
              </p:cNvGraphicFramePr>
              <p:nvPr/>
            </p:nvGraphicFramePr>
            <p:xfrm>
              <a:off x="1770531" y="4579638"/>
              <a:ext cx="1673440" cy="4572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673440"/>
                  </a:tblGrid>
                  <a:tr h="45720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6"/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  <p:cxnSp>
        <p:nvCxnSpPr>
          <p:cNvPr id="13" name="直线箭头连接符 12"/>
          <p:cNvCxnSpPr/>
          <p:nvPr/>
        </p:nvCxnSpPr>
        <p:spPr>
          <a:xfrm>
            <a:off x="1770531" y="2441271"/>
            <a:ext cx="836720" cy="678568"/>
          </a:xfrm>
          <a:prstGeom prst="straightConnector1">
            <a:avLst/>
          </a:prstGeom>
          <a:ln w="38100">
            <a:solidFill>
              <a:schemeClr val="tx1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文本框 13"/>
              <p:cNvSpPr txBox="1"/>
              <p:nvPr/>
            </p:nvSpPr>
            <p:spPr>
              <a:xfrm>
                <a:off x="1985317" y="2274515"/>
                <a:ext cx="937031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zh-CN" sz="2400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zh-CN" sz="2400" b="1" i="1">
                              <a:latin typeface="Cambria Math" charset="0"/>
                            </a:rPr>
                            <m:t>𝒉</m:t>
                          </m:r>
                        </m:e>
                        <m:sub>
                          <m:r>
                            <a:rPr kumimoji="1" lang="en-US" altLang="zh-CN" sz="2400" b="1" i="1">
                              <a:latin typeface="Cambria Math" charset="0"/>
                            </a:rPr>
                            <m:t>𝟏</m:t>
                          </m:r>
                        </m:sub>
                      </m:sSub>
                    </m:oMath>
                  </m:oMathPara>
                </a14:m>
                <a:endParaRPr kumimoji="1" lang="zh-CN" altLang="en-US" sz="2400" b="1" dirty="0"/>
              </a:p>
            </p:txBody>
          </p:sp>
        </mc:Choice>
        <mc:Fallback xmlns="">
          <p:sp>
            <p:nvSpPr>
              <p:cNvPr id="14" name="文本框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5317" y="2274515"/>
                <a:ext cx="937031" cy="369332"/>
              </a:xfrm>
              <a:prstGeom prst="rect">
                <a:avLst/>
              </a:prstGeom>
              <a:blipFill rotWithShape="1">
                <a:blip r:embed="rId7"/>
                <a:stretch>
                  <a:fillRect l="-33" t="-157" r="8" b="9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5" name="组 14"/>
          <p:cNvGrpSpPr/>
          <p:nvPr/>
        </p:nvGrpSpPr>
        <p:grpSpPr>
          <a:xfrm>
            <a:off x="1313131" y="1966358"/>
            <a:ext cx="432445" cy="432496"/>
            <a:chOff x="3335252" y="382196"/>
            <a:chExt cx="432445" cy="432496"/>
          </a:xfrm>
          <a:noFill/>
        </p:grpSpPr>
        <p:sp>
          <p:nvSpPr>
            <p:cNvPr id="16" name="椭圆 15"/>
            <p:cNvSpPr/>
            <p:nvPr/>
          </p:nvSpPr>
          <p:spPr>
            <a:xfrm>
              <a:off x="3335252" y="382196"/>
              <a:ext cx="432000" cy="43249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2400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7" name="文本框 16"/>
                <p:cNvSpPr txBox="1"/>
                <p:nvPr/>
              </p:nvSpPr>
              <p:spPr>
                <a:xfrm>
                  <a:off x="3367010" y="393790"/>
                  <a:ext cx="400687" cy="369332"/>
                </a:xfrm>
                <a:prstGeom prst="rect">
                  <a:avLst/>
                </a:prstGeom>
                <a:grp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kumimoji="1" lang="en-US" altLang="zh-CN" sz="2400" b="1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kumimoji="1" lang="en-US" altLang="zh-CN" sz="2400" b="1" i="1">
                                <a:latin typeface="Cambria Math" panose="02040503050406030204" charset="0"/>
                              </a:rPr>
                              <m:t>𝒆</m:t>
                            </m:r>
                          </m:e>
                          <m:sub>
                            <m:r>
                              <a:rPr kumimoji="1" lang="en-US" altLang="zh-CN" sz="2400" b="1" i="1" smtClean="0">
                                <a:latin typeface="Cambria Math" panose="02040503050406030204" charset="0"/>
                              </a:rPr>
                              <m:t>𝟏</m:t>
                            </m:r>
                          </m:sub>
                        </m:sSub>
                      </m:oMath>
                    </m:oMathPara>
                  </a14:m>
                  <a:endParaRPr kumimoji="1" lang="zh-CN" altLang="en-US" sz="2400" b="1" dirty="0"/>
                </a:p>
              </p:txBody>
            </p:sp>
          </mc:Choice>
          <mc:Fallback xmlns="">
            <p:sp>
              <p:nvSpPr>
                <p:cNvPr id="17" name="文本框 1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367010" y="393790"/>
                  <a:ext cx="400687" cy="369332"/>
                </a:xfrm>
                <a:prstGeom prst="rect">
                  <a:avLst/>
                </a:prstGeom>
                <a:blipFill rotWithShape="1">
                  <a:blip r:embed="rId8"/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cxnSp>
        <p:nvCxnSpPr>
          <p:cNvPr id="4" name="直线连接符 3"/>
          <p:cNvCxnSpPr/>
          <p:nvPr/>
        </p:nvCxnSpPr>
        <p:spPr>
          <a:xfrm>
            <a:off x="4417598" y="1565182"/>
            <a:ext cx="17930" cy="4638394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表格 4"/>
              <p:cNvGraphicFramePr>
                <a:graphicFrameLocks noGrp="1"/>
              </p:cNvGraphicFramePr>
              <p:nvPr/>
            </p:nvGraphicFramePr>
            <p:xfrm>
              <a:off x="5400070" y="3227276"/>
              <a:ext cx="691759" cy="18288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691759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</a:tblGrid>
                  <a:tr h="45720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kumimoji="1" lang="en-US" altLang="zh-CN" sz="2400" b="1" i="1" smtClean="0">
                                        <a:solidFill>
                                          <a:srgbClr val="C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kumimoji="1" lang="en-US" altLang="zh-CN" sz="2400" b="1" i="1">
                                        <a:solidFill>
                                          <a:srgbClr val="C00000"/>
                                        </a:solidFill>
                                        <a:latin typeface="Cambria Math" panose="02040503050406030204" charset="0"/>
                                      </a:rPr>
                                      <m:t>𝒆</m:t>
                                    </m:r>
                                  </m:e>
                                  <m:sub>
                                    <m:r>
                                      <a:rPr kumimoji="1" lang="en-US" altLang="zh-CN" sz="2400" b="1" i="1" smtClean="0">
                                        <a:solidFill>
                                          <a:srgbClr val="C00000"/>
                                        </a:solidFill>
                                        <a:latin typeface="Cambria Math" panose="02040503050406030204" charset="0"/>
                                      </a:rPr>
                                      <m:t>𝟏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zh-CN" altLang="en-US" sz="2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kumimoji="1" lang="en-US" altLang="zh-CN" sz="2400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kumimoji="1" lang="en-US" altLang="zh-CN" sz="2400" b="1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charset="0"/>
                                      </a:rPr>
                                      <m:t>𝒆</m:t>
                                    </m:r>
                                  </m:e>
                                  <m:sub>
                                    <m:r>
                                      <a:rPr kumimoji="1" lang="en-US" altLang="zh-CN" sz="2400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charset="0"/>
                                      </a:rPr>
                                      <m:t>𝟏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zh-CN" altLang="en-US" sz="2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kumimoji="1" lang="en-US" altLang="zh-CN" sz="2400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kumimoji="1" lang="en-US" altLang="zh-CN" sz="2400" b="1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charset="0"/>
                                      </a:rPr>
                                      <m:t>𝒆</m:t>
                                    </m:r>
                                  </m:e>
                                  <m:sub>
                                    <m:r>
                                      <a:rPr kumimoji="1" lang="en-US" altLang="zh-CN" sz="2400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charset="0"/>
                                      </a:rPr>
                                      <m:t>𝟏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zh-CN" altLang="en-US" sz="2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kumimoji="1" lang="en-US" altLang="zh-CN" sz="2400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kumimoji="1" lang="en-US" altLang="zh-CN" sz="2400" b="1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charset="0"/>
                                      </a:rPr>
                                      <m:t>𝒆</m:t>
                                    </m:r>
                                  </m:e>
                                  <m:sub>
                                    <m:r>
                                      <a:rPr kumimoji="1" lang="en-US" altLang="zh-CN" sz="2400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charset="0"/>
                                      </a:rPr>
                                      <m:t>𝟏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zh-CN" altLang="en-US" sz="2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表格 4"/>
              <p:cNvGraphicFramePr>
                <a:graphicFrameLocks noGrp="1"/>
              </p:cNvGraphicFramePr>
              <p:nvPr/>
            </p:nvGraphicFramePr>
            <p:xfrm>
              <a:off x="5400070" y="3227276"/>
              <a:ext cx="691759" cy="18288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691759"/>
                  </a:tblGrid>
                  <a:tr h="45720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9"/>
                        </a:blipFill>
                      </a:tcPr>
                    </a:tc>
                  </a:tr>
                  <a:tr h="45720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9"/>
                        </a:blipFill>
                      </a:tcPr>
                    </a:tc>
                  </a:tr>
                  <a:tr h="45720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9"/>
                        </a:blipFill>
                      </a:tcPr>
                    </a:tc>
                  </a:tr>
                  <a:tr h="45720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9"/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6" name="表格 25"/>
              <p:cNvGraphicFramePr>
                <a:graphicFrameLocks noGrp="1"/>
              </p:cNvGraphicFramePr>
              <p:nvPr/>
            </p:nvGraphicFramePr>
            <p:xfrm>
              <a:off x="7757412" y="3208038"/>
              <a:ext cx="691759" cy="18288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691759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</a:tblGrid>
                  <a:tr h="45720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kumimoji="1" lang="en-US" altLang="zh-CN" sz="2400" b="1" i="1" smtClean="0">
                                        <a:solidFill>
                                          <a:srgbClr val="C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kumimoji="1" lang="en-US" altLang="zh-CN" sz="2400" b="1" i="1">
                                        <a:solidFill>
                                          <a:srgbClr val="C00000"/>
                                        </a:solidFill>
                                        <a:latin typeface="Cambria Math" panose="02040503050406030204" charset="0"/>
                                      </a:rPr>
                                      <m:t>𝒆</m:t>
                                    </m:r>
                                  </m:e>
                                  <m:sub>
                                    <m:r>
                                      <a:rPr kumimoji="1" lang="en-US" altLang="zh-CN" sz="2400" b="1" i="1" smtClean="0">
                                        <a:solidFill>
                                          <a:srgbClr val="C00000"/>
                                        </a:solidFill>
                                        <a:latin typeface="Cambria Math" panose="02040503050406030204" charset="0"/>
                                      </a:rPr>
                                      <m:t>𝟏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zh-CN" altLang="en-US" sz="2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kumimoji="1" lang="en-US" altLang="zh-CN" sz="2400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kumimoji="1" lang="en-US" altLang="zh-CN" sz="2400" b="1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charset="0"/>
                                      </a:rPr>
                                      <m:t>𝒆</m:t>
                                    </m:r>
                                  </m:e>
                                  <m:sub>
                                    <m:r>
                                      <a:rPr kumimoji="1" lang="en-US" altLang="zh-CN" sz="2400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charset="0"/>
                                      </a:rPr>
                                      <m:t>𝟗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zh-CN" altLang="en-US" sz="2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kumimoji="1" lang="en-US" altLang="zh-CN" sz="2400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kumimoji="1" lang="en-US" altLang="zh-CN" sz="2400" b="1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charset="0"/>
                                      </a:rPr>
                                      <m:t>𝒆</m:t>
                                    </m:r>
                                  </m:e>
                                  <m:sub>
                                    <m:r>
                                      <a:rPr kumimoji="1" lang="en-US" altLang="zh-CN" sz="2400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charset="0"/>
                                      </a:rPr>
                                      <m:t>𝟕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zh-CN" altLang="en-US" sz="2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kumimoji="1" lang="en-US" altLang="zh-CN" sz="2400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kumimoji="1" lang="en-US" altLang="zh-CN" sz="2400" b="1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charset="0"/>
                                      </a:rPr>
                                      <m:t>𝒆</m:t>
                                    </m:r>
                                  </m:e>
                                  <m:sub>
                                    <m:r>
                                      <a:rPr kumimoji="1" lang="en-US" altLang="zh-CN" sz="2400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charset="0"/>
                                      </a:rPr>
                                      <m:t>𝟒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zh-CN" altLang="en-US" sz="2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6" name="表格 25"/>
              <p:cNvGraphicFramePr>
                <a:graphicFrameLocks noGrp="1"/>
              </p:cNvGraphicFramePr>
              <p:nvPr/>
            </p:nvGraphicFramePr>
            <p:xfrm>
              <a:off x="7757412" y="3208038"/>
              <a:ext cx="691759" cy="18288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691759"/>
                  </a:tblGrid>
                  <a:tr h="45720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10"/>
                        </a:blipFill>
                      </a:tcPr>
                    </a:tc>
                  </a:tr>
                  <a:tr h="45720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10"/>
                        </a:blipFill>
                      </a:tcPr>
                    </a:tc>
                  </a:tr>
                  <a:tr h="45720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10"/>
                        </a:blipFill>
                      </a:tcPr>
                    </a:tc>
                  </a:tr>
                  <a:tr h="45720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10"/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  <p:sp>
        <p:nvSpPr>
          <p:cNvPr id="6" name="矩形 5"/>
          <p:cNvSpPr/>
          <p:nvPr/>
        </p:nvSpPr>
        <p:spPr>
          <a:xfrm>
            <a:off x="4970737" y="2323403"/>
            <a:ext cx="155042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sz="2400" b="1" dirty="0">
                <a:latin typeface="Arial" panose="020B0604020202090204" pitchFamily="34" charset="0"/>
                <a:ea typeface="Arial" panose="020B0604020202090204" pitchFamily="34" charset="0"/>
                <a:cs typeface="Arial" panose="020B0604020202090204" pitchFamily="34" charset="0"/>
              </a:rPr>
              <a:t>Incoming</a:t>
            </a:r>
          </a:p>
          <a:p>
            <a:pPr algn="ctr"/>
            <a:r>
              <a:rPr lang="en-US" altLang="zh-CN" sz="2400" b="1" dirty="0">
                <a:latin typeface="Arial" panose="020B0604020202090204" pitchFamily="34" charset="0"/>
                <a:ea typeface="Arial" panose="020B0604020202090204" pitchFamily="34" charset="0"/>
                <a:cs typeface="Arial" panose="020B0604020202090204" pitchFamily="34" charset="0"/>
              </a:rPr>
              <a:t>Item</a:t>
            </a:r>
            <a:endParaRPr lang="zh-CN" altLang="en-US" sz="2400" dirty="0"/>
          </a:p>
        </p:txBody>
      </p:sp>
      <p:sp>
        <p:nvSpPr>
          <p:cNvPr id="29" name="矩形 28"/>
          <p:cNvSpPr/>
          <p:nvPr/>
        </p:nvSpPr>
        <p:spPr>
          <a:xfrm>
            <a:off x="7420251" y="2304165"/>
            <a:ext cx="136608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sz="2400" b="1" dirty="0">
                <a:latin typeface="Arial" panose="020B0604020202090204" pitchFamily="34" charset="0"/>
                <a:ea typeface="Arial" panose="020B0604020202090204" pitchFamily="34" charset="0"/>
                <a:cs typeface="Arial" panose="020B0604020202090204" pitchFamily="34" charset="0"/>
              </a:rPr>
              <a:t>Array of</a:t>
            </a:r>
          </a:p>
          <a:p>
            <a:pPr algn="ctr"/>
            <a:r>
              <a:rPr lang="en-US" altLang="zh-CN" sz="2400" b="1" dirty="0">
                <a:latin typeface="Arial" panose="020B0604020202090204" pitchFamily="34" charset="0"/>
                <a:ea typeface="Arial" panose="020B0604020202090204" pitchFamily="34" charset="0"/>
                <a:cs typeface="Arial" panose="020B0604020202090204" pitchFamily="34" charset="0"/>
              </a:rPr>
              <a:t>Key</a:t>
            </a:r>
            <a:endParaRPr lang="zh-CN" altLang="en-US" sz="2400" dirty="0"/>
          </a:p>
        </p:txBody>
      </p:sp>
      <p:cxnSp>
        <p:nvCxnSpPr>
          <p:cNvPr id="18" name="直线箭头连接符 17"/>
          <p:cNvCxnSpPr/>
          <p:nvPr/>
        </p:nvCxnSpPr>
        <p:spPr>
          <a:xfrm flipV="1">
            <a:off x="6199404" y="3478306"/>
            <a:ext cx="1440000" cy="0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线箭头连接符 29"/>
          <p:cNvCxnSpPr/>
          <p:nvPr/>
        </p:nvCxnSpPr>
        <p:spPr>
          <a:xfrm flipV="1">
            <a:off x="6199404" y="3914041"/>
            <a:ext cx="1440000" cy="0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线箭头连接符 30"/>
          <p:cNvCxnSpPr/>
          <p:nvPr/>
        </p:nvCxnSpPr>
        <p:spPr>
          <a:xfrm flipV="1">
            <a:off x="6199404" y="4362655"/>
            <a:ext cx="1440000" cy="0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线箭头连接符 31"/>
          <p:cNvCxnSpPr/>
          <p:nvPr/>
        </p:nvCxnSpPr>
        <p:spPr>
          <a:xfrm flipV="1">
            <a:off x="6199404" y="4811269"/>
            <a:ext cx="1440000" cy="0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矩形 32"/>
          <p:cNvSpPr/>
          <p:nvPr/>
        </p:nvSpPr>
        <p:spPr>
          <a:xfrm>
            <a:off x="6336158" y="4942018"/>
            <a:ext cx="11769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sz="2400" b="1">
                <a:latin typeface="Arial" panose="020B0604020202090204" pitchFamily="34" charset="0"/>
                <a:ea typeface="Arial" panose="020B0604020202090204" pitchFamily="34" charset="0"/>
                <a:cs typeface="Arial" panose="020B0604020202090204" pitchFamily="34" charset="0"/>
              </a:rPr>
              <a:t>cmpeq</a:t>
            </a:r>
            <a:endParaRPr lang="zh-CN" altLang="en-US" sz="24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zh-CN" sz="3600" b="1" dirty="0">
                <a:latin typeface="Arial" panose="020B0604020202090204" pitchFamily="34" charset="0"/>
                <a:ea typeface="Arial" panose="020B0604020202090204" pitchFamily="34" charset="0"/>
                <a:cs typeface="Arial" panose="020B0604020202090204" pitchFamily="34" charset="0"/>
              </a:rPr>
              <a:t>On-Off sketch: Finding Persistent Items</a:t>
            </a:r>
            <a:endParaRPr kumimoji="1" lang="zh-CN" altLang="en-US" sz="3600" b="1" dirty="0">
              <a:latin typeface="Arial" panose="020B0604020202090204" pitchFamily="34" charset="0"/>
              <a:ea typeface="Arial" panose="020B0604020202090204" pitchFamily="34" charset="0"/>
              <a:cs typeface="Arial" panose="020B0604020202090204" pitchFamily="34" charset="0"/>
            </a:endParaRPr>
          </a:p>
        </p:txBody>
      </p:sp>
      <p:graphicFrame>
        <p:nvGraphicFramePr>
          <p:cNvPr id="21" name="表格 20"/>
          <p:cNvGraphicFramePr>
            <a:graphicFrameLocks noGrp="1"/>
          </p:cNvGraphicFramePr>
          <p:nvPr/>
        </p:nvGraphicFramePr>
        <p:xfrm>
          <a:off x="2452268" y="5400628"/>
          <a:ext cx="1243870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38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0815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2400" i="1" dirty="0">
                          <a:solidFill>
                            <a:schemeClr val="tx1"/>
                          </a:solidFill>
                          <a:latin typeface="Cambria" panose="02040503050406030204" charset="0"/>
                          <a:ea typeface="Cambria" panose="02040503050406030204" charset="0"/>
                          <a:cs typeface="Cambria" panose="02040503050406030204" charset="0"/>
                        </a:rPr>
                        <a:t>On </a:t>
                      </a:r>
                      <a:r>
                        <a:rPr lang="en-US" altLang="zh-CN" sz="2400" i="0" dirty="0">
                          <a:solidFill>
                            <a:schemeClr val="tx1"/>
                          </a:solidFill>
                          <a:latin typeface="Cambria" panose="02040503050406030204" charset="0"/>
                          <a:ea typeface="Cambria" panose="02040503050406030204" charset="0"/>
                          <a:cs typeface="Cambria" panose="02040503050406030204" charset="0"/>
                        </a:rPr>
                        <a:t>, 2</a:t>
                      </a:r>
                      <a:endParaRPr lang="zh-CN" altLang="en-US" sz="2400" i="0" dirty="0">
                        <a:solidFill>
                          <a:schemeClr val="tx1"/>
                        </a:solidFill>
                        <a:latin typeface="Cambria" panose="02040503050406030204" charset="0"/>
                        <a:ea typeface="Cambria" panose="02040503050406030204" charset="0"/>
                        <a:cs typeface="Cambria" panose="0204050305040603020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2" name="表格 21"/>
              <p:cNvGraphicFramePr>
                <a:graphicFrameLocks noGrp="1"/>
              </p:cNvGraphicFramePr>
              <p:nvPr/>
            </p:nvGraphicFramePr>
            <p:xfrm>
              <a:off x="2237484" y="3333544"/>
              <a:ext cx="1673440" cy="4572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67344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</a:tblGrid>
                  <a:tr h="404962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defRPr/>
                          </a:pP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kumimoji="1" lang="en-US" altLang="zh-CN" sz="24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kumimoji="1" lang="en-US" altLang="zh-CN" sz="2400" b="1" i="1" smtClean="0">
                                      <a:solidFill>
                                        <a:schemeClr val="tx1"/>
                                      </a:solidFill>
                                      <a:latin typeface="Cambria Math" charset="0"/>
                                    </a:rPr>
                                    <m:t>𝒆</m:t>
                                  </m:r>
                                </m:e>
                                <m:sub>
                                  <m:r>
                                    <a:rPr kumimoji="1" lang="en-US" altLang="zh-CN" sz="2400" b="1" i="1" smtClean="0">
                                      <a:solidFill>
                                        <a:schemeClr val="tx1"/>
                                      </a:solidFill>
                                      <a:latin typeface="Cambria Math" charset="0"/>
                                    </a:rPr>
                                    <m:t>𝟏</m:t>
                                  </m:r>
                                </m:sub>
                              </m:sSub>
                            </m:oMath>
                          </a14:m>
                          <a:r>
                            <a:rPr lang="en-US" altLang="zh-CN" sz="2400" b="1" i="0" dirty="0">
                              <a:solidFill>
                                <a:schemeClr val="tx1"/>
                              </a:solidFill>
                              <a:latin typeface="Cambria" panose="02040503050406030204" charset="0"/>
                              <a:ea typeface="Cambria" panose="02040503050406030204" charset="0"/>
                              <a:cs typeface="Cambria" panose="02040503050406030204" charset="0"/>
                            </a:rPr>
                            <a:t>: </a:t>
                          </a:r>
                          <a:r>
                            <a:rPr lang="en-US" altLang="zh-CN" sz="2400" b="1" i="0" dirty="0">
                              <a:solidFill>
                                <a:schemeClr val="tx1"/>
                              </a:solidFill>
                              <a:latin typeface="Times New Roman" panose="02020603050405020304" charset="0"/>
                              <a:ea typeface="Times New Roman" panose="02020603050405020304" charset="0"/>
                              <a:cs typeface="Times New Roman" panose="02020603050405020304" charset="0"/>
                            </a:rPr>
                            <a:t>(</a:t>
                          </a:r>
                          <a:r>
                            <a:rPr lang="en-US" altLang="zh-CN" sz="2400" i="1" dirty="0">
                              <a:solidFill>
                                <a:schemeClr val="tx1"/>
                              </a:solidFill>
                              <a:latin typeface="Cambria" panose="02040503050406030204" charset="0"/>
                              <a:ea typeface="Cambria" panose="02040503050406030204" charset="0"/>
                              <a:cs typeface="Cambria" panose="02040503050406030204" charset="0"/>
                            </a:rPr>
                            <a:t>On </a:t>
                          </a:r>
                          <a:r>
                            <a:rPr lang="en-US" altLang="zh-CN" sz="2400" i="0" dirty="0">
                              <a:solidFill>
                                <a:schemeClr val="tx1"/>
                              </a:solidFill>
                              <a:latin typeface="Cambria" panose="02040503050406030204" charset="0"/>
                              <a:ea typeface="Cambria" panose="02040503050406030204" charset="0"/>
                              <a:cs typeface="Cambria" panose="02040503050406030204" charset="0"/>
                            </a:rPr>
                            <a:t>, 8</a:t>
                          </a:r>
                          <a:r>
                            <a:rPr lang="en-US" altLang="zh-CN" sz="2400" b="1" i="0" dirty="0">
                              <a:solidFill>
                                <a:schemeClr val="tx1"/>
                              </a:solidFill>
                              <a:latin typeface="Times New Roman" panose="02020603050405020304" charset="0"/>
                              <a:ea typeface="Times New Roman" panose="02020603050405020304" charset="0"/>
                              <a:cs typeface="Times New Roman" panose="02020603050405020304" charset="0"/>
                            </a:rPr>
                            <a:t>)</a:t>
                          </a:r>
                          <a:endParaRPr lang="zh-CN" altLang="en-US" sz="2400" b="1" i="0" dirty="0">
                            <a:solidFill>
                              <a:schemeClr val="tx1"/>
                            </a:solidFill>
                            <a:latin typeface="Times New Roman" panose="02020603050405020304" charset="0"/>
                            <a:ea typeface="Times New Roman" panose="02020603050405020304" charset="0"/>
                            <a:cs typeface="Times New Roman" panose="02020603050405020304" charset="0"/>
                          </a:endParaRPr>
                        </a:p>
                      </a:txBody>
                      <a:tcPr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2" name="表格 21"/>
              <p:cNvGraphicFramePr>
                <a:graphicFrameLocks noGrp="1"/>
              </p:cNvGraphicFramePr>
              <p:nvPr/>
            </p:nvGraphicFramePr>
            <p:xfrm>
              <a:off x="2237484" y="3333544"/>
              <a:ext cx="1673440" cy="4572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673440"/>
                  </a:tblGrid>
                  <a:tr h="45720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3" name="表格 22"/>
              <p:cNvGraphicFramePr>
                <a:graphicFrameLocks noGrp="1"/>
              </p:cNvGraphicFramePr>
              <p:nvPr/>
            </p:nvGraphicFramePr>
            <p:xfrm>
              <a:off x="2237483" y="3790744"/>
              <a:ext cx="1673440" cy="4572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67344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</a:tblGrid>
                  <a:tr h="404962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defRPr/>
                          </a:pP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kumimoji="1" lang="en-US" altLang="zh-CN" sz="24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kumimoji="1" lang="en-US" altLang="zh-CN" sz="2400" b="1" i="1" smtClean="0">
                                      <a:solidFill>
                                        <a:schemeClr val="tx1"/>
                                      </a:solidFill>
                                      <a:latin typeface="Cambria Math" charset="0"/>
                                    </a:rPr>
                                    <m:t>𝒆</m:t>
                                  </m:r>
                                </m:e>
                                <m:sub>
                                  <m:r>
                                    <a:rPr kumimoji="1" lang="en-US" altLang="zh-CN" sz="2400" b="1" i="1" smtClean="0">
                                      <a:solidFill>
                                        <a:schemeClr val="tx1"/>
                                      </a:solidFill>
                                      <a:latin typeface="Cambria Math" charset="0"/>
                                    </a:rPr>
                                    <m:t>𝟗</m:t>
                                  </m:r>
                                </m:sub>
                              </m:sSub>
                            </m:oMath>
                          </a14:m>
                          <a:r>
                            <a:rPr lang="en-US" altLang="zh-CN" sz="2400" b="1" i="0" dirty="0">
                              <a:solidFill>
                                <a:schemeClr val="tx1"/>
                              </a:solidFill>
                              <a:latin typeface="Cambria" panose="02040503050406030204" charset="0"/>
                              <a:ea typeface="Cambria" panose="02040503050406030204" charset="0"/>
                              <a:cs typeface="Cambria" panose="02040503050406030204" charset="0"/>
                            </a:rPr>
                            <a:t>: </a:t>
                          </a:r>
                          <a:r>
                            <a:rPr lang="en-US" altLang="zh-CN" sz="2400" b="1" i="0" dirty="0">
                              <a:solidFill>
                                <a:schemeClr val="tx1"/>
                              </a:solidFill>
                              <a:latin typeface="Times New Roman" panose="02020603050405020304" charset="0"/>
                              <a:ea typeface="Times New Roman" panose="02020603050405020304" charset="0"/>
                              <a:cs typeface="Times New Roman" panose="02020603050405020304" charset="0"/>
                            </a:rPr>
                            <a:t>(</a:t>
                          </a:r>
                          <a:r>
                            <a:rPr lang="en-US" altLang="zh-CN" sz="2400" i="1" dirty="0">
                              <a:solidFill>
                                <a:schemeClr val="tx1"/>
                              </a:solidFill>
                              <a:latin typeface="Cambria" panose="02040503050406030204" charset="0"/>
                              <a:ea typeface="Cambria" panose="02040503050406030204" charset="0"/>
                              <a:cs typeface="Cambria" panose="02040503050406030204" charset="0"/>
                            </a:rPr>
                            <a:t>Off </a:t>
                          </a:r>
                          <a:r>
                            <a:rPr lang="en-US" altLang="zh-CN" sz="2400" i="0" dirty="0">
                              <a:solidFill>
                                <a:schemeClr val="tx1"/>
                              </a:solidFill>
                              <a:latin typeface="Cambria" panose="02040503050406030204" charset="0"/>
                              <a:ea typeface="Cambria" panose="02040503050406030204" charset="0"/>
                              <a:cs typeface="Cambria" panose="02040503050406030204" charset="0"/>
                            </a:rPr>
                            <a:t>, 6</a:t>
                          </a:r>
                          <a:r>
                            <a:rPr lang="en-US" altLang="zh-CN" sz="2400" b="1" i="0" dirty="0">
                              <a:solidFill>
                                <a:schemeClr val="tx1"/>
                              </a:solidFill>
                              <a:latin typeface="Times New Roman" panose="02020603050405020304" charset="0"/>
                              <a:ea typeface="Times New Roman" panose="02020603050405020304" charset="0"/>
                              <a:cs typeface="Times New Roman" panose="02020603050405020304" charset="0"/>
                            </a:rPr>
                            <a:t>)</a:t>
                          </a:r>
                          <a:endParaRPr lang="zh-CN" altLang="en-US" sz="2400" b="1" i="0" dirty="0">
                            <a:solidFill>
                              <a:schemeClr val="tx1"/>
                            </a:solidFill>
                            <a:latin typeface="Times New Roman" panose="02020603050405020304" charset="0"/>
                            <a:ea typeface="Times New Roman" panose="02020603050405020304" charset="0"/>
                            <a:cs typeface="Times New Roman" panose="02020603050405020304" charset="0"/>
                          </a:endParaRPr>
                        </a:p>
                      </a:txBody>
                      <a:tcPr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3" name="表格 22"/>
              <p:cNvGraphicFramePr>
                <a:graphicFrameLocks noGrp="1"/>
              </p:cNvGraphicFramePr>
              <p:nvPr/>
            </p:nvGraphicFramePr>
            <p:xfrm>
              <a:off x="2237483" y="3790744"/>
              <a:ext cx="1673440" cy="4572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673440"/>
                  </a:tblGrid>
                  <a:tr h="45720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4"/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4" name="表格 23"/>
              <p:cNvGraphicFramePr>
                <a:graphicFrameLocks noGrp="1"/>
              </p:cNvGraphicFramePr>
              <p:nvPr/>
            </p:nvGraphicFramePr>
            <p:xfrm>
              <a:off x="2237483" y="4247944"/>
              <a:ext cx="1673440" cy="4572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67344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</a:tblGrid>
                  <a:tr h="404962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defRPr/>
                          </a:pP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kumimoji="1" lang="en-US" altLang="zh-CN" sz="24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kumimoji="1" lang="en-US" altLang="zh-CN" sz="2400" b="1" i="1" smtClean="0">
                                      <a:solidFill>
                                        <a:schemeClr val="tx1"/>
                                      </a:solidFill>
                                      <a:latin typeface="Cambria Math" charset="0"/>
                                    </a:rPr>
                                    <m:t>𝒆</m:t>
                                  </m:r>
                                </m:e>
                                <m:sub>
                                  <m:r>
                                    <a:rPr kumimoji="1" lang="en-US" altLang="zh-CN" sz="2400" b="1" i="1" smtClean="0">
                                      <a:solidFill>
                                        <a:schemeClr val="tx1"/>
                                      </a:solidFill>
                                      <a:latin typeface="Cambria Math" charset="0"/>
                                    </a:rPr>
                                    <m:t>𝟕</m:t>
                                  </m:r>
                                </m:sub>
                              </m:sSub>
                            </m:oMath>
                          </a14:m>
                          <a:r>
                            <a:rPr lang="en-US" altLang="zh-CN" sz="2400" b="1" i="0" dirty="0">
                              <a:solidFill>
                                <a:schemeClr val="tx1"/>
                              </a:solidFill>
                              <a:latin typeface="Cambria" panose="02040503050406030204" charset="0"/>
                              <a:ea typeface="Cambria" panose="02040503050406030204" charset="0"/>
                              <a:cs typeface="Cambria" panose="02040503050406030204" charset="0"/>
                            </a:rPr>
                            <a:t>: </a:t>
                          </a:r>
                          <a:r>
                            <a:rPr lang="en-US" altLang="zh-CN" sz="2400" b="1" i="0" dirty="0">
                              <a:solidFill>
                                <a:schemeClr val="tx1"/>
                              </a:solidFill>
                              <a:latin typeface="Times New Roman" panose="02020603050405020304" charset="0"/>
                              <a:ea typeface="Times New Roman" panose="02020603050405020304" charset="0"/>
                              <a:cs typeface="Times New Roman" panose="02020603050405020304" charset="0"/>
                            </a:rPr>
                            <a:t>(</a:t>
                          </a:r>
                          <a:r>
                            <a:rPr lang="en-US" altLang="zh-CN" sz="2400" i="1" dirty="0">
                              <a:solidFill>
                                <a:schemeClr val="tx1"/>
                              </a:solidFill>
                              <a:latin typeface="Cambria" panose="02040503050406030204" charset="0"/>
                              <a:ea typeface="Cambria" panose="02040503050406030204" charset="0"/>
                              <a:cs typeface="Cambria" panose="02040503050406030204" charset="0"/>
                            </a:rPr>
                            <a:t>On </a:t>
                          </a:r>
                          <a:r>
                            <a:rPr lang="en-US" altLang="zh-CN" sz="2400" i="0" dirty="0">
                              <a:solidFill>
                                <a:schemeClr val="tx1"/>
                              </a:solidFill>
                              <a:latin typeface="Cambria" panose="02040503050406030204" charset="0"/>
                              <a:ea typeface="Cambria" panose="02040503050406030204" charset="0"/>
                              <a:cs typeface="Cambria" panose="02040503050406030204" charset="0"/>
                            </a:rPr>
                            <a:t>, 3</a:t>
                          </a:r>
                          <a:r>
                            <a:rPr lang="en-US" altLang="zh-CN" sz="2400" b="1" i="0" dirty="0">
                              <a:solidFill>
                                <a:schemeClr val="tx1"/>
                              </a:solidFill>
                              <a:latin typeface="Times New Roman" panose="02020603050405020304" charset="0"/>
                              <a:ea typeface="Times New Roman" panose="02020603050405020304" charset="0"/>
                              <a:cs typeface="Times New Roman" panose="02020603050405020304" charset="0"/>
                            </a:rPr>
                            <a:t>)</a:t>
                          </a:r>
                          <a:endParaRPr lang="zh-CN" altLang="en-US" sz="2400" b="1" i="0" dirty="0">
                            <a:solidFill>
                              <a:schemeClr val="tx1"/>
                            </a:solidFill>
                            <a:latin typeface="Times New Roman" panose="02020603050405020304" charset="0"/>
                            <a:ea typeface="Times New Roman" panose="02020603050405020304" charset="0"/>
                            <a:cs typeface="Times New Roman" panose="02020603050405020304" charset="0"/>
                          </a:endParaRPr>
                        </a:p>
                      </a:txBody>
                      <a:tcPr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4" name="表格 23"/>
              <p:cNvGraphicFramePr>
                <a:graphicFrameLocks noGrp="1"/>
              </p:cNvGraphicFramePr>
              <p:nvPr/>
            </p:nvGraphicFramePr>
            <p:xfrm>
              <a:off x="2237483" y="4247944"/>
              <a:ext cx="1673440" cy="4572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673440"/>
                  </a:tblGrid>
                  <a:tr h="45720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5"/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5" name="表格 24"/>
              <p:cNvGraphicFramePr>
                <a:graphicFrameLocks noGrp="1"/>
              </p:cNvGraphicFramePr>
              <p:nvPr/>
            </p:nvGraphicFramePr>
            <p:xfrm>
              <a:off x="2237482" y="4705144"/>
              <a:ext cx="1673440" cy="4572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67344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</a:tblGrid>
                  <a:tr h="404962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defRPr/>
                          </a:pP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kumimoji="1" lang="en-US" altLang="zh-CN" sz="24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kumimoji="1" lang="en-US" altLang="zh-CN" sz="2400" b="1" i="1" smtClean="0">
                                      <a:solidFill>
                                        <a:schemeClr val="tx1"/>
                                      </a:solidFill>
                                      <a:latin typeface="Cambria Math" charset="0"/>
                                    </a:rPr>
                                    <m:t>𝒆</m:t>
                                  </m:r>
                                </m:e>
                                <m:sub>
                                  <m:r>
                                    <a:rPr kumimoji="1" lang="en-US" altLang="zh-CN" sz="2400" b="1" i="1" smtClean="0">
                                      <a:solidFill>
                                        <a:schemeClr val="tx1"/>
                                      </a:solidFill>
                                      <a:latin typeface="Cambria Math" charset="0"/>
                                    </a:rPr>
                                    <m:t>𝟒</m:t>
                                  </m:r>
                                </m:sub>
                              </m:sSub>
                            </m:oMath>
                          </a14:m>
                          <a:r>
                            <a:rPr lang="en-US" altLang="zh-CN" sz="2400" b="1" i="0" dirty="0">
                              <a:solidFill>
                                <a:schemeClr val="tx1"/>
                              </a:solidFill>
                              <a:latin typeface="Cambria" panose="02040503050406030204" charset="0"/>
                              <a:ea typeface="Cambria" panose="02040503050406030204" charset="0"/>
                              <a:cs typeface="Cambria" panose="02040503050406030204" charset="0"/>
                            </a:rPr>
                            <a:t>: </a:t>
                          </a:r>
                          <a:r>
                            <a:rPr lang="en-US" altLang="zh-CN" sz="2400" b="1" i="0" dirty="0">
                              <a:solidFill>
                                <a:schemeClr val="tx1"/>
                              </a:solidFill>
                              <a:latin typeface="Times New Roman" panose="02020603050405020304" charset="0"/>
                              <a:ea typeface="Times New Roman" panose="02020603050405020304" charset="0"/>
                              <a:cs typeface="Times New Roman" panose="02020603050405020304" charset="0"/>
                            </a:rPr>
                            <a:t>(</a:t>
                          </a:r>
                          <a:r>
                            <a:rPr lang="en-US" altLang="zh-CN" sz="2400" i="1" dirty="0">
                              <a:solidFill>
                                <a:schemeClr val="tx1"/>
                              </a:solidFill>
                              <a:latin typeface="Cambria" panose="02040503050406030204" charset="0"/>
                              <a:ea typeface="Cambria" panose="02040503050406030204" charset="0"/>
                              <a:cs typeface="Cambria" panose="02040503050406030204" charset="0"/>
                            </a:rPr>
                            <a:t>On </a:t>
                          </a:r>
                          <a:r>
                            <a:rPr lang="en-US" altLang="zh-CN" sz="2400" i="0" dirty="0">
                              <a:solidFill>
                                <a:schemeClr val="tx1"/>
                              </a:solidFill>
                              <a:latin typeface="Cambria" panose="02040503050406030204" charset="0"/>
                              <a:ea typeface="Cambria" panose="02040503050406030204" charset="0"/>
                              <a:cs typeface="Cambria" panose="02040503050406030204" charset="0"/>
                            </a:rPr>
                            <a:t>, 2</a:t>
                          </a:r>
                          <a:r>
                            <a:rPr lang="en-US" altLang="zh-CN" sz="2400" b="1" i="0" dirty="0">
                              <a:solidFill>
                                <a:schemeClr val="tx1"/>
                              </a:solidFill>
                              <a:latin typeface="Times New Roman" panose="02020603050405020304" charset="0"/>
                              <a:ea typeface="Times New Roman" panose="02020603050405020304" charset="0"/>
                              <a:cs typeface="Times New Roman" panose="02020603050405020304" charset="0"/>
                            </a:rPr>
                            <a:t>)</a:t>
                          </a:r>
                          <a:endParaRPr lang="zh-CN" altLang="en-US" sz="2400" b="1" i="0" dirty="0">
                            <a:solidFill>
                              <a:schemeClr val="tx1"/>
                            </a:solidFill>
                            <a:latin typeface="Times New Roman" panose="02020603050405020304" charset="0"/>
                            <a:ea typeface="Times New Roman" panose="02020603050405020304" charset="0"/>
                            <a:cs typeface="Times New Roman" panose="02020603050405020304" charset="0"/>
                          </a:endParaRPr>
                        </a:p>
                      </a:txBody>
                      <a:tcPr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5" name="表格 24"/>
              <p:cNvGraphicFramePr>
                <a:graphicFrameLocks noGrp="1"/>
              </p:cNvGraphicFramePr>
              <p:nvPr/>
            </p:nvGraphicFramePr>
            <p:xfrm>
              <a:off x="2237482" y="4705144"/>
              <a:ext cx="1673440" cy="4572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673440"/>
                  </a:tblGrid>
                  <a:tr h="45720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6"/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  <p:cxnSp>
        <p:nvCxnSpPr>
          <p:cNvPr id="26" name="直线箭头连接符 25"/>
          <p:cNvCxnSpPr/>
          <p:nvPr/>
        </p:nvCxnSpPr>
        <p:spPr>
          <a:xfrm>
            <a:off x="2237482" y="2566777"/>
            <a:ext cx="836720" cy="678568"/>
          </a:xfrm>
          <a:prstGeom prst="straightConnector1">
            <a:avLst/>
          </a:prstGeom>
          <a:ln w="38100">
            <a:solidFill>
              <a:schemeClr val="tx1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文本框 26"/>
              <p:cNvSpPr txBox="1"/>
              <p:nvPr/>
            </p:nvSpPr>
            <p:spPr>
              <a:xfrm>
                <a:off x="2452268" y="2400021"/>
                <a:ext cx="937031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zh-CN" sz="2400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zh-CN" sz="2400" b="1" i="1">
                              <a:latin typeface="Cambria Math" charset="0"/>
                            </a:rPr>
                            <m:t>𝒉</m:t>
                          </m:r>
                        </m:e>
                        <m:sub>
                          <m:r>
                            <a:rPr kumimoji="1" lang="en-US" altLang="zh-CN" sz="2400" b="1" i="1">
                              <a:latin typeface="Cambria Math" charset="0"/>
                            </a:rPr>
                            <m:t>𝟏</m:t>
                          </m:r>
                        </m:sub>
                      </m:sSub>
                    </m:oMath>
                  </m:oMathPara>
                </a14:m>
                <a:endParaRPr kumimoji="1" lang="zh-CN" altLang="en-US" sz="2400" b="1" dirty="0"/>
              </a:p>
            </p:txBody>
          </p:sp>
        </mc:Choice>
        <mc:Fallback xmlns="">
          <p:sp>
            <p:nvSpPr>
              <p:cNvPr id="27" name="文本框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52268" y="2400021"/>
                <a:ext cx="937031" cy="369332"/>
              </a:xfrm>
              <a:prstGeom prst="rect">
                <a:avLst/>
              </a:prstGeom>
              <a:blipFill rotWithShape="1">
                <a:blip r:embed="rId7"/>
                <a:stretch>
                  <a:fillRect l="-57" t="-96" r="32" b="32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8" name="组 27"/>
          <p:cNvGrpSpPr/>
          <p:nvPr/>
        </p:nvGrpSpPr>
        <p:grpSpPr>
          <a:xfrm>
            <a:off x="1780082" y="2091864"/>
            <a:ext cx="432445" cy="432496"/>
            <a:chOff x="3335252" y="382196"/>
            <a:chExt cx="432445" cy="432496"/>
          </a:xfrm>
          <a:noFill/>
        </p:grpSpPr>
        <p:sp>
          <p:nvSpPr>
            <p:cNvPr id="29" name="椭圆 28"/>
            <p:cNvSpPr/>
            <p:nvPr/>
          </p:nvSpPr>
          <p:spPr>
            <a:xfrm>
              <a:off x="3335252" y="382196"/>
              <a:ext cx="432000" cy="43249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2400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" name="文本框 29"/>
                <p:cNvSpPr txBox="1"/>
                <p:nvPr/>
              </p:nvSpPr>
              <p:spPr>
                <a:xfrm>
                  <a:off x="3367010" y="393790"/>
                  <a:ext cx="400687" cy="369332"/>
                </a:xfrm>
                <a:prstGeom prst="rect">
                  <a:avLst/>
                </a:prstGeom>
                <a:grp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kumimoji="1" lang="en-US" altLang="zh-CN" sz="2400" b="1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kumimoji="1" lang="en-US" altLang="zh-CN" sz="2400" b="1" i="1">
                                <a:latin typeface="Cambria Math" panose="02040503050406030204" charset="0"/>
                              </a:rPr>
                              <m:t>𝒆</m:t>
                            </m:r>
                          </m:e>
                          <m:sub>
                            <m:r>
                              <a:rPr kumimoji="1" lang="en-US" altLang="zh-CN" sz="2400" b="1" i="1" smtClean="0">
                                <a:latin typeface="Cambria Math" panose="02040503050406030204" charset="0"/>
                              </a:rPr>
                              <m:t>𝟑</m:t>
                            </m:r>
                          </m:sub>
                        </m:sSub>
                      </m:oMath>
                    </m:oMathPara>
                  </a14:m>
                  <a:endParaRPr kumimoji="1" lang="zh-CN" altLang="en-US" sz="2400" b="1" dirty="0"/>
                </a:p>
              </p:txBody>
            </p:sp>
          </mc:Choice>
          <mc:Fallback xmlns="">
            <p:sp>
              <p:nvSpPr>
                <p:cNvPr id="30" name="文本框 2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367010" y="393790"/>
                  <a:ext cx="400687" cy="369332"/>
                </a:xfrm>
                <a:prstGeom prst="rect">
                  <a:avLst/>
                </a:prstGeom>
                <a:blipFill rotWithShape="1">
                  <a:blip r:embed="rId8"/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cxnSp>
        <p:nvCxnSpPr>
          <p:cNvPr id="31" name="直线箭头连接符 30"/>
          <p:cNvCxnSpPr/>
          <p:nvPr/>
        </p:nvCxnSpPr>
        <p:spPr>
          <a:xfrm>
            <a:off x="3923389" y="5643702"/>
            <a:ext cx="1440000" cy="0"/>
          </a:xfrm>
          <a:prstGeom prst="straightConnector1">
            <a:avLst/>
          </a:prstGeom>
          <a:ln w="38100">
            <a:solidFill>
              <a:schemeClr val="tx1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文本框 31"/>
          <p:cNvSpPr txBox="1"/>
          <p:nvPr/>
        </p:nvSpPr>
        <p:spPr>
          <a:xfrm>
            <a:off x="3696138" y="5096324"/>
            <a:ext cx="18945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CN" sz="2800" b="1" dirty="0">
                <a:solidFill>
                  <a:srgbClr val="C00000"/>
                </a:solidFill>
                <a:latin typeface="Arial" panose="020B0604020202090204" pitchFamily="34" charset="0"/>
                <a:ea typeface="Arial" panose="020B0604020202090204" pitchFamily="34" charset="0"/>
                <a:cs typeface="Arial" panose="020B0604020202090204" pitchFamily="34" charset="0"/>
              </a:rPr>
              <a:t>Update</a:t>
            </a:r>
            <a:endParaRPr kumimoji="1" lang="zh-CN" altLang="en-US" sz="2800" b="1" dirty="0">
              <a:solidFill>
                <a:srgbClr val="C00000"/>
              </a:solidFill>
              <a:latin typeface="Arial" panose="020B0604020202090204" pitchFamily="34" charset="0"/>
              <a:ea typeface="Arial" panose="020B0604020202090204" pitchFamily="34" charset="0"/>
              <a:cs typeface="Arial" panose="020B0604020202090204" pitchFamily="34" charset="0"/>
            </a:endParaRPr>
          </a:p>
        </p:txBody>
      </p:sp>
      <p:graphicFrame>
        <p:nvGraphicFramePr>
          <p:cNvPr id="39" name="表格 38"/>
          <p:cNvGraphicFramePr>
            <a:graphicFrameLocks noGrp="1"/>
          </p:cNvGraphicFramePr>
          <p:nvPr/>
        </p:nvGraphicFramePr>
        <p:xfrm>
          <a:off x="5578175" y="5400628"/>
          <a:ext cx="1243870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38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0815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2400" i="1" dirty="0">
                          <a:solidFill>
                            <a:srgbClr val="C00000"/>
                          </a:solidFill>
                          <a:latin typeface="Cambria" panose="02040503050406030204" charset="0"/>
                          <a:ea typeface="Cambria" panose="02040503050406030204" charset="0"/>
                          <a:cs typeface="Cambria" panose="02040503050406030204" charset="0"/>
                        </a:rPr>
                        <a:t>Off </a:t>
                      </a:r>
                      <a:r>
                        <a:rPr lang="en-US" altLang="zh-CN" sz="2400" i="0" dirty="0">
                          <a:solidFill>
                            <a:srgbClr val="C00000"/>
                          </a:solidFill>
                          <a:latin typeface="Cambria" panose="02040503050406030204" charset="0"/>
                          <a:ea typeface="Cambria" panose="02040503050406030204" charset="0"/>
                          <a:cs typeface="Cambria" panose="02040503050406030204" charset="0"/>
                        </a:rPr>
                        <a:t>, 3</a:t>
                      </a:r>
                      <a:endParaRPr lang="zh-CN" altLang="en-US" sz="2400" i="0" dirty="0">
                        <a:solidFill>
                          <a:srgbClr val="C00000"/>
                        </a:solidFill>
                        <a:latin typeface="Cambria" panose="02040503050406030204" charset="0"/>
                        <a:ea typeface="Cambria" panose="02040503050406030204" charset="0"/>
                        <a:cs typeface="Cambria" panose="0204050305040603020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1" name="表格 40"/>
              <p:cNvGraphicFramePr>
                <a:graphicFrameLocks noGrp="1"/>
              </p:cNvGraphicFramePr>
              <p:nvPr/>
            </p:nvGraphicFramePr>
            <p:xfrm>
              <a:off x="5363391" y="3333544"/>
              <a:ext cx="1673440" cy="896083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67344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</a:tblGrid>
                  <a:tr h="896083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defRPr/>
                          </a:pP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kumimoji="1" lang="en-US" altLang="zh-CN" sz="24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kumimoji="1" lang="en-US" altLang="zh-CN" sz="2400" b="1" i="1" smtClean="0">
                                      <a:solidFill>
                                        <a:schemeClr val="tx1"/>
                                      </a:solidFill>
                                      <a:latin typeface="Cambria Math" charset="0"/>
                                    </a:rPr>
                                    <m:t>𝒆</m:t>
                                  </m:r>
                                </m:e>
                                <m:sub>
                                  <m:r>
                                    <a:rPr kumimoji="1" lang="en-US" altLang="zh-CN" sz="2400" b="1" i="1" smtClean="0">
                                      <a:solidFill>
                                        <a:schemeClr val="tx1"/>
                                      </a:solidFill>
                                      <a:latin typeface="Cambria Math" charset="0"/>
                                    </a:rPr>
                                    <m:t>𝟏</m:t>
                                  </m:r>
                                </m:sub>
                              </m:sSub>
                            </m:oMath>
                          </a14:m>
                          <a:r>
                            <a:rPr lang="en-US" altLang="zh-CN" sz="2400" b="1" i="0" dirty="0">
                              <a:solidFill>
                                <a:schemeClr val="tx1"/>
                              </a:solidFill>
                              <a:latin typeface="Cambria" panose="02040503050406030204" charset="0"/>
                              <a:ea typeface="Cambria" panose="02040503050406030204" charset="0"/>
                              <a:cs typeface="Cambria" panose="02040503050406030204" charset="0"/>
                            </a:rPr>
                            <a:t>: </a:t>
                          </a:r>
                          <a:r>
                            <a:rPr lang="en-US" altLang="zh-CN" sz="2400" b="1" i="0" dirty="0">
                              <a:solidFill>
                                <a:schemeClr val="tx1"/>
                              </a:solidFill>
                              <a:latin typeface="Times New Roman" panose="02020603050405020304" charset="0"/>
                              <a:ea typeface="Times New Roman" panose="02020603050405020304" charset="0"/>
                              <a:cs typeface="Times New Roman" panose="02020603050405020304" charset="0"/>
                            </a:rPr>
                            <a:t>(</a:t>
                          </a:r>
                          <a:r>
                            <a:rPr lang="en-US" altLang="zh-CN" sz="2400" i="1" dirty="0">
                              <a:solidFill>
                                <a:schemeClr val="tx1"/>
                              </a:solidFill>
                              <a:latin typeface="Cambria" panose="02040503050406030204" charset="0"/>
                              <a:ea typeface="Cambria" panose="02040503050406030204" charset="0"/>
                              <a:cs typeface="Cambria" panose="02040503050406030204" charset="0"/>
                            </a:rPr>
                            <a:t>On </a:t>
                          </a:r>
                          <a:r>
                            <a:rPr lang="en-US" altLang="zh-CN" sz="2400" i="0" dirty="0">
                              <a:solidFill>
                                <a:schemeClr val="tx1"/>
                              </a:solidFill>
                              <a:latin typeface="Cambria" panose="02040503050406030204" charset="0"/>
                              <a:ea typeface="Cambria" panose="02040503050406030204" charset="0"/>
                              <a:cs typeface="Cambria" panose="02040503050406030204" charset="0"/>
                            </a:rPr>
                            <a:t>, 8</a:t>
                          </a:r>
                          <a:r>
                            <a:rPr lang="en-US" altLang="zh-CN" sz="2400" b="1" i="0" dirty="0">
                              <a:solidFill>
                                <a:schemeClr val="tx1"/>
                              </a:solidFill>
                              <a:latin typeface="Times New Roman" panose="02020603050405020304" charset="0"/>
                              <a:ea typeface="Times New Roman" panose="02020603050405020304" charset="0"/>
                              <a:cs typeface="Times New Roman" panose="02020603050405020304" charset="0"/>
                            </a:rPr>
                            <a:t>)</a:t>
                          </a:r>
                          <a:endParaRPr lang="zh-CN" altLang="en-US" sz="2400" b="1" i="0" dirty="0">
                            <a:solidFill>
                              <a:schemeClr val="tx1"/>
                            </a:solidFill>
                            <a:latin typeface="Times New Roman" panose="02020603050405020304" charset="0"/>
                            <a:ea typeface="Times New Roman" panose="02020603050405020304" charset="0"/>
                            <a:cs typeface="Times New Roman" panose="02020603050405020304" charset="0"/>
                          </a:endParaRPr>
                        </a:p>
                      </a:txBody>
                      <a:tcPr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1" name="表格 40"/>
              <p:cNvGraphicFramePr>
                <a:graphicFrameLocks noGrp="1"/>
              </p:cNvGraphicFramePr>
              <p:nvPr/>
            </p:nvGraphicFramePr>
            <p:xfrm>
              <a:off x="5363391" y="3333544"/>
              <a:ext cx="1673440" cy="896083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673440"/>
                  </a:tblGrid>
                  <a:tr h="895985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9"/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2" name="表格 41"/>
              <p:cNvGraphicFramePr>
                <a:graphicFrameLocks noGrp="1"/>
              </p:cNvGraphicFramePr>
              <p:nvPr/>
            </p:nvGraphicFramePr>
            <p:xfrm>
              <a:off x="5363390" y="3790744"/>
              <a:ext cx="1673440" cy="4572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67344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</a:tblGrid>
                  <a:tr h="404962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defRPr/>
                          </a:pP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kumimoji="1" lang="en-US" altLang="zh-CN" sz="24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kumimoji="1" lang="en-US" altLang="zh-CN" sz="2400" b="1" i="1" smtClean="0">
                                      <a:solidFill>
                                        <a:schemeClr val="tx1"/>
                                      </a:solidFill>
                                      <a:latin typeface="Cambria Math" charset="0"/>
                                    </a:rPr>
                                    <m:t>𝒆</m:t>
                                  </m:r>
                                </m:e>
                                <m:sub>
                                  <m:r>
                                    <a:rPr kumimoji="1" lang="en-US" altLang="zh-CN" sz="2400" b="1" i="1" smtClean="0">
                                      <a:solidFill>
                                        <a:schemeClr val="tx1"/>
                                      </a:solidFill>
                                      <a:latin typeface="Cambria Math" charset="0"/>
                                    </a:rPr>
                                    <m:t>𝟗</m:t>
                                  </m:r>
                                </m:sub>
                              </m:sSub>
                            </m:oMath>
                          </a14:m>
                          <a:r>
                            <a:rPr lang="en-US" altLang="zh-CN" sz="2400" b="1" i="0" dirty="0">
                              <a:solidFill>
                                <a:schemeClr val="tx1"/>
                              </a:solidFill>
                              <a:latin typeface="Cambria" panose="02040503050406030204" charset="0"/>
                              <a:ea typeface="Cambria" panose="02040503050406030204" charset="0"/>
                              <a:cs typeface="Cambria" panose="02040503050406030204" charset="0"/>
                            </a:rPr>
                            <a:t>: </a:t>
                          </a:r>
                          <a:r>
                            <a:rPr lang="en-US" altLang="zh-CN" sz="2400" b="1" i="0" dirty="0">
                              <a:solidFill>
                                <a:schemeClr val="tx1"/>
                              </a:solidFill>
                              <a:latin typeface="Times New Roman" panose="02020603050405020304" charset="0"/>
                              <a:ea typeface="Times New Roman" panose="02020603050405020304" charset="0"/>
                              <a:cs typeface="Times New Roman" panose="02020603050405020304" charset="0"/>
                            </a:rPr>
                            <a:t>(</a:t>
                          </a:r>
                          <a:r>
                            <a:rPr lang="en-US" altLang="zh-CN" sz="2400" i="1" dirty="0">
                              <a:solidFill>
                                <a:schemeClr val="tx1"/>
                              </a:solidFill>
                              <a:latin typeface="Cambria" panose="02040503050406030204" charset="0"/>
                              <a:ea typeface="Cambria" panose="02040503050406030204" charset="0"/>
                              <a:cs typeface="Cambria" panose="02040503050406030204" charset="0"/>
                            </a:rPr>
                            <a:t>Off </a:t>
                          </a:r>
                          <a:r>
                            <a:rPr lang="en-US" altLang="zh-CN" sz="2400" i="0" dirty="0">
                              <a:solidFill>
                                <a:schemeClr val="tx1"/>
                              </a:solidFill>
                              <a:latin typeface="Cambria" panose="02040503050406030204" charset="0"/>
                              <a:ea typeface="Cambria" panose="02040503050406030204" charset="0"/>
                              <a:cs typeface="Cambria" panose="02040503050406030204" charset="0"/>
                            </a:rPr>
                            <a:t>, 6</a:t>
                          </a:r>
                          <a:r>
                            <a:rPr lang="en-US" altLang="zh-CN" sz="2400" b="1" i="0" dirty="0">
                              <a:solidFill>
                                <a:schemeClr val="tx1"/>
                              </a:solidFill>
                              <a:latin typeface="Times New Roman" panose="02020603050405020304" charset="0"/>
                              <a:ea typeface="Times New Roman" panose="02020603050405020304" charset="0"/>
                              <a:cs typeface="Times New Roman" panose="02020603050405020304" charset="0"/>
                            </a:rPr>
                            <a:t>)</a:t>
                          </a:r>
                          <a:endParaRPr lang="zh-CN" altLang="en-US" sz="2400" b="1" i="0" dirty="0">
                            <a:solidFill>
                              <a:schemeClr val="tx1"/>
                            </a:solidFill>
                            <a:latin typeface="Times New Roman" panose="02020603050405020304" charset="0"/>
                            <a:ea typeface="Times New Roman" panose="02020603050405020304" charset="0"/>
                            <a:cs typeface="Times New Roman" panose="02020603050405020304" charset="0"/>
                          </a:endParaRPr>
                        </a:p>
                      </a:txBody>
                      <a:tcPr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2" name="表格 41"/>
              <p:cNvGraphicFramePr>
                <a:graphicFrameLocks noGrp="1"/>
              </p:cNvGraphicFramePr>
              <p:nvPr/>
            </p:nvGraphicFramePr>
            <p:xfrm>
              <a:off x="5363390" y="3790744"/>
              <a:ext cx="1673440" cy="4572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673440"/>
                  </a:tblGrid>
                  <a:tr h="45720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4"/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3" name="表格 42"/>
              <p:cNvGraphicFramePr>
                <a:graphicFrameLocks noGrp="1"/>
              </p:cNvGraphicFramePr>
              <p:nvPr/>
            </p:nvGraphicFramePr>
            <p:xfrm>
              <a:off x="5363390" y="4247944"/>
              <a:ext cx="1673440" cy="4572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67344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</a:tblGrid>
                  <a:tr h="404962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defRPr/>
                          </a:pP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kumimoji="1" lang="en-US" altLang="zh-CN" sz="24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kumimoji="1" lang="en-US" altLang="zh-CN" sz="2400" b="1" i="1" smtClean="0">
                                      <a:solidFill>
                                        <a:schemeClr val="tx1"/>
                                      </a:solidFill>
                                      <a:latin typeface="Cambria Math" charset="0"/>
                                    </a:rPr>
                                    <m:t>𝒆</m:t>
                                  </m:r>
                                </m:e>
                                <m:sub>
                                  <m:r>
                                    <a:rPr kumimoji="1" lang="en-US" altLang="zh-CN" sz="2400" b="1" i="1" smtClean="0">
                                      <a:solidFill>
                                        <a:schemeClr val="tx1"/>
                                      </a:solidFill>
                                      <a:latin typeface="Cambria Math" charset="0"/>
                                    </a:rPr>
                                    <m:t>𝟕</m:t>
                                  </m:r>
                                </m:sub>
                              </m:sSub>
                            </m:oMath>
                          </a14:m>
                          <a:r>
                            <a:rPr lang="en-US" altLang="zh-CN" sz="2400" b="1" i="0" dirty="0">
                              <a:solidFill>
                                <a:schemeClr val="tx1"/>
                              </a:solidFill>
                              <a:latin typeface="Cambria" panose="02040503050406030204" charset="0"/>
                              <a:ea typeface="Cambria" panose="02040503050406030204" charset="0"/>
                              <a:cs typeface="Cambria" panose="02040503050406030204" charset="0"/>
                            </a:rPr>
                            <a:t>: </a:t>
                          </a:r>
                          <a:r>
                            <a:rPr lang="en-US" altLang="zh-CN" sz="2400" b="1" i="0" dirty="0">
                              <a:solidFill>
                                <a:schemeClr val="tx1"/>
                              </a:solidFill>
                              <a:latin typeface="Times New Roman" panose="02020603050405020304" charset="0"/>
                              <a:ea typeface="Times New Roman" panose="02020603050405020304" charset="0"/>
                              <a:cs typeface="Times New Roman" panose="02020603050405020304" charset="0"/>
                            </a:rPr>
                            <a:t>(</a:t>
                          </a:r>
                          <a:r>
                            <a:rPr lang="en-US" altLang="zh-CN" sz="2400" i="1" dirty="0">
                              <a:solidFill>
                                <a:schemeClr val="tx1"/>
                              </a:solidFill>
                              <a:latin typeface="Cambria" panose="02040503050406030204" charset="0"/>
                              <a:ea typeface="Cambria" panose="02040503050406030204" charset="0"/>
                              <a:cs typeface="Cambria" panose="02040503050406030204" charset="0"/>
                            </a:rPr>
                            <a:t>On </a:t>
                          </a:r>
                          <a:r>
                            <a:rPr lang="en-US" altLang="zh-CN" sz="2400" i="0" dirty="0">
                              <a:solidFill>
                                <a:schemeClr val="tx1"/>
                              </a:solidFill>
                              <a:latin typeface="Cambria" panose="02040503050406030204" charset="0"/>
                              <a:ea typeface="Cambria" panose="02040503050406030204" charset="0"/>
                              <a:cs typeface="Cambria" panose="02040503050406030204" charset="0"/>
                            </a:rPr>
                            <a:t>, 3</a:t>
                          </a:r>
                          <a:r>
                            <a:rPr lang="en-US" altLang="zh-CN" sz="2400" b="1" i="0" dirty="0">
                              <a:solidFill>
                                <a:schemeClr val="tx1"/>
                              </a:solidFill>
                              <a:latin typeface="Times New Roman" panose="02020603050405020304" charset="0"/>
                              <a:ea typeface="Times New Roman" panose="02020603050405020304" charset="0"/>
                              <a:cs typeface="Times New Roman" panose="02020603050405020304" charset="0"/>
                            </a:rPr>
                            <a:t>)</a:t>
                          </a:r>
                          <a:endParaRPr lang="zh-CN" altLang="en-US" sz="2400" b="1" i="0" dirty="0">
                            <a:solidFill>
                              <a:schemeClr val="tx1"/>
                            </a:solidFill>
                            <a:latin typeface="Times New Roman" panose="02020603050405020304" charset="0"/>
                            <a:ea typeface="Times New Roman" panose="02020603050405020304" charset="0"/>
                            <a:cs typeface="Times New Roman" panose="02020603050405020304" charset="0"/>
                          </a:endParaRPr>
                        </a:p>
                      </a:txBody>
                      <a:tcPr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3" name="表格 42"/>
              <p:cNvGraphicFramePr>
                <a:graphicFrameLocks noGrp="1"/>
              </p:cNvGraphicFramePr>
              <p:nvPr/>
            </p:nvGraphicFramePr>
            <p:xfrm>
              <a:off x="5363390" y="4247944"/>
              <a:ext cx="1673440" cy="4572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673440"/>
                  </a:tblGrid>
                  <a:tr h="45720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5"/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4" name="表格 43"/>
              <p:cNvGraphicFramePr>
                <a:graphicFrameLocks noGrp="1"/>
              </p:cNvGraphicFramePr>
              <p:nvPr/>
            </p:nvGraphicFramePr>
            <p:xfrm>
              <a:off x="5363389" y="4705144"/>
              <a:ext cx="1673440" cy="4572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67344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</a:tblGrid>
                  <a:tr h="404962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defRPr/>
                          </a:pP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kumimoji="1" lang="en-US" altLang="zh-CN" sz="24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kumimoji="1" lang="en-US" altLang="zh-CN" sz="2400" b="1" i="1" smtClean="0">
                                      <a:solidFill>
                                        <a:schemeClr val="tx1"/>
                                      </a:solidFill>
                                      <a:latin typeface="Cambria Math" charset="0"/>
                                    </a:rPr>
                                    <m:t>𝒆</m:t>
                                  </m:r>
                                </m:e>
                                <m:sub>
                                  <m:r>
                                    <a:rPr kumimoji="1" lang="en-US" altLang="zh-CN" sz="2400" b="1" i="1" smtClean="0">
                                      <a:solidFill>
                                        <a:schemeClr val="tx1"/>
                                      </a:solidFill>
                                      <a:latin typeface="Cambria Math" charset="0"/>
                                    </a:rPr>
                                    <m:t>𝟒</m:t>
                                  </m:r>
                                </m:sub>
                              </m:sSub>
                            </m:oMath>
                          </a14:m>
                          <a:r>
                            <a:rPr lang="en-US" altLang="zh-CN" sz="2400" b="1" i="0" dirty="0">
                              <a:solidFill>
                                <a:schemeClr val="tx1"/>
                              </a:solidFill>
                              <a:latin typeface="Cambria" panose="02040503050406030204" charset="0"/>
                              <a:ea typeface="Cambria" panose="02040503050406030204" charset="0"/>
                              <a:cs typeface="Cambria" panose="02040503050406030204" charset="0"/>
                            </a:rPr>
                            <a:t>: </a:t>
                          </a:r>
                          <a:r>
                            <a:rPr lang="en-US" altLang="zh-CN" sz="2400" b="1" i="0" dirty="0">
                              <a:solidFill>
                                <a:schemeClr val="tx1"/>
                              </a:solidFill>
                              <a:latin typeface="Times New Roman" panose="02020603050405020304" charset="0"/>
                              <a:ea typeface="Times New Roman" panose="02020603050405020304" charset="0"/>
                              <a:cs typeface="Times New Roman" panose="02020603050405020304" charset="0"/>
                            </a:rPr>
                            <a:t>(</a:t>
                          </a:r>
                          <a:r>
                            <a:rPr lang="en-US" altLang="zh-CN" sz="2400" i="1" dirty="0">
                              <a:solidFill>
                                <a:schemeClr val="tx1"/>
                              </a:solidFill>
                              <a:latin typeface="Cambria" panose="02040503050406030204" charset="0"/>
                              <a:ea typeface="Cambria" panose="02040503050406030204" charset="0"/>
                              <a:cs typeface="Cambria" panose="02040503050406030204" charset="0"/>
                            </a:rPr>
                            <a:t>On </a:t>
                          </a:r>
                          <a:r>
                            <a:rPr lang="en-US" altLang="zh-CN" sz="2400" i="0" dirty="0">
                              <a:solidFill>
                                <a:schemeClr val="tx1"/>
                              </a:solidFill>
                              <a:latin typeface="Cambria" panose="02040503050406030204" charset="0"/>
                              <a:ea typeface="Cambria" panose="02040503050406030204" charset="0"/>
                              <a:cs typeface="Cambria" panose="02040503050406030204" charset="0"/>
                            </a:rPr>
                            <a:t>, 2</a:t>
                          </a:r>
                          <a:r>
                            <a:rPr lang="en-US" altLang="zh-CN" sz="2400" b="1" i="0" dirty="0">
                              <a:solidFill>
                                <a:schemeClr val="tx1"/>
                              </a:solidFill>
                              <a:latin typeface="Times New Roman" panose="02020603050405020304" charset="0"/>
                              <a:ea typeface="Times New Roman" panose="02020603050405020304" charset="0"/>
                              <a:cs typeface="Times New Roman" panose="02020603050405020304" charset="0"/>
                            </a:rPr>
                            <a:t>)</a:t>
                          </a:r>
                          <a:endParaRPr lang="zh-CN" altLang="en-US" sz="2400" b="1" i="0" dirty="0">
                            <a:solidFill>
                              <a:schemeClr val="tx1"/>
                            </a:solidFill>
                            <a:latin typeface="Times New Roman" panose="02020603050405020304" charset="0"/>
                            <a:ea typeface="Times New Roman" panose="02020603050405020304" charset="0"/>
                            <a:cs typeface="Times New Roman" panose="02020603050405020304" charset="0"/>
                          </a:endParaRPr>
                        </a:p>
                      </a:txBody>
                      <a:tcPr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4" name="表格 43"/>
              <p:cNvGraphicFramePr>
                <a:graphicFrameLocks noGrp="1"/>
              </p:cNvGraphicFramePr>
              <p:nvPr/>
            </p:nvGraphicFramePr>
            <p:xfrm>
              <a:off x="5363389" y="4705144"/>
              <a:ext cx="1673440" cy="4572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673440"/>
                  </a:tblGrid>
                  <a:tr h="45720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6"/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  <p:cxnSp>
        <p:nvCxnSpPr>
          <p:cNvPr id="45" name="直线箭头连接符 44"/>
          <p:cNvCxnSpPr/>
          <p:nvPr/>
        </p:nvCxnSpPr>
        <p:spPr>
          <a:xfrm>
            <a:off x="6974637" y="5629554"/>
            <a:ext cx="1440000" cy="0"/>
          </a:xfrm>
          <a:prstGeom prst="straightConnector1">
            <a:avLst/>
          </a:prstGeom>
          <a:ln w="38100">
            <a:solidFill>
              <a:schemeClr val="tx1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文本框 45"/>
          <p:cNvSpPr txBox="1"/>
          <p:nvPr/>
        </p:nvSpPr>
        <p:spPr>
          <a:xfrm>
            <a:off x="6747386" y="5629228"/>
            <a:ext cx="18945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CN" sz="2800" b="1" dirty="0">
                <a:solidFill>
                  <a:srgbClr val="C00000"/>
                </a:solidFill>
                <a:latin typeface="Arial" panose="020B0604020202090204" pitchFamily="34" charset="0"/>
                <a:ea typeface="Arial" panose="020B0604020202090204" pitchFamily="34" charset="0"/>
                <a:cs typeface="Arial" panose="020B0604020202090204" pitchFamily="34" charset="0"/>
              </a:rPr>
              <a:t>&gt;2</a:t>
            </a:r>
            <a:endParaRPr kumimoji="1" lang="zh-CN" altLang="en-US" sz="2800" b="1" dirty="0">
              <a:solidFill>
                <a:srgbClr val="C00000"/>
              </a:solidFill>
              <a:latin typeface="Arial" panose="020B0604020202090204" pitchFamily="34" charset="0"/>
              <a:ea typeface="Arial" panose="020B0604020202090204" pitchFamily="34" charset="0"/>
              <a:cs typeface="Arial" panose="020B0604020202090204" pitchFamily="34" charset="0"/>
            </a:endParaRPr>
          </a:p>
        </p:txBody>
      </p:sp>
      <p:sp>
        <p:nvSpPr>
          <p:cNvPr id="47" name="文本框 46"/>
          <p:cNvSpPr txBox="1"/>
          <p:nvPr/>
        </p:nvSpPr>
        <p:spPr>
          <a:xfrm>
            <a:off x="6784716" y="5048044"/>
            <a:ext cx="18945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CN" sz="2800" b="1" dirty="0">
                <a:solidFill>
                  <a:srgbClr val="C00000"/>
                </a:solidFill>
                <a:latin typeface="Arial" panose="020B0604020202090204" pitchFamily="34" charset="0"/>
                <a:ea typeface="Arial" panose="020B0604020202090204" pitchFamily="34" charset="0"/>
                <a:cs typeface="Arial" panose="020B0604020202090204" pitchFamily="34" charset="0"/>
              </a:rPr>
              <a:t>Swap</a:t>
            </a:r>
            <a:endParaRPr kumimoji="1" lang="zh-CN" altLang="en-US" sz="2800" b="1" dirty="0">
              <a:solidFill>
                <a:srgbClr val="C00000"/>
              </a:solidFill>
              <a:latin typeface="Arial" panose="020B0604020202090204" pitchFamily="34" charset="0"/>
              <a:ea typeface="Arial" panose="020B0604020202090204" pitchFamily="34" charset="0"/>
              <a:cs typeface="Arial" panose="020B0604020202090204" pitchFamily="34" charset="0"/>
            </a:endParaRPr>
          </a:p>
        </p:txBody>
      </p:sp>
      <p:graphicFrame>
        <p:nvGraphicFramePr>
          <p:cNvPr id="48" name="表格 47"/>
          <p:cNvGraphicFramePr>
            <a:graphicFrameLocks noGrp="1"/>
          </p:cNvGraphicFramePr>
          <p:nvPr/>
        </p:nvGraphicFramePr>
        <p:xfrm>
          <a:off x="8567229" y="5400628"/>
          <a:ext cx="1243870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38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0815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2400" i="1" dirty="0">
                          <a:solidFill>
                            <a:srgbClr val="C00000"/>
                          </a:solidFill>
                          <a:latin typeface="Cambria" panose="02040503050406030204" charset="0"/>
                          <a:ea typeface="Cambria" panose="02040503050406030204" charset="0"/>
                          <a:cs typeface="Cambria" panose="02040503050406030204" charset="0"/>
                        </a:rPr>
                        <a:t>On </a:t>
                      </a:r>
                      <a:r>
                        <a:rPr lang="en-US" altLang="zh-CN" sz="2400" i="0" dirty="0">
                          <a:solidFill>
                            <a:srgbClr val="C00000"/>
                          </a:solidFill>
                          <a:latin typeface="Cambria" panose="02040503050406030204" charset="0"/>
                          <a:ea typeface="Cambria" panose="02040503050406030204" charset="0"/>
                          <a:cs typeface="Cambria" panose="02040503050406030204" charset="0"/>
                        </a:rPr>
                        <a:t>, 2</a:t>
                      </a:r>
                      <a:endParaRPr lang="zh-CN" altLang="en-US" sz="2400" i="0" dirty="0">
                        <a:solidFill>
                          <a:srgbClr val="C00000"/>
                        </a:solidFill>
                        <a:latin typeface="Cambria" panose="02040503050406030204" charset="0"/>
                        <a:ea typeface="Cambria" panose="02040503050406030204" charset="0"/>
                        <a:cs typeface="Cambria" panose="0204050305040603020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9" name="表格 48"/>
              <p:cNvGraphicFramePr>
                <a:graphicFrameLocks noGrp="1"/>
              </p:cNvGraphicFramePr>
              <p:nvPr/>
            </p:nvGraphicFramePr>
            <p:xfrm>
              <a:off x="8352445" y="3333544"/>
              <a:ext cx="1673440" cy="896083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67344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</a:tblGrid>
                  <a:tr h="896083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defRPr/>
                          </a:pP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kumimoji="1" lang="en-US" altLang="zh-CN" sz="24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kumimoji="1" lang="en-US" altLang="zh-CN" sz="2400" b="1" i="1" smtClean="0">
                                      <a:solidFill>
                                        <a:schemeClr val="tx1"/>
                                      </a:solidFill>
                                      <a:latin typeface="Cambria Math" charset="0"/>
                                    </a:rPr>
                                    <m:t>𝒆</m:t>
                                  </m:r>
                                </m:e>
                                <m:sub>
                                  <m:r>
                                    <a:rPr kumimoji="1" lang="en-US" altLang="zh-CN" sz="2400" b="1" i="1" smtClean="0">
                                      <a:solidFill>
                                        <a:schemeClr val="tx1"/>
                                      </a:solidFill>
                                      <a:latin typeface="Cambria Math" charset="0"/>
                                    </a:rPr>
                                    <m:t>𝟏</m:t>
                                  </m:r>
                                </m:sub>
                              </m:sSub>
                            </m:oMath>
                          </a14:m>
                          <a:r>
                            <a:rPr lang="en-US" altLang="zh-CN" sz="2400" b="1" i="0" dirty="0">
                              <a:solidFill>
                                <a:schemeClr val="tx1"/>
                              </a:solidFill>
                              <a:latin typeface="Cambria" panose="02040503050406030204" charset="0"/>
                              <a:ea typeface="Cambria" panose="02040503050406030204" charset="0"/>
                              <a:cs typeface="Cambria" panose="02040503050406030204" charset="0"/>
                            </a:rPr>
                            <a:t>: </a:t>
                          </a:r>
                          <a:r>
                            <a:rPr lang="en-US" altLang="zh-CN" sz="2400" b="1" i="0" dirty="0">
                              <a:solidFill>
                                <a:schemeClr val="tx1"/>
                              </a:solidFill>
                              <a:latin typeface="Times New Roman" panose="02020603050405020304" charset="0"/>
                              <a:ea typeface="Times New Roman" panose="02020603050405020304" charset="0"/>
                              <a:cs typeface="Times New Roman" panose="02020603050405020304" charset="0"/>
                            </a:rPr>
                            <a:t>(</a:t>
                          </a:r>
                          <a:r>
                            <a:rPr lang="en-US" altLang="zh-CN" sz="2400" i="1" dirty="0">
                              <a:solidFill>
                                <a:schemeClr val="tx1"/>
                              </a:solidFill>
                              <a:latin typeface="Cambria" panose="02040503050406030204" charset="0"/>
                              <a:ea typeface="Cambria" panose="02040503050406030204" charset="0"/>
                              <a:cs typeface="Cambria" panose="02040503050406030204" charset="0"/>
                            </a:rPr>
                            <a:t>On </a:t>
                          </a:r>
                          <a:r>
                            <a:rPr lang="en-US" altLang="zh-CN" sz="2400" i="0" dirty="0">
                              <a:solidFill>
                                <a:schemeClr val="tx1"/>
                              </a:solidFill>
                              <a:latin typeface="Cambria" panose="02040503050406030204" charset="0"/>
                              <a:ea typeface="Cambria" panose="02040503050406030204" charset="0"/>
                              <a:cs typeface="Cambria" panose="02040503050406030204" charset="0"/>
                            </a:rPr>
                            <a:t>, 8</a:t>
                          </a:r>
                          <a:r>
                            <a:rPr lang="en-US" altLang="zh-CN" sz="2400" b="1" i="0" dirty="0">
                              <a:solidFill>
                                <a:schemeClr val="tx1"/>
                              </a:solidFill>
                              <a:latin typeface="Times New Roman" panose="02020603050405020304" charset="0"/>
                              <a:ea typeface="Times New Roman" panose="02020603050405020304" charset="0"/>
                              <a:cs typeface="Times New Roman" panose="02020603050405020304" charset="0"/>
                            </a:rPr>
                            <a:t>)</a:t>
                          </a:r>
                          <a:endParaRPr lang="zh-CN" altLang="en-US" sz="2400" b="1" i="0" dirty="0">
                            <a:solidFill>
                              <a:schemeClr val="tx1"/>
                            </a:solidFill>
                            <a:latin typeface="Times New Roman" panose="02020603050405020304" charset="0"/>
                            <a:ea typeface="Times New Roman" panose="02020603050405020304" charset="0"/>
                            <a:cs typeface="Times New Roman" panose="02020603050405020304" charset="0"/>
                          </a:endParaRPr>
                        </a:p>
                      </a:txBody>
                      <a:tcPr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9" name="表格 48"/>
              <p:cNvGraphicFramePr>
                <a:graphicFrameLocks noGrp="1"/>
              </p:cNvGraphicFramePr>
              <p:nvPr/>
            </p:nvGraphicFramePr>
            <p:xfrm>
              <a:off x="8352445" y="3333544"/>
              <a:ext cx="1673440" cy="896083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673440"/>
                  </a:tblGrid>
                  <a:tr h="895985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9"/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0" name="表格 49"/>
              <p:cNvGraphicFramePr>
                <a:graphicFrameLocks noGrp="1"/>
              </p:cNvGraphicFramePr>
              <p:nvPr/>
            </p:nvGraphicFramePr>
            <p:xfrm>
              <a:off x="8352444" y="3790744"/>
              <a:ext cx="1673440" cy="4572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67344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</a:tblGrid>
                  <a:tr h="404962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defRPr/>
                          </a:pP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kumimoji="1" lang="en-US" altLang="zh-CN" sz="24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kumimoji="1" lang="en-US" altLang="zh-CN" sz="2400" b="1" i="1" smtClean="0">
                                      <a:solidFill>
                                        <a:schemeClr val="tx1"/>
                                      </a:solidFill>
                                      <a:latin typeface="Cambria Math" charset="0"/>
                                    </a:rPr>
                                    <m:t>𝒆</m:t>
                                  </m:r>
                                </m:e>
                                <m:sub>
                                  <m:r>
                                    <a:rPr kumimoji="1" lang="en-US" altLang="zh-CN" sz="2400" b="1" i="1" smtClean="0">
                                      <a:solidFill>
                                        <a:schemeClr val="tx1"/>
                                      </a:solidFill>
                                      <a:latin typeface="Cambria Math" charset="0"/>
                                    </a:rPr>
                                    <m:t>𝟗</m:t>
                                  </m:r>
                                </m:sub>
                              </m:sSub>
                            </m:oMath>
                          </a14:m>
                          <a:r>
                            <a:rPr lang="en-US" altLang="zh-CN" sz="2400" b="1" i="0" dirty="0">
                              <a:solidFill>
                                <a:schemeClr val="tx1"/>
                              </a:solidFill>
                              <a:latin typeface="Cambria" panose="02040503050406030204" charset="0"/>
                              <a:ea typeface="Cambria" panose="02040503050406030204" charset="0"/>
                              <a:cs typeface="Cambria" panose="02040503050406030204" charset="0"/>
                            </a:rPr>
                            <a:t>: </a:t>
                          </a:r>
                          <a:r>
                            <a:rPr lang="en-US" altLang="zh-CN" sz="2400" b="1" i="0" dirty="0">
                              <a:solidFill>
                                <a:schemeClr val="tx1"/>
                              </a:solidFill>
                              <a:latin typeface="Times New Roman" panose="02020603050405020304" charset="0"/>
                              <a:ea typeface="Times New Roman" panose="02020603050405020304" charset="0"/>
                              <a:cs typeface="Times New Roman" panose="02020603050405020304" charset="0"/>
                            </a:rPr>
                            <a:t>(</a:t>
                          </a:r>
                          <a:r>
                            <a:rPr lang="en-US" altLang="zh-CN" sz="2400" i="1" dirty="0">
                              <a:solidFill>
                                <a:schemeClr val="tx1"/>
                              </a:solidFill>
                              <a:latin typeface="Cambria" panose="02040503050406030204" charset="0"/>
                              <a:ea typeface="Cambria" panose="02040503050406030204" charset="0"/>
                              <a:cs typeface="Cambria" panose="02040503050406030204" charset="0"/>
                            </a:rPr>
                            <a:t>Off </a:t>
                          </a:r>
                          <a:r>
                            <a:rPr lang="en-US" altLang="zh-CN" sz="2400" i="0" dirty="0">
                              <a:solidFill>
                                <a:schemeClr val="tx1"/>
                              </a:solidFill>
                              <a:latin typeface="Cambria" panose="02040503050406030204" charset="0"/>
                              <a:ea typeface="Cambria" panose="02040503050406030204" charset="0"/>
                              <a:cs typeface="Cambria" panose="02040503050406030204" charset="0"/>
                            </a:rPr>
                            <a:t>, 6</a:t>
                          </a:r>
                          <a:r>
                            <a:rPr lang="en-US" altLang="zh-CN" sz="2400" b="1" i="0" dirty="0">
                              <a:solidFill>
                                <a:schemeClr val="tx1"/>
                              </a:solidFill>
                              <a:latin typeface="Times New Roman" panose="02020603050405020304" charset="0"/>
                              <a:ea typeface="Times New Roman" panose="02020603050405020304" charset="0"/>
                              <a:cs typeface="Times New Roman" panose="02020603050405020304" charset="0"/>
                            </a:rPr>
                            <a:t>)</a:t>
                          </a:r>
                          <a:endParaRPr lang="zh-CN" altLang="en-US" sz="2400" b="1" i="0" dirty="0">
                            <a:solidFill>
                              <a:schemeClr val="tx1"/>
                            </a:solidFill>
                            <a:latin typeface="Times New Roman" panose="02020603050405020304" charset="0"/>
                            <a:ea typeface="Times New Roman" panose="02020603050405020304" charset="0"/>
                            <a:cs typeface="Times New Roman" panose="02020603050405020304" charset="0"/>
                          </a:endParaRPr>
                        </a:p>
                      </a:txBody>
                      <a:tcPr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50" name="表格 49"/>
              <p:cNvGraphicFramePr>
                <a:graphicFrameLocks noGrp="1"/>
              </p:cNvGraphicFramePr>
              <p:nvPr/>
            </p:nvGraphicFramePr>
            <p:xfrm>
              <a:off x="8352444" y="3790744"/>
              <a:ext cx="1673440" cy="4572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673440"/>
                  </a:tblGrid>
                  <a:tr h="45720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4"/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1" name="表格 50"/>
              <p:cNvGraphicFramePr>
                <a:graphicFrameLocks noGrp="1"/>
              </p:cNvGraphicFramePr>
              <p:nvPr/>
            </p:nvGraphicFramePr>
            <p:xfrm>
              <a:off x="8352444" y="4247944"/>
              <a:ext cx="1673440" cy="4572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67344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</a:tblGrid>
                  <a:tr h="404962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defRPr/>
                          </a:pP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kumimoji="1" lang="en-US" altLang="zh-CN" sz="24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kumimoji="1" lang="en-US" altLang="zh-CN" sz="2400" b="1" i="1" smtClean="0">
                                      <a:solidFill>
                                        <a:schemeClr val="tx1"/>
                                      </a:solidFill>
                                      <a:latin typeface="Cambria Math" charset="0"/>
                                    </a:rPr>
                                    <m:t>𝒆</m:t>
                                  </m:r>
                                </m:e>
                                <m:sub>
                                  <m:r>
                                    <a:rPr kumimoji="1" lang="en-US" altLang="zh-CN" sz="2400" b="1" i="1" smtClean="0">
                                      <a:solidFill>
                                        <a:schemeClr val="tx1"/>
                                      </a:solidFill>
                                      <a:latin typeface="Cambria Math" charset="0"/>
                                    </a:rPr>
                                    <m:t>𝟕</m:t>
                                  </m:r>
                                </m:sub>
                              </m:sSub>
                            </m:oMath>
                          </a14:m>
                          <a:r>
                            <a:rPr lang="en-US" altLang="zh-CN" sz="2400" b="1" i="0" dirty="0">
                              <a:solidFill>
                                <a:schemeClr val="tx1"/>
                              </a:solidFill>
                              <a:latin typeface="Cambria" panose="02040503050406030204" charset="0"/>
                              <a:ea typeface="Cambria" panose="02040503050406030204" charset="0"/>
                              <a:cs typeface="Cambria" panose="02040503050406030204" charset="0"/>
                            </a:rPr>
                            <a:t>: </a:t>
                          </a:r>
                          <a:r>
                            <a:rPr lang="en-US" altLang="zh-CN" sz="2400" b="1" i="0" dirty="0">
                              <a:solidFill>
                                <a:schemeClr val="tx1"/>
                              </a:solidFill>
                              <a:latin typeface="Times New Roman" panose="02020603050405020304" charset="0"/>
                              <a:ea typeface="Times New Roman" panose="02020603050405020304" charset="0"/>
                              <a:cs typeface="Times New Roman" panose="02020603050405020304" charset="0"/>
                            </a:rPr>
                            <a:t>(</a:t>
                          </a:r>
                          <a:r>
                            <a:rPr lang="en-US" altLang="zh-CN" sz="2400" i="1" dirty="0">
                              <a:solidFill>
                                <a:schemeClr val="tx1"/>
                              </a:solidFill>
                              <a:latin typeface="Cambria" panose="02040503050406030204" charset="0"/>
                              <a:ea typeface="Cambria" panose="02040503050406030204" charset="0"/>
                              <a:cs typeface="Cambria" panose="02040503050406030204" charset="0"/>
                            </a:rPr>
                            <a:t>On </a:t>
                          </a:r>
                          <a:r>
                            <a:rPr lang="en-US" altLang="zh-CN" sz="2400" i="0" dirty="0">
                              <a:solidFill>
                                <a:schemeClr val="tx1"/>
                              </a:solidFill>
                              <a:latin typeface="Cambria" panose="02040503050406030204" charset="0"/>
                              <a:ea typeface="Cambria" panose="02040503050406030204" charset="0"/>
                              <a:cs typeface="Cambria" panose="02040503050406030204" charset="0"/>
                            </a:rPr>
                            <a:t>, 3</a:t>
                          </a:r>
                          <a:r>
                            <a:rPr lang="en-US" altLang="zh-CN" sz="2400" b="1" i="0" dirty="0">
                              <a:solidFill>
                                <a:schemeClr val="tx1"/>
                              </a:solidFill>
                              <a:latin typeface="Times New Roman" panose="02020603050405020304" charset="0"/>
                              <a:ea typeface="Times New Roman" panose="02020603050405020304" charset="0"/>
                              <a:cs typeface="Times New Roman" panose="02020603050405020304" charset="0"/>
                            </a:rPr>
                            <a:t>)</a:t>
                          </a:r>
                          <a:endParaRPr lang="zh-CN" altLang="en-US" sz="2400" b="1" i="0" dirty="0">
                            <a:solidFill>
                              <a:schemeClr val="tx1"/>
                            </a:solidFill>
                            <a:latin typeface="Times New Roman" panose="02020603050405020304" charset="0"/>
                            <a:ea typeface="Times New Roman" panose="02020603050405020304" charset="0"/>
                            <a:cs typeface="Times New Roman" panose="02020603050405020304" charset="0"/>
                          </a:endParaRPr>
                        </a:p>
                      </a:txBody>
                      <a:tcPr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51" name="表格 50"/>
              <p:cNvGraphicFramePr>
                <a:graphicFrameLocks noGrp="1"/>
              </p:cNvGraphicFramePr>
              <p:nvPr/>
            </p:nvGraphicFramePr>
            <p:xfrm>
              <a:off x="8352444" y="4247944"/>
              <a:ext cx="1673440" cy="4572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673440"/>
                  </a:tblGrid>
                  <a:tr h="45720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5"/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2" name="表格 51"/>
              <p:cNvGraphicFramePr>
                <a:graphicFrameLocks noGrp="1"/>
              </p:cNvGraphicFramePr>
              <p:nvPr/>
            </p:nvGraphicFramePr>
            <p:xfrm>
              <a:off x="8352443" y="4705144"/>
              <a:ext cx="1673440" cy="4572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67344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</a:tblGrid>
                  <a:tr h="404962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defRPr/>
                          </a:pP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kumimoji="1" lang="en-US" altLang="zh-CN" sz="2400" b="1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kumimoji="1" lang="en-US" altLang="zh-CN" sz="2400" b="1" i="1" smtClean="0">
                                      <a:solidFill>
                                        <a:srgbClr val="C00000"/>
                                      </a:solidFill>
                                      <a:latin typeface="Cambria Math" charset="0"/>
                                    </a:rPr>
                                    <m:t>𝒆</m:t>
                                  </m:r>
                                </m:e>
                                <m:sub>
                                  <m:r>
                                    <a:rPr kumimoji="1" lang="en-US" altLang="zh-CN" sz="2400" b="1" i="1" smtClean="0">
                                      <a:solidFill>
                                        <a:srgbClr val="C00000"/>
                                      </a:solidFill>
                                      <a:latin typeface="Cambria Math" charset="0"/>
                                    </a:rPr>
                                    <m:t>𝟑</m:t>
                                  </m:r>
                                </m:sub>
                              </m:sSub>
                            </m:oMath>
                          </a14:m>
                          <a:r>
                            <a:rPr lang="en-US" altLang="zh-CN" sz="2400" b="1" i="0" dirty="0">
                              <a:solidFill>
                                <a:srgbClr val="C00000"/>
                              </a:solidFill>
                              <a:latin typeface="Cambria" panose="02040503050406030204" charset="0"/>
                              <a:ea typeface="Cambria" panose="02040503050406030204" charset="0"/>
                              <a:cs typeface="Cambria" panose="02040503050406030204" charset="0"/>
                            </a:rPr>
                            <a:t>: </a:t>
                          </a:r>
                          <a:r>
                            <a:rPr lang="en-US" altLang="zh-CN" sz="2400" b="1" i="0" dirty="0">
                              <a:solidFill>
                                <a:srgbClr val="C00000"/>
                              </a:solidFill>
                              <a:latin typeface="Times New Roman" panose="02020603050405020304" charset="0"/>
                              <a:ea typeface="Times New Roman" panose="02020603050405020304" charset="0"/>
                              <a:cs typeface="Times New Roman" panose="02020603050405020304" charset="0"/>
                            </a:rPr>
                            <a:t>(</a:t>
                          </a:r>
                          <a:r>
                            <a:rPr lang="en-US" altLang="zh-CN" sz="2400" i="1" dirty="0">
                              <a:solidFill>
                                <a:srgbClr val="C00000"/>
                              </a:solidFill>
                              <a:latin typeface="Cambria" panose="02040503050406030204" charset="0"/>
                              <a:ea typeface="Cambria" panose="02040503050406030204" charset="0"/>
                              <a:cs typeface="Cambria" panose="02040503050406030204" charset="0"/>
                            </a:rPr>
                            <a:t>Off </a:t>
                          </a:r>
                          <a:r>
                            <a:rPr lang="en-US" altLang="zh-CN" sz="2400" i="0" dirty="0">
                              <a:solidFill>
                                <a:srgbClr val="C00000"/>
                              </a:solidFill>
                              <a:latin typeface="Cambria" panose="02040503050406030204" charset="0"/>
                              <a:ea typeface="Cambria" panose="02040503050406030204" charset="0"/>
                              <a:cs typeface="Cambria" panose="02040503050406030204" charset="0"/>
                            </a:rPr>
                            <a:t>, 3</a:t>
                          </a:r>
                          <a:r>
                            <a:rPr lang="en-US" altLang="zh-CN" sz="2400" b="1" i="0" dirty="0">
                              <a:solidFill>
                                <a:srgbClr val="C00000"/>
                              </a:solidFill>
                              <a:latin typeface="Times New Roman" panose="02020603050405020304" charset="0"/>
                              <a:ea typeface="Times New Roman" panose="02020603050405020304" charset="0"/>
                              <a:cs typeface="Times New Roman" panose="02020603050405020304" charset="0"/>
                            </a:rPr>
                            <a:t>)</a:t>
                          </a:r>
                          <a:endParaRPr lang="zh-CN" altLang="en-US" sz="2400" b="1" i="0" dirty="0">
                            <a:solidFill>
                              <a:srgbClr val="C00000"/>
                            </a:solidFill>
                            <a:latin typeface="Times New Roman" panose="02020603050405020304" charset="0"/>
                            <a:ea typeface="Times New Roman" panose="02020603050405020304" charset="0"/>
                            <a:cs typeface="Times New Roman" panose="02020603050405020304" charset="0"/>
                          </a:endParaRPr>
                        </a:p>
                      </a:txBody>
                      <a:tcPr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52" name="表格 51"/>
              <p:cNvGraphicFramePr>
                <a:graphicFrameLocks noGrp="1"/>
              </p:cNvGraphicFramePr>
              <p:nvPr/>
            </p:nvGraphicFramePr>
            <p:xfrm>
              <a:off x="8352443" y="4705144"/>
              <a:ext cx="1673440" cy="4572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673440"/>
                  </a:tblGrid>
                  <a:tr h="45720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10"/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46" grpId="0"/>
      <p:bldP spid="47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zh-CN" sz="3600" b="1" dirty="0">
                <a:latin typeface="Arial" panose="020B0604020202090204" pitchFamily="34" charset="0"/>
                <a:ea typeface="Arial" panose="020B0604020202090204" pitchFamily="34" charset="0"/>
                <a:cs typeface="Arial" panose="020B0604020202090204" pitchFamily="34" charset="0"/>
              </a:rPr>
              <a:t>On-Off sketch: Finding Persistent Items</a:t>
            </a:r>
            <a:endParaRPr kumimoji="1" lang="zh-CN" altLang="en-US" sz="3600" b="1" dirty="0">
              <a:latin typeface="Arial" panose="020B0604020202090204" pitchFamily="34" charset="0"/>
              <a:ea typeface="Arial" panose="020B0604020202090204" pitchFamily="34" charset="0"/>
              <a:cs typeface="Arial" panose="020B0604020202090204" pitchFamily="34" charset="0"/>
            </a:endParaRPr>
          </a:p>
        </p:txBody>
      </p:sp>
      <p:graphicFrame>
        <p:nvGraphicFramePr>
          <p:cNvPr id="8" name="表格 7"/>
          <p:cNvGraphicFramePr>
            <a:graphicFrameLocks noGrp="1"/>
          </p:cNvGraphicFramePr>
          <p:nvPr/>
        </p:nvGraphicFramePr>
        <p:xfrm>
          <a:off x="1985317" y="5275122"/>
          <a:ext cx="1243870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38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0815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2400" i="1" dirty="0">
                          <a:solidFill>
                            <a:schemeClr val="tx1"/>
                          </a:solidFill>
                          <a:latin typeface="Cambria" panose="02040503050406030204" charset="0"/>
                          <a:ea typeface="Cambria" panose="02040503050406030204" charset="0"/>
                          <a:cs typeface="Cambria" panose="02040503050406030204" charset="0"/>
                        </a:rPr>
                        <a:t>On </a:t>
                      </a:r>
                      <a:r>
                        <a:rPr lang="en-US" altLang="zh-CN" sz="2400" i="0" dirty="0">
                          <a:solidFill>
                            <a:schemeClr val="tx1"/>
                          </a:solidFill>
                          <a:latin typeface="Cambria" panose="02040503050406030204" charset="0"/>
                          <a:ea typeface="Cambria" panose="02040503050406030204" charset="0"/>
                          <a:cs typeface="Cambria" panose="02040503050406030204" charset="0"/>
                        </a:rPr>
                        <a:t>, 2</a:t>
                      </a:r>
                      <a:endParaRPr lang="zh-CN" altLang="en-US" sz="2400" i="0" dirty="0">
                        <a:solidFill>
                          <a:schemeClr val="tx1"/>
                        </a:solidFill>
                        <a:latin typeface="Cambria" panose="02040503050406030204" charset="0"/>
                        <a:ea typeface="Cambria" panose="02040503050406030204" charset="0"/>
                        <a:cs typeface="Cambria" panose="0204050305040603020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9" name="表格 8"/>
              <p:cNvGraphicFramePr>
                <a:graphicFrameLocks noGrp="1"/>
              </p:cNvGraphicFramePr>
              <p:nvPr/>
            </p:nvGraphicFramePr>
            <p:xfrm>
              <a:off x="1770533" y="3208038"/>
              <a:ext cx="1673440" cy="4572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67344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</a:tblGrid>
                  <a:tr h="404962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defRPr/>
                          </a:pP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kumimoji="1" lang="en-US" altLang="zh-CN" sz="24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kumimoji="1" lang="en-US" altLang="zh-CN" sz="2400" b="1" i="1" smtClean="0">
                                      <a:solidFill>
                                        <a:schemeClr val="tx1"/>
                                      </a:solidFill>
                                      <a:latin typeface="Cambria Math" charset="0"/>
                                    </a:rPr>
                                    <m:t>𝒆</m:t>
                                  </m:r>
                                </m:e>
                                <m:sub>
                                  <m:r>
                                    <a:rPr kumimoji="1" lang="en-US" altLang="zh-CN" sz="2400" b="1" i="1" smtClean="0">
                                      <a:solidFill>
                                        <a:schemeClr val="tx1"/>
                                      </a:solidFill>
                                      <a:latin typeface="Cambria Math" charset="0"/>
                                    </a:rPr>
                                    <m:t>𝟏</m:t>
                                  </m:r>
                                </m:sub>
                              </m:sSub>
                            </m:oMath>
                          </a14:m>
                          <a:r>
                            <a:rPr lang="en-US" altLang="zh-CN" sz="2400" b="1" i="0" dirty="0">
                              <a:solidFill>
                                <a:schemeClr val="tx1"/>
                              </a:solidFill>
                              <a:latin typeface="Cambria" panose="02040503050406030204" charset="0"/>
                              <a:ea typeface="Cambria" panose="02040503050406030204" charset="0"/>
                              <a:cs typeface="Cambria" panose="02040503050406030204" charset="0"/>
                            </a:rPr>
                            <a:t>: </a:t>
                          </a:r>
                          <a:r>
                            <a:rPr lang="en-US" altLang="zh-CN" sz="2400" b="1" i="0" dirty="0">
                              <a:solidFill>
                                <a:schemeClr val="tx1"/>
                              </a:solidFill>
                              <a:latin typeface="Times New Roman" panose="02020603050405020304" charset="0"/>
                              <a:ea typeface="Times New Roman" panose="02020603050405020304" charset="0"/>
                              <a:cs typeface="Times New Roman" panose="02020603050405020304" charset="0"/>
                            </a:rPr>
                            <a:t>(</a:t>
                          </a:r>
                          <a:r>
                            <a:rPr lang="en-US" altLang="zh-CN" sz="2400" i="1" dirty="0">
                              <a:solidFill>
                                <a:schemeClr val="tx1"/>
                              </a:solidFill>
                              <a:latin typeface="Cambria" panose="02040503050406030204" charset="0"/>
                              <a:ea typeface="Cambria" panose="02040503050406030204" charset="0"/>
                              <a:cs typeface="Cambria" panose="02040503050406030204" charset="0"/>
                            </a:rPr>
                            <a:t>On </a:t>
                          </a:r>
                          <a:r>
                            <a:rPr lang="en-US" altLang="zh-CN" sz="2400" i="0" dirty="0">
                              <a:solidFill>
                                <a:schemeClr val="tx1"/>
                              </a:solidFill>
                              <a:latin typeface="Cambria" panose="02040503050406030204" charset="0"/>
                              <a:ea typeface="Cambria" panose="02040503050406030204" charset="0"/>
                              <a:cs typeface="Cambria" panose="02040503050406030204" charset="0"/>
                            </a:rPr>
                            <a:t>, 8</a:t>
                          </a:r>
                          <a:r>
                            <a:rPr lang="en-US" altLang="zh-CN" sz="2400" b="1" i="0" dirty="0">
                              <a:solidFill>
                                <a:schemeClr val="tx1"/>
                              </a:solidFill>
                              <a:latin typeface="Times New Roman" panose="02020603050405020304" charset="0"/>
                              <a:ea typeface="Times New Roman" panose="02020603050405020304" charset="0"/>
                              <a:cs typeface="Times New Roman" panose="02020603050405020304" charset="0"/>
                            </a:rPr>
                            <a:t>)</a:t>
                          </a:r>
                          <a:endParaRPr lang="zh-CN" altLang="en-US" sz="2400" b="1" i="0" dirty="0">
                            <a:solidFill>
                              <a:schemeClr val="tx1"/>
                            </a:solidFill>
                            <a:latin typeface="Times New Roman" panose="02020603050405020304" charset="0"/>
                            <a:ea typeface="Times New Roman" panose="02020603050405020304" charset="0"/>
                            <a:cs typeface="Times New Roman" panose="02020603050405020304" charset="0"/>
                          </a:endParaRPr>
                        </a:p>
                      </a:txBody>
                      <a:tcPr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9" name="表格 8"/>
              <p:cNvGraphicFramePr>
                <a:graphicFrameLocks noGrp="1"/>
              </p:cNvGraphicFramePr>
              <p:nvPr/>
            </p:nvGraphicFramePr>
            <p:xfrm>
              <a:off x="1770533" y="3208038"/>
              <a:ext cx="1673440" cy="4572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673440"/>
                  </a:tblGrid>
                  <a:tr h="45720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0" name="表格 9"/>
              <p:cNvGraphicFramePr>
                <a:graphicFrameLocks noGrp="1"/>
              </p:cNvGraphicFramePr>
              <p:nvPr/>
            </p:nvGraphicFramePr>
            <p:xfrm>
              <a:off x="1770532" y="3665238"/>
              <a:ext cx="1673440" cy="4572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67344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</a:tblGrid>
                  <a:tr h="404962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defRPr/>
                          </a:pP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kumimoji="1" lang="en-US" altLang="zh-CN" sz="24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kumimoji="1" lang="en-US" altLang="zh-CN" sz="2400" b="1" i="1" smtClean="0">
                                      <a:solidFill>
                                        <a:schemeClr val="tx1"/>
                                      </a:solidFill>
                                      <a:latin typeface="Cambria Math" charset="0"/>
                                    </a:rPr>
                                    <m:t>𝒆</m:t>
                                  </m:r>
                                </m:e>
                                <m:sub>
                                  <m:r>
                                    <a:rPr kumimoji="1" lang="en-US" altLang="zh-CN" sz="2400" b="1" i="1" smtClean="0">
                                      <a:solidFill>
                                        <a:schemeClr val="tx1"/>
                                      </a:solidFill>
                                      <a:latin typeface="Cambria Math" charset="0"/>
                                    </a:rPr>
                                    <m:t>𝟗</m:t>
                                  </m:r>
                                </m:sub>
                              </m:sSub>
                            </m:oMath>
                          </a14:m>
                          <a:r>
                            <a:rPr lang="en-US" altLang="zh-CN" sz="2400" b="1" i="0" dirty="0">
                              <a:solidFill>
                                <a:schemeClr val="tx1"/>
                              </a:solidFill>
                              <a:latin typeface="Cambria" panose="02040503050406030204" charset="0"/>
                              <a:ea typeface="Cambria" panose="02040503050406030204" charset="0"/>
                              <a:cs typeface="Cambria" panose="02040503050406030204" charset="0"/>
                            </a:rPr>
                            <a:t>: </a:t>
                          </a:r>
                          <a:r>
                            <a:rPr lang="en-US" altLang="zh-CN" sz="2400" b="1" i="0" dirty="0">
                              <a:solidFill>
                                <a:schemeClr val="tx1"/>
                              </a:solidFill>
                              <a:latin typeface="Times New Roman" panose="02020603050405020304" charset="0"/>
                              <a:ea typeface="Times New Roman" panose="02020603050405020304" charset="0"/>
                              <a:cs typeface="Times New Roman" panose="02020603050405020304" charset="0"/>
                            </a:rPr>
                            <a:t>(</a:t>
                          </a:r>
                          <a:r>
                            <a:rPr lang="en-US" altLang="zh-CN" sz="2400" i="1" dirty="0">
                              <a:solidFill>
                                <a:schemeClr val="tx1"/>
                              </a:solidFill>
                              <a:latin typeface="Cambria" panose="02040503050406030204" charset="0"/>
                              <a:ea typeface="Cambria" panose="02040503050406030204" charset="0"/>
                              <a:cs typeface="Cambria" panose="02040503050406030204" charset="0"/>
                            </a:rPr>
                            <a:t>Off </a:t>
                          </a:r>
                          <a:r>
                            <a:rPr lang="en-US" altLang="zh-CN" sz="2400" i="0" dirty="0">
                              <a:solidFill>
                                <a:schemeClr val="tx1"/>
                              </a:solidFill>
                              <a:latin typeface="Cambria" panose="02040503050406030204" charset="0"/>
                              <a:ea typeface="Cambria" panose="02040503050406030204" charset="0"/>
                              <a:cs typeface="Cambria" panose="02040503050406030204" charset="0"/>
                            </a:rPr>
                            <a:t>, 6</a:t>
                          </a:r>
                          <a:r>
                            <a:rPr lang="en-US" altLang="zh-CN" sz="2400" b="1" i="0" dirty="0">
                              <a:solidFill>
                                <a:schemeClr val="tx1"/>
                              </a:solidFill>
                              <a:latin typeface="Times New Roman" panose="02020603050405020304" charset="0"/>
                              <a:ea typeface="Times New Roman" panose="02020603050405020304" charset="0"/>
                              <a:cs typeface="Times New Roman" panose="02020603050405020304" charset="0"/>
                            </a:rPr>
                            <a:t>)</a:t>
                          </a:r>
                          <a:endParaRPr lang="zh-CN" altLang="en-US" sz="2400" b="1" i="0" dirty="0">
                            <a:solidFill>
                              <a:schemeClr val="tx1"/>
                            </a:solidFill>
                            <a:latin typeface="Times New Roman" panose="02020603050405020304" charset="0"/>
                            <a:ea typeface="Times New Roman" panose="02020603050405020304" charset="0"/>
                            <a:cs typeface="Times New Roman" panose="02020603050405020304" charset="0"/>
                          </a:endParaRPr>
                        </a:p>
                      </a:txBody>
                      <a:tcPr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0" name="表格 9"/>
              <p:cNvGraphicFramePr>
                <a:graphicFrameLocks noGrp="1"/>
              </p:cNvGraphicFramePr>
              <p:nvPr/>
            </p:nvGraphicFramePr>
            <p:xfrm>
              <a:off x="1770532" y="3665238"/>
              <a:ext cx="1673440" cy="4572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673440"/>
                  </a:tblGrid>
                  <a:tr h="45720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4"/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1" name="表格 10"/>
              <p:cNvGraphicFramePr>
                <a:graphicFrameLocks noGrp="1"/>
              </p:cNvGraphicFramePr>
              <p:nvPr/>
            </p:nvGraphicFramePr>
            <p:xfrm>
              <a:off x="1770532" y="4122438"/>
              <a:ext cx="1673440" cy="4572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67344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</a:tblGrid>
                  <a:tr h="404962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defRPr/>
                          </a:pP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kumimoji="1" lang="en-US" altLang="zh-CN" sz="24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kumimoji="1" lang="en-US" altLang="zh-CN" sz="2400" b="1" i="1" smtClean="0">
                                      <a:solidFill>
                                        <a:schemeClr val="tx1"/>
                                      </a:solidFill>
                                      <a:latin typeface="Cambria Math" charset="0"/>
                                    </a:rPr>
                                    <m:t>𝒆</m:t>
                                  </m:r>
                                </m:e>
                                <m:sub>
                                  <m:r>
                                    <a:rPr kumimoji="1" lang="en-US" altLang="zh-CN" sz="2400" b="1" i="1" smtClean="0">
                                      <a:solidFill>
                                        <a:schemeClr val="tx1"/>
                                      </a:solidFill>
                                      <a:latin typeface="Cambria Math" charset="0"/>
                                    </a:rPr>
                                    <m:t>𝟕</m:t>
                                  </m:r>
                                </m:sub>
                              </m:sSub>
                            </m:oMath>
                          </a14:m>
                          <a:r>
                            <a:rPr lang="en-US" altLang="zh-CN" sz="2400" b="1" i="0" dirty="0">
                              <a:solidFill>
                                <a:schemeClr val="tx1"/>
                              </a:solidFill>
                              <a:latin typeface="Cambria" panose="02040503050406030204" charset="0"/>
                              <a:ea typeface="Cambria" panose="02040503050406030204" charset="0"/>
                              <a:cs typeface="Cambria" panose="02040503050406030204" charset="0"/>
                            </a:rPr>
                            <a:t>: </a:t>
                          </a:r>
                          <a:r>
                            <a:rPr lang="en-US" altLang="zh-CN" sz="2400" b="1" i="0" dirty="0">
                              <a:solidFill>
                                <a:schemeClr val="tx1"/>
                              </a:solidFill>
                              <a:latin typeface="Times New Roman" panose="02020603050405020304" charset="0"/>
                              <a:ea typeface="Times New Roman" panose="02020603050405020304" charset="0"/>
                              <a:cs typeface="Times New Roman" panose="02020603050405020304" charset="0"/>
                            </a:rPr>
                            <a:t>(</a:t>
                          </a:r>
                          <a:r>
                            <a:rPr lang="en-US" altLang="zh-CN" sz="2400" i="1" dirty="0">
                              <a:solidFill>
                                <a:schemeClr val="tx1"/>
                              </a:solidFill>
                              <a:latin typeface="Cambria" panose="02040503050406030204" charset="0"/>
                              <a:ea typeface="Cambria" panose="02040503050406030204" charset="0"/>
                              <a:cs typeface="Cambria" panose="02040503050406030204" charset="0"/>
                            </a:rPr>
                            <a:t>On </a:t>
                          </a:r>
                          <a:r>
                            <a:rPr lang="en-US" altLang="zh-CN" sz="2400" i="0" dirty="0">
                              <a:solidFill>
                                <a:schemeClr val="tx1"/>
                              </a:solidFill>
                              <a:latin typeface="Cambria" panose="02040503050406030204" charset="0"/>
                              <a:ea typeface="Cambria" panose="02040503050406030204" charset="0"/>
                              <a:cs typeface="Cambria" panose="02040503050406030204" charset="0"/>
                            </a:rPr>
                            <a:t>, 3</a:t>
                          </a:r>
                          <a:r>
                            <a:rPr lang="en-US" altLang="zh-CN" sz="2400" b="1" i="0" dirty="0">
                              <a:solidFill>
                                <a:schemeClr val="tx1"/>
                              </a:solidFill>
                              <a:latin typeface="Times New Roman" panose="02020603050405020304" charset="0"/>
                              <a:ea typeface="Times New Roman" panose="02020603050405020304" charset="0"/>
                              <a:cs typeface="Times New Roman" panose="02020603050405020304" charset="0"/>
                            </a:rPr>
                            <a:t>)</a:t>
                          </a:r>
                          <a:endParaRPr lang="zh-CN" altLang="en-US" sz="2400" b="1" i="0" dirty="0">
                            <a:solidFill>
                              <a:schemeClr val="tx1"/>
                            </a:solidFill>
                            <a:latin typeface="Times New Roman" panose="02020603050405020304" charset="0"/>
                            <a:ea typeface="Times New Roman" panose="02020603050405020304" charset="0"/>
                            <a:cs typeface="Times New Roman" panose="02020603050405020304" charset="0"/>
                          </a:endParaRPr>
                        </a:p>
                      </a:txBody>
                      <a:tcPr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1" name="表格 10"/>
              <p:cNvGraphicFramePr>
                <a:graphicFrameLocks noGrp="1"/>
              </p:cNvGraphicFramePr>
              <p:nvPr/>
            </p:nvGraphicFramePr>
            <p:xfrm>
              <a:off x="1770532" y="4122438"/>
              <a:ext cx="1673440" cy="4572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673440"/>
                  </a:tblGrid>
                  <a:tr h="45720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5"/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2" name="表格 11"/>
              <p:cNvGraphicFramePr>
                <a:graphicFrameLocks noGrp="1"/>
              </p:cNvGraphicFramePr>
              <p:nvPr/>
            </p:nvGraphicFramePr>
            <p:xfrm>
              <a:off x="1770531" y="4579638"/>
              <a:ext cx="1673440" cy="4572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67344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</a:tblGrid>
                  <a:tr h="404962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defRPr/>
                          </a:pP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kumimoji="1" lang="en-US" altLang="zh-CN" sz="24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kumimoji="1" lang="en-US" altLang="zh-CN" sz="2400" b="1" i="1" smtClean="0">
                                      <a:solidFill>
                                        <a:schemeClr val="tx1"/>
                                      </a:solidFill>
                                      <a:latin typeface="Cambria Math" charset="0"/>
                                    </a:rPr>
                                    <m:t>𝒆</m:t>
                                  </m:r>
                                </m:e>
                                <m:sub>
                                  <m:r>
                                    <a:rPr kumimoji="1" lang="en-US" altLang="zh-CN" sz="2400" b="1" i="1" smtClean="0">
                                      <a:solidFill>
                                        <a:schemeClr val="tx1"/>
                                      </a:solidFill>
                                      <a:latin typeface="Cambria Math" charset="0"/>
                                    </a:rPr>
                                    <m:t>𝟒</m:t>
                                  </m:r>
                                </m:sub>
                              </m:sSub>
                            </m:oMath>
                          </a14:m>
                          <a:r>
                            <a:rPr lang="en-US" altLang="zh-CN" sz="2400" b="1" i="0" dirty="0">
                              <a:solidFill>
                                <a:schemeClr val="tx1"/>
                              </a:solidFill>
                              <a:latin typeface="Cambria" panose="02040503050406030204" charset="0"/>
                              <a:ea typeface="Cambria" panose="02040503050406030204" charset="0"/>
                              <a:cs typeface="Cambria" panose="02040503050406030204" charset="0"/>
                            </a:rPr>
                            <a:t>: </a:t>
                          </a:r>
                          <a:r>
                            <a:rPr lang="en-US" altLang="zh-CN" sz="2400" b="1" i="0" dirty="0">
                              <a:solidFill>
                                <a:schemeClr val="tx1"/>
                              </a:solidFill>
                              <a:latin typeface="Times New Roman" panose="02020603050405020304" charset="0"/>
                              <a:ea typeface="Times New Roman" panose="02020603050405020304" charset="0"/>
                              <a:cs typeface="Times New Roman" panose="02020603050405020304" charset="0"/>
                            </a:rPr>
                            <a:t>(</a:t>
                          </a:r>
                          <a:r>
                            <a:rPr lang="en-US" altLang="zh-CN" sz="2400" i="1" dirty="0">
                              <a:solidFill>
                                <a:schemeClr val="tx1"/>
                              </a:solidFill>
                              <a:latin typeface="Cambria" panose="02040503050406030204" charset="0"/>
                              <a:ea typeface="Cambria" panose="02040503050406030204" charset="0"/>
                              <a:cs typeface="Cambria" panose="02040503050406030204" charset="0"/>
                            </a:rPr>
                            <a:t>On </a:t>
                          </a:r>
                          <a:r>
                            <a:rPr lang="en-US" altLang="zh-CN" sz="2400" i="0" dirty="0">
                              <a:solidFill>
                                <a:schemeClr val="tx1"/>
                              </a:solidFill>
                              <a:latin typeface="Cambria" panose="02040503050406030204" charset="0"/>
                              <a:ea typeface="Cambria" panose="02040503050406030204" charset="0"/>
                              <a:cs typeface="Cambria" panose="02040503050406030204" charset="0"/>
                            </a:rPr>
                            <a:t>, 2</a:t>
                          </a:r>
                          <a:r>
                            <a:rPr lang="en-US" altLang="zh-CN" sz="2400" b="1" i="0" dirty="0">
                              <a:solidFill>
                                <a:schemeClr val="tx1"/>
                              </a:solidFill>
                              <a:latin typeface="Times New Roman" panose="02020603050405020304" charset="0"/>
                              <a:ea typeface="Times New Roman" panose="02020603050405020304" charset="0"/>
                              <a:cs typeface="Times New Roman" panose="02020603050405020304" charset="0"/>
                            </a:rPr>
                            <a:t>)</a:t>
                          </a:r>
                          <a:endParaRPr lang="zh-CN" altLang="en-US" sz="2400" b="1" i="0" dirty="0">
                            <a:solidFill>
                              <a:schemeClr val="tx1"/>
                            </a:solidFill>
                            <a:latin typeface="Times New Roman" panose="02020603050405020304" charset="0"/>
                            <a:ea typeface="Times New Roman" panose="02020603050405020304" charset="0"/>
                            <a:cs typeface="Times New Roman" panose="02020603050405020304" charset="0"/>
                          </a:endParaRPr>
                        </a:p>
                      </a:txBody>
                      <a:tcPr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2" name="表格 11"/>
              <p:cNvGraphicFramePr>
                <a:graphicFrameLocks noGrp="1"/>
              </p:cNvGraphicFramePr>
              <p:nvPr/>
            </p:nvGraphicFramePr>
            <p:xfrm>
              <a:off x="1770531" y="4579638"/>
              <a:ext cx="1673440" cy="4572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673440"/>
                  </a:tblGrid>
                  <a:tr h="45720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6"/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  <p:cxnSp>
        <p:nvCxnSpPr>
          <p:cNvPr id="13" name="直线箭头连接符 12"/>
          <p:cNvCxnSpPr/>
          <p:nvPr/>
        </p:nvCxnSpPr>
        <p:spPr>
          <a:xfrm>
            <a:off x="1770531" y="2441271"/>
            <a:ext cx="836720" cy="678568"/>
          </a:xfrm>
          <a:prstGeom prst="straightConnector1">
            <a:avLst/>
          </a:prstGeom>
          <a:ln w="38100">
            <a:solidFill>
              <a:schemeClr val="tx1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文本框 13"/>
              <p:cNvSpPr txBox="1"/>
              <p:nvPr/>
            </p:nvSpPr>
            <p:spPr>
              <a:xfrm>
                <a:off x="1985317" y="2274515"/>
                <a:ext cx="937031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zh-CN" sz="2400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zh-CN" sz="2400" b="1" i="1">
                              <a:latin typeface="Cambria Math" charset="0"/>
                            </a:rPr>
                            <m:t>𝒉</m:t>
                          </m:r>
                        </m:e>
                        <m:sub>
                          <m:r>
                            <a:rPr kumimoji="1" lang="en-US" altLang="zh-CN" sz="2400" b="1" i="1">
                              <a:latin typeface="Cambria Math" charset="0"/>
                            </a:rPr>
                            <m:t>𝟏</m:t>
                          </m:r>
                        </m:sub>
                      </m:sSub>
                    </m:oMath>
                  </m:oMathPara>
                </a14:m>
                <a:endParaRPr kumimoji="1" lang="zh-CN" altLang="en-US" sz="2400" b="1" dirty="0"/>
              </a:p>
            </p:txBody>
          </p:sp>
        </mc:Choice>
        <mc:Fallback xmlns="">
          <p:sp>
            <p:nvSpPr>
              <p:cNvPr id="14" name="文本框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5317" y="2274515"/>
                <a:ext cx="937031" cy="369332"/>
              </a:xfrm>
              <a:prstGeom prst="rect">
                <a:avLst/>
              </a:prstGeom>
              <a:blipFill rotWithShape="1">
                <a:blip r:embed="rId7"/>
                <a:stretch>
                  <a:fillRect l="-33" t="-157" r="8" b="9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5" name="组 14"/>
          <p:cNvGrpSpPr/>
          <p:nvPr/>
        </p:nvGrpSpPr>
        <p:grpSpPr>
          <a:xfrm>
            <a:off x="1313131" y="1966358"/>
            <a:ext cx="432445" cy="432496"/>
            <a:chOff x="3335252" y="382196"/>
            <a:chExt cx="432445" cy="432496"/>
          </a:xfrm>
          <a:noFill/>
        </p:grpSpPr>
        <p:sp>
          <p:nvSpPr>
            <p:cNvPr id="16" name="椭圆 15"/>
            <p:cNvSpPr/>
            <p:nvPr/>
          </p:nvSpPr>
          <p:spPr>
            <a:xfrm>
              <a:off x="3335252" y="382196"/>
              <a:ext cx="432000" cy="43249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2400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7" name="文本框 16"/>
                <p:cNvSpPr txBox="1"/>
                <p:nvPr/>
              </p:nvSpPr>
              <p:spPr>
                <a:xfrm>
                  <a:off x="3367010" y="393790"/>
                  <a:ext cx="400687" cy="369332"/>
                </a:xfrm>
                <a:prstGeom prst="rect">
                  <a:avLst/>
                </a:prstGeom>
                <a:grp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kumimoji="1" lang="en-US" altLang="zh-CN" sz="2400" b="1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kumimoji="1" lang="en-US" altLang="zh-CN" sz="2400" b="1" i="1">
                                <a:latin typeface="Cambria Math" panose="02040503050406030204" charset="0"/>
                              </a:rPr>
                              <m:t>𝒆</m:t>
                            </m:r>
                          </m:e>
                          <m:sub>
                            <m:r>
                              <a:rPr kumimoji="1" lang="en-US" altLang="zh-CN" sz="2400" b="1" i="1" smtClean="0">
                                <a:latin typeface="Cambria Math" panose="02040503050406030204" charset="0"/>
                              </a:rPr>
                              <m:t>𝟑</m:t>
                            </m:r>
                          </m:sub>
                        </m:sSub>
                      </m:oMath>
                    </m:oMathPara>
                  </a14:m>
                  <a:endParaRPr kumimoji="1" lang="zh-CN" altLang="en-US" sz="2400" b="1" dirty="0"/>
                </a:p>
              </p:txBody>
            </p:sp>
          </mc:Choice>
          <mc:Fallback xmlns="">
            <p:sp>
              <p:nvSpPr>
                <p:cNvPr id="17" name="文本框 1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367010" y="393790"/>
                  <a:ext cx="400687" cy="369332"/>
                </a:xfrm>
                <a:prstGeom prst="rect">
                  <a:avLst/>
                </a:prstGeom>
                <a:blipFill rotWithShape="1">
                  <a:blip r:embed="rId8"/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cxnSp>
        <p:nvCxnSpPr>
          <p:cNvPr id="4" name="直线连接符 3"/>
          <p:cNvCxnSpPr/>
          <p:nvPr/>
        </p:nvCxnSpPr>
        <p:spPr>
          <a:xfrm>
            <a:off x="4417598" y="1565182"/>
            <a:ext cx="17930" cy="4638394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表格 4"/>
              <p:cNvGraphicFramePr>
                <a:graphicFrameLocks noGrp="1"/>
              </p:cNvGraphicFramePr>
              <p:nvPr/>
            </p:nvGraphicFramePr>
            <p:xfrm>
              <a:off x="5400070" y="3227276"/>
              <a:ext cx="691759" cy="18288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691759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</a:tblGrid>
                  <a:tr h="45720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1" lang="en-US" altLang="zh-CN" sz="2400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charset="0"/>
                                  </a:rPr>
                                  <m:t>𝟐</m:t>
                                </m:r>
                              </m:oMath>
                            </m:oMathPara>
                          </a14:m>
                          <a:endParaRPr lang="zh-CN" altLang="en-US" sz="2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1" lang="en-US" altLang="zh-CN" sz="2400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charset="0"/>
                                  </a:rPr>
                                  <m:t>𝟐</m:t>
                                </m:r>
                              </m:oMath>
                            </m:oMathPara>
                          </a14:m>
                          <a:endParaRPr lang="zh-CN" altLang="en-US" sz="2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1" lang="en-US" altLang="zh-CN" sz="2400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charset="0"/>
                                  </a:rPr>
                                  <m:t>𝟐</m:t>
                                </m:r>
                              </m:oMath>
                            </m:oMathPara>
                          </a14:m>
                          <a:endParaRPr lang="zh-CN" altLang="en-US" sz="2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1" lang="en-US" altLang="zh-CN" sz="2400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charset="0"/>
                                  </a:rPr>
                                  <m:t>𝟐</m:t>
                                </m:r>
                              </m:oMath>
                            </m:oMathPara>
                          </a14:m>
                          <a:endParaRPr lang="zh-CN" altLang="en-US" sz="2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表格 4"/>
              <p:cNvGraphicFramePr>
                <a:graphicFrameLocks noGrp="1"/>
              </p:cNvGraphicFramePr>
              <p:nvPr/>
            </p:nvGraphicFramePr>
            <p:xfrm>
              <a:off x="5400070" y="3227276"/>
              <a:ext cx="691759" cy="18288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691759"/>
                  </a:tblGrid>
                  <a:tr h="45720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9"/>
                        </a:blipFill>
                      </a:tcPr>
                    </a:tc>
                  </a:tr>
                  <a:tr h="45720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9"/>
                        </a:blipFill>
                      </a:tcPr>
                    </a:tc>
                  </a:tr>
                  <a:tr h="45720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9"/>
                        </a:blipFill>
                      </a:tcPr>
                    </a:tc>
                  </a:tr>
                  <a:tr h="45720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9"/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6" name="表格 25"/>
              <p:cNvGraphicFramePr>
                <a:graphicFrameLocks noGrp="1"/>
              </p:cNvGraphicFramePr>
              <p:nvPr/>
            </p:nvGraphicFramePr>
            <p:xfrm>
              <a:off x="7757412" y="3208038"/>
              <a:ext cx="691759" cy="18288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691759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</a:tblGrid>
                  <a:tr h="45720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1" lang="en-US" altLang="zh-CN" sz="2400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charset="0"/>
                                  </a:rPr>
                                  <m:t>𝟖</m:t>
                                </m:r>
                              </m:oMath>
                            </m:oMathPara>
                          </a14:m>
                          <a:endParaRPr lang="zh-CN" altLang="en-US" sz="2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1" lang="en-US" altLang="zh-CN" sz="2400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charset="0"/>
                                  </a:rPr>
                                  <m:t>𝟔</m:t>
                                </m:r>
                              </m:oMath>
                            </m:oMathPara>
                          </a14:m>
                          <a:endParaRPr lang="zh-CN" altLang="en-US" sz="2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1" lang="en-US" altLang="zh-CN" sz="2400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charset="0"/>
                                  </a:rPr>
                                  <m:t>𝟑</m:t>
                                </m:r>
                              </m:oMath>
                            </m:oMathPara>
                          </a14:m>
                          <a:endParaRPr lang="zh-CN" altLang="en-US" sz="2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1" lang="en-US" altLang="zh-CN" sz="2400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charset="0"/>
                                  </a:rPr>
                                  <m:t>𝟐</m:t>
                                </m:r>
                              </m:oMath>
                            </m:oMathPara>
                          </a14:m>
                          <a:endParaRPr lang="zh-CN" altLang="en-US" sz="2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6" name="表格 25"/>
              <p:cNvGraphicFramePr>
                <a:graphicFrameLocks noGrp="1"/>
              </p:cNvGraphicFramePr>
              <p:nvPr/>
            </p:nvGraphicFramePr>
            <p:xfrm>
              <a:off x="7757412" y="3208038"/>
              <a:ext cx="691759" cy="18288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691759"/>
                  </a:tblGrid>
                  <a:tr h="45720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10"/>
                        </a:blipFill>
                      </a:tcPr>
                    </a:tc>
                  </a:tr>
                  <a:tr h="45720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10"/>
                        </a:blipFill>
                      </a:tcPr>
                    </a:tc>
                  </a:tr>
                  <a:tr h="45720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10"/>
                        </a:blipFill>
                      </a:tcPr>
                    </a:tc>
                  </a:tr>
                  <a:tr h="45720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10"/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  <p:sp>
        <p:nvSpPr>
          <p:cNvPr id="6" name="矩形 5"/>
          <p:cNvSpPr/>
          <p:nvPr/>
        </p:nvSpPr>
        <p:spPr>
          <a:xfrm>
            <a:off x="5105390" y="2309862"/>
            <a:ext cx="136447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sz="2400" b="1">
                <a:latin typeface="Arial" panose="020B0604020202090204" pitchFamily="34" charset="0"/>
                <a:ea typeface="Arial" panose="020B0604020202090204" pitchFamily="34" charset="0"/>
                <a:cs typeface="Arial" panose="020B0604020202090204" pitchFamily="34" charset="0"/>
              </a:rPr>
              <a:t>Counter</a:t>
            </a:r>
          </a:p>
          <a:p>
            <a:pPr algn="ctr"/>
            <a:r>
              <a:rPr lang="en-US" altLang="zh-CN" sz="2400" b="1" dirty="0">
                <a:latin typeface="Arial" panose="020B0604020202090204" pitchFamily="34" charset="0"/>
                <a:ea typeface="Arial" panose="020B0604020202090204" pitchFamily="34" charset="0"/>
                <a:cs typeface="Arial" panose="020B0604020202090204" pitchFamily="34" charset="0"/>
              </a:rPr>
              <a:t>in Array</a:t>
            </a:r>
            <a:endParaRPr lang="zh-CN" altLang="en-US" sz="2400" dirty="0"/>
          </a:p>
        </p:txBody>
      </p:sp>
      <p:sp>
        <p:nvSpPr>
          <p:cNvPr id="29" name="矩形 28"/>
          <p:cNvSpPr/>
          <p:nvPr/>
        </p:nvSpPr>
        <p:spPr>
          <a:xfrm>
            <a:off x="7420251" y="2304165"/>
            <a:ext cx="1366079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sz="2400" b="1" dirty="0">
                <a:latin typeface="Arial" panose="020B0604020202090204" pitchFamily="34" charset="0"/>
                <a:ea typeface="Arial" panose="020B0604020202090204" pitchFamily="34" charset="0"/>
                <a:cs typeface="Arial" panose="020B0604020202090204" pitchFamily="34" charset="0"/>
              </a:rPr>
              <a:t>Array of</a:t>
            </a:r>
          </a:p>
          <a:p>
            <a:pPr algn="ctr"/>
            <a:r>
              <a:rPr lang="en-US" altLang="zh-CN" sz="2400" b="1" dirty="0">
                <a:latin typeface="Arial" panose="020B0604020202090204" pitchFamily="34" charset="0"/>
                <a:ea typeface="Arial" panose="020B0604020202090204" pitchFamily="34" charset="0"/>
                <a:cs typeface="Arial" panose="020B0604020202090204" pitchFamily="34" charset="0"/>
              </a:rPr>
              <a:t>Values</a:t>
            </a:r>
            <a:endParaRPr lang="zh-CN" altLang="en-US" sz="2400" dirty="0"/>
          </a:p>
        </p:txBody>
      </p:sp>
      <p:cxnSp>
        <p:nvCxnSpPr>
          <p:cNvPr id="18" name="直线箭头连接符 17"/>
          <p:cNvCxnSpPr/>
          <p:nvPr/>
        </p:nvCxnSpPr>
        <p:spPr>
          <a:xfrm flipV="1">
            <a:off x="6199404" y="3478306"/>
            <a:ext cx="1440000" cy="0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线箭头连接符 29"/>
          <p:cNvCxnSpPr/>
          <p:nvPr/>
        </p:nvCxnSpPr>
        <p:spPr>
          <a:xfrm flipV="1">
            <a:off x="6199404" y="3914041"/>
            <a:ext cx="1440000" cy="0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线箭头连接符 30"/>
          <p:cNvCxnSpPr/>
          <p:nvPr/>
        </p:nvCxnSpPr>
        <p:spPr>
          <a:xfrm flipV="1">
            <a:off x="6199404" y="4362655"/>
            <a:ext cx="1440000" cy="0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线箭头连接符 31"/>
          <p:cNvCxnSpPr/>
          <p:nvPr/>
        </p:nvCxnSpPr>
        <p:spPr>
          <a:xfrm flipV="1">
            <a:off x="6199404" y="4811269"/>
            <a:ext cx="1440000" cy="0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矩形 32"/>
          <p:cNvSpPr/>
          <p:nvPr/>
        </p:nvSpPr>
        <p:spPr>
          <a:xfrm>
            <a:off x="6336158" y="4942018"/>
            <a:ext cx="11769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sz="2400" b="1">
                <a:latin typeface="Arial" panose="020B0604020202090204" pitchFamily="34" charset="0"/>
                <a:ea typeface="Arial" panose="020B0604020202090204" pitchFamily="34" charset="0"/>
                <a:cs typeface="Arial" panose="020B0604020202090204" pitchFamily="34" charset="0"/>
              </a:rPr>
              <a:t>cmpeq</a:t>
            </a:r>
            <a:endParaRPr lang="zh-CN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zh-CN" sz="3600" b="1" dirty="0">
                <a:latin typeface="Arial" panose="020B0604020202090204" pitchFamily="34" charset="0"/>
                <a:ea typeface="Arial" panose="020B0604020202090204" pitchFamily="34" charset="0"/>
                <a:cs typeface="Arial" panose="020B0604020202090204" pitchFamily="34" charset="0"/>
              </a:rPr>
              <a:t>On-Off sketch: Finding Persistent Items</a:t>
            </a:r>
            <a:endParaRPr kumimoji="1" lang="zh-CN" altLang="en-US" sz="3600" b="1" dirty="0">
              <a:latin typeface="Arial" panose="020B0604020202090204" pitchFamily="34" charset="0"/>
              <a:ea typeface="Arial" panose="020B0604020202090204" pitchFamily="34" charset="0"/>
              <a:cs typeface="Arial" panose="020B0604020202090204" pitchFamily="34" charset="0"/>
            </a:endParaRPr>
          </a:p>
        </p:txBody>
      </p:sp>
      <p:graphicFrame>
        <p:nvGraphicFramePr>
          <p:cNvPr id="8" name="表格 7"/>
          <p:cNvGraphicFramePr>
            <a:graphicFrameLocks noGrp="1"/>
          </p:cNvGraphicFramePr>
          <p:nvPr/>
        </p:nvGraphicFramePr>
        <p:xfrm>
          <a:off x="1985317" y="5275122"/>
          <a:ext cx="1243870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38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0815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2400" i="1" dirty="0">
                          <a:solidFill>
                            <a:schemeClr val="tx1"/>
                          </a:solidFill>
                          <a:latin typeface="Cambria" panose="02040503050406030204" charset="0"/>
                          <a:ea typeface="Cambria" panose="02040503050406030204" charset="0"/>
                          <a:cs typeface="Cambria" panose="02040503050406030204" charset="0"/>
                        </a:rPr>
                        <a:t>On </a:t>
                      </a:r>
                      <a:r>
                        <a:rPr lang="en-US" altLang="zh-CN" sz="2400" i="0" dirty="0">
                          <a:solidFill>
                            <a:schemeClr val="tx1"/>
                          </a:solidFill>
                          <a:latin typeface="Cambria" panose="02040503050406030204" charset="0"/>
                          <a:ea typeface="Cambria" panose="02040503050406030204" charset="0"/>
                          <a:cs typeface="Cambria" panose="02040503050406030204" charset="0"/>
                        </a:rPr>
                        <a:t>, 2</a:t>
                      </a:r>
                      <a:endParaRPr lang="zh-CN" altLang="en-US" sz="2400" i="0" dirty="0">
                        <a:solidFill>
                          <a:schemeClr val="tx1"/>
                        </a:solidFill>
                        <a:latin typeface="Cambria" panose="02040503050406030204" charset="0"/>
                        <a:ea typeface="Cambria" panose="02040503050406030204" charset="0"/>
                        <a:cs typeface="Cambria" panose="0204050305040603020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9" name="表格 8"/>
              <p:cNvGraphicFramePr>
                <a:graphicFrameLocks noGrp="1"/>
              </p:cNvGraphicFramePr>
              <p:nvPr/>
            </p:nvGraphicFramePr>
            <p:xfrm>
              <a:off x="1770533" y="3208038"/>
              <a:ext cx="1673440" cy="4572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67344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</a:tblGrid>
                  <a:tr h="404962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defRPr/>
                          </a:pP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kumimoji="1" lang="en-US" altLang="zh-CN" sz="24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kumimoji="1" lang="en-US" altLang="zh-CN" sz="2400" b="1" i="1" smtClean="0">
                                      <a:solidFill>
                                        <a:schemeClr val="tx1"/>
                                      </a:solidFill>
                                      <a:latin typeface="Cambria Math" charset="0"/>
                                    </a:rPr>
                                    <m:t>𝒆</m:t>
                                  </m:r>
                                </m:e>
                                <m:sub>
                                  <m:r>
                                    <a:rPr kumimoji="1" lang="en-US" altLang="zh-CN" sz="2400" b="1" i="1" smtClean="0">
                                      <a:solidFill>
                                        <a:schemeClr val="tx1"/>
                                      </a:solidFill>
                                      <a:latin typeface="Cambria Math" charset="0"/>
                                    </a:rPr>
                                    <m:t>𝟏</m:t>
                                  </m:r>
                                </m:sub>
                              </m:sSub>
                            </m:oMath>
                          </a14:m>
                          <a:r>
                            <a:rPr lang="en-US" altLang="zh-CN" sz="2400" b="1" i="0" dirty="0">
                              <a:solidFill>
                                <a:schemeClr val="tx1"/>
                              </a:solidFill>
                              <a:latin typeface="Cambria" panose="02040503050406030204" charset="0"/>
                              <a:ea typeface="Cambria" panose="02040503050406030204" charset="0"/>
                              <a:cs typeface="Cambria" panose="02040503050406030204" charset="0"/>
                            </a:rPr>
                            <a:t>: </a:t>
                          </a:r>
                          <a:r>
                            <a:rPr lang="en-US" altLang="zh-CN" sz="2400" b="1" i="0" dirty="0">
                              <a:solidFill>
                                <a:schemeClr val="tx1"/>
                              </a:solidFill>
                              <a:latin typeface="Times New Roman" panose="02020603050405020304" charset="0"/>
                              <a:ea typeface="Times New Roman" panose="02020603050405020304" charset="0"/>
                              <a:cs typeface="Times New Roman" panose="02020603050405020304" charset="0"/>
                            </a:rPr>
                            <a:t>(</a:t>
                          </a:r>
                          <a:r>
                            <a:rPr lang="en-US" altLang="zh-CN" sz="2400" i="1" dirty="0">
                              <a:solidFill>
                                <a:schemeClr val="tx1"/>
                              </a:solidFill>
                              <a:latin typeface="Cambria" panose="02040503050406030204" charset="0"/>
                              <a:ea typeface="Cambria" panose="02040503050406030204" charset="0"/>
                              <a:cs typeface="Cambria" panose="02040503050406030204" charset="0"/>
                            </a:rPr>
                            <a:t>On </a:t>
                          </a:r>
                          <a:r>
                            <a:rPr lang="en-US" altLang="zh-CN" sz="2400" i="0" dirty="0">
                              <a:solidFill>
                                <a:schemeClr val="tx1"/>
                              </a:solidFill>
                              <a:latin typeface="Cambria" panose="02040503050406030204" charset="0"/>
                              <a:ea typeface="Cambria" panose="02040503050406030204" charset="0"/>
                              <a:cs typeface="Cambria" panose="02040503050406030204" charset="0"/>
                            </a:rPr>
                            <a:t>, 8</a:t>
                          </a:r>
                          <a:r>
                            <a:rPr lang="en-US" altLang="zh-CN" sz="2400" b="1" i="0" dirty="0">
                              <a:solidFill>
                                <a:schemeClr val="tx1"/>
                              </a:solidFill>
                              <a:latin typeface="Times New Roman" panose="02020603050405020304" charset="0"/>
                              <a:ea typeface="Times New Roman" panose="02020603050405020304" charset="0"/>
                              <a:cs typeface="Times New Roman" panose="02020603050405020304" charset="0"/>
                            </a:rPr>
                            <a:t>)</a:t>
                          </a:r>
                          <a:endParaRPr lang="zh-CN" altLang="en-US" sz="2400" b="1" i="0" dirty="0">
                            <a:solidFill>
                              <a:schemeClr val="tx1"/>
                            </a:solidFill>
                            <a:latin typeface="Times New Roman" panose="02020603050405020304" charset="0"/>
                            <a:ea typeface="Times New Roman" panose="02020603050405020304" charset="0"/>
                            <a:cs typeface="Times New Roman" panose="02020603050405020304" charset="0"/>
                          </a:endParaRPr>
                        </a:p>
                      </a:txBody>
                      <a:tcPr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9" name="表格 8"/>
              <p:cNvGraphicFramePr>
                <a:graphicFrameLocks noGrp="1"/>
              </p:cNvGraphicFramePr>
              <p:nvPr/>
            </p:nvGraphicFramePr>
            <p:xfrm>
              <a:off x="1770533" y="3208038"/>
              <a:ext cx="1673440" cy="4572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673440"/>
                  </a:tblGrid>
                  <a:tr h="45720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0" name="表格 9"/>
              <p:cNvGraphicFramePr>
                <a:graphicFrameLocks noGrp="1"/>
              </p:cNvGraphicFramePr>
              <p:nvPr/>
            </p:nvGraphicFramePr>
            <p:xfrm>
              <a:off x="1770532" y="3665238"/>
              <a:ext cx="1673440" cy="4572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67344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</a:tblGrid>
                  <a:tr h="404962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defRPr/>
                          </a:pP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kumimoji="1" lang="en-US" altLang="zh-CN" sz="24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kumimoji="1" lang="en-US" altLang="zh-CN" sz="2400" b="1" i="1" smtClean="0">
                                      <a:solidFill>
                                        <a:schemeClr val="tx1"/>
                                      </a:solidFill>
                                      <a:latin typeface="Cambria Math" charset="0"/>
                                    </a:rPr>
                                    <m:t>𝒆</m:t>
                                  </m:r>
                                </m:e>
                                <m:sub>
                                  <m:r>
                                    <a:rPr kumimoji="1" lang="en-US" altLang="zh-CN" sz="2400" b="1" i="1" smtClean="0">
                                      <a:solidFill>
                                        <a:schemeClr val="tx1"/>
                                      </a:solidFill>
                                      <a:latin typeface="Cambria Math" charset="0"/>
                                    </a:rPr>
                                    <m:t>𝟗</m:t>
                                  </m:r>
                                </m:sub>
                              </m:sSub>
                            </m:oMath>
                          </a14:m>
                          <a:r>
                            <a:rPr lang="en-US" altLang="zh-CN" sz="2400" b="1" i="0" dirty="0">
                              <a:solidFill>
                                <a:schemeClr val="tx1"/>
                              </a:solidFill>
                              <a:latin typeface="Cambria" panose="02040503050406030204" charset="0"/>
                              <a:ea typeface="Cambria" panose="02040503050406030204" charset="0"/>
                              <a:cs typeface="Cambria" panose="02040503050406030204" charset="0"/>
                            </a:rPr>
                            <a:t>: </a:t>
                          </a:r>
                          <a:r>
                            <a:rPr lang="en-US" altLang="zh-CN" sz="2400" b="1" i="0" dirty="0">
                              <a:solidFill>
                                <a:schemeClr val="tx1"/>
                              </a:solidFill>
                              <a:latin typeface="Times New Roman" panose="02020603050405020304" charset="0"/>
                              <a:ea typeface="Times New Roman" panose="02020603050405020304" charset="0"/>
                              <a:cs typeface="Times New Roman" panose="02020603050405020304" charset="0"/>
                            </a:rPr>
                            <a:t>(</a:t>
                          </a:r>
                          <a:r>
                            <a:rPr lang="en-US" altLang="zh-CN" sz="2400" i="1" dirty="0">
                              <a:solidFill>
                                <a:schemeClr val="tx1"/>
                              </a:solidFill>
                              <a:latin typeface="Cambria" panose="02040503050406030204" charset="0"/>
                              <a:ea typeface="Cambria" panose="02040503050406030204" charset="0"/>
                              <a:cs typeface="Cambria" panose="02040503050406030204" charset="0"/>
                            </a:rPr>
                            <a:t>Off </a:t>
                          </a:r>
                          <a:r>
                            <a:rPr lang="en-US" altLang="zh-CN" sz="2400" i="0" dirty="0">
                              <a:solidFill>
                                <a:schemeClr val="tx1"/>
                              </a:solidFill>
                              <a:latin typeface="Cambria" panose="02040503050406030204" charset="0"/>
                              <a:ea typeface="Cambria" panose="02040503050406030204" charset="0"/>
                              <a:cs typeface="Cambria" panose="02040503050406030204" charset="0"/>
                            </a:rPr>
                            <a:t>, 6</a:t>
                          </a:r>
                          <a:r>
                            <a:rPr lang="en-US" altLang="zh-CN" sz="2400" b="1" i="0" dirty="0">
                              <a:solidFill>
                                <a:schemeClr val="tx1"/>
                              </a:solidFill>
                              <a:latin typeface="Times New Roman" panose="02020603050405020304" charset="0"/>
                              <a:ea typeface="Times New Roman" panose="02020603050405020304" charset="0"/>
                              <a:cs typeface="Times New Roman" panose="02020603050405020304" charset="0"/>
                            </a:rPr>
                            <a:t>)</a:t>
                          </a:r>
                          <a:endParaRPr lang="zh-CN" altLang="en-US" sz="2400" b="1" i="0" dirty="0">
                            <a:solidFill>
                              <a:schemeClr val="tx1"/>
                            </a:solidFill>
                            <a:latin typeface="Times New Roman" panose="02020603050405020304" charset="0"/>
                            <a:ea typeface="Times New Roman" panose="02020603050405020304" charset="0"/>
                            <a:cs typeface="Times New Roman" panose="02020603050405020304" charset="0"/>
                          </a:endParaRPr>
                        </a:p>
                      </a:txBody>
                      <a:tcPr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0" name="表格 9"/>
              <p:cNvGraphicFramePr>
                <a:graphicFrameLocks noGrp="1"/>
              </p:cNvGraphicFramePr>
              <p:nvPr/>
            </p:nvGraphicFramePr>
            <p:xfrm>
              <a:off x="1770532" y="3665238"/>
              <a:ext cx="1673440" cy="4572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673440"/>
                  </a:tblGrid>
                  <a:tr h="45720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4"/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1" name="表格 10"/>
              <p:cNvGraphicFramePr>
                <a:graphicFrameLocks noGrp="1"/>
              </p:cNvGraphicFramePr>
              <p:nvPr/>
            </p:nvGraphicFramePr>
            <p:xfrm>
              <a:off x="1770532" y="4122438"/>
              <a:ext cx="1673440" cy="4572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67344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</a:tblGrid>
                  <a:tr h="404962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defRPr/>
                          </a:pP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kumimoji="1" lang="en-US" altLang="zh-CN" sz="24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kumimoji="1" lang="en-US" altLang="zh-CN" sz="2400" b="1" i="1" smtClean="0">
                                      <a:solidFill>
                                        <a:schemeClr val="tx1"/>
                                      </a:solidFill>
                                      <a:latin typeface="Cambria Math" charset="0"/>
                                    </a:rPr>
                                    <m:t>𝒆</m:t>
                                  </m:r>
                                </m:e>
                                <m:sub>
                                  <m:r>
                                    <a:rPr kumimoji="1" lang="en-US" altLang="zh-CN" sz="2400" b="1" i="1" smtClean="0">
                                      <a:solidFill>
                                        <a:schemeClr val="tx1"/>
                                      </a:solidFill>
                                      <a:latin typeface="Cambria Math" charset="0"/>
                                    </a:rPr>
                                    <m:t>𝟕</m:t>
                                  </m:r>
                                </m:sub>
                              </m:sSub>
                            </m:oMath>
                          </a14:m>
                          <a:r>
                            <a:rPr lang="en-US" altLang="zh-CN" sz="2400" b="1" i="0" dirty="0">
                              <a:solidFill>
                                <a:schemeClr val="tx1"/>
                              </a:solidFill>
                              <a:latin typeface="Cambria" panose="02040503050406030204" charset="0"/>
                              <a:ea typeface="Cambria" panose="02040503050406030204" charset="0"/>
                              <a:cs typeface="Cambria" panose="02040503050406030204" charset="0"/>
                            </a:rPr>
                            <a:t>: </a:t>
                          </a:r>
                          <a:r>
                            <a:rPr lang="en-US" altLang="zh-CN" sz="2400" b="1" i="0" dirty="0">
                              <a:solidFill>
                                <a:schemeClr val="tx1"/>
                              </a:solidFill>
                              <a:latin typeface="Times New Roman" panose="02020603050405020304" charset="0"/>
                              <a:ea typeface="Times New Roman" panose="02020603050405020304" charset="0"/>
                              <a:cs typeface="Times New Roman" panose="02020603050405020304" charset="0"/>
                            </a:rPr>
                            <a:t>(</a:t>
                          </a:r>
                          <a:r>
                            <a:rPr lang="en-US" altLang="zh-CN" sz="2400" i="1" dirty="0">
                              <a:solidFill>
                                <a:schemeClr val="tx1"/>
                              </a:solidFill>
                              <a:latin typeface="Cambria" panose="02040503050406030204" charset="0"/>
                              <a:ea typeface="Cambria" panose="02040503050406030204" charset="0"/>
                              <a:cs typeface="Cambria" panose="02040503050406030204" charset="0"/>
                            </a:rPr>
                            <a:t>On </a:t>
                          </a:r>
                          <a:r>
                            <a:rPr lang="en-US" altLang="zh-CN" sz="2400" i="0" dirty="0">
                              <a:solidFill>
                                <a:schemeClr val="tx1"/>
                              </a:solidFill>
                              <a:latin typeface="Cambria" panose="02040503050406030204" charset="0"/>
                              <a:ea typeface="Cambria" panose="02040503050406030204" charset="0"/>
                              <a:cs typeface="Cambria" panose="02040503050406030204" charset="0"/>
                            </a:rPr>
                            <a:t>, 3</a:t>
                          </a:r>
                          <a:r>
                            <a:rPr lang="en-US" altLang="zh-CN" sz="2400" b="1" i="0" dirty="0">
                              <a:solidFill>
                                <a:schemeClr val="tx1"/>
                              </a:solidFill>
                              <a:latin typeface="Times New Roman" panose="02020603050405020304" charset="0"/>
                              <a:ea typeface="Times New Roman" panose="02020603050405020304" charset="0"/>
                              <a:cs typeface="Times New Roman" panose="02020603050405020304" charset="0"/>
                            </a:rPr>
                            <a:t>)</a:t>
                          </a:r>
                          <a:endParaRPr lang="zh-CN" altLang="en-US" sz="2400" b="1" i="0" dirty="0">
                            <a:solidFill>
                              <a:schemeClr val="tx1"/>
                            </a:solidFill>
                            <a:latin typeface="Times New Roman" panose="02020603050405020304" charset="0"/>
                            <a:ea typeface="Times New Roman" panose="02020603050405020304" charset="0"/>
                            <a:cs typeface="Times New Roman" panose="02020603050405020304" charset="0"/>
                          </a:endParaRPr>
                        </a:p>
                      </a:txBody>
                      <a:tcPr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1" name="表格 10"/>
              <p:cNvGraphicFramePr>
                <a:graphicFrameLocks noGrp="1"/>
              </p:cNvGraphicFramePr>
              <p:nvPr/>
            </p:nvGraphicFramePr>
            <p:xfrm>
              <a:off x="1770532" y="4122438"/>
              <a:ext cx="1673440" cy="4572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673440"/>
                  </a:tblGrid>
                  <a:tr h="45720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5"/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2" name="表格 1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843712200"/>
                  </p:ext>
                </p:extLst>
              </p:nvPr>
            </p:nvGraphicFramePr>
            <p:xfrm>
              <a:off x="1770531" y="4579638"/>
              <a:ext cx="1673440" cy="4572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67344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</a:tblGrid>
                  <a:tr h="404962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defRPr/>
                          </a:pP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kumimoji="1" lang="en-US" altLang="zh-CN" sz="24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kumimoji="1" lang="en-US" altLang="zh-CN" sz="2400" b="1" i="1" smtClean="0">
                                      <a:solidFill>
                                        <a:schemeClr val="tx1"/>
                                      </a:solidFill>
                                      <a:latin typeface="Cambria Math" charset="0"/>
                                    </a:rPr>
                                    <m:t>𝒆</m:t>
                                  </m:r>
                                </m:e>
                                <m:sub>
                                  <m:r>
                                    <a:rPr kumimoji="1" lang="en-US" altLang="zh-CN" sz="2400" b="1" i="1" smtClean="0">
                                      <a:solidFill>
                                        <a:schemeClr val="tx1"/>
                                      </a:solidFill>
                                      <a:latin typeface="Cambria Math" charset="0"/>
                                    </a:rPr>
                                    <m:t>𝟒</m:t>
                                  </m:r>
                                </m:sub>
                              </m:sSub>
                            </m:oMath>
                          </a14:m>
                          <a:r>
                            <a:rPr lang="en-US" altLang="zh-CN" sz="2400" b="1" i="0" dirty="0">
                              <a:solidFill>
                                <a:schemeClr val="tx1"/>
                              </a:solidFill>
                              <a:latin typeface="Cambria" panose="02040503050406030204" charset="0"/>
                              <a:ea typeface="Cambria" panose="02040503050406030204" charset="0"/>
                              <a:cs typeface="Cambria" panose="02040503050406030204" charset="0"/>
                            </a:rPr>
                            <a:t>: </a:t>
                          </a:r>
                          <a:r>
                            <a:rPr lang="en-US" altLang="zh-CN" sz="2400" b="1" i="0" dirty="0">
                              <a:solidFill>
                                <a:schemeClr val="tx1"/>
                              </a:solidFill>
                              <a:latin typeface="Times New Roman" panose="02020603050405020304" charset="0"/>
                              <a:ea typeface="Times New Roman" panose="02020603050405020304" charset="0"/>
                              <a:cs typeface="Times New Roman" panose="02020603050405020304" charset="0"/>
                            </a:rPr>
                            <a:t>(</a:t>
                          </a:r>
                          <a:r>
                            <a:rPr lang="en-US" altLang="zh-CN" sz="2400" i="1" dirty="0">
                              <a:solidFill>
                                <a:schemeClr val="tx1"/>
                              </a:solidFill>
                              <a:latin typeface="Cambria" panose="02040503050406030204" charset="0"/>
                              <a:ea typeface="Cambria" panose="02040503050406030204" charset="0"/>
                              <a:cs typeface="Cambria" panose="02040503050406030204" charset="0"/>
                            </a:rPr>
                            <a:t>On </a:t>
                          </a:r>
                          <a:r>
                            <a:rPr lang="en-US" altLang="zh-CN" sz="2400" i="0" dirty="0">
                              <a:solidFill>
                                <a:schemeClr val="tx1"/>
                              </a:solidFill>
                              <a:latin typeface="Cambria" panose="02040503050406030204" charset="0"/>
                              <a:ea typeface="Cambria" panose="02040503050406030204" charset="0"/>
                              <a:cs typeface="Cambria" panose="02040503050406030204" charset="0"/>
                            </a:rPr>
                            <a:t>, 2</a:t>
                          </a:r>
                          <a:r>
                            <a:rPr lang="en-US" altLang="zh-CN" sz="2400" b="1" i="0" dirty="0">
                              <a:solidFill>
                                <a:schemeClr val="tx1"/>
                              </a:solidFill>
                              <a:latin typeface="Times New Roman" panose="02020603050405020304" charset="0"/>
                              <a:ea typeface="Times New Roman" panose="02020603050405020304" charset="0"/>
                              <a:cs typeface="Times New Roman" panose="02020603050405020304" charset="0"/>
                            </a:rPr>
                            <a:t>)</a:t>
                          </a:r>
                          <a:endParaRPr lang="zh-CN" altLang="en-US" sz="2400" b="1" i="0" dirty="0">
                            <a:solidFill>
                              <a:schemeClr val="tx1"/>
                            </a:solidFill>
                            <a:latin typeface="Times New Roman" panose="02020603050405020304" charset="0"/>
                            <a:ea typeface="Times New Roman" panose="02020603050405020304" charset="0"/>
                            <a:cs typeface="Times New Roman" panose="02020603050405020304" charset="0"/>
                          </a:endParaRPr>
                        </a:p>
                      </a:txBody>
                      <a:tcPr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2" name="表格 1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843712200"/>
                  </p:ext>
                </p:extLst>
              </p:nvPr>
            </p:nvGraphicFramePr>
            <p:xfrm>
              <a:off x="1770531" y="4579638"/>
              <a:ext cx="1673440" cy="4572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673440"/>
                  </a:tblGrid>
                  <a:tr h="45720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0">
                          <a:blip r:embed="rId6"/>
                          <a:stretch>
                            <a:fillRect l="-1091" t="-11842" r="-2545" b="-28947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  <p:cxnSp>
        <p:nvCxnSpPr>
          <p:cNvPr id="13" name="直线箭头连接符 12"/>
          <p:cNvCxnSpPr/>
          <p:nvPr/>
        </p:nvCxnSpPr>
        <p:spPr>
          <a:xfrm>
            <a:off x="1770531" y="2441271"/>
            <a:ext cx="836720" cy="678568"/>
          </a:xfrm>
          <a:prstGeom prst="straightConnector1">
            <a:avLst/>
          </a:prstGeom>
          <a:ln w="38100">
            <a:solidFill>
              <a:schemeClr val="tx1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文本框 13"/>
              <p:cNvSpPr txBox="1"/>
              <p:nvPr/>
            </p:nvSpPr>
            <p:spPr>
              <a:xfrm>
                <a:off x="1985317" y="2274515"/>
                <a:ext cx="937031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zh-CN" sz="2400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zh-CN" sz="2400" b="1" i="1">
                              <a:latin typeface="Cambria Math" charset="0"/>
                            </a:rPr>
                            <m:t>𝒉</m:t>
                          </m:r>
                        </m:e>
                        <m:sub>
                          <m:r>
                            <a:rPr kumimoji="1" lang="en-US" altLang="zh-CN" sz="2400" b="1" i="1">
                              <a:latin typeface="Cambria Math" charset="0"/>
                            </a:rPr>
                            <m:t>𝟏</m:t>
                          </m:r>
                        </m:sub>
                      </m:sSub>
                    </m:oMath>
                  </m:oMathPara>
                </a14:m>
                <a:endParaRPr kumimoji="1" lang="zh-CN" altLang="en-US" sz="2400" b="1" dirty="0"/>
              </a:p>
            </p:txBody>
          </p:sp>
        </mc:Choice>
        <mc:Fallback xmlns="">
          <p:sp>
            <p:nvSpPr>
              <p:cNvPr id="14" name="文本框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5317" y="2274515"/>
                <a:ext cx="937031" cy="369332"/>
              </a:xfrm>
              <a:prstGeom prst="rect">
                <a:avLst/>
              </a:prstGeom>
              <a:blipFill rotWithShape="1">
                <a:blip r:embed="rId7"/>
                <a:stretch>
                  <a:fillRect l="-33" t="-157" r="8" b="9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5" name="组 14"/>
          <p:cNvGrpSpPr/>
          <p:nvPr/>
        </p:nvGrpSpPr>
        <p:grpSpPr>
          <a:xfrm>
            <a:off x="1313131" y="1966358"/>
            <a:ext cx="432445" cy="432496"/>
            <a:chOff x="3335252" y="382196"/>
            <a:chExt cx="432445" cy="432496"/>
          </a:xfrm>
          <a:noFill/>
        </p:grpSpPr>
        <p:sp>
          <p:nvSpPr>
            <p:cNvPr id="16" name="椭圆 15"/>
            <p:cNvSpPr/>
            <p:nvPr/>
          </p:nvSpPr>
          <p:spPr>
            <a:xfrm>
              <a:off x="3335252" y="382196"/>
              <a:ext cx="432000" cy="43249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2400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7" name="文本框 16"/>
                <p:cNvSpPr txBox="1"/>
                <p:nvPr/>
              </p:nvSpPr>
              <p:spPr>
                <a:xfrm>
                  <a:off x="3367010" y="393790"/>
                  <a:ext cx="400687" cy="369332"/>
                </a:xfrm>
                <a:prstGeom prst="rect">
                  <a:avLst/>
                </a:prstGeom>
                <a:grp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kumimoji="1" lang="en-US" altLang="zh-CN" sz="2400" b="1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kumimoji="1" lang="en-US" altLang="zh-CN" sz="2400" b="1" i="1">
                                <a:latin typeface="Cambria Math" panose="02040503050406030204" charset="0"/>
                              </a:rPr>
                              <m:t>𝒆</m:t>
                            </m:r>
                          </m:e>
                          <m:sub>
                            <m:r>
                              <a:rPr kumimoji="1" lang="en-US" altLang="zh-CN" sz="2400" b="1" i="1" smtClean="0">
                                <a:latin typeface="Cambria Math" panose="02040503050406030204" charset="0"/>
                              </a:rPr>
                              <m:t>𝟑</m:t>
                            </m:r>
                          </m:sub>
                        </m:sSub>
                      </m:oMath>
                    </m:oMathPara>
                  </a14:m>
                  <a:endParaRPr kumimoji="1" lang="zh-CN" altLang="en-US" sz="2400" b="1" dirty="0"/>
                </a:p>
              </p:txBody>
            </p:sp>
          </mc:Choice>
          <mc:Fallback xmlns="">
            <p:sp>
              <p:nvSpPr>
                <p:cNvPr id="17" name="文本框 1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367010" y="393790"/>
                  <a:ext cx="400687" cy="369332"/>
                </a:xfrm>
                <a:prstGeom prst="rect">
                  <a:avLst/>
                </a:prstGeom>
                <a:blipFill rotWithShape="1">
                  <a:blip r:embed="rId8"/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cxnSp>
        <p:nvCxnSpPr>
          <p:cNvPr id="4" name="直线连接符 3"/>
          <p:cNvCxnSpPr/>
          <p:nvPr/>
        </p:nvCxnSpPr>
        <p:spPr>
          <a:xfrm>
            <a:off x="4417598" y="1565182"/>
            <a:ext cx="17930" cy="4638394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表格 4"/>
              <p:cNvGraphicFramePr>
                <a:graphicFrameLocks noGrp="1"/>
              </p:cNvGraphicFramePr>
              <p:nvPr/>
            </p:nvGraphicFramePr>
            <p:xfrm>
              <a:off x="5400070" y="3227276"/>
              <a:ext cx="691759" cy="18288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691759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</a:tblGrid>
                  <a:tr h="45720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1" lang="en-US" altLang="zh-CN" sz="2400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charset="0"/>
                                  </a:rPr>
                                  <m:t>𝟐</m:t>
                                </m:r>
                              </m:oMath>
                            </m:oMathPara>
                          </a14:m>
                          <a:endParaRPr lang="zh-CN" altLang="en-US" sz="2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1" lang="en-US" altLang="zh-CN" sz="2400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charset="0"/>
                                  </a:rPr>
                                  <m:t>𝟐</m:t>
                                </m:r>
                              </m:oMath>
                            </m:oMathPara>
                          </a14:m>
                          <a:endParaRPr lang="zh-CN" altLang="en-US" sz="2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1" lang="en-US" altLang="zh-CN" sz="2400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charset="0"/>
                                  </a:rPr>
                                  <m:t>𝟐</m:t>
                                </m:r>
                              </m:oMath>
                            </m:oMathPara>
                          </a14:m>
                          <a:endParaRPr lang="zh-CN" altLang="en-US" sz="2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1" lang="en-US" altLang="zh-CN" sz="2400" b="1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charset="0"/>
                                  </a:rPr>
                                  <m:t>𝟐</m:t>
                                </m:r>
                              </m:oMath>
                            </m:oMathPara>
                          </a14:m>
                          <a:endParaRPr lang="zh-CN" altLang="en-US" sz="2400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表格 4"/>
              <p:cNvGraphicFramePr>
                <a:graphicFrameLocks noGrp="1"/>
              </p:cNvGraphicFramePr>
              <p:nvPr/>
            </p:nvGraphicFramePr>
            <p:xfrm>
              <a:off x="5400070" y="3227276"/>
              <a:ext cx="691759" cy="18288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691759"/>
                  </a:tblGrid>
                  <a:tr h="45720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9"/>
                        </a:blipFill>
                      </a:tcPr>
                    </a:tc>
                  </a:tr>
                  <a:tr h="45720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9"/>
                        </a:blipFill>
                      </a:tcPr>
                    </a:tc>
                  </a:tr>
                  <a:tr h="45720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9"/>
                        </a:blipFill>
                      </a:tcPr>
                    </a:tc>
                  </a:tr>
                  <a:tr h="45720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9"/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6" name="表格 25"/>
              <p:cNvGraphicFramePr>
                <a:graphicFrameLocks noGrp="1"/>
              </p:cNvGraphicFramePr>
              <p:nvPr/>
            </p:nvGraphicFramePr>
            <p:xfrm>
              <a:off x="7757412" y="3208038"/>
              <a:ext cx="691759" cy="18288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691759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</a:tblGrid>
                  <a:tr h="45720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1" lang="en-US" altLang="zh-CN" sz="2400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charset="0"/>
                                  </a:rPr>
                                  <m:t>𝟖</m:t>
                                </m:r>
                              </m:oMath>
                            </m:oMathPara>
                          </a14:m>
                          <a:endParaRPr lang="zh-CN" altLang="en-US" sz="2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1" lang="en-US" altLang="zh-CN" sz="2400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charset="0"/>
                                  </a:rPr>
                                  <m:t>𝟔</m:t>
                                </m:r>
                              </m:oMath>
                            </m:oMathPara>
                          </a14:m>
                          <a:endParaRPr lang="zh-CN" altLang="en-US" sz="2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1" lang="en-US" altLang="zh-CN" sz="2400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charset="0"/>
                                  </a:rPr>
                                  <m:t>𝟑</m:t>
                                </m:r>
                              </m:oMath>
                            </m:oMathPara>
                          </a14:m>
                          <a:endParaRPr lang="zh-CN" altLang="en-US" sz="2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1" lang="en-US" altLang="zh-CN" sz="2400" b="1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charset="0"/>
                                  </a:rPr>
                                  <m:t>𝟐</m:t>
                                </m:r>
                              </m:oMath>
                            </m:oMathPara>
                          </a14:m>
                          <a:endParaRPr lang="zh-CN" altLang="en-US" sz="2400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6" name="表格 25"/>
              <p:cNvGraphicFramePr>
                <a:graphicFrameLocks noGrp="1"/>
              </p:cNvGraphicFramePr>
              <p:nvPr/>
            </p:nvGraphicFramePr>
            <p:xfrm>
              <a:off x="7757412" y="3208038"/>
              <a:ext cx="691759" cy="18288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691759"/>
                  </a:tblGrid>
                  <a:tr h="45720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10"/>
                        </a:blipFill>
                      </a:tcPr>
                    </a:tc>
                  </a:tr>
                  <a:tr h="45720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10"/>
                        </a:blipFill>
                      </a:tcPr>
                    </a:tc>
                  </a:tr>
                  <a:tr h="45720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10"/>
                        </a:blipFill>
                      </a:tcPr>
                    </a:tc>
                  </a:tr>
                  <a:tr h="45720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10"/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  <p:sp>
        <p:nvSpPr>
          <p:cNvPr id="6" name="矩形 5"/>
          <p:cNvSpPr/>
          <p:nvPr/>
        </p:nvSpPr>
        <p:spPr>
          <a:xfrm>
            <a:off x="5105390" y="2309862"/>
            <a:ext cx="136447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sz="2400" b="1">
                <a:latin typeface="Arial" panose="020B0604020202090204" pitchFamily="34" charset="0"/>
                <a:ea typeface="Arial" panose="020B0604020202090204" pitchFamily="34" charset="0"/>
                <a:cs typeface="Arial" panose="020B0604020202090204" pitchFamily="34" charset="0"/>
              </a:rPr>
              <a:t>Counter</a:t>
            </a:r>
          </a:p>
          <a:p>
            <a:pPr algn="ctr"/>
            <a:r>
              <a:rPr lang="en-US" altLang="zh-CN" sz="2400" b="1" dirty="0">
                <a:latin typeface="Arial" panose="020B0604020202090204" pitchFamily="34" charset="0"/>
                <a:ea typeface="Arial" panose="020B0604020202090204" pitchFamily="34" charset="0"/>
                <a:cs typeface="Arial" panose="020B0604020202090204" pitchFamily="34" charset="0"/>
              </a:rPr>
              <a:t>in Array</a:t>
            </a:r>
            <a:endParaRPr lang="zh-CN" altLang="en-US" sz="2400" dirty="0"/>
          </a:p>
        </p:txBody>
      </p:sp>
      <p:sp>
        <p:nvSpPr>
          <p:cNvPr id="29" name="矩形 28"/>
          <p:cNvSpPr/>
          <p:nvPr/>
        </p:nvSpPr>
        <p:spPr>
          <a:xfrm>
            <a:off x="7420251" y="2304165"/>
            <a:ext cx="1366079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sz="2400" b="1" dirty="0">
                <a:latin typeface="Arial" panose="020B0604020202090204" pitchFamily="34" charset="0"/>
                <a:ea typeface="Arial" panose="020B0604020202090204" pitchFamily="34" charset="0"/>
                <a:cs typeface="Arial" panose="020B0604020202090204" pitchFamily="34" charset="0"/>
              </a:rPr>
              <a:t>Array of</a:t>
            </a:r>
          </a:p>
          <a:p>
            <a:pPr algn="ctr"/>
            <a:r>
              <a:rPr lang="en-US" altLang="zh-CN" sz="2400" b="1" dirty="0">
                <a:latin typeface="Arial" panose="020B0604020202090204" pitchFamily="34" charset="0"/>
                <a:ea typeface="Arial" panose="020B0604020202090204" pitchFamily="34" charset="0"/>
                <a:cs typeface="Arial" panose="020B0604020202090204" pitchFamily="34" charset="0"/>
              </a:rPr>
              <a:t>Values</a:t>
            </a:r>
            <a:endParaRPr lang="zh-CN" altLang="en-US" sz="2400" dirty="0"/>
          </a:p>
        </p:txBody>
      </p:sp>
      <p:cxnSp>
        <p:nvCxnSpPr>
          <p:cNvPr id="18" name="直线箭头连接符 17"/>
          <p:cNvCxnSpPr/>
          <p:nvPr/>
        </p:nvCxnSpPr>
        <p:spPr>
          <a:xfrm flipV="1">
            <a:off x="6199404" y="3478306"/>
            <a:ext cx="1440000" cy="0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线箭头连接符 29"/>
          <p:cNvCxnSpPr/>
          <p:nvPr/>
        </p:nvCxnSpPr>
        <p:spPr>
          <a:xfrm flipV="1">
            <a:off x="6199404" y="3914041"/>
            <a:ext cx="1440000" cy="0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线箭头连接符 30"/>
          <p:cNvCxnSpPr/>
          <p:nvPr/>
        </p:nvCxnSpPr>
        <p:spPr>
          <a:xfrm flipV="1">
            <a:off x="6199404" y="4362655"/>
            <a:ext cx="1440000" cy="0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线箭头连接符 31"/>
          <p:cNvCxnSpPr/>
          <p:nvPr/>
        </p:nvCxnSpPr>
        <p:spPr>
          <a:xfrm flipV="1">
            <a:off x="6199404" y="4811269"/>
            <a:ext cx="1440000" cy="0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矩形 32"/>
          <p:cNvSpPr/>
          <p:nvPr/>
        </p:nvSpPr>
        <p:spPr>
          <a:xfrm>
            <a:off x="6336158" y="4942018"/>
            <a:ext cx="11769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sz="2400" b="1">
                <a:latin typeface="Arial" panose="020B0604020202090204" pitchFamily="34" charset="0"/>
                <a:ea typeface="Arial" panose="020B0604020202090204" pitchFamily="34" charset="0"/>
                <a:cs typeface="Arial" panose="020B0604020202090204" pitchFamily="34" charset="0"/>
              </a:rPr>
              <a:t>cmpeq</a:t>
            </a:r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7087992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zh-CN" sz="3600" b="1" dirty="0">
                <a:latin typeface="Arial" panose="020B0604020202090204" pitchFamily="34" charset="0"/>
                <a:ea typeface="Arial" panose="020B0604020202090204" pitchFamily="34" charset="0"/>
                <a:cs typeface="Arial" panose="020B0604020202090204" pitchFamily="34" charset="0"/>
              </a:rPr>
              <a:t>On-Off sketch: Finding Persistent Items</a:t>
            </a:r>
            <a:endParaRPr kumimoji="1" lang="zh-CN" altLang="en-US" sz="3600" b="1" dirty="0">
              <a:latin typeface="Arial" panose="020B0604020202090204" pitchFamily="34" charset="0"/>
              <a:ea typeface="Arial" panose="020B0604020202090204" pitchFamily="34" charset="0"/>
              <a:cs typeface="Arial" panose="020B0604020202090204" pitchFamily="34" charset="0"/>
            </a:endParaRPr>
          </a:p>
        </p:txBody>
      </p:sp>
      <p:graphicFrame>
        <p:nvGraphicFramePr>
          <p:cNvPr id="8" name="表格 7"/>
          <p:cNvGraphicFramePr>
            <a:graphicFrameLocks noGrp="1"/>
          </p:cNvGraphicFramePr>
          <p:nvPr/>
        </p:nvGraphicFramePr>
        <p:xfrm>
          <a:off x="1985317" y="5275122"/>
          <a:ext cx="1243870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38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0815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2400" i="1" dirty="0">
                          <a:solidFill>
                            <a:schemeClr val="tx1"/>
                          </a:solidFill>
                          <a:latin typeface="Cambria" panose="02040503050406030204" charset="0"/>
                          <a:ea typeface="Cambria" panose="02040503050406030204" charset="0"/>
                          <a:cs typeface="Cambria" panose="02040503050406030204" charset="0"/>
                        </a:rPr>
                        <a:t>On </a:t>
                      </a:r>
                      <a:r>
                        <a:rPr lang="en-US" altLang="zh-CN" sz="2400" i="0" dirty="0">
                          <a:solidFill>
                            <a:schemeClr val="tx1"/>
                          </a:solidFill>
                          <a:latin typeface="Cambria" panose="02040503050406030204" charset="0"/>
                          <a:ea typeface="Cambria" panose="02040503050406030204" charset="0"/>
                          <a:cs typeface="Cambria" panose="02040503050406030204" charset="0"/>
                        </a:rPr>
                        <a:t>, 2</a:t>
                      </a:r>
                      <a:endParaRPr lang="zh-CN" altLang="en-US" sz="2400" i="0" dirty="0">
                        <a:solidFill>
                          <a:schemeClr val="tx1"/>
                        </a:solidFill>
                        <a:latin typeface="Cambria" panose="02040503050406030204" charset="0"/>
                        <a:ea typeface="Cambria" panose="02040503050406030204" charset="0"/>
                        <a:cs typeface="Cambria" panose="0204050305040603020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9" name="表格 8"/>
              <p:cNvGraphicFramePr>
                <a:graphicFrameLocks noGrp="1"/>
              </p:cNvGraphicFramePr>
              <p:nvPr/>
            </p:nvGraphicFramePr>
            <p:xfrm>
              <a:off x="1770533" y="3208038"/>
              <a:ext cx="1673440" cy="4572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67344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</a:tblGrid>
                  <a:tr h="404962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defRPr/>
                          </a:pP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kumimoji="1" lang="en-US" altLang="zh-CN" sz="24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kumimoji="1" lang="en-US" altLang="zh-CN" sz="2400" b="1" i="1" smtClean="0">
                                      <a:solidFill>
                                        <a:schemeClr val="tx1"/>
                                      </a:solidFill>
                                      <a:latin typeface="Cambria Math" charset="0"/>
                                    </a:rPr>
                                    <m:t>𝒆</m:t>
                                  </m:r>
                                </m:e>
                                <m:sub>
                                  <m:r>
                                    <a:rPr kumimoji="1" lang="en-US" altLang="zh-CN" sz="2400" b="1" i="1" smtClean="0">
                                      <a:solidFill>
                                        <a:schemeClr val="tx1"/>
                                      </a:solidFill>
                                      <a:latin typeface="Cambria Math" charset="0"/>
                                    </a:rPr>
                                    <m:t>𝟏</m:t>
                                  </m:r>
                                </m:sub>
                              </m:sSub>
                            </m:oMath>
                          </a14:m>
                          <a:r>
                            <a:rPr lang="en-US" altLang="zh-CN" sz="2400" b="1" i="0" dirty="0">
                              <a:solidFill>
                                <a:schemeClr val="tx1"/>
                              </a:solidFill>
                              <a:latin typeface="Cambria" panose="02040503050406030204" charset="0"/>
                              <a:ea typeface="Cambria" panose="02040503050406030204" charset="0"/>
                              <a:cs typeface="Cambria" panose="02040503050406030204" charset="0"/>
                            </a:rPr>
                            <a:t>: </a:t>
                          </a:r>
                          <a:r>
                            <a:rPr lang="en-US" altLang="zh-CN" sz="2400" b="1" i="0" dirty="0">
                              <a:solidFill>
                                <a:schemeClr val="tx1"/>
                              </a:solidFill>
                              <a:latin typeface="Times New Roman" panose="02020603050405020304" charset="0"/>
                              <a:ea typeface="Times New Roman" panose="02020603050405020304" charset="0"/>
                              <a:cs typeface="Times New Roman" panose="02020603050405020304" charset="0"/>
                            </a:rPr>
                            <a:t>(</a:t>
                          </a:r>
                          <a:r>
                            <a:rPr lang="en-US" altLang="zh-CN" sz="2400" i="1" dirty="0">
                              <a:solidFill>
                                <a:schemeClr val="tx1"/>
                              </a:solidFill>
                              <a:latin typeface="Cambria" panose="02040503050406030204" charset="0"/>
                              <a:ea typeface="Cambria" panose="02040503050406030204" charset="0"/>
                              <a:cs typeface="Cambria" panose="02040503050406030204" charset="0"/>
                            </a:rPr>
                            <a:t>On </a:t>
                          </a:r>
                          <a:r>
                            <a:rPr lang="en-US" altLang="zh-CN" sz="2400" i="0" dirty="0">
                              <a:solidFill>
                                <a:schemeClr val="tx1"/>
                              </a:solidFill>
                              <a:latin typeface="Cambria" panose="02040503050406030204" charset="0"/>
                              <a:ea typeface="Cambria" panose="02040503050406030204" charset="0"/>
                              <a:cs typeface="Cambria" panose="02040503050406030204" charset="0"/>
                            </a:rPr>
                            <a:t>, 8</a:t>
                          </a:r>
                          <a:r>
                            <a:rPr lang="en-US" altLang="zh-CN" sz="2400" b="1" i="0" dirty="0">
                              <a:solidFill>
                                <a:schemeClr val="tx1"/>
                              </a:solidFill>
                              <a:latin typeface="Times New Roman" panose="02020603050405020304" charset="0"/>
                              <a:ea typeface="Times New Roman" panose="02020603050405020304" charset="0"/>
                              <a:cs typeface="Times New Roman" panose="02020603050405020304" charset="0"/>
                            </a:rPr>
                            <a:t>)</a:t>
                          </a:r>
                          <a:endParaRPr lang="zh-CN" altLang="en-US" sz="2400" b="1" i="0" dirty="0">
                            <a:solidFill>
                              <a:schemeClr val="tx1"/>
                            </a:solidFill>
                            <a:latin typeface="Times New Roman" panose="02020603050405020304" charset="0"/>
                            <a:ea typeface="Times New Roman" panose="02020603050405020304" charset="0"/>
                            <a:cs typeface="Times New Roman" panose="02020603050405020304" charset="0"/>
                          </a:endParaRPr>
                        </a:p>
                      </a:txBody>
                      <a:tcPr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9" name="表格 8"/>
              <p:cNvGraphicFramePr>
                <a:graphicFrameLocks noGrp="1"/>
              </p:cNvGraphicFramePr>
              <p:nvPr/>
            </p:nvGraphicFramePr>
            <p:xfrm>
              <a:off x="1770533" y="3208038"/>
              <a:ext cx="1673440" cy="4572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673440"/>
                  </a:tblGrid>
                  <a:tr h="45720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0" name="表格 9"/>
              <p:cNvGraphicFramePr>
                <a:graphicFrameLocks noGrp="1"/>
              </p:cNvGraphicFramePr>
              <p:nvPr/>
            </p:nvGraphicFramePr>
            <p:xfrm>
              <a:off x="1770532" y="3665238"/>
              <a:ext cx="1673440" cy="4572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67344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</a:tblGrid>
                  <a:tr h="404962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defRPr/>
                          </a:pP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kumimoji="1" lang="en-US" altLang="zh-CN" sz="24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kumimoji="1" lang="en-US" altLang="zh-CN" sz="2400" b="1" i="1" smtClean="0">
                                      <a:solidFill>
                                        <a:schemeClr val="tx1"/>
                                      </a:solidFill>
                                      <a:latin typeface="Cambria Math" charset="0"/>
                                    </a:rPr>
                                    <m:t>𝒆</m:t>
                                  </m:r>
                                </m:e>
                                <m:sub>
                                  <m:r>
                                    <a:rPr kumimoji="1" lang="en-US" altLang="zh-CN" sz="2400" b="1" i="1" smtClean="0">
                                      <a:solidFill>
                                        <a:schemeClr val="tx1"/>
                                      </a:solidFill>
                                      <a:latin typeface="Cambria Math" charset="0"/>
                                    </a:rPr>
                                    <m:t>𝟗</m:t>
                                  </m:r>
                                </m:sub>
                              </m:sSub>
                            </m:oMath>
                          </a14:m>
                          <a:r>
                            <a:rPr lang="en-US" altLang="zh-CN" sz="2400" b="1" i="0" dirty="0">
                              <a:solidFill>
                                <a:schemeClr val="tx1"/>
                              </a:solidFill>
                              <a:latin typeface="Cambria" panose="02040503050406030204" charset="0"/>
                              <a:ea typeface="Cambria" panose="02040503050406030204" charset="0"/>
                              <a:cs typeface="Cambria" panose="02040503050406030204" charset="0"/>
                            </a:rPr>
                            <a:t>: </a:t>
                          </a:r>
                          <a:r>
                            <a:rPr lang="en-US" altLang="zh-CN" sz="2400" b="1" i="0" dirty="0">
                              <a:solidFill>
                                <a:schemeClr val="tx1"/>
                              </a:solidFill>
                              <a:latin typeface="Times New Roman" panose="02020603050405020304" charset="0"/>
                              <a:ea typeface="Times New Roman" panose="02020603050405020304" charset="0"/>
                              <a:cs typeface="Times New Roman" panose="02020603050405020304" charset="0"/>
                            </a:rPr>
                            <a:t>(</a:t>
                          </a:r>
                          <a:r>
                            <a:rPr lang="en-US" altLang="zh-CN" sz="2400" i="1" dirty="0">
                              <a:solidFill>
                                <a:schemeClr val="tx1"/>
                              </a:solidFill>
                              <a:latin typeface="Cambria" panose="02040503050406030204" charset="0"/>
                              <a:ea typeface="Cambria" panose="02040503050406030204" charset="0"/>
                              <a:cs typeface="Cambria" panose="02040503050406030204" charset="0"/>
                            </a:rPr>
                            <a:t>Off </a:t>
                          </a:r>
                          <a:r>
                            <a:rPr lang="en-US" altLang="zh-CN" sz="2400" i="0" dirty="0">
                              <a:solidFill>
                                <a:schemeClr val="tx1"/>
                              </a:solidFill>
                              <a:latin typeface="Cambria" panose="02040503050406030204" charset="0"/>
                              <a:ea typeface="Cambria" panose="02040503050406030204" charset="0"/>
                              <a:cs typeface="Cambria" panose="02040503050406030204" charset="0"/>
                            </a:rPr>
                            <a:t>, 6</a:t>
                          </a:r>
                          <a:r>
                            <a:rPr lang="en-US" altLang="zh-CN" sz="2400" b="1" i="0" dirty="0">
                              <a:solidFill>
                                <a:schemeClr val="tx1"/>
                              </a:solidFill>
                              <a:latin typeface="Times New Roman" panose="02020603050405020304" charset="0"/>
                              <a:ea typeface="Times New Roman" panose="02020603050405020304" charset="0"/>
                              <a:cs typeface="Times New Roman" panose="02020603050405020304" charset="0"/>
                            </a:rPr>
                            <a:t>)</a:t>
                          </a:r>
                          <a:endParaRPr lang="zh-CN" altLang="en-US" sz="2400" b="1" i="0" dirty="0">
                            <a:solidFill>
                              <a:schemeClr val="tx1"/>
                            </a:solidFill>
                            <a:latin typeface="Times New Roman" panose="02020603050405020304" charset="0"/>
                            <a:ea typeface="Times New Roman" panose="02020603050405020304" charset="0"/>
                            <a:cs typeface="Times New Roman" panose="02020603050405020304" charset="0"/>
                          </a:endParaRPr>
                        </a:p>
                      </a:txBody>
                      <a:tcPr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0" name="表格 9"/>
              <p:cNvGraphicFramePr>
                <a:graphicFrameLocks noGrp="1"/>
              </p:cNvGraphicFramePr>
              <p:nvPr/>
            </p:nvGraphicFramePr>
            <p:xfrm>
              <a:off x="1770532" y="3665238"/>
              <a:ext cx="1673440" cy="4572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673440"/>
                  </a:tblGrid>
                  <a:tr h="45720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4"/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1" name="表格 10"/>
              <p:cNvGraphicFramePr>
                <a:graphicFrameLocks noGrp="1"/>
              </p:cNvGraphicFramePr>
              <p:nvPr/>
            </p:nvGraphicFramePr>
            <p:xfrm>
              <a:off x="1770532" y="4122438"/>
              <a:ext cx="1673440" cy="4572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67344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</a:tblGrid>
                  <a:tr h="404962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defRPr/>
                          </a:pP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kumimoji="1" lang="en-US" altLang="zh-CN" sz="24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kumimoji="1" lang="en-US" altLang="zh-CN" sz="2400" b="1" i="1" smtClean="0">
                                      <a:solidFill>
                                        <a:schemeClr val="tx1"/>
                                      </a:solidFill>
                                      <a:latin typeface="Cambria Math" charset="0"/>
                                    </a:rPr>
                                    <m:t>𝒆</m:t>
                                  </m:r>
                                </m:e>
                                <m:sub>
                                  <m:r>
                                    <a:rPr kumimoji="1" lang="en-US" altLang="zh-CN" sz="2400" b="1" i="1" smtClean="0">
                                      <a:solidFill>
                                        <a:schemeClr val="tx1"/>
                                      </a:solidFill>
                                      <a:latin typeface="Cambria Math" charset="0"/>
                                    </a:rPr>
                                    <m:t>𝟕</m:t>
                                  </m:r>
                                </m:sub>
                              </m:sSub>
                            </m:oMath>
                          </a14:m>
                          <a:r>
                            <a:rPr lang="en-US" altLang="zh-CN" sz="2400" b="1" i="0" dirty="0">
                              <a:solidFill>
                                <a:schemeClr val="tx1"/>
                              </a:solidFill>
                              <a:latin typeface="Cambria" panose="02040503050406030204" charset="0"/>
                              <a:ea typeface="Cambria" panose="02040503050406030204" charset="0"/>
                              <a:cs typeface="Cambria" panose="02040503050406030204" charset="0"/>
                            </a:rPr>
                            <a:t>: </a:t>
                          </a:r>
                          <a:r>
                            <a:rPr lang="en-US" altLang="zh-CN" sz="2400" b="1" i="0" dirty="0">
                              <a:solidFill>
                                <a:schemeClr val="tx1"/>
                              </a:solidFill>
                              <a:latin typeface="Times New Roman" panose="02020603050405020304" charset="0"/>
                              <a:ea typeface="Times New Roman" panose="02020603050405020304" charset="0"/>
                              <a:cs typeface="Times New Roman" panose="02020603050405020304" charset="0"/>
                            </a:rPr>
                            <a:t>(</a:t>
                          </a:r>
                          <a:r>
                            <a:rPr lang="en-US" altLang="zh-CN" sz="2400" i="1" dirty="0">
                              <a:solidFill>
                                <a:schemeClr val="tx1"/>
                              </a:solidFill>
                              <a:latin typeface="Cambria" panose="02040503050406030204" charset="0"/>
                              <a:ea typeface="Cambria" panose="02040503050406030204" charset="0"/>
                              <a:cs typeface="Cambria" panose="02040503050406030204" charset="0"/>
                            </a:rPr>
                            <a:t>On </a:t>
                          </a:r>
                          <a:r>
                            <a:rPr lang="en-US" altLang="zh-CN" sz="2400" i="0" dirty="0">
                              <a:solidFill>
                                <a:schemeClr val="tx1"/>
                              </a:solidFill>
                              <a:latin typeface="Cambria" panose="02040503050406030204" charset="0"/>
                              <a:ea typeface="Cambria" panose="02040503050406030204" charset="0"/>
                              <a:cs typeface="Cambria" panose="02040503050406030204" charset="0"/>
                            </a:rPr>
                            <a:t>, 3</a:t>
                          </a:r>
                          <a:r>
                            <a:rPr lang="en-US" altLang="zh-CN" sz="2400" b="1" i="0" dirty="0">
                              <a:solidFill>
                                <a:schemeClr val="tx1"/>
                              </a:solidFill>
                              <a:latin typeface="Times New Roman" panose="02020603050405020304" charset="0"/>
                              <a:ea typeface="Times New Roman" panose="02020603050405020304" charset="0"/>
                              <a:cs typeface="Times New Roman" panose="02020603050405020304" charset="0"/>
                            </a:rPr>
                            <a:t>)</a:t>
                          </a:r>
                          <a:endParaRPr lang="zh-CN" altLang="en-US" sz="2400" b="1" i="0" dirty="0">
                            <a:solidFill>
                              <a:schemeClr val="tx1"/>
                            </a:solidFill>
                            <a:latin typeface="Times New Roman" panose="02020603050405020304" charset="0"/>
                            <a:ea typeface="Times New Roman" panose="02020603050405020304" charset="0"/>
                            <a:cs typeface="Times New Roman" panose="02020603050405020304" charset="0"/>
                          </a:endParaRPr>
                        </a:p>
                      </a:txBody>
                      <a:tcPr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1" name="表格 10"/>
              <p:cNvGraphicFramePr>
                <a:graphicFrameLocks noGrp="1"/>
              </p:cNvGraphicFramePr>
              <p:nvPr/>
            </p:nvGraphicFramePr>
            <p:xfrm>
              <a:off x="1770532" y="4122438"/>
              <a:ext cx="1673440" cy="4572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673440"/>
                  </a:tblGrid>
                  <a:tr h="45720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5"/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2" name="表格 11"/>
              <p:cNvGraphicFramePr>
                <a:graphicFrameLocks noGrp="1"/>
              </p:cNvGraphicFramePr>
              <p:nvPr/>
            </p:nvGraphicFramePr>
            <p:xfrm>
              <a:off x="1770531" y="4579638"/>
              <a:ext cx="1673440" cy="4572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67344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</a:tblGrid>
                  <a:tr h="404962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defRPr/>
                          </a:pP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kumimoji="1" lang="en-US" altLang="zh-CN" sz="2400" b="1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kumimoji="1" lang="en-US" altLang="zh-CN" sz="2400" b="1" i="1" smtClean="0">
                                      <a:solidFill>
                                        <a:srgbClr val="C00000"/>
                                      </a:solidFill>
                                      <a:latin typeface="Cambria Math" charset="0"/>
                                    </a:rPr>
                                    <m:t>𝒆</m:t>
                                  </m:r>
                                </m:e>
                                <m:sub>
                                  <m:r>
                                    <a:rPr kumimoji="1" lang="en-US" altLang="zh-CN" sz="2400" b="1" i="1" smtClean="0">
                                      <a:solidFill>
                                        <a:srgbClr val="C00000"/>
                                      </a:solidFill>
                                      <a:latin typeface="Cambria Math" charset="0"/>
                                    </a:rPr>
                                    <m:t>𝟑</m:t>
                                  </m:r>
                                </m:sub>
                              </m:sSub>
                            </m:oMath>
                          </a14:m>
                          <a:r>
                            <a:rPr lang="en-US" altLang="zh-CN" sz="2400" b="1" i="0" dirty="0">
                              <a:solidFill>
                                <a:srgbClr val="C00000"/>
                              </a:solidFill>
                              <a:latin typeface="Cambria" panose="02040503050406030204" charset="0"/>
                              <a:ea typeface="Cambria" panose="02040503050406030204" charset="0"/>
                              <a:cs typeface="Cambria" panose="02040503050406030204" charset="0"/>
                            </a:rPr>
                            <a:t>: </a:t>
                          </a:r>
                          <a:r>
                            <a:rPr lang="en-US" altLang="zh-CN" sz="2400" b="1" i="0" dirty="0">
                              <a:solidFill>
                                <a:srgbClr val="C00000"/>
                              </a:solidFill>
                              <a:latin typeface="Times New Roman" panose="02020603050405020304" charset="0"/>
                              <a:ea typeface="Times New Roman" panose="02020603050405020304" charset="0"/>
                              <a:cs typeface="Times New Roman" panose="02020603050405020304" charset="0"/>
                            </a:rPr>
                            <a:t>(</a:t>
                          </a:r>
                          <a:r>
                            <a:rPr lang="en-US" altLang="zh-CN" sz="2400" i="1" dirty="0">
                              <a:solidFill>
                                <a:srgbClr val="C00000"/>
                              </a:solidFill>
                              <a:latin typeface="Cambria" panose="02040503050406030204" charset="0"/>
                              <a:ea typeface="Cambria" panose="02040503050406030204" charset="0"/>
                              <a:cs typeface="Cambria" panose="02040503050406030204" charset="0"/>
                            </a:rPr>
                            <a:t>Off </a:t>
                          </a:r>
                          <a:r>
                            <a:rPr lang="en-US" altLang="zh-CN" sz="2400" i="0" dirty="0">
                              <a:solidFill>
                                <a:srgbClr val="C00000"/>
                              </a:solidFill>
                              <a:latin typeface="Cambria" panose="02040503050406030204" charset="0"/>
                              <a:ea typeface="Cambria" panose="02040503050406030204" charset="0"/>
                              <a:cs typeface="Cambria" panose="02040503050406030204" charset="0"/>
                            </a:rPr>
                            <a:t>, 3</a:t>
                          </a:r>
                          <a:r>
                            <a:rPr lang="en-US" altLang="zh-CN" sz="2400" b="1" i="0" dirty="0">
                              <a:solidFill>
                                <a:srgbClr val="C00000"/>
                              </a:solidFill>
                              <a:latin typeface="Times New Roman" panose="02020603050405020304" charset="0"/>
                              <a:ea typeface="Times New Roman" panose="02020603050405020304" charset="0"/>
                              <a:cs typeface="Times New Roman" panose="02020603050405020304" charset="0"/>
                            </a:rPr>
                            <a:t>)</a:t>
                          </a:r>
                          <a:endParaRPr lang="zh-CN" altLang="en-US" sz="2400" b="1" i="0" dirty="0">
                            <a:solidFill>
                              <a:srgbClr val="C00000"/>
                            </a:solidFill>
                            <a:latin typeface="Times New Roman" panose="02020603050405020304" charset="0"/>
                            <a:ea typeface="Times New Roman" panose="02020603050405020304" charset="0"/>
                            <a:cs typeface="Times New Roman" panose="02020603050405020304" charset="0"/>
                          </a:endParaRPr>
                        </a:p>
                      </a:txBody>
                      <a:tcPr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2" name="表格 11"/>
              <p:cNvGraphicFramePr>
                <a:graphicFrameLocks noGrp="1"/>
              </p:cNvGraphicFramePr>
              <p:nvPr/>
            </p:nvGraphicFramePr>
            <p:xfrm>
              <a:off x="1770531" y="4579638"/>
              <a:ext cx="1673440" cy="4572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673440"/>
                  </a:tblGrid>
                  <a:tr h="45720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6"/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  <p:cxnSp>
        <p:nvCxnSpPr>
          <p:cNvPr id="13" name="直线箭头连接符 12"/>
          <p:cNvCxnSpPr/>
          <p:nvPr/>
        </p:nvCxnSpPr>
        <p:spPr>
          <a:xfrm>
            <a:off x="1770531" y="2441271"/>
            <a:ext cx="836720" cy="678568"/>
          </a:xfrm>
          <a:prstGeom prst="straightConnector1">
            <a:avLst/>
          </a:prstGeom>
          <a:ln w="38100">
            <a:solidFill>
              <a:schemeClr val="tx1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文本框 13"/>
              <p:cNvSpPr txBox="1"/>
              <p:nvPr/>
            </p:nvSpPr>
            <p:spPr>
              <a:xfrm>
                <a:off x="1985317" y="2274515"/>
                <a:ext cx="937031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zh-CN" sz="2400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zh-CN" sz="2400" b="1" i="1">
                              <a:latin typeface="Cambria Math" charset="0"/>
                            </a:rPr>
                            <m:t>𝒉</m:t>
                          </m:r>
                        </m:e>
                        <m:sub>
                          <m:r>
                            <a:rPr kumimoji="1" lang="en-US" altLang="zh-CN" sz="2400" b="1" i="1">
                              <a:latin typeface="Cambria Math" charset="0"/>
                            </a:rPr>
                            <m:t>𝟏</m:t>
                          </m:r>
                        </m:sub>
                      </m:sSub>
                    </m:oMath>
                  </m:oMathPara>
                </a14:m>
                <a:endParaRPr kumimoji="1" lang="zh-CN" altLang="en-US" sz="2400" b="1" dirty="0"/>
              </a:p>
            </p:txBody>
          </p:sp>
        </mc:Choice>
        <mc:Fallback xmlns="">
          <p:sp>
            <p:nvSpPr>
              <p:cNvPr id="14" name="文本框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5317" y="2274515"/>
                <a:ext cx="937031" cy="369332"/>
              </a:xfrm>
              <a:prstGeom prst="rect">
                <a:avLst/>
              </a:prstGeom>
              <a:blipFill rotWithShape="1">
                <a:blip r:embed="rId7"/>
                <a:stretch>
                  <a:fillRect l="-33" t="-157" r="8" b="9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5" name="组 14"/>
          <p:cNvGrpSpPr/>
          <p:nvPr/>
        </p:nvGrpSpPr>
        <p:grpSpPr>
          <a:xfrm>
            <a:off x="1313131" y="1966358"/>
            <a:ext cx="432445" cy="432496"/>
            <a:chOff x="3335252" y="382196"/>
            <a:chExt cx="432445" cy="432496"/>
          </a:xfrm>
          <a:noFill/>
        </p:grpSpPr>
        <p:sp>
          <p:nvSpPr>
            <p:cNvPr id="16" name="椭圆 15"/>
            <p:cNvSpPr/>
            <p:nvPr/>
          </p:nvSpPr>
          <p:spPr>
            <a:xfrm>
              <a:off x="3335252" y="382196"/>
              <a:ext cx="432000" cy="43249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2400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7" name="文本框 16"/>
                <p:cNvSpPr txBox="1"/>
                <p:nvPr/>
              </p:nvSpPr>
              <p:spPr>
                <a:xfrm>
                  <a:off x="3367010" y="393790"/>
                  <a:ext cx="400687" cy="369332"/>
                </a:xfrm>
                <a:prstGeom prst="rect">
                  <a:avLst/>
                </a:prstGeom>
                <a:grp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kumimoji="1" lang="en-US" altLang="zh-CN" sz="2400" b="1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kumimoji="1" lang="en-US" altLang="zh-CN" sz="2400" b="1" i="1">
                                <a:latin typeface="Cambria Math" panose="02040503050406030204" charset="0"/>
                              </a:rPr>
                              <m:t>𝒆</m:t>
                            </m:r>
                          </m:e>
                          <m:sub>
                            <m:r>
                              <a:rPr kumimoji="1" lang="en-US" altLang="zh-CN" sz="2400" b="1" i="1" smtClean="0">
                                <a:latin typeface="Cambria Math" panose="02040503050406030204" charset="0"/>
                              </a:rPr>
                              <m:t>𝟑</m:t>
                            </m:r>
                          </m:sub>
                        </m:sSub>
                      </m:oMath>
                    </m:oMathPara>
                  </a14:m>
                  <a:endParaRPr kumimoji="1" lang="zh-CN" altLang="en-US" sz="2400" b="1" dirty="0"/>
                </a:p>
              </p:txBody>
            </p:sp>
          </mc:Choice>
          <mc:Fallback xmlns="">
            <p:sp>
              <p:nvSpPr>
                <p:cNvPr id="17" name="文本框 1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367010" y="393790"/>
                  <a:ext cx="400687" cy="369332"/>
                </a:xfrm>
                <a:prstGeom prst="rect">
                  <a:avLst/>
                </a:prstGeom>
                <a:blipFill rotWithShape="1">
                  <a:blip r:embed="rId8"/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cxnSp>
        <p:nvCxnSpPr>
          <p:cNvPr id="4" name="直线连接符 3"/>
          <p:cNvCxnSpPr/>
          <p:nvPr/>
        </p:nvCxnSpPr>
        <p:spPr>
          <a:xfrm>
            <a:off x="4417598" y="1565182"/>
            <a:ext cx="17930" cy="4638394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表格 4"/>
              <p:cNvGraphicFramePr>
                <a:graphicFrameLocks noGrp="1"/>
              </p:cNvGraphicFramePr>
              <p:nvPr/>
            </p:nvGraphicFramePr>
            <p:xfrm>
              <a:off x="5400070" y="3227276"/>
              <a:ext cx="691759" cy="18288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691759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</a:tblGrid>
                  <a:tr h="45720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1" lang="en-US" altLang="zh-CN" sz="2400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charset="0"/>
                                  </a:rPr>
                                  <m:t>𝟐</m:t>
                                </m:r>
                              </m:oMath>
                            </m:oMathPara>
                          </a14:m>
                          <a:endParaRPr lang="zh-CN" altLang="en-US" sz="2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1" lang="en-US" altLang="zh-CN" sz="2400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charset="0"/>
                                  </a:rPr>
                                  <m:t>𝟐</m:t>
                                </m:r>
                              </m:oMath>
                            </m:oMathPara>
                          </a14:m>
                          <a:endParaRPr lang="zh-CN" altLang="en-US" sz="2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1" lang="en-US" altLang="zh-CN" sz="2400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charset="0"/>
                                  </a:rPr>
                                  <m:t>𝟐</m:t>
                                </m:r>
                              </m:oMath>
                            </m:oMathPara>
                          </a14:m>
                          <a:endParaRPr lang="zh-CN" altLang="en-US" sz="2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1" lang="en-US" altLang="zh-CN" sz="2400" b="1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charset="0"/>
                                  </a:rPr>
                                  <m:t>𝟐</m:t>
                                </m:r>
                              </m:oMath>
                            </m:oMathPara>
                          </a14:m>
                          <a:endParaRPr lang="zh-CN" altLang="en-US" sz="2400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表格 4"/>
              <p:cNvGraphicFramePr>
                <a:graphicFrameLocks noGrp="1"/>
              </p:cNvGraphicFramePr>
              <p:nvPr/>
            </p:nvGraphicFramePr>
            <p:xfrm>
              <a:off x="5400070" y="3227276"/>
              <a:ext cx="691759" cy="18288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691759"/>
                  </a:tblGrid>
                  <a:tr h="45720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9"/>
                        </a:blipFill>
                      </a:tcPr>
                    </a:tc>
                  </a:tr>
                  <a:tr h="45720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9"/>
                        </a:blipFill>
                      </a:tcPr>
                    </a:tc>
                  </a:tr>
                  <a:tr h="45720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9"/>
                        </a:blipFill>
                      </a:tcPr>
                    </a:tc>
                  </a:tr>
                  <a:tr h="45720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9"/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6" name="表格 25"/>
              <p:cNvGraphicFramePr>
                <a:graphicFrameLocks noGrp="1"/>
              </p:cNvGraphicFramePr>
              <p:nvPr/>
            </p:nvGraphicFramePr>
            <p:xfrm>
              <a:off x="7757412" y="3208038"/>
              <a:ext cx="691759" cy="18288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691759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</a:tblGrid>
                  <a:tr h="45720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1" lang="en-US" altLang="zh-CN" sz="2400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charset="0"/>
                                  </a:rPr>
                                  <m:t>𝟖</m:t>
                                </m:r>
                              </m:oMath>
                            </m:oMathPara>
                          </a14:m>
                          <a:endParaRPr lang="zh-CN" altLang="en-US" sz="2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1" lang="en-US" altLang="zh-CN" sz="2400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charset="0"/>
                                  </a:rPr>
                                  <m:t>𝟔</m:t>
                                </m:r>
                              </m:oMath>
                            </m:oMathPara>
                          </a14:m>
                          <a:endParaRPr lang="zh-CN" altLang="en-US" sz="2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1" lang="en-US" altLang="zh-CN" sz="2400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charset="0"/>
                                  </a:rPr>
                                  <m:t>𝟑</m:t>
                                </m:r>
                              </m:oMath>
                            </m:oMathPara>
                          </a14:m>
                          <a:endParaRPr lang="zh-CN" altLang="en-US" sz="2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1" lang="en-US" altLang="zh-CN" sz="2400" b="1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charset="0"/>
                                  </a:rPr>
                                  <m:t>𝟐</m:t>
                                </m:r>
                              </m:oMath>
                            </m:oMathPara>
                          </a14:m>
                          <a:endParaRPr lang="zh-CN" altLang="en-US" sz="2400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6" name="表格 25"/>
              <p:cNvGraphicFramePr>
                <a:graphicFrameLocks noGrp="1"/>
              </p:cNvGraphicFramePr>
              <p:nvPr/>
            </p:nvGraphicFramePr>
            <p:xfrm>
              <a:off x="7757412" y="3208038"/>
              <a:ext cx="691759" cy="18288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691759"/>
                  </a:tblGrid>
                  <a:tr h="45720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10"/>
                        </a:blipFill>
                      </a:tcPr>
                    </a:tc>
                  </a:tr>
                  <a:tr h="45720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10"/>
                        </a:blipFill>
                      </a:tcPr>
                    </a:tc>
                  </a:tr>
                  <a:tr h="45720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10"/>
                        </a:blipFill>
                      </a:tcPr>
                    </a:tc>
                  </a:tr>
                  <a:tr h="45720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10"/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  <p:sp>
        <p:nvSpPr>
          <p:cNvPr id="6" name="矩形 5"/>
          <p:cNvSpPr/>
          <p:nvPr/>
        </p:nvSpPr>
        <p:spPr>
          <a:xfrm>
            <a:off x="5105390" y="2309862"/>
            <a:ext cx="136447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sz="2400" b="1">
                <a:latin typeface="Arial" panose="020B0604020202090204" pitchFamily="34" charset="0"/>
                <a:ea typeface="Arial" panose="020B0604020202090204" pitchFamily="34" charset="0"/>
                <a:cs typeface="Arial" panose="020B0604020202090204" pitchFamily="34" charset="0"/>
              </a:rPr>
              <a:t>Counter</a:t>
            </a:r>
          </a:p>
          <a:p>
            <a:pPr algn="ctr"/>
            <a:r>
              <a:rPr lang="en-US" altLang="zh-CN" sz="2400" b="1" dirty="0">
                <a:latin typeface="Arial" panose="020B0604020202090204" pitchFamily="34" charset="0"/>
                <a:ea typeface="Arial" panose="020B0604020202090204" pitchFamily="34" charset="0"/>
                <a:cs typeface="Arial" panose="020B0604020202090204" pitchFamily="34" charset="0"/>
              </a:rPr>
              <a:t>in Array</a:t>
            </a:r>
            <a:endParaRPr lang="zh-CN" altLang="en-US" sz="2400" dirty="0"/>
          </a:p>
        </p:txBody>
      </p:sp>
      <p:sp>
        <p:nvSpPr>
          <p:cNvPr id="29" name="矩形 28"/>
          <p:cNvSpPr/>
          <p:nvPr/>
        </p:nvSpPr>
        <p:spPr>
          <a:xfrm>
            <a:off x="7420251" y="2304165"/>
            <a:ext cx="1366079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sz="2400" b="1" dirty="0">
                <a:latin typeface="Arial" panose="020B0604020202090204" pitchFamily="34" charset="0"/>
                <a:ea typeface="Arial" panose="020B0604020202090204" pitchFamily="34" charset="0"/>
                <a:cs typeface="Arial" panose="020B0604020202090204" pitchFamily="34" charset="0"/>
              </a:rPr>
              <a:t>Array of</a:t>
            </a:r>
          </a:p>
          <a:p>
            <a:pPr algn="ctr"/>
            <a:r>
              <a:rPr lang="en-US" altLang="zh-CN" sz="2400" b="1" dirty="0">
                <a:latin typeface="Arial" panose="020B0604020202090204" pitchFamily="34" charset="0"/>
                <a:ea typeface="Arial" panose="020B0604020202090204" pitchFamily="34" charset="0"/>
                <a:cs typeface="Arial" panose="020B0604020202090204" pitchFamily="34" charset="0"/>
              </a:rPr>
              <a:t>Values</a:t>
            </a:r>
            <a:endParaRPr lang="zh-CN" altLang="en-US" sz="2400" dirty="0"/>
          </a:p>
        </p:txBody>
      </p:sp>
      <p:cxnSp>
        <p:nvCxnSpPr>
          <p:cNvPr id="18" name="直线箭头连接符 17"/>
          <p:cNvCxnSpPr/>
          <p:nvPr/>
        </p:nvCxnSpPr>
        <p:spPr>
          <a:xfrm flipV="1">
            <a:off x="6199404" y="3478306"/>
            <a:ext cx="1440000" cy="0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线箭头连接符 29"/>
          <p:cNvCxnSpPr/>
          <p:nvPr/>
        </p:nvCxnSpPr>
        <p:spPr>
          <a:xfrm flipV="1">
            <a:off x="6199404" y="3914041"/>
            <a:ext cx="1440000" cy="0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线箭头连接符 30"/>
          <p:cNvCxnSpPr/>
          <p:nvPr/>
        </p:nvCxnSpPr>
        <p:spPr>
          <a:xfrm flipV="1">
            <a:off x="6199404" y="4362655"/>
            <a:ext cx="1440000" cy="0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线箭头连接符 31"/>
          <p:cNvCxnSpPr/>
          <p:nvPr/>
        </p:nvCxnSpPr>
        <p:spPr>
          <a:xfrm flipV="1">
            <a:off x="6199404" y="4811269"/>
            <a:ext cx="1440000" cy="0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矩形 32"/>
          <p:cNvSpPr/>
          <p:nvPr/>
        </p:nvSpPr>
        <p:spPr>
          <a:xfrm>
            <a:off x="6336158" y="4942018"/>
            <a:ext cx="11769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sz="2400" b="1">
                <a:latin typeface="Arial" panose="020B0604020202090204" pitchFamily="34" charset="0"/>
                <a:ea typeface="Arial" panose="020B0604020202090204" pitchFamily="34" charset="0"/>
                <a:cs typeface="Arial" panose="020B0604020202090204" pitchFamily="34" charset="0"/>
              </a:rPr>
              <a:t>cmpeq</a:t>
            </a:r>
            <a:endParaRPr lang="zh-CN" altLang="en-US" sz="2400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zh-CN" sz="3600" b="1" dirty="0">
                <a:latin typeface="Arial" panose="020B0604020202090204" pitchFamily="34" charset="0"/>
                <a:ea typeface="Arial" panose="020B0604020202090204" pitchFamily="34" charset="0"/>
                <a:cs typeface="Arial" panose="020B0604020202090204" pitchFamily="34" charset="0"/>
              </a:rPr>
              <a:t>Theoretical Result</a:t>
            </a:r>
            <a:endParaRPr kumimoji="1" lang="zh-CN" altLang="en-US" sz="3600" b="1" dirty="0">
              <a:latin typeface="Arial" panose="020B0604020202090204" pitchFamily="34" charset="0"/>
              <a:ea typeface="Arial" panose="020B0604020202090204" pitchFamily="34" charset="0"/>
              <a:cs typeface="Arial" panose="020B0604020202090204" pitchFamily="34" charset="0"/>
            </a:endParaRPr>
          </a:p>
        </p:txBody>
      </p:sp>
      <p:sp>
        <p:nvSpPr>
          <p:cNvPr id="9" name="内容占位符 2"/>
          <p:cNvSpPr txBox="1"/>
          <p:nvPr/>
        </p:nvSpPr>
        <p:spPr>
          <a:xfrm>
            <a:off x="838200" y="1690688"/>
            <a:ext cx="9475033" cy="32085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90204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90204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90204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90204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90204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90204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90204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90204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90204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en-US" altLang="zh-CN" dirty="0">
                <a:latin typeface="Arial" panose="020B0604020202090204" pitchFamily="34" charset="0"/>
                <a:ea typeface="Arial" panose="020B0604020202090204" pitchFamily="34" charset="0"/>
                <a:cs typeface="Arial" panose="020B0604020202090204" pitchFamily="34" charset="0"/>
              </a:rPr>
              <a:t>No underestimation error</a:t>
            </a:r>
          </a:p>
          <a:p>
            <a:pPr>
              <a:lnSpc>
                <a:spcPct val="120000"/>
              </a:lnSpc>
            </a:pPr>
            <a:r>
              <a:rPr lang="en-US" altLang="zh-CN" dirty="0">
                <a:latin typeface="Arial" panose="020B0604020202090204" pitchFamily="34" charset="0"/>
                <a:ea typeface="Arial" panose="020B0604020202090204" pitchFamily="34" charset="0"/>
                <a:cs typeface="Arial" panose="020B0604020202090204" pitchFamily="34" charset="0"/>
              </a:rPr>
              <a:t>Bound of error and recall rate</a:t>
            </a:r>
          </a:p>
        </p:txBody>
      </p:sp>
    </p:spTree>
    <p:extLst>
      <p:ext uri="{BB962C8B-B14F-4D97-AF65-F5344CB8AC3E}">
        <p14:creationId xmlns:p14="http://schemas.microsoft.com/office/powerpoint/2010/main" val="97334813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zh-CN" sz="3600" b="1" dirty="0">
                <a:latin typeface="Arial" panose="020B0604020202090204" pitchFamily="34" charset="0"/>
                <a:ea typeface="Arial" panose="020B0604020202090204" pitchFamily="34" charset="0"/>
                <a:cs typeface="Arial" panose="020B0604020202090204" pitchFamily="34" charset="0"/>
              </a:rPr>
              <a:t>Theoretical Result</a:t>
            </a:r>
            <a:endParaRPr kumimoji="1" lang="zh-CN" altLang="en-US" sz="3600" b="1" dirty="0">
              <a:latin typeface="Arial" panose="020B0604020202090204" pitchFamily="34" charset="0"/>
              <a:ea typeface="Arial" panose="020B0604020202090204" pitchFamily="34" charset="0"/>
              <a:cs typeface="Arial" panose="020B0604020202090204" pitchFamily="34" charset="0"/>
            </a:endParaRPr>
          </a:p>
        </p:txBody>
      </p:sp>
      <p:sp>
        <p:nvSpPr>
          <p:cNvPr id="42" name="内容占位符 2"/>
          <p:cNvSpPr>
            <a:spLocks noGrp="1"/>
          </p:cNvSpPr>
          <p:nvPr>
            <p:ph idx="1"/>
          </p:nvPr>
        </p:nvSpPr>
        <p:spPr>
          <a:xfrm>
            <a:off x="838200" y="1930529"/>
            <a:ext cx="10515600" cy="1202415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altLang="zh-CN" b="1" dirty="0">
                <a:latin typeface="Arial" panose="020B0604020202090204" pitchFamily="34" charset="0"/>
                <a:ea typeface="Arial" panose="020B0604020202090204" pitchFamily="34" charset="0"/>
                <a:cs typeface="Arial" panose="020B0604020202090204" pitchFamily="34" charset="0"/>
              </a:rPr>
              <a:t>Persistence Estimation</a:t>
            </a:r>
          </a:p>
          <a:p>
            <a:pPr>
              <a:lnSpc>
                <a:spcPct val="100000"/>
              </a:lnSpc>
            </a:pPr>
            <a:r>
              <a:rPr lang="en-US" altLang="zh-CN" dirty="0">
                <a:latin typeface="Arial" panose="020B0604020202090204" pitchFamily="34" charset="0"/>
                <a:ea typeface="Arial" panose="020B0604020202090204" pitchFamily="34" charset="0"/>
                <a:cs typeface="Arial" panose="020B0604020202090204" pitchFamily="34" charset="0"/>
              </a:rPr>
              <a:t>Always better than that of strawman solution</a:t>
            </a:r>
            <a:endParaRPr lang="en-US" altLang="zh-CN" b="0" dirty="0">
              <a:latin typeface="Arial" panose="020B0604020202090204" pitchFamily="34" charset="0"/>
              <a:ea typeface="Arial" panose="020B0604020202090204" pitchFamily="34" charset="0"/>
              <a:cs typeface="Arial" panose="020B0604020202090204" pitchFamily="34" charset="0"/>
            </a:endParaRPr>
          </a:p>
          <a:p>
            <a:pPr>
              <a:lnSpc>
                <a:spcPct val="150000"/>
              </a:lnSpc>
            </a:pPr>
            <a:endParaRPr lang="en-US" altLang="zh-CN" dirty="0">
              <a:latin typeface="Arial" panose="020B0604020202090204" pitchFamily="34" charset="0"/>
              <a:ea typeface="Arial" panose="020B0604020202090204" pitchFamily="34" charset="0"/>
              <a:cs typeface="Arial" panose="020B0604020202090204" pitchFamily="34" charset="0"/>
            </a:endParaRPr>
          </a:p>
          <a:p>
            <a:pPr>
              <a:lnSpc>
                <a:spcPct val="150000"/>
              </a:lnSpc>
            </a:pPr>
            <a:endParaRPr lang="en-US" altLang="zh-CN" dirty="0">
              <a:latin typeface="Arial" panose="020B0604020202090204" pitchFamily="34" charset="0"/>
              <a:ea typeface="Arial" panose="020B0604020202090204" pitchFamily="34" charset="0"/>
              <a:cs typeface="Arial" panose="020B0604020202090204" pitchFamily="34" charset="0"/>
            </a:endParaRPr>
          </a:p>
        </p:txBody>
      </p:sp>
      <p:sp>
        <p:nvSpPr>
          <p:cNvPr id="10" name="内容占位符 2"/>
          <p:cNvSpPr txBox="1"/>
          <p:nvPr/>
        </p:nvSpPr>
        <p:spPr>
          <a:xfrm>
            <a:off x="838200" y="3597637"/>
            <a:ext cx="9579964" cy="23684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90204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90204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90204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90204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90204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90204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90204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90204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90204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n-US" altLang="zh-CN" b="1" dirty="0">
                <a:latin typeface="Arial" panose="020B0604020202090204" pitchFamily="34" charset="0"/>
                <a:ea typeface="Arial" panose="020B0604020202090204" pitchFamily="34" charset="0"/>
                <a:cs typeface="Arial" panose="020B0604020202090204" pitchFamily="34" charset="0"/>
              </a:rPr>
              <a:t>Finding Persistent Items</a:t>
            </a:r>
          </a:p>
          <a:p>
            <a:pPr>
              <a:lnSpc>
                <a:spcPct val="100000"/>
              </a:lnSpc>
            </a:pPr>
            <a:r>
              <a:rPr lang="en-US" altLang="zh-CN" dirty="0">
                <a:latin typeface="Arial" panose="020B0604020202090204" pitchFamily="34" charset="0"/>
                <a:ea typeface="Arial" panose="020B0604020202090204" pitchFamily="34" charset="0"/>
                <a:cs typeface="Arial" panose="020B0604020202090204" pitchFamily="34" charset="0"/>
              </a:rPr>
              <a:t>Work in smaller space than prior sketch-based algorithm</a:t>
            </a:r>
          </a:p>
          <a:p>
            <a:pPr>
              <a:lnSpc>
                <a:spcPct val="150000"/>
              </a:lnSpc>
            </a:pPr>
            <a:endParaRPr lang="en-US" altLang="zh-CN" dirty="0">
              <a:latin typeface="Arial" panose="020B0604020202090204" pitchFamily="34" charset="0"/>
              <a:ea typeface="Arial" panose="020B0604020202090204" pitchFamily="34" charset="0"/>
              <a:cs typeface="Arial" panose="020B0604020202090204" pitchFamily="34" charset="0"/>
            </a:endParaRPr>
          </a:p>
          <a:p>
            <a:pPr>
              <a:lnSpc>
                <a:spcPct val="150000"/>
              </a:lnSpc>
            </a:pPr>
            <a:endParaRPr lang="en-US" altLang="zh-CN" dirty="0">
              <a:latin typeface="Arial" panose="020B0604020202090204" pitchFamily="34" charset="0"/>
              <a:ea typeface="Arial" panose="020B0604020202090204" pitchFamily="34" charset="0"/>
              <a:cs typeface="Arial" panose="020B060402020209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zh-CN" sz="3600" b="1" dirty="0">
                <a:latin typeface="Arial" panose="020B0604020202090204" pitchFamily="34" charset="0"/>
                <a:ea typeface="Arial" panose="020B0604020202090204" pitchFamily="34" charset="0"/>
                <a:cs typeface="Arial" panose="020B0604020202090204" pitchFamily="34" charset="0"/>
              </a:rPr>
              <a:t>Persistence</a:t>
            </a:r>
            <a:endParaRPr kumimoji="1" lang="zh-CN" altLang="en-US" sz="3600" b="1" dirty="0">
              <a:latin typeface="Arial" panose="020B0604020202090204" pitchFamily="34" charset="0"/>
              <a:ea typeface="Arial" panose="020B0604020202090204" pitchFamily="34" charset="0"/>
              <a:cs typeface="Arial" panose="020B0604020202090204" pitchFamily="34" charset="0"/>
            </a:endParaRPr>
          </a:p>
        </p:txBody>
      </p:sp>
      <p:grpSp>
        <p:nvGrpSpPr>
          <p:cNvPr id="3" name="组 2"/>
          <p:cNvGrpSpPr/>
          <p:nvPr/>
        </p:nvGrpSpPr>
        <p:grpSpPr>
          <a:xfrm>
            <a:off x="2540674" y="2615394"/>
            <a:ext cx="6545876" cy="436011"/>
            <a:chOff x="1360012" y="2416878"/>
            <a:chExt cx="6545876" cy="436011"/>
          </a:xfrm>
        </p:grpSpPr>
        <p:grpSp>
          <p:nvGrpSpPr>
            <p:cNvPr id="52" name="组 51"/>
            <p:cNvGrpSpPr/>
            <p:nvPr/>
          </p:nvGrpSpPr>
          <p:grpSpPr>
            <a:xfrm>
              <a:off x="1360012" y="2420393"/>
              <a:ext cx="432444" cy="432496"/>
              <a:chOff x="3335252" y="382196"/>
              <a:chExt cx="432444" cy="432496"/>
            </a:xfrm>
            <a:noFill/>
          </p:grpSpPr>
          <p:sp>
            <p:nvSpPr>
              <p:cNvPr id="53" name="椭圆 52"/>
              <p:cNvSpPr/>
              <p:nvPr/>
            </p:nvSpPr>
            <p:spPr>
              <a:xfrm>
                <a:off x="3335252" y="382196"/>
                <a:ext cx="432000" cy="432496"/>
              </a:xfrm>
              <a:prstGeom prst="ellips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 sz="2400" dirty="0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54" name="文本框 53"/>
                  <p:cNvSpPr txBox="1"/>
                  <p:nvPr/>
                </p:nvSpPr>
                <p:spPr>
                  <a:xfrm>
                    <a:off x="3367010" y="393790"/>
                    <a:ext cx="400686" cy="369332"/>
                  </a:xfrm>
                  <a:prstGeom prst="rect">
                    <a:avLst/>
                  </a:prstGeom>
                  <a:grp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kumimoji="1" lang="en-US" altLang="zh-CN" sz="2400" b="1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kumimoji="1" lang="en-US" altLang="zh-CN" sz="2400" b="1" i="1">
                                  <a:latin typeface="Cambria Math" charset="0"/>
                                </a:rPr>
                                <m:t>𝒆</m:t>
                              </m:r>
                            </m:e>
                            <m:sub>
                              <m:r>
                                <a:rPr kumimoji="1" lang="en-US" altLang="zh-CN" sz="2400" b="1" i="1">
                                  <a:latin typeface="Cambria Math" charset="0"/>
                                </a:rPr>
                                <m:t>𝟑</m:t>
                              </m:r>
                            </m:sub>
                          </m:sSub>
                        </m:oMath>
                      </m:oMathPara>
                    </a14:m>
                    <a:endParaRPr kumimoji="1" lang="zh-CN" altLang="en-US" sz="2400" b="1" dirty="0"/>
                  </a:p>
                </p:txBody>
              </p:sp>
            </mc:Choice>
            <mc:Fallback xmlns="">
              <p:sp>
                <p:nvSpPr>
                  <p:cNvPr id="54" name="文本框 53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367010" y="393790"/>
                    <a:ext cx="400686" cy="369332"/>
                  </a:xfrm>
                  <a:prstGeom prst="rect">
                    <a:avLst/>
                  </a:prstGeom>
                  <a:blipFill rotWithShape="1">
                    <a:blip r:embed="rId3"/>
                  </a:blipFill>
                </p:spPr>
                <p:txBody>
                  <a:bodyPr/>
                  <a:lstStyle/>
                  <a:p>
                    <a:r>
                      <a:rPr lang="zh-CN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55" name="组 54"/>
            <p:cNvGrpSpPr/>
            <p:nvPr/>
          </p:nvGrpSpPr>
          <p:grpSpPr>
            <a:xfrm>
              <a:off x="2126782" y="2420393"/>
              <a:ext cx="432445" cy="432496"/>
              <a:chOff x="3335252" y="382196"/>
              <a:chExt cx="432445" cy="432496"/>
            </a:xfrm>
            <a:noFill/>
          </p:grpSpPr>
          <p:sp>
            <p:nvSpPr>
              <p:cNvPr id="56" name="椭圆 55"/>
              <p:cNvSpPr/>
              <p:nvPr/>
            </p:nvSpPr>
            <p:spPr>
              <a:xfrm>
                <a:off x="3335252" y="382196"/>
                <a:ext cx="432000" cy="432496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 sz="2400" dirty="0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57" name="文本框 56"/>
                  <p:cNvSpPr txBox="1"/>
                  <p:nvPr/>
                </p:nvSpPr>
                <p:spPr>
                  <a:xfrm>
                    <a:off x="3367010" y="393790"/>
                    <a:ext cx="400687" cy="369332"/>
                  </a:xfrm>
                  <a:prstGeom prst="rect">
                    <a:avLst/>
                  </a:prstGeom>
                  <a:grp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kumimoji="1" lang="en-US" altLang="zh-CN" sz="2400" b="1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kumimoji="1" lang="en-US" altLang="zh-CN" sz="2400" b="1" i="1">
                                  <a:latin typeface="Cambria Math" panose="02040503050406030204" charset="0"/>
                                </a:rPr>
                                <m:t>𝒆</m:t>
                              </m:r>
                            </m:e>
                            <m:sub>
                              <m:r>
                                <a:rPr kumimoji="1" lang="en-US" altLang="zh-CN" sz="2400" b="1" i="1" smtClean="0">
                                  <a:latin typeface="Cambria Math" panose="02040503050406030204" charset="0"/>
                                </a:rPr>
                                <m:t>𝟏</m:t>
                              </m:r>
                            </m:sub>
                          </m:sSub>
                        </m:oMath>
                      </m:oMathPara>
                    </a14:m>
                    <a:endParaRPr kumimoji="1" lang="zh-CN" altLang="en-US" sz="2400" b="1" dirty="0"/>
                  </a:p>
                </p:txBody>
              </p:sp>
            </mc:Choice>
            <mc:Fallback xmlns="">
              <p:sp>
                <p:nvSpPr>
                  <p:cNvPr id="57" name="文本框 56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367010" y="393790"/>
                    <a:ext cx="400687" cy="369332"/>
                  </a:xfrm>
                  <a:prstGeom prst="rect">
                    <a:avLst/>
                  </a:prstGeom>
                  <a:blipFill rotWithShape="1">
                    <a:blip r:embed="rId4"/>
                  </a:blipFill>
                </p:spPr>
                <p:txBody>
                  <a:bodyPr/>
                  <a:lstStyle/>
                  <a:p>
                    <a:r>
                      <a:rPr lang="zh-CN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59" name="组 58"/>
            <p:cNvGrpSpPr/>
            <p:nvPr/>
          </p:nvGrpSpPr>
          <p:grpSpPr>
            <a:xfrm>
              <a:off x="2893108" y="2416878"/>
              <a:ext cx="432444" cy="432496"/>
              <a:chOff x="3335252" y="382196"/>
              <a:chExt cx="432444" cy="432496"/>
            </a:xfrm>
            <a:noFill/>
          </p:grpSpPr>
          <p:sp>
            <p:nvSpPr>
              <p:cNvPr id="60" name="椭圆 59"/>
              <p:cNvSpPr/>
              <p:nvPr/>
            </p:nvSpPr>
            <p:spPr>
              <a:xfrm>
                <a:off x="3335252" y="382196"/>
                <a:ext cx="432000" cy="432496"/>
              </a:xfrm>
              <a:prstGeom prst="ellips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 sz="2400" dirty="0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61" name="文本框 60"/>
                  <p:cNvSpPr txBox="1"/>
                  <p:nvPr/>
                </p:nvSpPr>
                <p:spPr>
                  <a:xfrm>
                    <a:off x="3367010" y="393790"/>
                    <a:ext cx="400686" cy="369332"/>
                  </a:xfrm>
                  <a:prstGeom prst="rect">
                    <a:avLst/>
                  </a:prstGeom>
                  <a:grp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kumimoji="1" lang="en-US" altLang="zh-CN" sz="2400" b="1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kumimoji="1" lang="en-US" altLang="zh-CN" sz="2400" b="1" i="1">
                                  <a:latin typeface="Cambria Math" charset="0"/>
                                </a:rPr>
                                <m:t>𝒆</m:t>
                              </m:r>
                            </m:e>
                            <m:sub>
                              <m:r>
                                <a:rPr kumimoji="1" lang="en-US" altLang="zh-CN" sz="2400" b="1" i="1">
                                  <a:latin typeface="Cambria Math" charset="0"/>
                                </a:rPr>
                                <m:t>𝟑</m:t>
                              </m:r>
                            </m:sub>
                          </m:sSub>
                        </m:oMath>
                      </m:oMathPara>
                    </a14:m>
                    <a:endParaRPr kumimoji="1" lang="zh-CN" altLang="en-US" sz="2400" b="1" dirty="0"/>
                  </a:p>
                </p:txBody>
              </p:sp>
            </mc:Choice>
            <mc:Fallback xmlns="">
              <p:sp>
                <p:nvSpPr>
                  <p:cNvPr id="61" name="文本框 60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367010" y="393790"/>
                    <a:ext cx="400686" cy="369332"/>
                  </a:xfrm>
                  <a:prstGeom prst="rect">
                    <a:avLst/>
                  </a:prstGeom>
                  <a:blipFill rotWithShape="1">
                    <a:blip r:embed="rId3"/>
                  </a:blipFill>
                </p:spPr>
                <p:txBody>
                  <a:bodyPr/>
                  <a:lstStyle/>
                  <a:p>
                    <a:r>
                      <a:rPr lang="zh-CN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62" name="组 61"/>
            <p:cNvGrpSpPr/>
            <p:nvPr/>
          </p:nvGrpSpPr>
          <p:grpSpPr>
            <a:xfrm>
              <a:off x="3659878" y="2416878"/>
              <a:ext cx="432444" cy="432496"/>
              <a:chOff x="3335252" y="382196"/>
              <a:chExt cx="432444" cy="432496"/>
            </a:xfrm>
            <a:noFill/>
          </p:grpSpPr>
          <p:sp>
            <p:nvSpPr>
              <p:cNvPr id="63" name="椭圆 62"/>
              <p:cNvSpPr/>
              <p:nvPr/>
            </p:nvSpPr>
            <p:spPr>
              <a:xfrm>
                <a:off x="3335252" y="382196"/>
                <a:ext cx="432000" cy="432496"/>
              </a:xfrm>
              <a:prstGeom prst="ellips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 sz="2400" dirty="0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64" name="文本框 63"/>
                  <p:cNvSpPr txBox="1"/>
                  <p:nvPr/>
                </p:nvSpPr>
                <p:spPr>
                  <a:xfrm>
                    <a:off x="3367010" y="393790"/>
                    <a:ext cx="400686" cy="369332"/>
                  </a:xfrm>
                  <a:prstGeom prst="rect">
                    <a:avLst/>
                  </a:prstGeom>
                  <a:grp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kumimoji="1" lang="en-US" altLang="zh-CN" sz="2400" b="1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kumimoji="1" lang="en-US" altLang="zh-CN" sz="2400" b="1" i="1">
                                  <a:latin typeface="Cambria Math" charset="0"/>
                                </a:rPr>
                                <m:t>𝒆</m:t>
                              </m:r>
                            </m:e>
                            <m:sub>
                              <m:r>
                                <a:rPr kumimoji="1" lang="en-US" altLang="zh-CN" sz="2400" b="1" i="1">
                                  <a:latin typeface="Cambria Math" charset="0"/>
                                </a:rPr>
                                <m:t>𝟑</m:t>
                              </m:r>
                            </m:sub>
                          </m:sSub>
                        </m:oMath>
                      </m:oMathPara>
                    </a14:m>
                    <a:endParaRPr kumimoji="1" lang="zh-CN" altLang="en-US" sz="2400" b="1" dirty="0"/>
                  </a:p>
                </p:txBody>
              </p:sp>
            </mc:Choice>
            <mc:Fallback xmlns="">
              <p:sp>
                <p:nvSpPr>
                  <p:cNvPr id="64" name="文本框 63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367010" y="393790"/>
                    <a:ext cx="400686" cy="369332"/>
                  </a:xfrm>
                  <a:prstGeom prst="rect">
                    <a:avLst/>
                  </a:prstGeom>
                  <a:blipFill rotWithShape="1">
                    <a:blip r:embed="rId3"/>
                  </a:blipFill>
                </p:spPr>
                <p:txBody>
                  <a:bodyPr/>
                  <a:lstStyle/>
                  <a:p>
                    <a:r>
                      <a:rPr lang="zh-CN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65" name="组 64"/>
            <p:cNvGrpSpPr/>
            <p:nvPr/>
          </p:nvGrpSpPr>
          <p:grpSpPr>
            <a:xfrm>
              <a:off x="4407252" y="2420393"/>
              <a:ext cx="432445" cy="432496"/>
              <a:chOff x="3335252" y="382196"/>
              <a:chExt cx="432445" cy="432496"/>
            </a:xfrm>
            <a:noFill/>
          </p:grpSpPr>
          <p:sp>
            <p:nvSpPr>
              <p:cNvPr id="66" name="椭圆 65"/>
              <p:cNvSpPr/>
              <p:nvPr/>
            </p:nvSpPr>
            <p:spPr>
              <a:xfrm>
                <a:off x="3335252" y="382196"/>
                <a:ext cx="432000" cy="432496"/>
              </a:xfrm>
              <a:prstGeom prst="ellipse">
                <a:avLst/>
              </a:prstGeom>
              <a:solidFill>
                <a:schemeClr val="bg2">
                  <a:lumMod val="90000"/>
                </a:schemeClr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 sz="2400" dirty="0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67" name="文本框 66"/>
                  <p:cNvSpPr txBox="1"/>
                  <p:nvPr/>
                </p:nvSpPr>
                <p:spPr>
                  <a:xfrm>
                    <a:off x="3367010" y="393790"/>
                    <a:ext cx="400687" cy="369332"/>
                  </a:xfrm>
                  <a:prstGeom prst="rect">
                    <a:avLst/>
                  </a:prstGeom>
                  <a:grp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kumimoji="1" lang="en-US" altLang="zh-CN" sz="2400" b="1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kumimoji="1" lang="en-US" altLang="zh-CN" sz="2400" b="1" i="1">
                                  <a:latin typeface="Cambria Math" panose="02040503050406030204" charset="0"/>
                                </a:rPr>
                                <m:t>𝒆</m:t>
                              </m:r>
                            </m:e>
                            <m:sub>
                              <m:r>
                                <a:rPr kumimoji="1" lang="en-US" altLang="zh-CN" sz="2400" b="1" i="1" smtClean="0">
                                  <a:latin typeface="Cambria Math" panose="02040503050406030204" charset="0"/>
                                </a:rPr>
                                <m:t>𝟓</m:t>
                              </m:r>
                            </m:sub>
                          </m:sSub>
                        </m:oMath>
                      </m:oMathPara>
                    </a14:m>
                    <a:endParaRPr kumimoji="1" lang="zh-CN" altLang="en-US" sz="2400" b="1" dirty="0"/>
                  </a:p>
                </p:txBody>
              </p:sp>
            </mc:Choice>
            <mc:Fallback xmlns="">
              <p:sp>
                <p:nvSpPr>
                  <p:cNvPr id="67" name="文本框 66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367010" y="393790"/>
                    <a:ext cx="400687" cy="369332"/>
                  </a:xfrm>
                  <a:prstGeom prst="rect">
                    <a:avLst/>
                  </a:prstGeom>
                  <a:blipFill rotWithShape="1">
                    <a:blip r:embed="rId5"/>
                  </a:blipFill>
                </p:spPr>
                <p:txBody>
                  <a:bodyPr/>
                  <a:lstStyle/>
                  <a:p>
                    <a:r>
                      <a:rPr lang="zh-CN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68" name="组 67"/>
            <p:cNvGrpSpPr/>
            <p:nvPr/>
          </p:nvGrpSpPr>
          <p:grpSpPr>
            <a:xfrm>
              <a:off x="5174022" y="2420393"/>
              <a:ext cx="432445" cy="432496"/>
              <a:chOff x="3335252" y="382196"/>
              <a:chExt cx="432445" cy="432496"/>
            </a:xfrm>
            <a:noFill/>
          </p:grpSpPr>
          <p:sp>
            <p:nvSpPr>
              <p:cNvPr id="69" name="椭圆 68"/>
              <p:cNvSpPr/>
              <p:nvPr/>
            </p:nvSpPr>
            <p:spPr>
              <a:xfrm>
                <a:off x="3335252" y="382196"/>
                <a:ext cx="432000" cy="432496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 sz="2400" dirty="0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70" name="文本框 69"/>
                  <p:cNvSpPr txBox="1"/>
                  <p:nvPr/>
                </p:nvSpPr>
                <p:spPr>
                  <a:xfrm>
                    <a:off x="3367010" y="393790"/>
                    <a:ext cx="400687" cy="369332"/>
                  </a:xfrm>
                  <a:prstGeom prst="rect">
                    <a:avLst/>
                  </a:prstGeom>
                  <a:grp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kumimoji="1" lang="en-US" altLang="zh-CN" sz="2400" b="1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kumimoji="1" lang="en-US" altLang="zh-CN" sz="2400" b="1" i="1">
                                  <a:latin typeface="Cambria Math" panose="02040503050406030204" charset="0"/>
                                </a:rPr>
                                <m:t>𝒆</m:t>
                              </m:r>
                            </m:e>
                            <m:sub>
                              <m:r>
                                <a:rPr kumimoji="1" lang="en-US" altLang="zh-CN" sz="2400" b="1" i="1" smtClean="0">
                                  <a:latin typeface="Cambria Math" panose="02040503050406030204" charset="0"/>
                                </a:rPr>
                                <m:t>𝟏</m:t>
                              </m:r>
                            </m:sub>
                          </m:sSub>
                        </m:oMath>
                      </m:oMathPara>
                    </a14:m>
                    <a:endParaRPr kumimoji="1" lang="zh-CN" altLang="en-US" sz="2400" b="1" dirty="0"/>
                  </a:p>
                </p:txBody>
              </p:sp>
            </mc:Choice>
            <mc:Fallback xmlns="">
              <p:sp>
                <p:nvSpPr>
                  <p:cNvPr id="70" name="文本框 69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367010" y="393790"/>
                    <a:ext cx="400687" cy="369332"/>
                  </a:xfrm>
                  <a:prstGeom prst="rect">
                    <a:avLst/>
                  </a:prstGeom>
                  <a:blipFill rotWithShape="1">
                    <a:blip r:embed="rId4"/>
                  </a:blipFill>
                </p:spPr>
                <p:txBody>
                  <a:bodyPr/>
                  <a:lstStyle/>
                  <a:p>
                    <a:r>
                      <a:rPr lang="zh-CN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71" name="组 70"/>
            <p:cNvGrpSpPr/>
            <p:nvPr/>
          </p:nvGrpSpPr>
          <p:grpSpPr>
            <a:xfrm>
              <a:off x="5940348" y="2416878"/>
              <a:ext cx="432445" cy="432496"/>
              <a:chOff x="3335252" y="382196"/>
              <a:chExt cx="432445" cy="432496"/>
            </a:xfrm>
            <a:noFill/>
          </p:grpSpPr>
          <p:sp>
            <p:nvSpPr>
              <p:cNvPr id="72" name="椭圆 71"/>
              <p:cNvSpPr/>
              <p:nvPr/>
            </p:nvSpPr>
            <p:spPr>
              <a:xfrm>
                <a:off x="3335252" y="382196"/>
                <a:ext cx="432000" cy="432496"/>
              </a:xfrm>
              <a:prstGeom prst="ellipse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 sz="2400" dirty="0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73" name="文本框 72"/>
                  <p:cNvSpPr txBox="1"/>
                  <p:nvPr/>
                </p:nvSpPr>
                <p:spPr>
                  <a:xfrm>
                    <a:off x="3367010" y="393790"/>
                    <a:ext cx="400687" cy="369332"/>
                  </a:xfrm>
                  <a:prstGeom prst="rect">
                    <a:avLst/>
                  </a:prstGeom>
                  <a:grp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kumimoji="1" lang="en-US" altLang="zh-CN" sz="2400" b="1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kumimoji="1" lang="en-US" altLang="zh-CN" sz="2400" b="1" i="1">
                                  <a:latin typeface="Cambria Math" panose="02040503050406030204" charset="0"/>
                                </a:rPr>
                                <m:t>𝒆</m:t>
                              </m:r>
                            </m:e>
                            <m:sub>
                              <m:r>
                                <a:rPr kumimoji="1" lang="en-US" altLang="zh-CN" sz="2400" b="1" i="1" smtClean="0">
                                  <a:latin typeface="Cambria Math" panose="02040503050406030204" charset="0"/>
                                </a:rPr>
                                <m:t>𝟐</m:t>
                              </m:r>
                            </m:sub>
                          </m:sSub>
                        </m:oMath>
                      </m:oMathPara>
                    </a14:m>
                    <a:endParaRPr kumimoji="1" lang="zh-CN" altLang="en-US" sz="2400" b="1" dirty="0"/>
                  </a:p>
                </p:txBody>
              </p:sp>
            </mc:Choice>
            <mc:Fallback xmlns="">
              <p:sp>
                <p:nvSpPr>
                  <p:cNvPr id="73" name="文本框 72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367010" y="393790"/>
                    <a:ext cx="400687" cy="369332"/>
                  </a:xfrm>
                  <a:prstGeom prst="rect">
                    <a:avLst/>
                  </a:prstGeom>
                  <a:blipFill rotWithShape="1">
                    <a:blip r:embed="rId6"/>
                  </a:blipFill>
                </p:spPr>
                <p:txBody>
                  <a:bodyPr/>
                  <a:lstStyle/>
                  <a:p>
                    <a:r>
                      <a:rPr lang="zh-CN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74" name="组 73"/>
            <p:cNvGrpSpPr/>
            <p:nvPr/>
          </p:nvGrpSpPr>
          <p:grpSpPr>
            <a:xfrm>
              <a:off x="6707118" y="2416878"/>
              <a:ext cx="432445" cy="432496"/>
              <a:chOff x="3335252" y="382196"/>
              <a:chExt cx="432445" cy="432496"/>
            </a:xfrm>
            <a:noFill/>
          </p:grpSpPr>
          <p:sp>
            <p:nvSpPr>
              <p:cNvPr id="75" name="椭圆 74"/>
              <p:cNvSpPr/>
              <p:nvPr/>
            </p:nvSpPr>
            <p:spPr>
              <a:xfrm>
                <a:off x="3335252" y="382196"/>
                <a:ext cx="432000" cy="432496"/>
              </a:xfrm>
              <a:prstGeom prst="ellipse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 sz="2400" dirty="0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76" name="文本框 75"/>
                  <p:cNvSpPr txBox="1"/>
                  <p:nvPr/>
                </p:nvSpPr>
                <p:spPr>
                  <a:xfrm>
                    <a:off x="3367010" y="393790"/>
                    <a:ext cx="400687" cy="369332"/>
                  </a:xfrm>
                  <a:prstGeom prst="rect">
                    <a:avLst/>
                  </a:prstGeom>
                  <a:grp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kumimoji="1" lang="en-US" altLang="zh-CN" sz="2400" b="1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kumimoji="1" lang="en-US" altLang="zh-CN" sz="2400" b="1" i="1">
                                  <a:latin typeface="Cambria Math" panose="02040503050406030204" charset="0"/>
                                </a:rPr>
                                <m:t>𝒆</m:t>
                              </m:r>
                            </m:e>
                            <m:sub>
                              <m:r>
                                <a:rPr kumimoji="1" lang="en-US" altLang="zh-CN" sz="2400" b="1" i="1" smtClean="0">
                                  <a:latin typeface="Cambria Math" panose="02040503050406030204" charset="0"/>
                                </a:rPr>
                                <m:t>𝟐</m:t>
                              </m:r>
                            </m:sub>
                          </m:sSub>
                        </m:oMath>
                      </m:oMathPara>
                    </a14:m>
                    <a:endParaRPr kumimoji="1" lang="zh-CN" altLang="en-US" sz="2400" b="1" dirty="0"/>
                  </a:p>
                </p:txBody>
              </p:sp>
            </mc:Choice>
            <mc:Fallback xmlns="">
              <p:sp>
                <p:nvSpPr>
                  <p:cNvPr id="76" name="文本框 75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367010" y="393790"/>
                    <a:ext cx="400687" cy="369332"/>
                  </a:xfrm>
                  <a:prstGeom prst="rect">
                    <a:avLst/>
                  </a:prstGeom>
                  <a:blipFill rotWithShape="1">
                    <a:blip r:embed="rId6"/>
                  </a:blipFill>
                </p:spPr>
                <p:txBody>
                  <a:bodyPr/>
                  <a:lstStyle/>
                  <a:p>
                    <a:r>
                      <a:rPr lang="zh-CN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33" name="组 32"/>
            <p:cNvGrpSpPr/>
            <p:nvPr/>
          </p:nvGrpSpPr>
          <p:grpSpPr>
            <a:xfrm>
              <a:off x="7473443" y="2416878"/>
              <a:ext cx="432445" cy="432496"/>
              <a:chOff x="3335252" y="382196"/>
              <a:chExt cx="432445" cy="432496"/>
            </a:xfrm>
            <a:noFill/>
          </p:grpSpPr>
          <p:sp>
            <p:nvSpPr>
              <p:cNvPr id="34" name="椭圆 33"/>
              <p:cNvSpPr/>
              <p:nvPr/>
            </p:nvSpPr>
            <p:spPr>
              <a:xfrm>
                <a:off x="3335252" y="382196"/>
                <a:ext cx="432000" cy="432496"/>
              </a:xfrm>
              <a:prstGeom prst="ellipse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 sz="2400" dirty="0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35" name="文本框 34"/>
                  <p:cNvSpPr txBox="1"/>
                  <p:nvPr/>
                </p:nvSpPr>
                <p:spPr>
                  <a:xfrm>
                    <a:off x="3367010" y="393790"/>
                    <a:ext cx="400687" cy="369332"/>
                  </a:xfrm>
                  <a:prstGeom prst="rect">
                    <a:avLst/>
                  </a:prstGeom>
                  <a:grp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kumimoji="1" lang="en-US" altLang="zh-CN" sz="2400" b="1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kumimoji="1" lang="en-US" altLang="zh-CN" sz="2400" b="1" i="1">
                                  <a:latin typeface="Cambria Math" panose="02040503050406030204" charset="0"/>
                                </a:rPr>
                                <m:t>𝒆</m:t>
                              </m:r>
                            </m:e>
                            <m:sub>
                              <m:r>
                                <a:rPr kumimoji="1" lang="en-US" altLang="zh-CN" sz="2400" b="1" i="1" smtClean="0">
                                  <a:latin typeface="Cambria Math" panose="02040503050406030204" charset="0"/>
                                </a:rPr>
                                <m:t>𝟐</m:t>
                              </m:r>
                            </m:sub>
                          </m:sSub>
                        </m:oMath>
                      </m:oMathPara>
                    </a14:m>
                    <a:endParaRPr kumimoji="1" lang="zh-CN" altLang="en-US" sz="2400" b="1" dirty="0"/>
                  </a:p>
                </p:txBody>
              </p:sp>
            </mc:Choice>
            <mc:Fallback xmlns="">
              <p:sp>
                <p:nvSpPr>
                  <p:cNvPr id="35" name="文本框 34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367010" y="393790"/>
                    <a:ext cx="400687" cy="369332"/>
                  </a:xfrm>
                  <a:prstGeom prst="rect">
                    <a:avLst/>
                  </a:prstGeom>
                  <a:blipFill rotWithShape="1">
                    <a:blip r:embed="rId6"/>
                  </a:blipFill>
                </p:spPr>
                <p:txBody>
                  <a:bodyPr/>
                  <a:lstStyle/>
                  <a:p>
                    <a:r>
                      <a:rPr lang="zh-CN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  <p:cxnSp>
        <p:nvCxnSpPr>
          <p:cNvPr id="5" name="直线连接符 4"/>
          <p:cNvCxnSpPr/>
          <p:nvPr/>
        </p:nvCxnSpPr>
        <p:spPr>
          <a:xfrm flipH="1">
            <a:off x="2394865" y="2053656"/>
            <a:ext cx="0" cy="1139253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线连接符 38"/>
          <p:cNvCxnSpPr/>
          <p:nvPr/>
        </p:nvCxnSpPr>
        <p:spPr>
          <a:xfrm flipH="1">
            <a:off x="5440367" y="2053656"/>
            <a:ext cx="0" cy="1139253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线连接符 39"/>
          <p:cNvCxnSpPr/>
          <p:nvPr/>
        </p:nvCxnSpPr>
        <p:spPr>
          <a:xfrm flipH="1">
            <a:off x="6956872" y="2053656"/>
            <a:ext cx="0" cy="1139253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线连接符 40"/>
          <p:cNvCxnSpPr/>
          <p:nvPr/>
        </p:nvCxnSpPr>
        <p:spPr>
          <a:xfrm flipH="1">
            <a:off x="9237875" y="2038666"/>
            <a:ext cx="0" cy="1139253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文本框 42"/>
          <p:cNvSpPr txBox="1"/>
          <p:nvPr/>
        </p:nvSpPr>
        <p:spPr>
          <a:xfrm>
            <a:off x="2590641" y="2025614"/>
            <a:ext cx="25841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CN" sz="2800" b="1" dirty="0">
                <a:latin typeface="Arial" panose="020B0604020202090204" pitchFamily="34" charset="0"/>
                <a:ea typeface="Arial" panose="020B0604020202090204" pitchFamily="34" charset="0"/>
                <a:cs typeface="Arial" panose="020B0604020202090204" pitchFamily="34" charset="0"/>
              </a:rPr>
              <a:t>1</a:t>
            </a:r>
            <a:endParaRPr kumimoji="1" lang="zh-CN" altLang="en-US" sz="2800" b="1" dirty="0">
              <a:latin typeface="Arial" panose="020B0604020202090204" pitchFamily="34" charset="0"/>
              <a:ea typeface="Arial" panose="020B0604020202090204" pitchFamily="34" charset="0"/>
              <a:cs typeface="Arial" panose="020B0604020202090204" pitchFamily="34" charset="0"/>
            </a:endParaRPr>
          </a:p>
        </p:txBody>
      </p:sp>
      <p:sp>
        <p:nvSpPr>
          <p:cNvPr id="44" name="文本框 43"/>
          <p:cNvSpPr txBox="1"/>
          <p:nvPr/>
        </p:nvSpPr>
        <p:spPr>
          <a:xfrm>
            <a:off x="4902597" y="2025614"/>
            <a:ext cx="25841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CN" sz="2800" b="1" dirty="0">
                <a:latin typeface="Arial" panose="020B0604020202090204" pitchFamily="34" charset="0"/>
                <a:ea typeface="Arial" panose="020B0604020202090204" pitchFamily="34" charset="0"/>
                <a:cs typeface="Arial" panose="020B0604020202090204" pitchFamily="34" charset="0"/>
              </a:rPr>
              <a:t>2</a:t>
            </a:r>
            <a:endParaRPr kumimoji="1" lang="zh-CN" altLang="en-US" sz="2800" b="1" dirty="0">
              <a:latin typeface="Arial" panose="020B0604020202090204" pitchFamily="34" charset="0"/>
              <a:ea typeface="Arial" panose="020B0604020202090204" pitchFamily="34" charset="0"/>
              <a:cs typeface="Arial" panose="020B0604020202090204" pitchFamily="34" charset="0"/>
            </a:endParaRPr>
          </a:p>
        </p:txBody>
      </p:sp>
      <p:sp>
        <p:nvSpPr>
          <p:cNvPr id="45" name="文本框 44"/>
          <p:cNvSpPr txBox="1"/>
          <p:nvPr/>
        </p:nvSpPr>
        <p:spPr>
          <a:xfrm>
            <a:off x="6827804" y="2025614"/>
            <a:ext cx="25841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CN" sz="2800" b="1" dirty="0">
                <a:latin typeface="Arial" panose="020B0604020202090204" pitchFamily="34" charset="0"/>
                <a:ea typeface="Arial" panose="020B0604020202090204" pitchFamily="34" charset="0"/>
                <a:cs typeface="Arial" panose="020B0604020202090204" pitchFamily="34" charset="0"/>
              </a:rPr>
              <a:t>3</a:t>
            </a:r>
            <a:endParaRPr kumimoji="1" lang="zh-CN" altLang="en-US" sz="2800" b="1" dirty="0">
              <a:latin typeface="Arial" panose="020B0604020202090204" pitchFamily="34" charset="0"/>
              <a:ea typeface="Arial" panose="020B0604020202090204" pitchFamily="34" charset="0"/>
              <a:cs typeface="Arial" panose="020B060402020209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7" name="表格 6"/>
              <p:cNvGraphicFramePr>
                <a:graphicFrameLocks noGrp="1"/>
              </p:cNvGraphicFramePr>
              <p:nvPr/>
            </p:nvGraphicFramePr>
            <p:xfrm>
              <a:off x="3419247" y="3912571"/>
              <a:ext cx="3299854" cy="22860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128137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2171717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2400" dirty="0">
                              <a:solidFill>
                                <a:schemeClr val="tx1"/>
                              </a:solidFill>
                              <a:latin typeface="Arial" panose="020B0604020202090204" pitchFamily="34" charset="0"/>
                              <a:ea typeface="Arial" panose="020B0604020202090204" pitchFamily="34" charset="0"/>
                              <a:cs typeface="Arial" panose="020B0604020202090204" pitchFamily="34" charset="0"/>
                            </a:rPr>
                            <a:t>Item</a:t>
                          </a:r>
                          <a:endParaRPr lang="zh-CN" altLang="en-US" sz="2400" dirty="0">
                            <a:solidFill>
                              <a:schemeClr val="tx1"/>
                            </a:solidFill>
                            <a:latin typeface="Arial" panose="020B0604020202090204" pitchFamily="34" charset="0"/>
                            <a:ea typeface="Arial" panose="020B0604020202090204" pitchFamily="34" charset="0"/>
                            <a:cs typeface="Arial" panose="020B0604020202090204" pitchFamily="34" charset="0"/>
                          </a:endParaRPr>
                        </a:p>
                      </a:txBody>
                      <a:tcPr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2400" dirty="0">
                              <a:solidFill>
                                <a:schemeClr val="tx1"/>
                              </a:solidFill>
                              <a:latin typeface="Arial" panose="020B0604020202090204" pitchFamily="34" charset="0"/>
                              <a:ea typeface="Arial" panose="020B0604020202090204" pitchFamily="34" charset="0"/>
                              <a:cs typeface="Arial" panose="020B0604020202090204" pitchFamily="34" charset="0"/>
                            </a:rPr>
                            <a:t>Persistence</a:t>
                          </a:r>
                          <a:endParaRPr lang="zh-CN" altLang="en-US" sz="2400" dirty="0">
                            <a:solidFill>
                              <a:schemeClr val="tx1"/>
                            </a:solidFill>
                            <a:latin typeface="Arial" panose="020B0604020202090204" pitchFamily="34" charset="0"/>
                            <a:ea typeface="Arial" panose="020B0604020202090204" pitchFamily="34" charset="0"/>
                            <a:cs typeface="Arial" panose="020B0604020202090204" pitchFamily="34" charset="0"/>
                          </a:endParaRPr>
                        </a:p>
                      </a:txBody>
                      <a:tcPr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kumimoji="1" lang="en-US" altLang="zh-CN" sz="2400" b="1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kumimoji="1" lang="en-US" altLang="zh-CN" sz="2400" b="1" i="1">
                                        <a:latin typeface="Cambria Math" panose="02040503050406030204" charset="0"/>
                                      </a:rPr>
                                      <m:t>𝒆</m:t>
                                    </m:r>
                                  </m:e>
                                  <m:sub>
                                    <m:r>
                                      <a:rPr kumimoji="1" lang="en-US" altLang="zh-CN" sz="2400" b="1" i="1" smtClean="0">
                                        <a:latin typeface="Cambria Math" panose="02040503050406030204" charset="0"/>
                                      </a:rPr>
                                      <m:t>𝟏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zh-CN" altLang="en-US" sz="2400" dirty="0">
                            <a:solidFill>
                              <a:schemeClr val="tx1"/>
                            </a:solidFill>
                            <a:latin typeface="Arial" panose="020B0604020202090204" pitchFamily="34" charset="0"/>
                            <a:ea typeface="Arial" panose="020B0604020202090204" pitchFamily="34" charset="0"/>
                            <a:cs typeface="Arial" panose="020B0604020202090204" pitchFamily="34" charset="0"/>
                          </a:endParaRPr>
                        </a:p>
                      </a:txBody>
                      <a:tcPr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2400" b="1" dirty="0">
                              <a:solidFill>
                                <a:schemeClr val="tx1"/>
                              </a:solidFill>
                              <a:latin typeface="Arial" panose="020B0604020202090204" pitchFamily="34" charset="0"/>
                              <a:ea typeface="Arial" panose="020B0604020202090204" pitchFamily="34" charset="0"/>
                              <a:cs typeface="Arial" panose="020B0604020202090204" pitchFamily="34" charset="0"/>
                            </a:rPr>
                            <a:t>2</a:t>
                          </a:r>
                          <a:endParaRPr lang="zh-CN" altLang="en-US" sz="2400" b="1" dirty="0">
                            <a:solidFill>
                              <a:schemeClr val="tx1"/>
                            </a:solidFill>
                            <a:latin typeface="Arial" panose="020B0604020202090204" pitchFamily="34" charset="0"/>
                            <a:ea typeface="Arial" panose="020B0604020202090204" pitchFamily="34" charset="0"/>
                            <a:cs typeface="Arial" panose="020B0604020202090204" pitchFamily="34" charset="0"/>
                          </a:endParaRPr>
                        </a:p>
                      </a:txBody>
                      <a:tcPr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kumimoji="1" lang="en-US" altLang="zh-CN" sz="2400" b="1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kumimoji="1" lang="en-US" altLang="zh-CN" sz="2400" b="1" i="1">
                                        <a:latin typeface="Cambria Math" panose="02040503050406030204" charset="0"/>
                                      </a:rPr>
                                      <m:t>𝒆</m:t>
                                    </m:r>
                                  </m:e>
                                  <m:sub>
                                    <m:r>
                                      <a:rPr kumimoji="1" lang="en-US" altLang="zh-CN" sz="2400" b="1" i="1" smtClean="0">
                                        <a:latin typeface="Cambria Math" panose="02040503050406030204" charset="0"/>
                                      </a:rPr>
                                      <m:t>𝟐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zh-CN" altLang="en-US" sz="2400" dirty="0">
                            <a:solidFill>
                              <a:schemeClr val="tx1"/>
                            </a:solidFill>
                            <a:latin typeface="Arial" panose="020B0604020202090204" pitchFamily="34" charset="0"/>
                            <a:ea typeface="Arial" panose="020B0604020202090204" pitchFamily="34" charset="0"/>
                            <a:cs typeface="Arial" panose="020B0604020202090204" pitchFamily="34" charset="0"/>
                          </a:endParaRPr>
                        </a:p>
                      </a:txBody>
                      <a:tcPr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2400" b="1" dirty="0">
                              <a:solidFill>
                                <a:schemeClr val="tx1"/>
                              </a:solidFill>
                              <a:latin typeface="Arial" panose="020B0604020202090204" pitchFamily="34" charset="0"/>
                              <a:ea typeface="Arial" panose="020B0604020202090204" pitchFamily="34" charset="0"/>
                              <a:cs typeface="Arial" panose="020B0604020202090204" pitchFamily="34" charset="0"/>
                            </a:rPr>
                            <a:t>1</a:t>
                          </a:r>
                          <a:endParaRPr lang="zh-CN" altLang="en-US" sz="2400" b="1" dirty="0">
                            <a:solidFill>
                              <a:schemeClr val="tx1"/>
                            </a:solidFill>
                            <a:latin typeface="Arial" panose="020B0604020202090204" pitchFamily="34" charset="0"/>
                            <a:ea typeface="Arial" panose="020B0604020202090204" pitchFamily="34" charset="0"/>
                            <a:cs typeface="Arial" panose="020B0604020202090204" pitchFamily="34" charset="0"/>
                          </a:endParaRPr>
                        </a:p>
                      </a:txBody>
                      <a:tcPr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kumimoji="1" lang="en-US" altLang="zh-CN" sz="2400" b="1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kumimoji="1" lang="en-US" altLang="zh-CN" sz="2400" b="1" i="1">
                                        <a:latin typeface="Cambria Math" panose="02040503050406030204" charset="0"/>
                                      </a:rPr>
                                      <m:t>𝒆</m:t>
                                    </m:r>
                                  </m:e>
                                  <m:sub>
                                    <m:r>
                                      <a:rPr kumimoji="1" lang="en-US" altLang="zh-CN" sz="2400" b="1" i="1" smtClean="0">
                                        <a:latin typeface="Cambria Math" panose="02040503050406030204" charset="0"/>
                                      </a:rPr>
                                      <m:t>𝟑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zh-CN" altLang="en-US" sz="2400" dirty="0">
                            <a:solidFill>
                              <a:schemeClr val="tx1"/>
                            </a:solidFill>
                            <a:latin typeface="Arial" panose="020B0604020202090204" pitchFamily="34" charset="0"/>
                            <a:ea typeface="Arial" panose="020B0604020202090204" pitchFamily="34" charset="0"/>
                            <a:cs typeface="Arial" panose="020B0604020202090204" pitchFamily="34" charset="0"/>
                          </a:endParaRPr>
                        </a:p>
                      </a:txBody>
                      <a:tcPr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2400" b="1" dirty="0">
                              <a:solidFill>
                                <a:schemeClr val="tx1"/>
                              </a:solidFill>
                              <a:latin typeface="Arial" panose="020B0604020202090204" pitchFamily="34" charset="0"/>
                              <a:ea typeface="Arial" panose="020B0604020202090204" pitchFamily="34" charset="0"/>
                              <a:cs typeface="Arial" panose="020B0604020202090204" pitchFamily="34" charset="0"/>
                            </a:rPr>
                            <a:t>1</a:t>
                          </a:r>
                          <a:endParaRPr lang="zh-CN" altLang="en-US" sz="2400" b="1" dirty="0">
                            <a:solidFill>
                              <a:schemeClr val="tx1"/>
                            </a:solidFill>
                            <a:latin typeface="Arial" panose="020B0604020202090204" pitchFamily="34" charset="0"/>
                            <a:ea typeface="Arial" panose="020B0604020202090204" pitchFamily="34" charset="0"/>
                            <a:cs typeface="Arial" panose="020B0604020202090204" pitchFamily="34" charset="0"/>
                          </a:endParaRPr>
                        </a:p>
                      </a:txBody>
                      <a:tcPr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kumimoji="1" lang="en-US" altLang="zh-CN" sz="2400" b="1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kumimoji="1" lang="en-US" altLang="zh-CN" sz="2400" b="1" i="1">
                                        <a:latin typeface="Cambria Math" panose="02040503050406030204" charset="0"/>
                                      </a:rPr>
                                      <m:t>𝒆</m:t>
                                    </m:r>
                                  </m:e>
                                  <m:sub>
                                    <m:r>
                                      <a:rPr kumimoji="1" lang="en-US" altLang="zh-CN" sz="2400" b="1" i="1" smtClean="0">
                                        <a:latin typeface="Cambria Math" panose="02040503050406030204" charset="0"/>
                                      </a:rPr>
                                      <m:t>𝟓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zh-CN" altLang="en-US" sz="2400" dirty="0">
                            <a:solidFill>
                              <a:schemeClr val="tx1"/>
                            </a:solidFill>
                            <a:latin typeface="Arial" panose="020B0604020202090204" pitchFamily="34" charset="0"/>
                            <a:ea typeface="Arial" panose="020B0604020202090204" pitchFamily="34" charset="0"/>
                            <a:cs typeface="Arial" panose="020B0604020202090204" pitchFamily="34" charset="0"/>
                          </a:endParaRPr>
                        </a:p>
                      </a:txBody>
                      <a:tcPr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2400" b="1" dirty="0">
                              <a:solidFill>
                                <a:schemeClr val="tx1"/>
                              </a:solidFill>
                              <a:latin typeface="Arial" panose="020B0604020202090204" pitchFamily="34" charset="0"/>
                              <a:ea typeface="Arial" panose="020B0604020202090204" pitchFamily="34" charset="0"/>
                              <a:cs typeface="Arial" panose="020B0604020202090204" pitchFamily="34" charset="0"/>
                            </a:rPr>
                            <a:t>1</a:t>
                          </a:r>
                          <a:endParaRPr lang="zh-CN" altLang="en-US" sz="2400" b="1" dirty="0">
                            <a:solidFill>
                              <a:schemeClr val="tx1"/>
                            </a:solidFill>
                            <a:latin typeface="Arial" panose="020B0604020202090204" pitchFamily="34" charset="0"/>
                            <a:ea typeface="Arial" panose="020B0604020202090204" pitchFamily="34" charset="0"/>
                            <a:cs typeface="Arial" panose="020B0604020202090204" pitchFamily="34" charset="0"/>
                          </a:endParaRPr>
                        </a:p>
                      </a:txBody>
                      <a:tcPr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7" name="表格 6"/>
              <p:cNvGraphicFramePr>
                <a:graphicFrameLocks noGrp="1"/>
              </p:cNvGraphicFramePr>
              <p:nvPr/>
            </p:nvGraphicFramePr>
            <p:xfrm>
              <a:off x="3419247" y="3912571"/>
              <a:ext cx="3299854" cy="22860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128137"/>
                    <a:gridCol w="2171717"/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2400" dirty="0" smtClean="0">
                              <a:solidFill>
                                <a:schemeClr val="tx1"/>
                              </a:solidFill>
                              <a:latin typeface="Arial" panose="020B0604020202090204" pitchFamily="34" charset="0"/>
                              <a:ea typeface="Arial" panose="020B0604020202090204" pitchFamily="34" charset="0"/>
                              <a:cs typeface="Arial" panose="020B0604020202090204" pitchFamily="34" charset="0"/>
                            </a:rPr>
                            <a:t>Item</a:t>
                          </a:r>
                          <a:endParaRPr lang="zh-CN" altLang="en-US" sz="2400" dirty="0">
                            <a:solidFill>
                              <a:schemeClr val="tx1"/>
                            </a:solidFill>
                            <a:latin typeface="Arial" panose="020B0604020202090204" pitchFamily="34" charset="0"/>
                            <a:ea typeface="Arial" panose="020B0604020202090204" pitchFamily="34" charset="0"/>
                            <a:cs typeface="Arial" panose="020B0604020202090204" pitchFamily="34" charset="0"/>
                          </a:endParaRPr>
                        </a:p>
                      </a:txBody>
                      <a:tcPr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2400" dirty="0" smtClean="0">
                              <a:solidFill>
                                <a:schemeClr val="tx1"/>
                              </a:solidFill>
                              <a:latin typeface="Arial" panose="020B0604020202090204" pitchFamily="34" charset="0"/>
                              <a:ea typeface="Arial" panose="020B0604020202090204" pitchFamily="34" charset="0"/>
                              <a:cs typeface="Arial" panose="020B0604020202090204" pitchFamily="34" charset="0"/>
                            </a:rPr>
                            <a:t>Persistence</a:t>
                          </a:r>
                          <a:endParaRPr lang="zh-CN" altLang="en-US" sz="2400" dirty="0">
                            <a:solidFill>
                              <a:schemeClr val="tx1"/>
                            </a:solidFill>
                            <a:latin typeface="Arial" panose="020B0604020202090204" pitchFamily="34" charset="0"/>
                            <a:ea typeface="Arial" panose="020B0604020202090204" pitchFamily="34" charset="0"/>
                            <a:cs typeface="Arial" panose="020B0604020202090204" pitchFamily="34" charset="0"/>
                          </a:endParaRPr>
                        </a:p>
                      </a:txBody>
                      <a:tcPr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</a:tr>
                  <a:tr h="45720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7"/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2400" b="1" dirty="0" smtClean="0">
                              <a:solidFill>
                                <a:schemeClr val="tx1"/>
                              </a:solidFill>
                              <a:latin typeface="Arial" panose="020B0604020202090204" pitchFamily="34" charset="0"/>
                              <a:ea typeface="Arial" panose="020B0604020202090204" pitchFamily="34" charset="0"/>
                              <a:cs typeface="Arial" panose="020B0604020202090204" pitchFamily="34" charset="0"/>
                            </a:rPr>
                            <a:t>2</a:t>
                          </a:r>
                          <a:endParaRPr lang="zh-CN" altLang="en-US" sz="2400" b="1" dirty="0">
                            <a:solidFill>
                              <a:schemeClr val="tx1"/>
                            </a:solidFill>
                            <a:latin typeface="Arial" panose="020B0604020202090204" pitchFamily="34" charset="0"/>
                            <a:ea typeface="Arial" panose="020B0604020202090204" pitchFamily="34" charset="0"/>
                            <a:cs typeface="Arial" panose="020B0604020202090204" pitchFamily="34" charset="0"/>
                          </a:endParaRPr>
                        </a:p>
                      </a:txBody>
                      <a:tcPr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</a:tr>
                  <a:tr h="45720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7"/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2400" b="1" dirty="0" smtClean="0">
                              <a:solidFill>
                                <a:schemeClr val="tx1"/>
                              </a:solidFill>
                              <a:latin typeface="Arial" panose="020B0604020202090204" pitchFamily="34" charset="0"/>
                              <a:ea typeface="Arial" panose="020B0604020202090204" pitchFamily="34" charset="0"/>
                              <a:cs typeface="Arial" panose="020B0604020202090204" pitchFamily="34" charset="0"/>
                            </a:rPr>
                            <a:t>1</a:t>
                          </a:r>
                          <a:endParaRPr lang="zh-CN" altLang="en-US" sz="2400" b="1" dirty="0">
                            <a:solidFill>
                              <a:schemeClr val="tx1"/>
                            </a:solidFill>
                            <a:latin typeface="Arial" panose="020B0604020202090204" pitchFamily="34" charset="0"/>
                            <a:ea typeface="Arial" panose="020B0604020202090204" pitchFamily="34" charset="0"/>
                            <a:cs typeface="Arial" panose="020B0604020202090204" pitchFamily="34" charset="0"/>
                          </a:endParaRPr>
                        </a:p>
                      </a:txBody>
                      <a:tcPr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</a:tr>
                  <a:tr h="45720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7"/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2400" b="1" dirty="0" smtClean="0">
                              <a:solidFill>
                                <a:schemeClr val="tx1"/>
                              </a:solidFill>
                              <a:latin typeface="Arial" panose="020B0604020202090204" pitchFamily="34" charset="0"/>
                              <a:ea typeface="Arial" panose="020B0604020202090204" pitchFamily="34" charset="0"/>
                              <a:cs typeface="Arial" panose="020B0604020202090204" pitchFamily="34" charset="0"/>
                            </a:rPr>
                            <a:t>1</a:t>
                          </a:r>
                          <a:endParaRPr lang="zh-CN" altLang="en-US" sz="2400" b="1" dirty="0">
                            <a:solidFill>
                              <a:schemeClr val="tx1"/>
                            </a:solidFill>
                            <a:latin typeface="Arial" panose="020B0604020202090204" pitchFamily="34" charset="0"/>
                            <a:ea typeface="Arial" panose="020B0604020202090204" pitchFamily="34" charset="0"/>
                            <a:cs typeface="Arial" panose="020B0604020202090204" pitchFamily="34" charset="0"/>
                          </a:endParaRPr>
                        </a:p>
                      </a:txBody>
                      <a:tcPr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</a:tr>
                  <a:tr h="45720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7"/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2400" b="1" dirty="0" smtClean="0">
                              <a:solidFill>
                                <a:schemeClr val="tx1"/>
                              </a:solidFill>
                              <a:latin typeface="Arial" panose="020B0604020202090204" pitchFamily="34" charset="0"/>
                              <a:ea typeface="Arial" panose="020B0604020202090204" pitchFamily="34" charset="0"/>
                              <a:cs typeface="Arial" panose="020B0604020202090204" pitchFamily="34" charset="0"/>
                            </a:rPr>
                            <a:t>1</a:t>
                          </a:r>
                          <a:endParaRPr lang="zh-CN" altLang="en-US" sz="2400" b="1" dirty="0">
                            <a:solidFill>
                              <a:schemeClr val="tx1"/>
                            </a:solidFill>
                            <a:latin typeface="Arial" panose="020B0604020202090204" pitchFamily="34" charset="0"/>
                            <a:ea typeface="Arial" panose="020B0604020202090204" pitchFamily="34" charset="0"/>
                            <a:cs typeface="Arial" panose="020B0604020202090204" pitchFamily="34" charset="0"/>
                          </a:endParaRPr>
                        </a:p>
                      </a:txBody>
                      <a:tcPr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</a:tr>
                </a:tbl>
              </a:graphicData>
            </a:graphic>
          </p:graphicFrame>
        </mc:Fallback>
      </mc:AlternateContent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zh-CN" sz="3600" b="1" dirty="0">
                <a:latin typeface="Arial" panose="020B0604020202090204" pitchFamily="34" charset="0"/>
                <a:ea typeface="Arial" panose="020B0604020202090204" pitchFamily="34" charset="0"/>
                <a:cs typeface="Arial" panose="020B0604020202090204" pitchFamily="34" charset="0"/>
              </a:rPr>
              <a:t>Experiments: Setup</a:t>
            </a:r>
            <a:endParaRPr kumimoji="1" lang="zh-CN" altLang="en-US" sz="3600" b="1" dirty="0">
              <a:latin typeface="Arial" panose="020B0604020202090204" pitchFamily="34" charset="0"/>
              <a:ea typeface="Arial" panose="020B0604020202090204" pitchFamily="34" charset="0"/>
              <a:cs typeface="Arial" panose="020B0604020202090204" pitchFamily="34" charset="0"/>
            </a:endParaRPr>
          </a:p>
        </p:txBody>
      </p:sp>
      <p:sp>
        <p:nvSpPr>
          <p:cNvPr id="42" name="内容占位符 2"/>
          <p:cNvSpPr>
            <a:spLocks noGrp="1"/>
          </p:cNvSpPr>
          <p:nvPr>
            <p:ph idx="1"/>
          </p:nvPr>
        </p:nvSpPr>
        <p:spPr>
          <a:xfrm>
            <a:off x="838200" y="1930529"/>
            <a:ext cx="10515600" cy="1202415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altLang="zh-CN" b="1" dirty="0">
                <a:latin typeface="Arial" panose="020B0604020202090204" pitchFamily="34" charset="0"/>
                <a:ea typeface="Arial" panose="020B0604020202090204" pitchFamily="34" charset="0"/>
                <a:cs typeface="Arial" panose="020B0604020202090204" pitchFamily="34" charset="0"/>
              </a:rPr>
              <a:t>Datasets</a:t>
            </a:r>
          </a:p>
          <a:p>
            <a:pPr>
              <a:lnSpc>
                <a:spcPct val="100000"/>
              </a:lnSpc>
            </a:pPr>
            <a:r>
              <a:rPr lang="en-US" altLang="zh-CN" dirty="0">
                <a:latin typeface="Arial" panose="020B0604020202090204" pitchFamily="34" charset="0"/>
                <a:ea typeface="Arial" panose="020B0604020202090204" pitchFamily="34" charset="0"/>
                <a:cs typeface="Arial" panose="020B0604020202090204" pitchFamily="34" charset="0"/>
              </a:rPr>
              <a:t>Synthetic, Data Center, Website, IP Trace</a:t>
            </a:r>
            <a:endParaRPr lang="en-US" altLang="zh-CN" b="0" dirty="0">
              <a:latin typeface="Arial" panose="020B0604020202090204" pitchFamily="34" charset="0"/>
              <a:ea typeface="Arial" panose="020B0604020202090204" pitchFamily="34" charset="0"/>
              <a:cs typeface="Arial" panose="020B0604020202090204" pitchFamily="34" charset="0"/>
            </a:endParaRPr>
          </a:p>
          <a:p>
            <a:pPr>
              <a:lnSpc>
                <a:spcPct val="150000"/>
              </a:lnSpc>
            </a:pPr>
            <a:endParaRPr lang="en-US" altLang="zh-CN" dirty="0">
              <a:latin typeface="Arial" panose="020B0604020202090204" pitchFamily="34" charset="0"/>
              <a:ea typeface="Arial" panose="020B0604020202090204" pitchFamily="34" charset="0"/>
              <a:cs typeface="Arial" panose="020B0604020202090204" pitchFamily="34" charset="0"/>
            </a:endParaRPr>
          </a:p>
          <a:p>
            <a:pPr>
              <a:lnSpc>
                <a:spcPct val="150000"/>
              </a:lnSpc>
            </a:pPr>
            <a:endParaRPr lang="en-US" altLang="zh-CN" dirty="0">
              <a:latin typeface="Arial" panose="020B0604020202090204" pitchFamily="34" charset="0"/>
              <a:ea typeface="Arial" panose="020B0604020202090204" pitchFamily="34" charset="0"/>
              <a:cs typeface="Arial" panose="020B0604020202090204" pitchFamily="34" charset="0"/>
            </a:endParaRPr>
          </a:p>
        </p:txBody>
      </p:sp>
      <p:sp>
        <p:nvSpPr>
          <p:cNvPr id="10" name="内容占位符 2"/>
          <p:cNvSpPr txBox="1"/>
          <p:nvPr/>
        </p:nvSpPr>
        <p:spPr>
          <a:xfrm>
            <a:off x="838200" y="3597637"/>
            <a:ext cx="9579964" cy="23684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90204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90204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90204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90204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90204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90204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90204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90204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90204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n-US" altLang="zh-CN" b="1" dirty="0">
                <a:latin typeface="Arial" panose="020B0604020202090204" pitchFamily="34" charset="0"/>
                <a:ea typeface="Arial" panose="020B0604020202090204" pitchFamily="34" charset="0"/>
                <a:cs typeface="Arial" panose="020B0604020202090204" pitchFamily="34" charset="0"/>
              </a:rPr>
              <a:t>Metrics</a:t>
            </a:r>
          </a:p>
          <a:p>
            <a:pPr>
              <a:lnSpc>
                <a:spcPct val="100000"/>
              </a:lnSpc>
            </a:pPr>
            <a:r>
              <a:rPr lang="en-US" altLang="zh-CN" dirty="0">
                <a:latin typeface="Arial" panose="020B0604020202090204" pitchFamily="34" charset="0"/>
                <a:ea typeface="Arial" panose="020B0604020202090204" pitchFamily="34" charset="0"/>
                <a:cs typeface="Arial" panose="020B0604020202090204" pitchFamily="34" charset="0"/>
              </a:rPr>
              <a:t>AAE, FPR, FNR, F1 Score, Throughput </a:t>
            </a:r>
          </a:p>
          <a:p>
            <a:pPr>
              <a:lnSpc>
                <a:spcPct val="150000"/>
              </a:lnSpc>
            </a:pPr>
            <a:endParaRPr lang="en-US" altLang="zh-CN" dirty="0">
              <a:latin typeface="Arial" panose="020B0604020202090204" pitchFamily="34" charset="0"/>
              <a:ea typeface="Arial" panose="020B0604020202090204" pitchFamily="34" charset="0"/>
              <a:cs typeface="Arial" panose="020B0604020202090204" pitchFamily="34" charset="0"/>
            </a:endParaRPr>
          </a:p>
          <a:p>
            <a:pPr>
              <a:lnSpc>
                <a:spcPct val="150000"/>
              </a:lnSpc>
            </a:pPr>
            <a:endParaRPr lang="en-US" altLang="zh-CN" dirty="0">
              <a:latin typeface="Arial" panose="020B0604020202090204" pitchFamily="34" charset="0"/>
              <a:ea typeface="Arial" panose="020B0604020202090204" pitchFamily="34" charset="0"/>
              <a:cs typeface="Arial" panose="020B0604020202090204" pitchFamily="34" charset="0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zh-CN" sz="3600" b="1" dirty="0">
                <a:latin typeface="Arial" panose="020B0604020202090204" pitchFamily="34" charset="0"/>
                <a:ea typeface="Arial" panose="020B0604020202090204" pitchFamily="34" charset="0"/>
                <a:cs typeface="Arial" panose="020B0604020202090204" pitchFamily="34" charset="0"/>
              </a:rPr>
              <a:t>Experiments: Persistence Estimation</a:t>
            </a:r>
            <a:endParaRPr kumimoji="1" lang="zh-CN" altLang="en-US" sz="3600" b="1" dirty="0">
              <a:latin typeface="Arial" panose="020B0604020202090204" pitchFamily="34" charset="0"/>
              <a:ea typeface="Arial" panose="020B0604020202090204" pitchFamily="34" charset="0"/>
              <a:cs typeface="Arial" panose="020B0604020202090204" pitchFamily="34" charset="0"/>
            </a:endParaRPr>
          </a:p>
        </p:txBody>
      </p:sp>
      <p:pic>
        <p:nvPicPr>
          <p:cNvPr id="7" name="内容占位符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5186" y="1690688"/>
            <a:ext cx="3169080" cy="2876550"/>
          </a:xfrm>
        </p:spPr>
      </p:pic>
      <p:sp>
        <p:nvSpPr>
          <p:cNvPr id="11" name="内容占位符 2"/>
          <p:cNvSpPr txBox="1"/>
          <p:nvPr/>
        </p:nvSpPr>
        <p:spPr>
          <a:xfrm>
            <a:off x="1177546" y="4840071"/>
            <a:ext cx="10176254" cy="20179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90204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90204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90204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90204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90204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90204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90204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90204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90204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zh-CN" dirty="0">
                <a:latin typeface="Arial" panose="020B0604020202090204" pitchFamily="34" charset="0"/>
                <a:ea typeface="Arial" panose="020B0604020202090204" pitchFamily="34" charset="0"/>
                <a:cs typeface="Arial" panose="020B0604020202090204" pitchFamily="34" charset="0"/>
              </a:rPr>
              <a:t>Smaller error</a:t>
            </a:r>
          </a:p>
          <a:p>
            <a:pPr>
              <a:lnSpc>
                <a:spcPct val="100000"/>
              </a:lnSpc>
            </a:pPr>
            <a:r>
              <a:rPr lang="en-US" altLang="zh-CN" dirty="0">
                <a:latin typeface="Arial" panose="020B0604020202090204" pitchFamily="34" charset="0"/>
                <a:ea typeface="Arial" panose="020B0604020202090204" pitchFamily="34" charset="0"/>
                <a:cs typeface="Arial" panose="020B0604020202090204" pitchFamily="34" charset="0"/>
              </a:rPr>
              <a:t>Friendly to persistent items</a:t>
            </a:r>
          </a:p>
          <a:p>
            <a:pPr>
              <a:lnSpc>
                <a:spcPct val="100000"/>
              </a:lnSpc>
            </a:pPr>
            <a:r>
              <a:rPr lang="en-US" altLang="zh-CN" dirty="0">
                <a:latin typeface="Arial" panose="020B0604020202090204" pitchFamily="34" charset="0"/>
                <a:ea typeface="Arial" panose="020B0604020202090204" pitchFamily="34" charset="0"/>
                <a:cs typeface="Arial" panose="020B0604020202090204" pitchFamily="34" charset="0"/>
              </a:rPr>
              <a:t>Higher throughput</a:t>
            </a: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5706" y="1013618"/>
            <a:ext cx="4136573" cy="3998028"/>
          </a:xfrm>
          <a:prstGeom prst="rect">
            <a:avLst/>
          </a:prstGeom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zh-CN" sz="3600" b="1" dirty="0">
                <a:latin typeface="Arial" panose="020B0604020202090204" pitchFamily="34" charset="0"/>
                <a:ea typeface="Arial" panose="020B0604020202090204" pitchFamily="34" charset="0"/>
                <a:cs typeface="Arial" panose="020B0604020202090204" pitchFamily="34" charset="0"/>
              </a:rPr>
              <a:t>Experiments: Finding Persistent Items</a:t>
            </a:r>
            <a:endParaRPr kumimoji="1" lang="zh-CN" altLang="en-US" sz="3600" b="1" dirty="0">
              <a:latin typeface="Arial" panose="020B0604020202090204" pitchFamily="34" charset="0"/>
              <a:ea typeface="Arial" panose="020B0604020202090204" pitchFamily="34" charset="0"/>
              <a:cs typeface="Arial" panose="020B0604020202090204" pitchFamily="34" charset="0"/>
            </a:endParaRPr>
          </a:p>
        </p:txBody>
      </p:sp>
      <p:sp>
        <p:nvSpPr>
          <p:cNvPr id="11" name="内容占位符 2"/>
          <p:cNvSpPr txBox="1"/>
          <p:nvPr/>
        </p:nvSpPr>
        <p:spPr>
          <a:xfrm>
            <a:off x="1177546" y="5060789"/>
            <a:ext cx="9744048" cy="12241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90204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90204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90204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90204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90204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90204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90204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90204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90204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zh-CN" dirty="0">
                <a:latin typeface="Arial" panose="020B0604020202090204" pitchFamily="34" charset="0"/>
                <a:ea typeface="Arial" panose="020B0604020202090204" pitchFamily="34" charset="0"/>
                <a:cs typeface="Arial" panose="020B0604020202090204" pitchFamily="34" charset="0"/>
              </a:rPr>
              <a:t>Better accuracy</a:t>
            </a:r>
          </a:p>
          <a:p>
            <a:pPr>
              <a:lnSpc>
                <a:spcPct val="100000"/>
              </a:lnSpc>
            </a:pPr>
            <a:r>
              <a:rPr lang="en-US" altLang="zh-CN" dirty="0">
                <a:latin typeface="Arial" panose="020B0604020202090204" pitchFamily="34" charset="0"/>
                <a:ea typeface="Arial" panose="020B0604020202090204" pitchFamily="34" charset="0"/>
                <a:cs typeface="Arial" panose="020B0604020202090204" pitchFamily="34" charset="0"/>
              </a:rPr>
              <a:t>Higher throughput</a:t>
            </a:r>
          </a:p>
        </p:txBody>
      </p:sp>
      <p:pic>
        <p:nvPicPr>
          <p:cNvPr id="8" name="内容占位符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285" y="1690688"/>
            <a:ext cx="3098646" cy="3048000"/>
          </a:xfr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2096" y="1690688"/>
            <a:ext cx="3244923" cy="3048000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9225" y="1690688"/>
            <a:ext cx="3082369" cy="3048000"/>
          </a:xfrm>
          <a:prstGeom prst="rect">
            <a:avLst/>
          </a:prstGeom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zh-CN" sz="3600" b="1" dirty="0">
                <a:latin typeface="Arial" panose="020B0604020202090204" pitchFamily="34" charset="0"/>
                <a:ea typeface="Arial" panose="020B0604020202090204" pitchFamily="34" charset="0"/>
                <a:cs typeface="Arial" panose="020B0604020202090204" pitchFamily="34" charset="0"/>
              </a:rPr>
              <a:t>Summary</a:t>
            </a:r>
            <a:endParaRPr kumimoji="1" lang="zh-CN" altLang="en-US" sz="3600" b="1" dirty="0">
              <a:latin typeface="Arial" panose="020B0604020202090204" pitchFamily="34" charset="0"/>
              <a:ea typeface="Arial" panose="020B0604020202090204" pitchFamily="34" charset="0"/>
              <a:cs typeface="Arial" panose="020B0604020202090204" pitchFamily="34" charset="0"/>
            </a:endParaRPr>
          </a:p>
        </p:txBody>
      </p:sp>
      <p:sp>
        <p:nvSpPr>
          <p:cNvPr id="9" name="内容占位符 2"/>
          <p:cNvSpPr txBox="1"/>
          <p:nvPr/>
        </p:nvSpPr>
        <p:spPr>
          <a:xfrm>
            <a:off x="838200" y="1690688"/>
            <a:ext cx="9475033" cy="41851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90204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90204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90204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90204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90204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90204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90204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90204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90204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b="1" dirty="0">
                <a:latin typeface="Arial" panose="020B0604020202090204" pitchFamily="34" charset="0"/>
                <a:ea typeface="Arial" panose="020B0604020202090204" pitchFamily="34" charset="0"/>
                <a:cs typeface="Arial" panose="020B0604020202090204" pitchFamily="34" charset="0"/>
              </a:rPr>
              <a:t>Key Takeaways</a:t>
            </a:r>
          </a:p>
          <a:p>
            <a:pPr lvl="1">
              <a:lnSpc>
                <a:spcPct val="150000"/>
              </a:lnSpc>
            </a:pPr>
            <a:r>
              <a:rPr kumimoji="1" lang="en-US" altLang="zh-CN" b="1" dirty="0">
                <a:latin typeface="Arial" panose="020B0604020202090204" pitchFamily="34" charset="0"/>
                <a:ea typeface="Arial" panose="020B0604020202090204" pitchFamily="34" charset="0"/>
                <a:cs typeface="Arial" panose="020B0604020202090204" pitchFamily="34" charset="0"/>
              </a:rPr>
              <a:t>Two tasks on persistence</a:t>
            </a:r>
          </a:p>
          <a:p>
            <a:pPr lvl="1">
              <a:lnSpc>
                <a:spcPct val="150000"/>
              </a:lnSpc>
            </a:pPr>
            <a:r>
              <a:rPr kumimoji="1" lang="en-US" altLang="zh-CN" b="1" dirty="0">
                <a:latin typeface="Arial" panose="020B0604020202090204" pitchFamily="34" charset="0"/>
                <a:ea typeface="Arial" panose="020B0604020202090204" pitchFamily="34" charset="0"/>
                <a:cs typeface="Arial" panose="020B0604020202090204" pitchFamily="34" charset="0"/>
              </a:rPr>
              <a:t>Fast: </a:t>
            </a:r>
            <a:r>
              <a:rPr kumimoji="1" lang="en-US" altLang="zh-CN" dirty="0">
                <a:latin typeface="Arial" panose="020B0604020202090204" pitchFamily="34" charset="0"/>
                <a:ea typeface="Arial" panose="020B0604020202090204" pitchFamily="34" charset="0"/>
                <a:cs typeface="Arial" panose="020B0604020202090204" pitchFamily="34" charset="0"/>
              </a:rPr>
              <a:t>up to </a:t>
            </a:r>
            <a:r>
              <a:rPr kumimoji="1" lang="en-US" altLang="zh-CN" dirty="0">
                <a:solidFill>
                  <a:srgbClr val="C00000"/>
                </a:solidFill>
                <a:latin typeface="Arial" panose="020B0604020202090204" pitchFamily="34" charset="0"/>
                <a:ea typeface="Arial" panose="020B0604020202090204" pitchFamily="34" charset="0"/>
                <a:cs typeface="Arial" panose="020B0604020202090204" pitchFamily="34" charset="0"/>
              </a:rPr>
              <a:t>2.84</a:t>
            </a:r>
            <a:r>
              <a:rPr kumimoji="1" lang="en-US" altLang="zh-CN" dirty="0">
                <a:latin typeface="Arial" panose="020B0604020202090204" pitchFamily="34" charset="0"/>
                <a:ea typeface="Arial" panose="020B0604020202090204" pitchFamily="34" charset="0"/>
                <a:cs typeface="Arial" panose="020B0604020202090204" pitchFamily="34" charset="0"/>
              </a:rPr>
              <a:t> times higher throughput</a:t>
            </a:r>
          </a:p>
          <a:p>
            <a:pPr lvl="1">
              <a:lnSpc>
                <a:spcPct val="150000"/>
              </a:lnSpc>
            </a:pPr>
            <a:r>
              <a:rPr kumimoji="1" lang="en-US" altLang="zh-CN" b="1" dirty="0">
                <a:latin typeface="Arial" panose="020B0604020202090204" pitchFamily="34" charset="0"/>
                <a:ea typeface="Arial" panose="020B0604020202090204" pitchFamily="34" charset="0"/>
                <a:cs typeface="Arial" panose="020B0604020202090204" pitchFamily="34" charset="0"/>
              </a:rPr>
              <a:t>Accurate: </a:t>
            </a:r>
            <a:r>
              <a:rPr kumimoji="1" lang="en-US" altLang="zh-CN" dirty="0">
                <a:latin typeface="Arial" panose="020B0604020202090204" pitchFamily="34" charset="0"/>
                <a:ea typeface="Arial" panose="020B0604020202090204" pitchFamily="34" charset="0"/>
                <a:cs typeface="Arial" panose="020B0604020202090204" pitchFamily="34" charset="0"/>
              </a:rPr>
              <a:t>up to </a:t>
            </a:r>
            <a:r>
              <a:rPr kumimoji="1" lang="en-US" altLang="zh-CN" dirty="0">
                <a:solidFill>
                  <a:srgbClr val="C00000"/>
                </a:solidFill>
                <a:latin typeface="Arial" panose="020B0604020202090204" pitchFamily="34" charset="0"/>
                <a:ea typeface="Arial" panose="020B0604020202090204" pitchFamily="34" charset="0"/>
                <a:cs typeface="Arial" panose="020B0604020202090204" pitchFamily="34" charset="0"/>
              </a:rPr>
              <a:t>4 orders of magnitude </a:t>
            </a:r>
            <a:r>
              <a:rPr kumimoji="1" lang="en-US" altLang="zh-CN" dirty="0">
                <a:latin typeface="Arial" panose="020B0604020202090204" pitchFamily="34" charset="0"/>
                <a:ea typeface="Arial" panose="020B0604020202090204" pitchFamily="34" charset="0"/>
                <a:cs typeface="Arial" panose="020B0604020202090204" pitchFamily="34" charset="0"/>
              </a:rPr>
              <a:t>smaller error</a:t>
            </a:r>
            <a:endParaRPr lang="en-US" altLang="zh-CN" b="1" dirty="0">
              <a:latin typeface="Arial" panose="020B0604020202090204" pitchFamily="34" charset="0"/>
              <a:ea typeface="Arial" panose="020B0604020202090204" pitchFamily="34" charset="0"/>
              <a:cs typeface="Arial" panose="020B060402020209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altLang="zh-CN" b="1" dirty="0">
                <a:latin typeface="Arial" panose="020B0604020202090204" pitchFamily="34" charset="0"/>
                <a:ea typeface="Arial" panose="020B0604020202090204" pitchFamily="34" charset="0"/>
                <a:cs typeface="Arial" panose="020B0604020202090204" pitchFamily="34" charset="0"/>
              </a:rPr>
              <a:t>Future Direction</a:t>
            </a:r>
          </a:p>
          <a:p>
            <a:pPr lvl="1">
              <a:lnSpc>
                <a:spcPct val="150000"/>
              </a:lnSpc>
            </a:pPr>
            <a:r>
              <a:rPr lang="en-US" altLang="zh-CN" dirty="0">
                <a:latin typeface="Arial" panose="020B0604020202090204" pitchFamily="34" charset="0"/>
                <a:ea typeface="Arial" panose="020B0604020202090204" pitchFamily="34" charset="0"/>
                <a:cs typeface="Arial" panose="020B0604020202090204" pitchFamily="34" charset="0"/>
              </a:rPr>
              <a:t>time windows without pre-defined</a:t>
            </a:r>
          </a:p>
        </p:txBody>
      </p:sp>
    </p:spTree>
    <p:extLst>
      <p:ext uri="{BB962C8B-B14F-4D97-AF65-F5344CB8AC3E}">
        <p14:creationId xmlns:p14="http://schemas.microsoft.com/office/powerpoint/2010/main" val="111450579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1640761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kumimoji="1" lang="en-US" altLang="zh-CN" b="1" dirty="0">
                <a:latin typeface="Arial" panose="020B0604020202090204" pitchFamily="34" charset="0"/>
                <a:ea typeface="Arial" panose="020B0604020202090204" pitchFamily="34" charset="0"/>
                <a:cs typeface="Arial" panose="020B0604020202090204" pitchFamily="34" charset="0"/>
              </a:rPr>
              <a:t>Thank you!</a:t>
            </a:r>
            <a:endParaRPr kumimoji="1" lang="zh-CN" altLang="en-US" b="1" dirty="0">
              <a:latin typeface="Arial" panose="020B0604020202090204" pitchFamily="34" charset="0"/>
              <a:ea typeface="Arial" panose="020B0604020202090204" pitchFamily="34" charset="0"/>
              <a:cs typeface="Arial" panose="020B0604020202090204" pitchFamily="34" charset="0"/>
            </a:endParaRPr>
          </a:p>
        </p:txBody>
      </p:sp>
      <p:sp>
        <p:nvSpPr>
          <p:cNvPr id="10" name="内容占位符 2"/>
          <p:cNvSpPr txBox="1"/>
          <p:nvPr/>
        </p:nvSpPr>
        <p:spPr>
          <a:xfrm>
            <a:off x="551621" y="3507103"/>
            <a:ext cx="11088757" cy="6761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90204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90204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90204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90204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90204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90204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90204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90204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90204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None/>
            </a:pPr>
            <a:r>
              <a:rPr lang="en-US" altLang="zh-CN" dirty="0">
                <a:latin typeface="Arial" panose="020B0604020202090204" pitchFamily="34" charset="0"/>
                <a:ea typeface="Arial" panose="020B0604020202090204" pitchFamily="34" charset="0"/>
                <a:cs typeface="Arial" panose="020B0604020202090204" pitchFamily="34" charset="0"/>
              </a:rPr>
              <a:t>Source code: </a:t>
            </a:r>
            <a:r>
              <a:rPr lang="en-US" altLang="zh-CN" dirty="0">
                <a:latin typeface="Arial" panose="020B0604020202090204" pitchFamily="34" charset="0"/>
                <a:ea typeface="Arial" panose="020B0604020202090204" pitchFamily="34" charset="0"/>
                <a:cs typeface="Arial" panose="020B0604020202090204" pitchFamily="34" charset="0"/>
                <a:hlinkClick r:id="rId3"/>
              </a:rPr>
              <a:t>https://github.com/yindazhang/On-Off-Sketch</a:t>
            </a:r>
            <a:endParaRPr lang="en-US" altLang="zh-CN" dirty="0">
              <a:latin typeface="Arial" panose="020B0604020202090204" pitchFamily="34" charset="0"/>
              <a:ea typeface="Arial" panose="020B0604020202090204" pitchFamily="34" charset="0"/>
              <a:cs typeface="Arial" panose="020B0604020202090204" pitchFamily="34" charset="0"/>
            </a:endParaRPr>
          </a:p>
          <a:p>
            <a:pPr marL="0" indent="0" algn="ctr">
              <a:lnSpc>
                <a:spcPct val="100000"/>
              </a:lnSpc>
              <a:buNone/>
            </a:pPr>
            <a:endParaRPr lang="en-US" altLang="zh-CN" dirty="0">
              <a:latin typeface="Arial" panose="020B0604020202090204" pitchFamily="34" charset="0"/>
              <a:ea typeface="Arial" panose="020B0604020202090204" pitchFamily="34" charset="0"/>
              <a:cs typeface="Arial" panose="020B0604020202090204" pitchFamily="34" charset="0"/>
            </a:endParaRPr>
          </a:p>
          <a:p>
            <a:pPr algn="ctr">
              <a:lnSpc>
                <a:spcPct val="150000"/>
              </a:lnSpc>
            </a:pPr>
            <a:endParaRPr lang="en-US" altLang="zh-CN" dirty="0">
              <a:latin typeface="Arial" panose="020B0604020202090204" pitchFamily="34" charset="0"/>
              <a:ea typeface="Arial" panose="020B0604020202090204" pitchFamily="34" charset="0"/>
              <a:cs typeface="Arial" panose="020B0604020202090204" pitchFamily="34" charset="0"/>
            </a:endParaRPr>
          </a:p>
          <a:p>
            <a:pPr algn="ctr">
              <a:lnSpc>
                <a:spcPct val="150000"/>
              </a:lnSpc>
            </a:pPr>
            <a:endParaRPr lang="en-US" altLang="zh-CN" dirty="0">
              <a:latin typeface="Arial" panose="020B0604020202090204" pitchFamily="34" charset="0"/>
              <a:ea typeface="Arial" panose="020B0604020202090204" pitchFamily="34" charset="0"/>
              <a:cs typeface="Arial" panose="020B0604020202090204" pitchFamily="34" charset="0"/>
            </a:endParaRPr>
          </a:p>
        </p:txBody>
      </p:sp>
      <p:sp>
        <p:nvSpPr>
          <p:cNvPr id="6" name="内容占位符 2"/>
          <p:cNvSpPr txBox="1"/>
          <p:nvPr/>
        </p:nvSpPr>
        <p:spPr>
          <a:xfrm>
            <a:off x="708990" y="4726852"/>
            <a:ext cx="10774018" cy="19172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90204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90204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90204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90204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90204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90204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90204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90204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90204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None/>
            </a:pPr>
            <a:r>
              <a:rPr lang="en-US" altLang="zh-CN" sz="2400" dirty="0" err="1">
                <a:latin typeface="Arial" panose="020B0604020202090204" pitchFamily="34" charset="0"/>
                <a:ea typeface="Arial" panose="020B0604020202090204" pitchFamily="34" charset="0"/>
                <a:cs typeface="Arial" panose="020B0604020202090204" pitchFamily="34" charset="0"/>
              </a:rPr>
              <a:t>Yinda</a:t>
            </a:r>
            <a:r>
              <a:rPr lang="en-US" altLang="zh-CN" sz="2400" dirty="0">
                <a:latin typeface="Arial" panose="020B0604020202090204" pitchFamily="34" charset="0"/>
                <a:ea typeface="Arial" panose="020B0604020202090204" pitchFamily="34" charset="0"/>
                <a:cs typeface="Arial" panose="020B0604020202090204" pitchFamily="34" charset="0"/>
              </a:rPr>
              <a:t> Zhang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altLang="zh-CN" sz="2400" dirty="0">
                <a:latin typeface="Arial" panose="020B0604020202090204" pitchFamily="34" charset="0"/>
                <a:ea typeface="Arial" panose="020B0604020202090204" pitchFamily="34" charset="0"/>
                <a:cs typeface="Arial" panose="020B0604020202090204" pitchFamily="34" charset="0"/>
              </a:rPr>
              <a:t>MSc at U. Chicago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altLang="zh-CN" sz="2400" dirty="0">
                <a:latin typeface="Arial" panose="020B0604020202090204" pitchFamily="34" charset="0"/>
                <a:ea typeface="Arial" panose="020B0604020202090204" pitchFamily="34" charset="0"/>
                <a:cs typeface="Arial" panose="020B0604020202090204" pitchFamily="34" charset="0"/>
                <a:hlinkClick r:id="rId4"/>
              </a:rPr>
              <a:t>yindazhang0@gmail.com</a:t>
            </a:r>
            <a:endParaRPr lang="en-US" altLang="zh-CN" sz="2400" dirty="0">
              <a:latin typeface="Arial" panose="020B0604020202090204" pitchFamily="34" charset="0"/>
              <a:ea typeface="Arial" panose="020B0604020202090204" pitchFamily="34" charset="0"/>
              <a:cs typeface="Arial" panose="020B060402020209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en-US" altLang="zh-CN" dirty="0">
              <a:latin typeface="Arial" panose="020B0604020202090204" pitchFamily="34" charset="0"/>
              <a:ea typeface="Arial" panose="020B0604020202090204" pitchFamily="34" charset="0"/>
              <a:cs typeface="Arial" panose="020B0604020202090204" pitchFamily="34" charset="0"/>
            </a:endParaRPr>
          </a:p>
          <a:p>
            <a:pPr>
              <a:lnSpc>
                <a:spcPct val="150000"/>
              </a:lnSpc>
            </a:pPr>
            <a:endParaRPr lang="en-US" altLang="zh-CN" dirty="0">
              <a:latin typeface="Arial" panose="020B0604020202090204" pitchFamily="34" charset="0"/>
              <a:ea typeface="Arial" panose="020B0604020202090204" pitchFamily="34" charset="0"/>
              <a:cs typeface="Arial" panose="020B0604020202090204" pitchFamily="34" charset="0"/>
            </a:endParaRPr>
          </a:p>
          <a:p>
            <a:pPr>
              <a:lnSpc>
                <a:spcPct val="150000"/>
              </a:lnSpc>
            </a:pPr>
            <a:endParaRPr lang="en-US" altLang="zh-CN" dirty="0">
              <a:latin typeface="Arial" panose="020B0604020202090204" pitchFamily="34" charset="0"/>
              <a:ea typeface="Arial" panose="020B0604020202090204" pitchFamily="34" charset="0"/>
              <a:cs typeface="Arial" panose="020B060402020209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zh-CN" sz="3600" b="1" dirty="0">
                <a:latin typeface="Arial" panose="020B0604020202090204" pitchFamily="34" charset="0"/>
                <a:ea typeface="Arial" panose="020B0604020202090204" pitchFamily="34" charset="0"/>
                <a:cs typeface="Arial" panose="020B0604020202090204" pitchFamily="34" charset="0"/>
              </a:rPr>
              <a:t>Persistence</a:t>
            </a:r>
            <a:endParaRPr kumimoji="1" lang="zh-CN" altLang="en-US" sz="3600" b="1" dirty="0">
              <a:latin typeface="Arial" panose="020B0604020202090204" pitchFamily="34" charset="0"/>
              <a:ea typeface="Arial" panose="020B0604020202090204" pitchFamily="34" charset="0"/>
              <a:cs typeface="Arial" panose="020B0604020202090204" pitchFamily="34" charset="0"/>
            </a:endParaRPr>
          </a:p>
        </p:txBody>
      </p:sp>
      <p:grpSp>
        <p:nvGrpSpPr>
          <p:cNvPr id="3" name="组 2"/>
          <p:cNvGrpSpPr/>
          <p:nvPr/>
        </p:nvGrpSpPr>
        <p:grpSpPr>
          <a:xfrm>
            <a:off x="2540674" y="2615394"/>
            <a:ext cx="6545876" cy="436011"/>
            <a:chOff x="1360012" y="2416878"/>
            <a:chExt cx="6545876" cy="436011"/>
          </a:xfrm>
        </p:grpSpPr>
        <p:grpSp>
          <p:nvGrpSpPr>
            <p:cNvPr id="52" name="组 51"/>
            <p:cNvGrpSpPr/>
            <p:nvPr/>
          </p:nvGrpSpPr>
          <p:grpSpPr>
            <a:xfrm>
              <a:off x="1360012" y="2420393"/>
              <a:ext cx="432444" cy="432496"/>
              <a:chOff x="3335252" y="382196"/>
              <a:chExt cx="432444" cy="432496"/>
            </a:xfrm>
            <a:noFill/>
          </p:grpSpPr>
          <p:sp>
            <p:nvSpPr>
              <p:cNvPr id="53" name="椭圆 52"/>
              <p:cNvSpPr/>
              <p:nvPr/>
            </p:nvSpPr>
            <p:spPr>
              <a:xfrm>
                <a:off x="3335252" y="382196"/>
                <a:ext cx="432000" cy="432496"/>
              </a:xfrm>
              <a:prstGeom prst="ellips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 sz="2400" dirty="0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54" name="文本框 53"/>
                  <p:cNvSpPr txBox="1"/>
                  <p:nvPr/>
                </p:nvSpPr>
                <p:spPr>
                  <a:xfrm>
                    <a:off x="3367010" y="393790"/>
                    <a:ext cx="400686" cy="369332"/>
                  </a:xfrm>
                  <a:prstGeom prst="rect">
                    <a:avLst/>
                  </a:prstGeom>
                  <a:grp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kumimoji="1" lang="en-US" altLang="zh-CN" sz="2400" b="1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kumimoji="1" lang="en-US" altLang="zh-CN" sz="2400" b="1" i="1">
                                  <a:latin typeface="Cambria Math" charset="0"/>
                                </a:rPr>
                                <m:t>𝒆</m:t>
                              </m:r>
                            </m:e>
                            <m:sub>
                              <m:r>
                                <a:rPr kumimoji="1" lang="en-US" altLang="zh-CN" sz="2400" b="1" i="1">
                                  <a:latin typeface="Cambria Math" charset="0"/>
                                </a:rPr>
                                <m:t>𝟑</m:t>
                              </m:r>
                            </m:sub>
                          </m:sSub>
                        </m:oMath>
                      </m:oMathPara>
                    </a14:m>
                    <a:endParaRPr kumimoji="1" lang="zh-CN" altLang="en-US" sz="2400" b="1" dirty="0"/>
                  </a:p>
                </p:txBody>
              </p:sp>
            </mc:Choice>
            <mc:Fallback xmlns="">
              <p:sp>
                <p:nvSpPr>
                  <p:cNvPr id="54" name="文本框 53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367010" y="393790"/>
                    <a:ext cx="400686" cy="369332"/>
                  </a:xfrm>
                  <a:prstGeom prst="rect">
                    <a:avLst/>
                  </a:prstGeom>
                  <a:blipFill rotWithShape="1">
                    <a:blip r:embed="rId3"/>
                  </a:blipFill>
                </p:spPr>
                <p:txBody>
                  <a:bodyPr/>
                  <a:lstStyle/>
                  <a:p>
                    <a:r>
                      <a:rPr lang="zh-CN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55" name="组 54"/>
            <p:cNvGrpSpPr/>
            <p:nvPr/>
          </p:nvGrpSpPr>
          <p:grpSpPr>
            <a:xfrm>
              <a:off x="2126782" y="2420393"/>
              <a:ext cx="432445" cy="432496"/>
              <a:chOff x="3335252" y="382196"/>
              <a:chExt cx="432445" cy="432496"/>
            </a:xfrm>
            <a:noFill/>
          </p:grpSpPr>
          <p:sp>
            <p:nvSpPr>
              <p:cNvPr id="56" name="椭圆 55"/>
              <p:cNvSpPr/>
              <p:nvPr/>
            </p:nvSpPr>
            <p:spPr>
              <a:xfrm>
                <a:off x="3335252" y="382196"/>
                <a:ext cx="432000" cy="432496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 sz="2400" dirty="0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57" name="文本框 56"/>
                  <p:cNvSpPr txBox="1"/>
                  <p:nvPr/>
                </p:nvSpPr>
                <p:spPr>
                  <a:xfrm>
                    <a:off x="3367010" y="393790"/>
                    <a:ext cx="400687" cy="369332"/>
                  </a:xfrm>
                  <a:prstGeom prst="rect">
                    <a:avLst/>
                  </a:prstGeom>
                  <a:grp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kumimoji="1" lang="en-US" altLang="zh-CN" sz="2400" b="1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kumimoji="1" lang="en-US" altLang="zh-CN" sz="2400" b="1" i="1">
                                  <a:latin typeface="Cambria Math" panose="02040503050406030204" charset="0"/>
                                </a:rPr>
                                <m:t>𝒆</m:t>
                              </m:r>
                            </m:e>
                            <m:sub>
                              <m:r>
                                <a:rPr kumimoji="1" lang="en-US" altLang="zh-CN" sz="2400" b="1" i="1" smtClean="0">
                                  <a:latin typeface="Cambria Math" panose="02040503050406030204" charset="0"/>
                                </a:rPr>
                                <m:t>𝟏</m:t>
                              </m:r>
                            </m:sub>
                          </m:sSub>
                        </m:oMath>
                      </m:oMathPara>
                    </a14:m>
                    <a:endParaRPr kumimoji="1" lang="zh-CN" altLang="en-US" sz="2400" b="1" dirty="0"/>
                  </a:p>
                </p:txBody>
              </p:sp>
            </mc:Choice>
            <mc:Fallback xmlns="">
              <p:sp>
                <p:nvSpPr>
                  <p:cNvPr id="57" name="文本框 56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367010" y="393790"/>
                    <a:ext cx="400687" cy="369332"/>
                  </a:xfrm>
                  <a:prstGeom prst="rect">
                    <a:avLst/>
                  </a:prstGeom>
                  <a:blipFill rotWithShape="1">
                    <a:blip r:embed="rId4"/>
                  </a:blipFill>
                </p:spPr>
                <p:txBody>
                  <a:bodyPr/>
                  <a:lstStyle/>
                  <a:p>
                    <a:r>
                      <a:rPr lang="zh-CN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59" name="组 58"/>
            <p:cNvGrpSpPr/>
            <p:nvPr/>
          </p:nvGrpSpPr>
          <p:grpSpPr>
            <a:xfrm>
              <a:off x="2893108" y="2416878"/>
              <a:ext cx="432444" cy="432496"/>
              <a:chOff x="3335252" y="382196"/>
              <a:chExt cx="432444" cy="432496"/>
            </a:xfrm>
            <a:noFill/>
          </p:grpSpPr>
          <p:sp>
            <p:nvSpPr>
              <p:cNvPr id="60" name="椭圆 59"/>
              <p:cNvSpPr/>
              <p:nvPr/>
            </p:nvSpPr>
            <p:spPr>
              <a:xfrm>
                <a:off x="3335252" y="382196"/>
                <a:ext cx="432000" cy="432496"/>
              </a:xfrm>
              <a:prstGeom prst="ellips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 sz="2400" dirty="0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61" name="文本框 60"/>
                  <p:cNvSpPr txBox="1"/>
                  <p:nvPr/>
                </p:nvSpPr>
                <p:spPr>
                  <a:xfrm>
                    <a:off x="3367010" y="393790"/>
                    <a:ext cx="400686" cy="369332"/>
                  </a:xfrm>
                  <a:prstGeom prst="rect">
                    <a:avLst/>
                  </a:prstGeom>
                  <a:grp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kumimoji="1" lang="en-US" altLang="zh-CN" sz="2400" b="1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kumimoji="1" lang="en-US" altLang="zh-CN" sz="2400" b="1" i="1">
                                  <a:latin typeface="Cambria Math" charset="0"/>
                                </a:rPr>
                                <m:t>𝒆</m:t>
                              </m:r>
                            </m:e>
                            <m:sub>
                              <m:r>
                                <a:rPr kumimoji="1" lang="en-US" altLang="zh-CN" sz="2400" b="1" i="1">
                                  <a:latin typeface="Cambria Math" charset="0"/>
                                </a:rPr>
                                <m:t>𝟑</m:t>
                              </m:r>
                            </m:sub>
                          </m:sSub>
                        </m:oMath>
                      </m:oMathPara>
                    </a14:m>
                    <a:endParaRPr kumimoji="1" lang="zh-CN" altLang="en-US" sz="2400" b="1" dirty="0"/>
                  </a:p>
                </p:txBody>
              </p:sp>
            </mc:Choice>
            <mc:Fallback xmlns="">
              <p:sp>
                <p:nvSpPr>
                  <p:cNvPr id="61" name="文本框 60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367010" y="393790"/>
                    <a:ext cx="400686" cy="369332"/>
                  </a:xfrm>
                  <a:prstGeom prst="rect">
                    <a:avLst/>
                  </a:prstGeom>
                  <a:blipFill rotWithShape="1">
                    <a:blip r:embed="rId3"/>
                  </a:blipFill>
                </p:spPr>
                <p:txBody>
                  <a:bodyPr/>
                  <a:lstStyle/>
                  <a:p>
                    <a:r>
                      <a:rPr lang="zh-CN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62" name="组 61"/>
            <p:cNvGrpSpPr/>
            <p:nvPr/>
          </p:nvGrpSpPr>
          <p:grpSpPr>
            <a:xfrm>
              <a:off x="3659878" y="2416878"/>
              <a:ext cx="432444" cy="432496"/>
              <a:chOff x="3335252" y="382196"/>
              <a:chExt cx="432444" cy="432496"/>
            </a:xfrm>
            <a:noFill/>
          </p:grpSpPr>
          <p:sp>
            <p:nvSpPr>
              <p:cNvPr id="63" name="椭圆 62"/>
              <p:cNvSpPr/>
              <p:nvPr/>
            </p:nvSpPr>
            <p:spPr>
              <a:xfrm>
                <a:off x="3335252" y="382196"/>
                <a:ext cx="432000" cy="432496"/>
              </a:xfrm>
              <a:prstGeom prst="ellips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 sz="2400" dirty="0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64" name="文本框 63"/>
                  <p:cNvSpPr txBox="1"/>
                  <p:nvPr/>
                </p:nvSpPr>
                <p:spPr>
                  <a:xfrm>
                    <a:off x="3367010" y="393790"/>
                    <a:ext cx="400686" cy="369332"/>
                  </a:xfrm>
                  <a:prstGeom prst="rect">
                    <a:avLst/>
                  </a:prstGeom>
                  <a:grp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kumimoji="1" lang="en-US" altLang="zh-CN" sz="2400" b="1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kumimoji="1" lang="en-US" altLang="zh-CN" sz="2400" b="1" i="1">
                                  <a:latin typeface="Cambria Math" charset="0"/>
                                </a:rPr>
                                <m:t>𝒆</m:t>
                              </m:r>
                            </m:e>
                            <m:sub>
                              <m:r>
                                <a:rPr kumimoji="1" lang="en-US" altLang="zh-CN" sz="2400" b="1" i="1">
                                  <a:latin typeface="Cambria Math" charset="0"/>
                                </a:rPr>
                                <m:t>𝟑</m:t>
                              </m:r>
                            </m:sub>
                          </m:sSub>
                        </m:oMath>
                      </m:oMathPara>
                    </a14:m>
                    <a:endParaRPr kumimoji="1" lang="zh-CN" altLang="en-US" sz="2400" b="1" dirty="0"/>
                  </a:p>
                </p:txBody>
              </p:sp>
            </mc:Choice>
            <mc:Fallback xmlns="">
              <p:sp>
                <p:nvSpPr>
                  <p:cNvPr id="64" name="文本框 63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367010" y="393790"/>
                    <a:ext cx="400686" cy="369332"/>
                  </a:xfrm>
                  <a:prstGeom prst="rect">
                    <a:avLst/>
                  </a:prstGeom>
                  <a:blipFill rotWithShape="1">
                    <a:blip r:embed="rId3"/>
                  </a:blipFill>
                </p:spPr>
                <p:txBody>
                  <a:bodyPr/>
                  <a:lstStyle/>
                  <a:p>
                    <a:r>
                      <a:rPr lang="zh-CN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65" name="组 64"/>
            <p:cNvGrpSpPr/>
            <p:nvPr/>
          </p:nvGrpSpPr>
          <p:grpSpPr>
            <a:xfrm>
              <a:off x="4407252" y="2420393"/>
              <a:ext cx="432445" cy="432496"/>
              <a:chOff x="3335252" y="382196"/>
              <a:chExt cx="432445" cy="432496"/>
            </a:xfrm>
            <a:noFill/>
          </p:grpSpPr>
          <p:sp>
            <p:nvSpPr>
              <p:cNvPr id="66" name="椭圆 65"/>
              <p:cNvSpPr/>
              <p:nvPr/>
            </p:nvSpPr>
            <p:spPr>
              <a:xfrm>
                <a:off x="3335252" y="382196"/>
                <a:ext cx="432000" cy="432496"/>
              </a:xfrm>
              <a:prstGeom prst="ellipse">
                <a:avLst/>
              </a:prstGeom>
              <a:solidFill>
                <a:schemeClr val="bg2">
                  <a:lumMod val="90000"/>
                </a:schemeClr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 sz="2400" dirty="0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67" name="文本框 66"/>
                  <p:cNvSpPr txBox="1"/>
                  <p:nvPr/>
                </p:nvSpPr>
                <p:spPr>
                  <a:xfrm>
                    <a:off x="3367010" y="393790"/>
                    <a:ext cx="400687" cy="369332"/>
                  </a:xfrm>
                  <a:prstGeom prst="rect">
                    <a:avLst/>
                  </a:prstGeom>
                  <a:grp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kumimoji="1" lang="en-US" altLang="zh-CN" sz="2400" b="1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kumimoji="1" lang="en-US" altLang="zh-CN" sz="2400" b="1" i="1">
                                  <a:latin typeface="Cambria Math" panose="02040503050406030204" charset="0"/>
                                </a:rPr>
                                <m:t>𝒆</m:t>
                              </m:r>
                            </m:e>
                            <m:sub>
                              <m:r>
                                <a:rPr kumimoji="1" lang="en-US" altLang="zh-CN" sz="2400" b="1" i="1" smtClean="0">
                                  <a:latin typeface="Cambria Math" panose="02040503050406030204" charset="0"/>
                                </a:rPr>
                                <m:t>𝟓</m:t>
                              </m:r>
                            </m:sub>
                          </m:sSub>
                        </m:oMath>
                      </m:oMathPara>
                    </a14:m>
                    <a:endParaRPr kumimoji="1" lang="zh-CN" altLang="en-US" sz="2400" b="1" dirty="0"/>
                  </a:p>
                </p:txBody>
              </p:sp>
            </mc:Choice>
            <mc:Fallback xmlns="">
              <p:sp>
                <p:nvSpPr>
                  <p:cNvPr id="67" name="文本框 66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367010" y="393790"/>
                    <a:ext cx="400687" cy="369332"/>
                  </a:xfrm>
                  <a:prstGeom prst="rect">
                    <a:avLst/>
                  </a:prstGeom>
                  <a:blipFill rotWithShape="1">
                    <a:blip r:embed="rId5"/>
                  </a:blipFill>
                </p:spPr>
                <p:txBody>
                  <a:bodyPr/>
                  <a:lstStyle/>
                  <a:p>
                    <a:r>
                      <a:rPr lang="zh-CN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68" name="组 67"/>
            <p:cNvGrpSpPr/>
            <p:nvPr/>
          </p:nvGrpSpPr>
          <p:grpSpPr>
            <a:xfrm>
              <a:off x="5174022" y="2420393"/>
              <a:ext cx="432445" cy="432496"/>
              <a:chOff x="3335252" y="382196"/>
              <a:chExt cx="432445" cy="432496"/>
            </a:xfrm>
            <a:noFill/>
          </p:grpSpPr>
          <p:sp>
            <p:nvSpPr>
              <p:cNvPr id="69" name="椭圆 68"/>
              <p:cNvSpPr/>
              <p:nvPr/>
            </p:nvSpPr>
            <p:spPr>
              <a:xfrm>
                <a:off x="3335252" y="382196"/>
                <a:ext cx="432000" cy="432496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 sz="2400" dirty="0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70" name="文本框 69"/>
                  <p:cNvSpPr txBox="1"/>
                  <p:nvPr/>
                </p:nvSpPr>
                <p:spPr>
                  <a:xfrm>
                    <a:off x="3367010" y="393790"/>
                    <a:ext cx="400687" cy="369332"/>
                  </a:xfrm>
                  <a:prstGeom prst="rect">
                    <a:avLst/>
                  </a:prstGeom>
                  <a:grp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kumimoji="1" lang="en-US" altLang="zh-CN" sz="2400" b="1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kumimoji="1" lang="en-US" altLang="zh-CN" sz="2400" b="1" i="1">
                                  <a:latin typeface="Cambria Math" panose="02040503050406030204" charset="0"/>
                                </a:rPr>
                                <m:t>𝒆</m:t>
                              </m:r>
                            </m:e>
                            <m:sub>
                              <m:r>
                                <a:rPr kumimoji="1" lang="en-US" altLang="zh-CN" sz="2400" b="1" i="1" smtClean="0">
                                  <a:latin typeface="Cambria Math" panose="02040503050406030204" charset="0"/>
                                </a:rPr>
                                <m:t>𝟏</m:t>
                              </m:r>
                            </m:sub>
                          </m:sSub>
                        </m:oMath>
                      </m:oMathPara>
                    </a14:m>
                    <a:endParaRPr kumimoji="1" lang="zh-CN" altLang="en-US" sz="2400" b="1" dirty="0"/>
                  </a:p>
                </p:txBody>
              </p:sp>
            </mc:Choice>
            <mc:Fallback xmlns="">
              <p:sp>
                <p:nvSpPr>
                  <p:cNvPr id="70" name="文本框 69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367010" y="393790"/>
                    <a:ext cx="400687" cy="369332"/>
                  </a:xfrm>
                  <a:prstGeom prst="rect">
                    <a:avLst/>
                  </a:prstGeom>
                  <a:blipFill rotWithShape="1">
                    <a:blip r:embed="rId4"/>
                  </a:blipFill>
                </p:spPr>
                <p:txBody>
                  <a:bodyPr/>
                  <a:lstStyle/>
                  <a:p>
                    <a:r>
                      <a:rPr lang="zh-CN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71" name="组 70"/>
            <p:cNvGrpSpPr/>
            <p:nvPr/>
          </p:nvGrpSpPr>
          <p:grpSpPr>
            <a:xfrm>
              <a:off x="5940348" y="2416878"/>
              <a:ext cx="432445" cy="432496"/>
              <a:chOff x="3335252" y="382196"/>
              <a:chExt cx="432445" cy="432496"/>
            </a:xfrm>
            <a:noFill/>
          </p:grpSpPr>
          <p:sp>
            <p:nvSpPr>
              <p:cNvPr id="72" name="椭圆 71"/>
              <p:cNvSpPr/>
              <p:nvPr/>
            </p:nvSpPr>
            <p:spPr>
              <a:xfrm>
                <a:off x="3335252" y="382196"/>
                <a:ext cx="432000" cy="432496"/>
              </a:xfrm>
              <a:prstGeom prst="ellipse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 sz="2400" dirty="0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73" name="文本框 72"/>
                  <p:cNvSpPr txBox="1"/>
                  <p:nvPr/>
                </p:nvSpPr>
                <p:spPr>
                  <a:xfrm>
                    <a:off x="3367010" y="393790"/>
                    <a:ext cx="400687" cy="369332"/>
                  </a:xfrm>
                  <a:prstGeom prst="rect">
                    <a:avLst/>
                  </a:prstGeom>
                  <a:grp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kumimoji="1" lang="en-US" altLang="zh-CN" sz="2400" b="1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kumimoji="1" lang="en-US" altLang="zh-CN" sz="2400" b="1" i="1">
                                  <a:latin typeface="Cambria Math" panose="02040503050406030204" charset="0"/>
                                </a:rPr>
                                <m:t>𝒆</m:t>
                              </m:r>
                            </m:e>
                            <m:sub>
                              <m:r>
                                <a:rPr kumimoji="1" lang="en-US" altLang="zh-CN" sz="2400" b="1" i="1" smtClean="0">
                                  <a:latin typeface="Cambria Math" panose="02040503050406030204" charset="0"/>
                                </a:rPr>
                                <m:t>𝟐</m:t>
                              </m:r>
                            </m:sub>
                          </m:sSub>
                        </m:oMath>
                      </m:oMathPara>
                    </a14:m>
                    <a:endParaRPr kumimoji="1" lang="zh-CN" altLang="en-US" sz="2400" b="1" dirty="0"/>
                  </a:p>
                </p:txBody>
              </p:sp>
            </mc:Choice>
            <mc:Fallback xmlns="">
              <p:sp>
                <p:nvSpPr>
                  <p:cNvPr id="73" name="文本框 72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367010" y="393790"/>
                    <a:ext cx="400687" cy="369332"/>
                  </a:xfrm>
                  <a:prstGeom prst="rect">
                    <a:avLst/>
                  </a:prstGeom>
                  <a:blipFill rotWithShape="1">
                    <a:blip r:embed="rId6"/>
                  </a:blipFill>
                </p:spPr>
                <p:txBody>
                  <a:bodyPr/>
                  <a:lstStyle/>
                  <a:p>
                    <a:r>
                      <a:rPr lang="zh-CN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74" name="组 73"/>
            <p:cNvGrpSpPr/>
            <p:nvPr/>
          </p:nvGrpSpPr>
          <p:grpSpPr>
            <a:xfrm>
              <a:off x="6707118" y="2416878"/>
              <a:ext cx="432445" cy="432496"/>
              <a:chOff x="3335252" y="382196"/>
              <a:chExt cx="432445" cy="432496"/>
            </a:xfrm>
            <a:noFill/>
          </p:grpSpPr>
          <p:sp>
            <p:nvSpPr>
              <p:cNvPr id="75" name="椭圆 74"/>
              <p:cNvSpPr/>
              <p:nvPr/>
            </p:nvSpPr>
            <p:spPr>
              <a:xfrm>
                <a:off x="3335252" y="382196"/>
                <a:ext cx="432000" cy="432496"/>
              </a:xfrm>
              <a:prstGeom prst="ellipse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 sz="2400" dirty="0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76" name="文本框 75"/>
                  <p:cNvSpPr txBox="1"/>
                  <p:nvPr/>
                </p:nvSpPr>
                <p:spPr>
                  <a:xfrm>
                    <a:off x="3367010" y="393790"/>
                    <a:ext cx="400687" cy="369332"/>
                  </a:xfrm>
                  <a:prstGeom prst="rect">
                    <a:avLst/>
                  </a:prstGeom>
                  <a:grp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kumimoji="1" lang="en-US" altLang="zh-CN" sz="2400" b="1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kumimoji="1" lang="en-US" altLang="zh-CN" sz="2400" b="1" i="1">
                                  <a:latin typeface="Cambria Math" panose="02040503050406030204" charset="0"/>
                                </a:rPr>
                                <m:t>𝒆</m:t>
                              </m:r>
                            </m:e>
                            <m:sub>
                              <m:r>
                                <a:rPr kumimoji="1" lang="en-US" altLang="zh-CN" sz="2400" b="1" i="1" smtClean="0">
                                  <a:latin typeface="Cambria Math" panose="02040503050406030204" charset="0"/>
                                </a:rPr>
                                <m:t>𝟐</m:t>
                              </m:r>
                            </m:sub>
                          </m:sSub>
                        </m:oMath>
                      </m:oMathPara>
                    </a14:m>
                    <a:endParaRPr kumimoji="1" lang="zh-CN" altLang="en-US" sz="2400" b="1" dirty="0"/>
                  </a:p>
                </p:txBody>
              </p:sp>
            </mc:Choice>
            <mc:Fallback xmlns="">
              <p:sp>
                <p:nvSpPr>
                  <p:cNvPr id="76" name="文本框 75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367010" y="393790"/>
                    <a:ext cx="400687" cy="369332"/>
                  </a:xfrm>
                  <a:prstGeom prst="rect">
                    <a:avLst/>
                  </a:prstGeom>
                  <a:blipFill rotWithShape="1">
                    <a:blip r:embed="rId6"/>
                  </a:blipFill>
                </p:spPr>
                <p:txBody>
                  <a:bodyPr/>
                  <a:lstStyle/>
                  <a:p>
                    <a:r>
                      <a:rPr lang="zh-CN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33" name="组 32"/>
            <p:cNvGrpSpPr/>
            <p:nvPr/>
          </p:nvGrpSpPr>
          <p:grpSpPr>
            <a:xfrm>
              <a:off x="7473443" y="2416878"/>
              <a:ext cx="432445" cy="432496"/>
              <a:chOff x="3335252" y="382196"/>
              <a:chExt cx="432445" cy="432496"/>
            </a:xfrm>
            <a:noFill/>
          </p:grpSpPr>
          <p:sp>
            <p:nvSpPr>
              <p:cNvPr id="34" name="椭圆 33"/>
              <p:cNvSpPr/>
              <p:nvPr/>
            </p:nvSpPr>
            <p:spPr>
              <a:xfrm>
                <a:off x="3335252" y="382196"/>
                <a:ext cx="432000" cy="432496"/>
              </a:xfrm>
              <a:prstGeom prst="ellipse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 sz="2400" dirty="0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35" name="文本框 34"/>
                  <p:cNvSpPr txBox="1"/>
                  <p:nvPr/>
                </p:nvSpPr>
                <p:spPr>
                  <a:xfrm>
                    <a:off x="3367010" y="393790"/>
                    <a:ext cx="400687" cy="369332"/>
                  </a:xfrm>
                  <a:prstGeom prst="rect">
                    <a:avLst/>
                  </a:prstGeom>
                  <a:grp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kumimoji="1" lang="en-US" altLang="zh-CN" sz="2400" b="1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kumimoji="1" lang="en-US" altLang="zh-CN" sz="2400" b="1" i="1">
                                  <a:latin typeface="Cambria Math" panose="02040503050406030204" charset="0"/>
                                </a:rPr>
                                <m:t>𝒆</m:t>
                              </m:r>
                            </m:e>
                            <m:sub>
                              <m:r>
                                <a:rPr kumimoji="1" lang="en-US" altLang="zh-CN" sz="2400" b="1" i="1" smtClean="0">
                                  <a:latin typeface="Cambria Math" panose="02040503050406030204" charset="0"/>
                                </a:rPr>
                                <m:t>𝟐</m:t>
                              </m:r>
                            </m:sub>
                          </m:sSub>
                        </m:oMath>
                      </m:oMathPara>
                    </a14:m>
                    <a:endParaRPr kumimoji="1" lang="zh-CN" altLang="en-US" sz="2400" b="1" dirty="0"/>
                  </a:p>
                </p:txBody>
              </p:sp>
            </mc:Choice>
            <mc:Fallback xmlns="">
              <p:sp>
                <p:nvSpPr>
                  <p:cNvPr id="35" name="文本框 34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367010" y="393790"/>
                    <a:ext cx="400687" cy="369332"/>
                  </a:xfrm>
                  <a:prstGeom prst="rect">
                    <a:avLst/>
                  </a:prstGeom>
                  <a:blipFill rotWithShape="1">
                    <a:blip r:embed="rId6"/>
                  </a:blipFill>
                </p:spPr>
                <p:txBody>
                  <a:bodyPr/>
                  <a:lstStyle/>
                  <a:p>
                    <a:r>
                      <a:rPr lang="zh-CN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  <p:cxnSp>
        <p:nvCxnSpPr>
          <p:cNvPr id="5" name="直线连接符 4"/>
          <p:cNvCxnSpPr/>
          <p:nvPr/>
        </p:nvCxnSpPr>
        <p:spPr>
          <a:xfrm flipH="1">
            <a:off x="2394865" y="2053656"/>
            <a:ext cx="0" cy="1139253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线连接符 38"/>
          <p:cNvCxnSpPr/>
          <p:nvPr/>
        </p:nvCxnSpPr>
        <p:spPr>
          <a:xfrm flipH="1">
            <a:off x="5440367" y="2053656"/>
            <a:ext cx="0" cy="1139253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线连接符 39"/>
          <p:cNvCxnSpPr/>
          <p:nvPr/>
        </p:nvCxnSpPr>
        <p:spPr>
          <a:xfrm flipH="1">
            <a:off x="6956872" y="2053656"/>
            <a:ext cx="0" cy="1139253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线连接符 40"/>
          <p:cNvCxnSpPr/>
          <p:nvPr/>
        </p:nvCxnSpPr>
        <p:spPr>
          <a:xfrm flipH="1">
            <a:off x="9237875" y="2038666"/>
            <a:ext cx="0" cy="1139253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文本框 42"/>
          <p:cNvSpPr txBox="1"/>
          <p:nvPr/>
        </p:nvSpPr>
        <p:spPr>
          <a:xfrm>
            <a:off x="2590641" y="2025614"/>
            <a:ext cx="25841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CN" sz="2800" b="1" dirty="0">
                <a:latin typeface="Arial" panose="020B0604020202090204" pitchFamily="34" charset="0"/>
                <a:ea typeface="Arial" panose="020B0604020202090204" pitchFamily="34" charset="0"/>
                <a:cs typeface="Arial" panose="020B0604020202090204" pitchFamily="34" charset="0"/>
              </a:rPr>
              <a:t>1</a:t>
            </a:r>
            <a:endParaRPr kumimoji="1" lang="zh-CN" altLang="en-US" sz="2800" b="1" dirty="0">
              <a:latin typeface="Arial" panose="020B0604020202090204" pitchFamily="34" charset="0"/>
              <a:ea typeface="Arial" panose="020B0604020202090204" pitchFamily="34" charset="0"/>
              <a:cs typeface="Arial" panose="020B0604020202090204" pitchFamily="34" charset="0"/>
            </a:endParaRPr>
          </a:p>
        </p:txBody>
      </p:sp>
      <p:sp>
        <p:nvSpPr>
          <p:cNvPr id="44" name="文本框 43"/>
          <p:cNvSpPr txBox="1"/>
          <p:nvPr/>
        </p:nvSpPr>
        <p:spPr>
          <a:xfrm>
            <a:off x="4902597" y="2025614"/>
            <a:ext cx="25841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CN" sz="2800" b="1" dirty="0">
                <a:latin typeface="Arial" panose="020B0604020202090204" pitchFamily="34" charset="0"/>
                <a:ea typeface="Arial" panose="020B0604020202090204" pitchFamily="34" charset="0"/>
                <a:cs typeface="Arial" panose="020B0604020202090204" pitchFamily="34" charset="0"/>
              </a:rPr>
              <a:t>2</a:t>
            </a:r>
            <a:endParaRPr kumimoji="1" lang="zh-CN" altLang="en-US" sz="2800" b="1" dirty="0">
              <a:latin typeface="Arial" panose="020B0604020202090204" pitchFamily="34" charset="0"/>
              <a:ea typeface="Arial" panose="020B0604020202090204" pitchFamily="34" charset="0"/>
              <a:cs typeface="Arial" panose="020B0604020202090204" pitchFamily="34" charset="0"/>
            </a:endParaRPr>
          </a:p>
        </p:txBody>
      </p:sp>
      <p:sp>
        <p:nvSpPr>
          <p:cNvPr id="45" name="文本框 44"/>
          <p:cNvSpPr txBox="1"/>
          <p:nvPr/>
        </p:nvSpPr>
        <p:spPr>
          <a:xfrm>
            <a:off x="6827804" y="2025614"/>
            <a:ext cx="25841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CN" sz="2800" b="1" dirty="0">
                <a:latin typeface="Arial" panose="020B0604020202090204" pitchFamily="34" charset="0"/>
                <a:ea typeface="Arial" panose="020B0604020202090204" pitchFamily="34" charset="0"/>
                <a:cs typeface="Arial" panose="020B0604020202090204" pitchFamily="34" charset="0"/>
              </a:rPr>
              <a:t>3</a:t>
            </a:r>
            <a:endParaRPr kumimoji="1" lang="zh-CN" altLang="en-US" sz="2800" b="1" dirty="0">
              <a:latin typeface="Arial" panose="020B0604020202090204" pitchFamily="34" charset="0"/>
              <a:ea typeface="Arial" panose="020B0604020202090204" pitchFamily="34" charset="0"/>
              <a:cs typeface="Arial" panose="020B060402020209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7" name="表格 6"/>
              <p:cNvGraphicFramePr>
                <a:graphicFrameLocks noGrp="1"/>
              </p:cNvGraphicFramePr>
              <p:nvPr/>
            </p:nvGraphicFramePr>
            <p:xfrm>
              <a:off x="3419247" y="3912571"/>
              <a:ext cx="5353506" cy="22860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128137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2171717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2053652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2400" dirty="0">
                              <a:solidFill>
                                <a:schemeClr val="tx1"/>
                              </a:solidFill>
                              <a:latin typeface="Arial" panose="020B0604020202090204" pitchFamily="34" charset="0"/>
                              <a:ea typeface="Arial" panose="020B0604020202090204" pitchFamily="34" charset="0"/>
                              <a:cs typeface="Arial" panose="020B0604020202090204" pitchFamily="34" charset="0"/>
                            </a:rPr>
                            <a:t>Item</a:t>
                          </a:r>
                          <a:endParaRPr lang="zh-CN" altLang="en-US" sz="2400" dirty="0">
                            <a:solidFill>
                              <a:schemeClr val="tx1"/>
                            </a:solidFill>
                            <a:latin typeface="Arial" panose="020B0604020202090204" pitchFamily="34" charset="0"/>
                            <a:ea typeface="Arial" panose="020B0604020202090204" pitchFamily="34" charset="0"/>
                            <a:cs typeface="Arial" panose="020B0604020202090204" pitchFamily="34" charset="0"/>
                          </a:endParaRPr>
                        </a:p>
                      </a:txBody>
                      <a:tcPr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2400" dirty="0">
                              <a:solidFill>
                                <a:schemeClr val="tx1"/>
                              </a:solidFill>
                              <a:latin typeface="Arial" panose="020B0604020202090204" pitchFamily="34" charset="0"/>
                              <a:ea typeface="Arial" panose="020B0604020202090204" pitchFamily="34" charset="0"/>
                              <a:cs typeface="Arial" panose="020B0604020202090204" pitchFamily="34" charset="0"/>
                            </a:rPr>
                            <a:t>Persistence</a:t>
                          </a:r>
                          <a:endParaRPr lang="zh-CN" altLang="en-US" sz="2400" dirty="0">
                            <a:solidFill>
                              <a:schemeClr val="tx1"/>
                            </a:solidFill>
                            <a:latin typeface="Arial" panose="020B0604020202090204" pitchFamily="34" charset="0"/>
                            <a:ea typeface="Arial" panose="020B0604020202090204" pitchFamily="34" charset="0"/>
                            <a:cs typeface="Arial" panose="020B0604020202090204" pitchFamily="34" charset="0"/>
                          </a:endParaRPr>
                        </a:p>
                      </a:txBody>
                      <a:tcPr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2400" dirty="0">
                              <a:solidFill>
                                <a:schemeClr val="tx1"/>
                              </a:solidFill>
                              <a:latin typeface="Arial" panose="020B0604020202090204" pitchFamily="34" charset="0"/>
                              <a:ea typeface="Arial" panose="020B0604020202090204" pitchFamily="34" charset="0"/>
                              <a:cs typeface="Arial" panose="020B0604020202090204" pitchFamily="34" charset="0"/>
                            </a:rPr>
                            <a:t>Frequency</a:t>
                          </a:r>
                          <a:endParaRPr lang="zh-CN" altLang="en-US" sz="2400" dirty="0">
                            <a:solidFill>
                              <a:schemeClr val="tx1"/>
                            </a:solidFill>
                            <a:latin typeface="Arial" panose="020B0604020202090204" pitchFamily="34" charset="0"/>
                            <a:ea typeface="Arial" panose="020B0604020202090204" pitchFamily="34" charset="0"/>
                            <a:cs typeface="Arial" panose="020B0604020202090204" pitchFamily="34" charset="0"/>
                          </a:endParaRPr>
                        </a:p>
                      </a:txBody>
                      <a:tcPr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kumimoji="1" lang="en-US" altLang="zh-CN" sz="2400" b="1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kumimoji="1" lang="en-US" altLang="zh-CN" sz="2400" b="1" i="1">
                                        <a:latin typeface="Cambria Math" panose="02040503050406030204" charset="0"/>
                                      </a:rPr>
                                      <m:t>𝒆</m:t>
                                    </m:r>
                                  </m:e>
                                  <m:sub>
                                    <m:r>
                                      <a:rPr kumimoji="1" lang="en-US" altLang="zh-CN" sz="2400" b="1" i="1" smtClean="0">
                                        <a:latin typeface="Cambria Math" panose="02040503050406030204" charset="0"/>
                                      </a:rPr>
                                      <m:t>𝟏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zh-CN" altLang="en-US" sz="2400" dirty="0">
                            <a:solidFill>
                              <a:schemeClr val="tx1"/>
                            </a:solidFill>
                            <a:latin typeface="Arial" panose="020B0604020202090204" pitchFamily="34" charset="0"/>
                            <a:ea typeface="Arial" panose="020B0604020202090204" pitchFamily="34" charset="0"/>
                            <a:cs typeface="Arial" panose="020B0604020202090204" pitchFamily="34" charset="0"/>
                          </a:endParaRPr>
                        </a:p>
                      </a:txBody>
                      <a:tcPr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2400" b="1" dirty="0">
                              <a:solidFill>
                                <a:schemeClr val="tx1"/>
                              </a:solidFill>
                              <a:latin typeface="Arial" panose="020B0604020202090204" pitchFamily="34" charset="0"/>
                              <a:ea typeface="Arial" panose="020B0604020202090204" pitchFamily="34" charset="0"/>
                              <a:cs typeface="Arial" panose="020B0604020202090204" pitchFamily="34" charset="0"/>
                            </a:rPr>
                            <a:t>2</a:t>
                          </a:r>
                          <a:endParaRPr lang="zh-CN" altLang="en-US" sz="2400" b="1" dirty="0">
                            <a:solidFill>
                              <a:schemeClr val="tx1"/>
                            </a:solidFill>
                            <a:latin typeface="Arial" panose="020B0604020202090204" pitchFamily="34" charset="0"/>
                            <a:ea typeface="Arial" panose="020B0604020202090204" pitchFamily="34" charset="0"/>
                            <a:cs typeface="Arial" panose="020B0604020202090204" pitchFamily="34" charset="0"/>
                          </a:endParaRPr>
                        </a:p>
                      </a:txBody>
                      <a:tcPr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2400" b="1" dirty="0">
                              <a:solidFill>
                                <a:schemeClr val="tx1"/>
                              </a:solidFill>
                              <a:latin typeface="Arial" panose="020B0604020202090204" pitchFamily="34" charset="0"/>
                              <a:ea typeface="Arial" panose="020B0604020202090204" pitchFamily="34" charset="0"/>
                              <a:cs typeface="Arial" panose="020B0604020202090204" pitchFamily="34" charset="0"/>
                            </a:rPr>
                            <a:t>2</a:t>
                          </a:r>
                          <a:endParaRPr lang="zh-CN" altLang="en-US" sz="2400" b="1" dirty="0">
                            <a:solidFill>
                              <a:schemeClr val="tx1"/>
                            </a:solidFill>
                            <a:latin typeface="Arial" panose="020B0604020202090204" pitchFamily="34" charset="0"/>
                            <a:ea typeface="Arial" panose="020B0604020202090204" pitchFamily="34" charset="0"/>
                            <a:cs typeface="Arial" panose="020B0604020202090204" pitchFamily="34" charset="0"/>
                          </a:endParaRPr>
                        </a:p>
                      </a:txBody>
                      <a:tcPr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kumimoji="1" lang="en-US" altLang="zh-CN" sz="2400" b="1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kumimoji="1" lang="en-US" altLang="zh-CN" sz="2400" b="1" i="1">
                                        <a:latin typeface="Cambria Math" panose="02040503050406030204" charset="0"/>
                                      </a:rPr>
                                      <m:t>𝒆</m:t>
                                    </m:r>
                                  </m:e>
                                  <m:sub>
                                    <m:r>
                                      <a:rPr kumimoji="1" lang="en-US" altLang="zh-CN" sz="2400" b="1" i="1" smtClean="0">
                                        <a:latin typeface="Cambria Math" panose="02040503050406030204" charset="0"/>
                                      </a:rPr>
                                      <m:t>𝟐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zh-CN" altLang="en-US" sz="2400" dirty="0">
                            <a:solidFill>
                              <a:schemeClr val="tx1"/>
                            </a:solidFill>
                            <a:latin typeface="Arial" panose="020B0604020202090204" pitchFamily="34" charset="0"/>
                            <a:ea typeface="Arial" panose="020B0604020202090204" pitchFamily="34" charset="0"/>
                            <a:cs typeface="Arial" panose="020B0604020202090204" pitchFamily="34" charset="0"/>
                          </a:endParaRPr>
                        </a:p>
                      </a:txBody>
                      <a:tcPr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2400" b="1" dirty="0">
                              <a:solidFill>
                                <a:srgbClr val="FF0000"/>
                              </a:solidFill>
                              <a:latin typeface="Arial" panose="020B0604020202090204" pitchFamily="34" charset="0"/>
                              <a:ea typeface="Arial" panose="020B0604020202090204" pitchFamily="34" charset="0"/>
                              <a:cs typeface="Arial" panose="020B0604020202090204" pitchFamily="34" charset="0"/>
                            </a:rPr>
                            <a:t>1</a:t>
                          </a:r>
                          <a:endParaRPr lang="zh-CN" altLang="en-US" sz="2400" b="1" dirty="0">
                            <a:solidFill>
                              <a:srgbClr val="FF0000"/>
                            </a:solidFill>
                            <a:latin typeface="Arial" panose="020B0604020202090204" pitchFamily="34" charset="0"/>
                            <a:ea typeface="Arial" panose="020B0604020202090204" pitchFamily="34" charset="0"/>
                            <a:cs typeface="Arial" panose="020B0604020202090204" pitchFamily="34" charset="0"/>
                          </a:endParaRPr>
                        </a:p>
                      </a:txBody>
                      <a:tcPr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2400" b="1" dirty="0">
                              <a:solidFill>
                                <a:srgbClr val="FF0000"/>
                              </a:solidFill>
                              <a:latin typeface="Arial" panose="020B0604020202090204" pitchFamily="34" charset="0"/>
                              <a:ea typeface="Arial" panose="020B0604020202090204" pitchFamily="34" charset="0"/>
                              <a:cs typeface="Arial" panose="020B0604020202090204" pitchFamily="34" charset="0"/>
                            </a:rPr>
                            <a:t>3</a:t>
                          </a:r>
                          <a:endParaRPr lang="zh-CN" altLang="en-US" sz="2400" b="1" dirty="0">
                            <a:solidFill>
                              <a:srgbClr val="FF0000"/>
                            </a:solidFill>
                            <a:latin typeface="Arial" panose="020B0604020202090204" pitchFamily="34" charset="0"/>
                            <a:ea typeface="Arial" panose="020B0604020202090204" pitchFamily="34" charset="0"/>
                            <a:cs typeface="Arial" panose="020B0604020202090204" pitchFamily="34" charset="0"/>
                          </a:endParaRPr>
                        </a:p>
                      </a:txBody>
                      <a:tcPr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kumimoji="1" lang="en-US" altLang="zh-CN" sz="2400" b="1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kumimoji="1" lang="en-US" altLang="zh-CN" sz="2400" b="1" i="1">
                                        <a:latin typeface="Cambria Math" panose="02040503050406030204" charset="0"/>
                                      </a:rPr>
                                      <m:t>𝒆</m:t>
                                    </m:r>
                                  </m:e>
                                  <m:sub>
                                    <m:r>
                                      <a:rPr kumimoji="1" lang="en-US" altLang="zh-CN" sz="2400" b="1" i="1" smtClean="0">
                                        <a:latin typeface="Cambria Math" panose="02040503050406030204" charset="0"/>
                                      </a:rPr>
                                      <m:t>𝟑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zh-CN" altLang="en-US" sz="2400" dirty="0">
                            <a:solidFill>
                              <a:schemeClr val="tx1"/>
                            </a:solidFill>
                            <a:latin typeface="Arial" panose="020B0604020202090204" pitchFamily="34" charset="0"/>
                            <a:ea typeface="Arial" panose="020B0604020202090204" pitchFamily="34" charset="0"/>
                            <a:cs typeface="Arial" panose="020B0604020202090204" pitchFamily="34" charset="0"/>
                          </a:endParaRPr>
                        </a:p>
                      </a:txBody>
                      <a:tcPr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2400" b="1" dirty="0">
                              <a:solidFill>
                                <a:srgbClr val="FF0000"/>
                              </a:solidFill>
                              <a:latin typeface="Arial" panose="020B0604020202090204" pitchFamily="34" charset="0"/>
                              <a:ea typeface="Arial" panose="020B0604020202090204" pitchFamily="34" charset="0"/>
                              <a:cs typeface="Arial" panose="020B0604020202090204" pitchFamily="34" charset="0"/>
                            </a:rPr>
                            <a:t>1</a:t>
                          </a:r>
                          <a:endParaRPr lang="zh-CN" altLang="en-US" sz="2400" b="1" dirty="0">
                            <a:solidFill>
                              <a:srgbClr val="FF0000"/>
                            </a:solidFill>
                            <a:latin typeface="Arial" panose="020B0604020202090204" pitchFamily="34" charset="0"/>
                            <a:ea typeface="Arial" panose="020B0604020202090204" pitchFamily="34" charset="0"/>
                            <a:cs typeface="Arial" panose="020B0604020202090204" pitchFamily="34" charset="0"/>
                          </a:endParaRPr>
                        </a:p>
                      </a:txBody>
                      <a:tcPr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2400" b="1" dirty="0">
                              <a:solidFill>
                                <a:srgbClr val="FF0000"/>
                              </a:solidFill>
                              <a:latin typeface="Arial" panose="020B0604020202090204" pitchFamily="34" charset="0"/>
                              <a:ea typeface="Arial" panose="020B0604020202090204" pitchFamily="34" charset="0"/>
                              <a:cs typeface="Arial" panose="020B0604020202090204" pitchFamily="34" charset="0"/>
                            </a:rPr>
                            <a:t>3</a:t>
                          </a:r>
                          <a:endParaRPr lang="zh-CN" altLang="en-US" sz="2400" b="1" dirty="0">
                            <a:solidFill>
                              <a:srgbClr val="FF0000"/>
                            </a:solidFill>
                            <a:latin typeface="Arial" panose="020B0604020202090204" pitchFamily="34" charset="0"/>
                            <a:ea typeface="Arial" panose="020B0604020202090204" pitchFamily="34" charset="0"/>
                            <a:cs typeface="Arial" panose="020B0604020202090204" pitchFamily="34" charset="0"/>
                          </a:endParaRPr>
                        </a:p>
                      </a:txBody>
                      <a:tcPr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kumimoji="1" lang="en-US" altLang="zh-CN" sz="2400" b="1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kumimoji="1" lang="en-US" altLang="zh-CN" sz="2400" b="1" i="1">
                                        <a:latin typeface="Cambria Math" panose="02040503050406030204" charset="0"/>
                                      </a:rPr>
                                      <m:t>𝒆</m:t>
                                    </m:r>
                                  </m:e>
                                  <m:sub>
                                    <m:r>
                                      <a:rPr kumimoji="1" lang="en-US" altLang="zh-CN" sz="2400" b="1" i="1" smtClean="0">
                                        <a:latin typeface="Cambria Math" panose="02040503050406030204" charset="0"/>
                                      </a:rPr>
                                      <m:t>𝟓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zh-CN" altLang="en-US" sz="2400" dirty="0">
                            <a:solidFill>
                              <a:schemeClr val="tx1"/>
                            </a:solidFill>
                            <a:latin typeface="Arial" panose="020B0604020202090204" pitchFamily="34" charset="0"/>
                            <a:ea typeface="Arial" panose="020B0604020202090204" pitchFamily="34" charset="0"/>
                            <a:cs typeface="Arial" panose="020B0604020202090204" pitchFamily="34" charset="0"/>
                          </a:endParaRPr>
                        </a:p>
                      </a:txBody>
                      <a:tcPr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2400" b="1" dirty="0">
                              <a:solidFill>
                                <a:schemeClr val="tx1"/>
                              </a:solidFill>
                              <a:latin typeface="Arial" panose="020B0604020202090204" pitchFamily="34" charset="0"/>
                              <a:ea typeface="Arial" panose="020B0604020202090204" pitchFamily="34" charset="0"/>
                              <a:cs typeface="Arial" panose="020B0604020202090204" pitchFamily="34" charset="0"/>
                            </a:rPr>
                            <a:t>1</a:t>
                          </a:r>
                          <a:endParaRPr lang="zh-CN" altLang="en-US" sz="2400" b="1" dirty="0">
                            <a:solidFill>
                              <a:schemeClr val="tx1"/>
                            </a:solidFill>
                            <a:latin typeface="Arial" panose="020B0604020202090204" pitchFamily="34" charset="0"/>
                            <a:ea typeface="Arial" panose="020B0604020202090204" pitchFamily="34" charset="0"/>
                            <a:cs typeface="Arial" panose="020B0604020202090204" pitchFamily="34" charset="0"/>
                          </a:endParaRPr>
                        </a:p>
                      </a:txBody>
                      <a:tcPr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2400" b="1" dirty="0">
                              <a:solidFill>
                                <a:schemeClr val="tx1"/>
                              </a:solidFill>
                              <a:latin typeface="Arial" panose="020B0604020202090204" pitchFamily="34" charset="0"/>
                              <a:ea typeface="Arial" panose="020B0604020202090204" pitchFamily="34" charset="0"/>
                              <a:cs typeface="Arial" panose="020B0604020202090204" pitchFamily="34" charset="0"/>
                            </a:rPr>
                            <a:t>1</a:t>
                          </a:r>
                          <a:endParaRPr lang="zh-CN" altLang="en-US" sz="2400" b="1" dirty="0">
                            <a:solidFill>
                              <a:schemeClr val="tx1"/>
                            </a:solidFill>
                            <a:latin typeface="Arial" panose="020B0604020202090204" pitchFamily="34" charset="0"/>
                            <a:ea typeface="Arial" panose="020B0604020202090204" pitchFamily="34" charset="0"/>
                            <a:cs typeface="Arial" panose="020B0604020202090204" pitchFamily="34" charset="0"/>
                          </a:endParaRPr>
                        </a:p>
                      </a:txBody>
                      <a:tcPr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7" name="表格 6"/>
              <p:cNvGraphicFramePr>
                <a:graphicFrameLocks noGrp="1"/>
              </p:cNvGraphicFramePr>
              <p:nvPr/>
            </p:nvGraphicFramePr>
            <p:xfrm>
              <a:off x="3419247" y="3912571"/>
              <a:ext cx="5353506" cy="22860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128137"/>
                    <a:gridCol w="2171717"/>
                    <a:gridCol w="2053652"/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2400" dirty="0" smtClean="0">
                              <a:solidFill>
                                <a:schemeClr val="tx1"/>
                              </a:solidFill>
                              <a:latin typeface="Arial" panose="020B0604020202090204" pitchFamily="34" charset="0"/>
                              <a:ea typeface="Arial" panose="020B0604020202090204" pitchFamily="34" charset="0"/>
                              <a:cs typeface="Arial" panose="020B0604020202090204" pitchFamily="34" charset="0"/>
                            </a:rPr>
                            <a:t>Item</a:t>
                          </a:r>
                          <a:endParaRPr lang="zh-CN" altLang="en-US" sz="2400" dirty="0">
                            <a:solidFill>
                              <a:schemeClr val="tx1"/>
                            </a:solidFill>
                            <a:latin typeface="Arial" panose="020B0604020202090204" pitchFamily="34" charset="0"/>
                            <a:ea typeface="Arial" panose="020B0604020202090204" pitchFamily="34" charset="0"/>
                            <a:cs typeface="Arial" panose="020B0604020202090204" pitchFamily="34" charset="0"/>
                          </a:endParaRPr>
                        </a:p>
                      </a:txBody>
                      <a:tcPr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2400" dirty="0" smtClean="0">
                              <a:solidFill>
                                <a:schemeClr val="tx1"/>
                              </a:solidFill>
                              <a:latin typeface="Arial" panose="020B0604020202090204" pitchFamily="34" charset="0"/>
                              <a:ea typeface="Arial" panose="020B0604020202090204" pitchFamily="34" charset="0"/>
                              <a:cs typeface="Arial" panose="020B0604020202090204" pitchFamily="34" charset="0"/>
                            </a:rPr>
                            <a:t>Persistence</a:t>
                          </a:r>
                          <a:endParaRPr lang="zh-CN" altLang="en-US" sz="2400" dirty="0">
                            <a:solidFill>
                              <a:schemeClr val="tx1"/>
                            </a:solidFill>
                            <a:latin typeface="Arial" panose="020B0604020202090204" pitchFamily="34" charset="0"/>
                            <a:ea typeface="Arial" panose="020B0604020202090204" pitchFamily="34" charset="0"/>
                            <a:cs typeface="Arial" panose="020B0604020202090204" pitchFamily="34" charset="0"/>
                          </a:endParaRPr>
                        </a:p>
                      </a:txBody>
                      <a:tcPr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2400" dirty="0" smtClean="0">
                              <a:solidFill>
                                <a:schemeClr val="tx1"/>
                              </a:solidFill>
                              <a:latin typeface="Arial" panose="020B0604020202090204" pitchFamily="34" charset="0"/>
                              <a:ea typeface="Arial" panose="020B0604020202090204" pitchFamily="34" charset="0"/>
                              <a:cs typeface="Arial" panose="020B0604020202090204" pitchFamily="34" charset="0"/>
                            </a:rPr>
                            <a:t>Frequency</a:t>
                          </a:r>
                          <a:endParaRPr lang="zh-CN" altLang="en-US" sz="2400" dirty="0">
                            <a:solidFill>
                              <a:schemeClr val="tx1"/>
                            </a:solidFill>
                            <a:latin typeface="Arial" panose="020B0604020202090204" pitchFamily="34" charset="0"/>
                            <a:ea typeface="Arial" panose="020B0604020202090204" pitchFamily="34" charset="0"/>
                            <a:cs typeface="Arial" panose="020B0604020202090204" pitchFamily="34" charset="0"/>
                          </a:endParaRPr>
                        </a:p>
                      </a:txBody>
                      <a:tcPr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</a:tr>
                  <a:tr h="45720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7"/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2400" b="1" dirty="0" smtClean="0">
                              <a:solidFill>
                                <a:schemeClr val="tx1"/>
                              </a:solidFill>
                              <a:latin typeface="Arial" panose="020B0604020202090204" pitchFamily="34" charset="0"/>
                              <a:ea typeface="Arial" panose="020B0604020202090204" pitchFamily="34" charset="0"/>
                              <a:cs typeface="Arial" panose="020B0604020202090204" pitchFamily="34" charset="0"/>
                            </a:rPr>
                            <a:t>2</a:t>
                          </a:r>
                          <a:endParaRPr lang="zh-CN" altLang="en-US" sz="2400" b="1" dirty="0">
                            <a:solidFill>
                              <a:schemeClr val="tx1"/>
                            </a:solidFill>
                            <a:latin typeface="Arial" panose="020B0604020202090204" pitchFamily="34" charset="0"/>
                            <a:ea typeface="Arial" panose="020B0604020202090204" pitchFamily="34" charset="0"/>
                            <a:cs typeface="Arial" panose="020B0604020202090204" pitchFamily="34" charset="0"/>
                          </a:endParaRPr>
                        </a:p>
                      </a:txBody>
                      <a:tcPr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2400" b="1" dirty="0" smtClean="0">
                              <a:solidFill>
                                <a:schemeClr val="tx1"/>
                              </a:solidFill>
                              <a:latin typeface="Arial" panose="020B0604020202090204" pitchFamily="34" charset="0"/>
                              <a:ea typeface="Arial" panose="020B0604020202090204" pitchFamily="34" charset="0"/>
                              <a:cs typeface="Arial" panose="020B0604020202090204" pitchFamily="34" charset="0"/>
                            </a:rPr>
                            <a:t>2</a:t>
                          </a:r>
                          <a:endParaRPr lang="zh-CN" altLang="en-US" sz="2400" b="1" dirty="0">
                            <a:solidFill>
                              <a:schemeClr val="tx1"/>
                            </a:solidFill>
                            <a:latin typeface="Arial" panose="020B0604020202090204" pitchFamily="34" charset="0"/>
                            <a:ea typeface="Arial" panose="020B0604020202090204" pitchFamily="34" charset="0"/>
                            <a:cs typeface="Arial" panose="020B0604020202090204" pitchFamily="34" charset="0"/>
                          </a:endParaRPr>
                        </a:p>
                      </a:txBody>
                      <a:tcPr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</a:tr>
                  <a:tr h="45720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7"/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2400" b="1" dirty="0" smtClean="0">
                              <a:solidFill>
                                <a:srgbClr val="FF0000"/>
                              </a:solidFill>
                              <a:latin typeface="Arial" panose="020B0604020202090204" pitchFamily="34" charset="0"/>
                              <a:ea typeface="Arial" panose="020B0604020202090204" pitchFamily="34" charset="0"/>
                              <a:cs typeface="Arial" panose="020B0604020202090204" pitchFamily="34" charset="0"/>
                            </a:rPr>
                            <a:t>1</a:t>
                          </a:r>
                          <a:endParaRPr lang="zh-CN" altLang="en-US" sz="2400" b="1" dirty="0">
                            <a:solidFill>
                              <a:srgbClr val="FF0000"/>
                            </a:solidFill>
                            <a:latin typeface="Arial" panose="020B0604020202090204" pitchFamily="34" charset="0"/>
                            <a:ea typeface="Arial" panose="020B0604020202090204" pitchFamily="34" charset="0"/>
                            <a:cs typeface="Arial" panose="020B0604020202090204" pitchFamily="34" charset="0"/>
                          </a:endParaRPr>
                        </a:p>
                      </a:txBody>
                      <a:tcPr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2400" b="1" dirty="0" smtClean="0">
                              <a:solidFill>
                                <a:srgbClr val="FF0000"/>
                              </a:solidFill>
                              <a:latin typeface="Arial" panose="020B0604020202090204" pitchFamily="34" charset="0"/>
                              <a:ea typeface="Arial" panose="020B0604020202090204" pitchFamily="34" charset="0"/>
                              <a:cs typeface="Arial" panose="020B0604020202090204" pitchFamily="34" charset="0"/>
                            </a:rPr>
                            <a:t>3</a:t>
                          </a:r>
                          <a:endParaRPr lang="zh-CN" altLang="en-US" sz="2400" b="1" dirty="0">
                            <a:solidFill>
                              <a:srgbClr val="FF0000"/>
                            </a:solidFill>
                            <a:latin typeface="Arial" panose="020B0604020202090204" pitchFamily="34" charset="0"/>
                            <a:ea typeface="Arial" panose="020B0604020202090204" pitchFamily="34" charset="0"/>
                            <a:cs typeface="Arial" panose="020B0604020202090204" pitchFamily="34" charset="0"/>
                          </a:endParaRPr>
                        </a:p>
                      </a:txBody>
                      <a:tcPr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</a:tr>
                  <a:tr h="45720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7"/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2400" b="1" dirty="0" smtClean="0">
                              <a:solidFill>
                                <a:srgbClr val="FF0000"/>
                              </a:solidFill>
                              <a:latin typeface="Arial" panose="020B0604020202090204" pitchFamily="34" charset="0"/>
                              <a:ea typeface="Arial" panose="020B0604020202090204" pitchFamily="34" charset="0"/>
                              <a:cs typeface="Arial" panose="020B0604020202090204" pitchFamily="34" charset="0"/>
                            </a:rPr>
                            <a:t>1</a:t>
                          </a:r>
                          <a:endParaRPr lang="zh-CN" altLang="en-US" sz="2400" b="1" dirty="0">
                            <a:solidFill>
                              <a:srgbClr val="FF0000"/>
                            </a:solidFill>
                            <a:latin typeface="Arial" panose="020B0604020202090204" pitchFamily="34" charset="0"/>
                            <a:ea typeface="Arial" panose="020B0604020202090204" pitchFamily="34" charset="0"/>
                            <a:cs typeface="Arial" panose="020B0604020202090204" pitchFamily="34" charset="0"/>
                          </a:endParaRPr>
                        </a:p>
                      </a:txBody>
                      <a:tcPr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2400" b="1" dirty="0" smtClean="0">
                              <a:solidFill>
                                <a:srgbClr val="FF0000"/>
                              </a:solidFill>
                              <a:latin typeface="Arial" panose="020B0604020202090204" pitchFamily="34" charset="0"/>
                              <a:ea typeface="Arial" panose="020B0604020202090204" pitchFamily="34" charset="0"/>
                              <a:cs typeface="Arial" panose="020B0604020202090204" pitchFamily="34" charset="0"/>
                            </a:rPr>
                            <a:t>3</a:t>
                          </a:r>
                          <a:endParaRPr lang="zh-CN" altLang="en-US" sz="2400" b="1" dirty="0">
                            <a:solidFill>
                              <a:srgbClr val="FF0000"/>
                            </a:solidFill>
                            <a:latin typeface="Arial" panose="020B0604020202090204" pitchFamily="34" charset="0"/>
                            <a:ea typeface="Arial" panose="020B0604020202090204" pitchFamily="34" charset="0"/>
                            <a:cs typeface="Arial" panose="020B0604020202090204" pitchFamily="34" charset="0"/>
                          </a:endParaRPr>
                        </a:p>
                      </a:txBody>
                      <a:tcPr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</a:tr>
                  <a:tr h="45720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7"/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2400" b="1" dirty="0" smtClean="0">
                              <a:solidFill>
                                <a:schemeClr val="tx1"/>
                              </a:solidFill>
                              <a:latin typeface="Arial" panose="020B0604020202090204" pitchFamily="34" charset="0"/>
                              <a:ea typeface="Arial" panose="020B0604020202090204" pitchFamily="34" charset="0"/>
                              <a:cs typeface="Arial" panose="020B0604020202090204" pitchFamily="34" charset="0"/>
                            </a:rPr>
                            <a:t>1</a:t>
                          </a:r>
                          <a:endParaRPr lang="zh-CN" altLang="en-US" sz="2400" b="1" dirty="0">
                            <a:solidFill>
                              <a:schemeClr val="tx1"/>
                            </a:solidFill>
                            <a:latin typeface="Arial" panose="020B0604020202090204" pitchFamily="34" charset="0"/>
                            <a:ea typeface="Arial" panose="020B0604020202090204" pitchFamily="34" charset="0"/>
                            <a:cs typeface="Arial" panose="020B0604020202090204" pitchFamily="34" charset="0"/>
                          </a:endParaRPr>
                        </a:p>
                      </a:txBody>
                      <a:tcPr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2400" b="1" dirty="0" smtClean="0">
                              <a:solidFill>
                                <a:schemeClr val="tx1"/>
                              </a:solidFill>
                              <a:latin typeface="Arial" panose="020B0604020202090204" pitchFamily="34" charset="0"/>
                              <a:ea typeface="Arial" panose="020B0604020202090204" pitchFamily="34" charset="0"/>
                              <a:cs typeface="Arial" panose="020B0604020202090204" pitchFamily="34" charset="0"/>
                            </a:rPr>
                            <a:t>1</a:t>
                          </a:r>
                          <a:endParaRPr lang="zh-CN" altLang="en-US" sz="2400" b="1" dirty="0">
                            <a:solidFill>
                              <a:schemeClr val="tx1"/>
                            </a:solidFill>
                            <a:latin typeface="Arial" panose="020B0604020202090204" pitchFamily="34" charset="0"/>
                            <a:ea typeface="Arial" panose="020B0604020202090204" pitchFamily="34" charset="0"/>
                            <a:cs typeface="Arial" panose="020B0604020202090204" pitchFamily="34" charset="0"/>
                          </a:endParaRPr>
                        </a:p>
                      </a:txBody>
                      <a:tcPr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</a:tr>
                </a:tbl>
              </a:graphicData>
            </a:graphic>
          </p:graphicFrame>
        </mc:Fallback>
      </mc:AlternateContent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zh-CN" sz="3600" b="1" dirty="0">
                <a:latin typeface="Arial" panose="020B0604020202090204" pitchFamily="34" charset="0"/>
                <a:ea typeface="Arial" panose="020B0604020202090204" pitchFamily="34" charset="0"/>
                <a:cs typeface="Arial" panose="020B0604020202090204" pitchFamily="34" charset="0"/>
              </a:rPr>
              <a:t>Use Cases</a:t>
            </a:r>
            <a:endParaRPr kumimoji="1" lang="zh-CN" altLang="en-US" sz="3600" b="1" dirty="0">
              <a:latin typeface="Arial" panose="020B0604020202090204" pitchFamily="34" charset="0"/>
              <a:ea typeface="Arial" panose="020B0604020202090204" pitchFamily="34" charset="0"/>
              <a:cs typeface="Arial" panose="020B0604020202090204" pitchFamily="34" charset="0"/>
            </a:endParaRPr>
          </a:p>
        </p:txBody>
      </p:sp>
      <p:sp>
        <p:nvSpPr>
          <p:cNvPr id="42" name="内容占位符 2"/>
          <p:cNvSpPr>
            <a:spLocks noGrp="1"/>
          </p:cNvSpPr>
          <p:nvPr>
            <p:ph idx="1"/>
          </p:nvPr>
        </p:nvSpPr>
        <p:spPr>
          <a:xfrm>
            <a:off x="838196" y="2140882"/>
            <a:ext cx="4183505" cy="809469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>
                <a:latin typeface="Arial" panose="020B0604020202090204" pitchFamily="34" charset="0"/>
                <a:ea typeface="Arial" panose="020B0604020202090204" pitchFamily="34" charset="0"/>
                <a:cs typeface="Arial" panose="020B0604020202090204" pitchFamily="34" charset="0"/>
              </a:rPr>
              <a:t>Stealthy DDoS attacks</a:t>
            </a:r>
          </a:p>
        </p:txBody>
      </p:sp>
      <p:pic>
        <p:nvPicPr>
          <p:cNvPr id="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8257" y="1687414"/>
            <a:ext cx="2270494" cy="15076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7" name="内容占位符 2"/>
          <p:cNvSpPr txBox="1"/>
          <p:nvPr/>
        </p:nvSpPr>
        <p:spPr>
          <a:xfrm>
            <a:off x="838196" y="3508191"/>
            <a:ext cx="4183505" cy="8094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90204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90204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90204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90204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90204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90204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90204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90204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90204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lnSpc>
                <a:spcPct val="150000"/>
              </a:lnSpc>
              <a:buFont typeface="Arial" panose="020B0604020202090204" pitchFamily="34" charset="0"/>
              <a:buChar char="•"/>
            </a:pPr>
            <a:r>
              <a:rPr lang="en-US" altLang="zh-CN" dirty="0">
                <a:latin typeface="Arial" panose="020B0604020202090204" pitchFamily="34" charset="0"/>
                <a:ea typeface="Arial" panose="020B0604020202090204" pitchFamily="34" charset="0"/>
                <a:cs typeface="Arial" panose="020B0604020202090204" pitchFamily="34" charset="0"/>
              </a:rPr>
              <a:t>Click-fraud detection </a:t>
            </a:r>
          </a:p>
        </p:txBody>
      </p:sp>
      <p:sp>
        <p:nvSpPr>
          <p:cNvPr id="48" name="内容占位符 2"/>
          <p:cNvSpPr txBox="1"/>
          <p:nvPr/>
        </p:nvSpPr>
        <p:spPr>
          <a:xfrm>
            <a:off x="838196" y="4865454"/>
            <a:ext cx="4183505" cy="8094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90204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90204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90204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90204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90204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90204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90204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90204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90204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dirty="0">
                <a:latin typeface="Arial" panose="020B0604020202090204" pitchFamily="34" charset="0"/>
                <a:ea typeface="Arial" panose="020B0604020202090204" pitchFamily="34" charset="0"/>
                <a:cs typeface="Arial" panose="020B0604020202090204" pitchFamily="34" charset="0"/>
              </a:rPr>
              <a:t>Website evaluation</a:t>
            </a:r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>
                  <a:alpha val="100000"/>
                </a:srgbClr>
              </a:clrFrom>
              <a:clrTo>
                <a:srgbClr val="FFFFFF">
                  <a:alpha val="100000"/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3730" y="3277273"/>
            <a:ext cx="2844384" cy="1422192"/>
          </a:xfrm>
          <a:prstGeom prst="rect">
            <a:avLst/>
          </a:prstGeom>
        </p:spPr>
      </p:pic>
      <p:pic>
        <p:nvPicPr>
          <p:cNvPr id="49" name="Picture 4" descr="https://ss0.bdstatic.com/70cFvHSh_Q1YnxGkpoWK1HF6hhy/it/u=3632944392,75374610&amp;fm=26&amp;gp=0.jpg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>
                  <a:alpha val="100000"/>
                </a:srgbClr>
              </a:clrFrom>
              <a:clrTo>
                <a:srgbClr val="FFFFFF">
                  <a:alpha val="100000"/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6865" y="4621818"/>
            <a:ext cx="2633278" cy="1664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zh-CN" sz="3600" b="1" dirty="0">
                <a:latin typeface="Arial" panose="020B0604020202090204" pitchFamily="34" charset="0"/>
                <a:ea typeface="Arial" panose="020B0604020202090204" pitchFamily="34" charset="0"/>
                <a:cs typeface="Arial" panose="020B0604020202090204" pitchFamily="34" charset="0"/>
              </a:rPr>
              <a:t>Two Tasks</a:t>
            </a:r>
            <a:endParaRPr kumimoji="1" lang="zh-CN" altLang="en-US" sz="3600" b="1" dirty="0">
              <a:latin typeface="Arial" panose="020B0604020202090204" pitchFamily="34" charset="0"/>
              <a:ea typeface="Arial" panose="020B0604020202090204" pitchFamily="34" charset="0"/>
              <a:cs typeface="Arial" panose="020B0604020202090204" pitchFamily="34" charset="0"/>
            </a:endParaRPr>
          </a:p>
        </p:txBody>
      </p:sp>
      <p:sp>
        <p:nvSpPr>
          <p:cNvPr id="42" name="内容占位符 2"/>
          <p:cNvSpPr>
            <a:spLocks noGrp="1"/>
          </p:cNvSpPr>
          <p:nvPr>
            <p:ph idx="1"/>
          </p:nvPr>
        </p:nvSpPr>
        <p:spPr>
          <a:xfrm>
            <a:off x="838200" y="1930529"/>
            <a:ext cx="10515600" cy="1202415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altLang="zh-CN" b="1" dirty="0">
                <a:latin typeface="Arial" panose="020B0604020202090204" pitchFamily="34" charset="0"/>
                <a:ea typeface="Arial" panose="020B0604020202090204" pitchFamily="34" charset="0"/>
                <a:cs typeface="Arial" panose="020B0604020202090204" pitchFamily="34" charset="0"/>
              </a:rPr>
              <a:t>Persistence Estimation</a:t>
            </a:r>
          </a:p>
          <a:p>
            <a:pPr>
              <a:lnSpc>
                <a:spcPct val="100000"/>
              </a:lnSpc>
            </a:pPr>
            <a:r>
              <a:rPr lang="en-US" altLang="zh-CN" dirty="0">
                <a:latin typeface="Arial" panose="020B0604020202090204" pitchFamily="34" charset="0"/>
                <a:ea typeface="Arial" panose="020B0604020202090204" pitchFamily="34" charset="0"/>
                <a:cs typeface="Arial" panose="020B0604020202090204" pitchFamily="34" charset="0"/>
              </a:rPr>
              <a:t>Given any item, report its estimated persistence</a:t>
            </a:r>
            <a:endParaRPr lang="en-US" altLang="zh-CN" b="0" dirty="0">
              <a:latin typeface="Arial" panose="020B0604020202090204" pitchFamily="34" charset="0"/>
              <a:ea typeface="Arial" panose="020B0604020202090204" pitchFamily="34" charset="0"/>
              <a:cs typeface="Arial" panose="020B0604020202090204" pitchFamily="34" charset="0"/>
            </a:endParaRPr>
          </a:p>
          <a:p>
            <a:pPr>
              <a:lnSpc>
                <a:spcPct val="150000"/>
              </a:lnSpc>
            </a:pPr>
            <a:endParaRPr lang="en-US" altLang="zh-CN" dirty="0">
              <a:latin typeface="Arial" panose="020B0604020202090204" pitchFamily="34" charset="0"/>
              <a:ea typeface="Arial" panose="020B0604020202090204" pitchFamily="34" charset="0"/>
              <a:cs typeface="Arial" panose="020B0604020202090204" pitchFamily="34" charset="0"/>
            </a:endParaRPr>
          </a:p>
          <a:p>
            <a:pPr>
              <a:lnSpc>
                <a:spcPct val="150000"/>
              </a:lnSpc>
            </a:pPr>
            <a:endParaRPr lang="en-US" altLang="zh-CN" dirty="0">
              <a:latin typeface="Arial" panose="020B0604020202090204" pitchFamily="34" charset="0"/>
              <a:ea typeface="Arial" panose="020B0604020202090204" pitchFamily="34" charset="0"/>
              <a:cs typeface="Arial" panose="020B0604020202090204" pitchFamily="34" charset="0"/>
            </a:endParaRPr>
          </a:p>
        </p:txBody>
      </p:sp>
      <p:sp>
        <p:nvSpPr>
          <p:cNvPr id="10" name="内容占位符 2"/>
          <p:cNvSpPr txBox="1"/>
          <p:nvPr/>
        </p:nvSpPr>
        <p:spPr>
          <a:xfrm>
            <a:off x="838200" y="3597637"/>
            <a:ext cx="9579964" cy="23684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90204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90204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90204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90204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90204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90204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90204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90204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90204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n-US" altLang="zh-CN" b="1" dirty="0">
                <a:latin typeface="Arial" panose="020B0604020202090204" pitchFamily="34" charset="0"/>
                <a:ea typeface="Arial" panose="020B0604020202090204" pitchFamily="34" charset="0"/>
                <a:cs typeface="Arial" panose="020B0604020202090204" pitchFamily="34" charset="0"/>
              </a:rPr>
              <a:t>Finding Persistent Items</a:t>
            </a:r>
          </a:p>
          <a:p>
            <a:pPr>
              <a:lnSpc>
                <a:spcPct val="100000"/>
              </a:lnSpc>
            </a:pPr>
            <a:r>
              <a:rPr lang="en-US" altLang="zh-CN" dirty="0">
                <a:latin typeface="Arial" panose="020B0604020202090204" pitchFamily="34" charset="0"/>
                <a:ea typeface="Arial" panose="020B0604020202090204" pitchFamily="34" charset="0"/>
                <a:cs typeface="Arial" panose="020B0604020202090204" pitchFamily="34" charset="0"/>
              </a:rPr>
              <a:t>Report all items whose estimated persistence is larger than a given threshold</a:t>
            </a:r>
          </a:p>
          <a:p>
            <a:pPr>
              <a:lnSpc>
                <a:spcPct val="150000"/>
              </a:lnSpc>
            </a:pPr>
            <a:endParaRPr lang="en-US" altLang="zh-CN" dirty="0">
              <a:latin typeface="Arial" panose="020B0604020202090204" pitchFamily="34" charset="0"/>
              <a:ea typeface="Arial" panose="020B0604020202090204" pitchFamily="34" charset="0"/>
              <a:cs typeface="Arial" panose="020B0604020202090204" pitchFamily="34" charset="0"/>
            </a:endParaRPr>
          </a:p>
          <a:p>
            <a:pPr>
              <a:lnSpc>
                <a:spcPct val="150000"/>
              </a:lnSpc>
            </a:pPr>
            <a:endParaRPr lang="en-US" altLang="zh-CN" dirty="0">
              <a:latin typeface="Arial" panose="020B0604020202090204" pitchFamily="34" charset="0"/>
              <a:ea typeface="Arial" panose="020B0604020202090204" pitchFamily="34" charset="0"/>
              <a:cs typeface="Arial" panose="020B0604020202090204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zh-CN" sz="3600" b="1" dirty="0">
                <a:latin typeface="Arial" panose="020B0604020202090204" pitchFamily="34" charset="0"/>
                <a:ea typeface="Arial" panose="020B0604020202090204" pitchFamily="34" charset="0"/>
                <a:cs typeface="Arial" panose="020B0604020202090204" pitchFamily="34" charset="0"/>
              </a:rPr>
              <a:t>Existing Solutions</a:t>
            </a:r>
            <a:endParaRPr kumimoji="1" lang="zh-CN" altLang="en-US" sz="3600" b="1" dirty="0">
              <a:latin typeface="Arial" panose="020B0604020202090204" pitchFamily="34" charset="0"/>
              <a:ea typeface="Arial" panose="020B0604020202090204" pitchFamily="34" charset="0"/>
              <a:cs typeface="Arial" panose="020B0604020202090204" pitchFamily="34" charset="0"/>
            </a:endParaRPr>
          </a:p>
        </p:txBody>
      </p:sp>
      <p:sp>
        <p:nvSpPr>
          <p:cNvPr id="42" name="内容占位符 2"/>
          <p:cNvSpPr>
            <a:spLocks noGrp="1"/>
          </p:cNvSpPr>
          <p:nvPr>
            <p:ph idx="1"/>
          </p:nvPr>
        </p:nvSpPr>
        <p:spPr>
          <a:xfrm>
            <a:off x="838200" y="1840238"/>
            <a:ext cx="9130259" cy="1202414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altLang="zh-CN" b="1" dirty="0">
                <a:latin typeface="Arial" panose="020B0604020202090204" pitchFamily="34" charset="0"/>
                <a:ea typeface="Arial" panose="020B0604020202090204" pitchFamily="34" charset="0"/>
                <a:cs typeface="Arial" panose="020B0604020202090204" pitchFamily="34" charset="0"/>
              </a:rPr>
              <a:t>Persistence Estimation</a:t>
            </a:r>
            <a:endParaRPr lang="en-US" altLang="zh-CN" dirty="0">
              <a:latin typeface="Arial" panose="020B0604020202090204" pitchFamily="34" charset="0"/>
              <a:ea typeface="Arial" panose="020B0604020202090204" pitchFamily="34" charset="0"/>
              <a:cs typeface="Arial" panose="020B060402020209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altLang="zh-CN" dirty="0">
                <a:latin typeface="Arial" panose="020B0604020202090204" pitchFamily="34" charset="0"/>
                <a:ea typeface="Arial" panose="020B0604020202090204" pitchFamily="34" charset="0"/>
                <a:cs typeface="Arial" panose="020B0604020202090204" pitchFamily="34" charset="0"/>
              </a:rPr>
              <a:t>No prior work is designed for persistence estimation</a:t>
            </a:r>
          </a:p>
          <a:p>
            <a:pPr>
              <a:lnSpc>
                <a:spcPct val="150000"/>
              </a:lnSpc>
            </a:pPr>
            <a:endParaRPr lang="en-US" altLang="zh-CN" dirty="0">
              <a:latin typeface="Arial" panose="020B0604020202090204" pitchFamily="34" charset="0"/>
              <a:ea typeface="Arial" panose="020B0604020202090204" pitchFamily="34" charset="0"/>
              <a:cs typeface="Arial" panose="020B0604020202090204" pitchFamily="34" charset="0"/>
            </a:endParaRPr>
          </a:p>
        </p:txBody>
      </p:sp>
      <p:sp>
        <p:nvSpPr>
          <p:cNvPr id="9" name="内容占位符 2"/>
          <p:cNvSpPr txBox="1"/>
          <p:nvPr/>
        </p:nvSpPr>
        <p:spPr>
          <a:xfrm>
            <a:off x="838200" y="3192203"/>
            <a:ext cx="9475033" cy="32085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90204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90204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90204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90204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90204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90204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90204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90204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90204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Font typeface="Arial" panose="020B0604020202090204"/>
              <a:buNone/>
            </a:pPr>
            <a:r>
              <a:rPr lang="en-US" altLang="zh-CN" b="1" dirty="0">
                <a:latin typeface="Arial" panose="020B0604020202090204" pitchFamily="34" charset="0"/>
                <a:ea typeface="Arial" panose="020B0604020202090204" pitchFamily="34" charset="0"/>
                <a:cs typeface="Arial" panose="020B0604020202090204" pitchFamily="34" charset="0"/>
              </a:rPr>
              <a:t>Finding Persistent Items</a:t>
            </a:r>
          </a:p>
          <a:p>
            <a:pPr>
              <a:lnSpc>
                <a:spcPct val="120000"/>
              </a:lnSpc>
            </a:pPr>
            <a:r>
              <a:rPr lang="en-US" altLang="zh-CN" dirty="0">
                <a:latin typeface="Arial" panose="020B0604020202090204" pitchFamily="34" charset="0"/>
                <a:ea typeface="Arial" panose="020B0604020202090204" pitchFamily="34" charset="0"/>
                <a:cs typeface="Arial" panose="020B0604020202090204" pitchFamily="34" charset="0"/>
              </a:rPr>
              <a:t>Sketch-based: PIE</a:t>
            </a:r>
          </a:p>
          <a:p>
            <a:pPr>
              <a:lnSpc>
                <a:spcPct val="120000"/>
              </a:lnSpc>
            </a:pPr>
            <a:r>
              <a:rPr lang="en-US" altLang="zh-CN" dirty="0">
                <a:latin typeface="Arial" panose="020B0604020202090204" pitchFamily="34" charset="0"/>
                <a:ea typeface="Arial" panose="020B0604020202090204" pitchFamily="34" charset="0"/>
                <a:cs typeface="Arial" panose="020B0604020202090204" pitchFamily="34" charset="0"/>
              </a:rPr>
              <a:t>Sample-based: Small-Space</a:t>
            </a:r>
          </a:p>
          <a:p>
            <a:pPr>
              <a:lnSpc>
                <a:spcPct val="120000"/>
              </a:lnSpc>
            </a:pPr>
            <a:r>
              <a:rPr lang="en-US" altLang="zh-CN" dirty="0">
                <a:latin typeface="Arial" panose="020B0604020202090204" pitchFamily="34" charset="0"/>
                <a:ea typeface="Arial" panose="020B0604020202090204" pitchFamily="34" charset="0"/>
                <a:cs typeface="Arial" panose="020B0604020202090204" pitchFamily="34" charset="0"/>
              </a:rPr>
              <a:t>Limitations: Low Accuracy/Large memory usage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zh-CN" sz="3600" b="1" dirty="0">
                <a:latin typeface="Arial" panose="020B0604020202090204" pitchFamily="34" charset="0"/>
                <a:ea typeface="Arial" panose="020B0604020202090204" pitchFamily="34" charset="0"/>
                <a:cs typeface="Arial" panose="020B0604020202090204" pitchFamily="34" charset="0"/>
              </a:rPr>
              <a:t>On-Off Sketch Overview</a:t>
            </a:r>
            <a:endParaRPr kumimoji="1" lang="zh-CN" altLang="en-US" sz="3600" b="1" dirty="0">
              <a:latin typeface="Arial" panose="020B0604020202090204" pitchFamily="34" charset="0"/>
              <a:ea typeface="Arial" panose="020B0604020202090204" pitchFamily="34" charset="0"/>
              <a:cs typeface="Arial" panose="020B0604020202090204" pitchFamily="34" charset="0"/>
            </a:endParaRPr>
          </a:p>
        </p:txBody>
      </p:sp>
      <p:sp>
        <p:nvSpPr>
          <p:cNvPr id="9" name="内容占位符 2"/>
          <p:cNvSpPr txBox="1"/>
          <p:nvPr/>
        </p:nvSpPr>
        <p:spPr>
          <a:xfrm>
            <a:off x="838200" y="1690688"/>
            <a:ext cx="9475033" cy="32085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90204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90204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90204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90204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90204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90204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90204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90204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90204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en-US" altLang="zh-CN" dirty="0">
                <a:solidFill>
                  <a:srgbClr val="FF0000"/>
                </a:solidFill>
                <a:latin typeface="Arial" panose="020B0604020202090204" pitchFamily="34" charset="0"/>
                <a:ea typeface="Arial" panose="020B0604020202090204" pitchFamily="34" charset="0"/>
                <a:cs typeface="Arial" panose="020B0604020202090204" pitchFamily="34" charset="0"/>
              </a:rPr>
              <a:t>Persistence Estimation</a:t>
            </a:r>
          </a:p>
          <a:p>
            <a:pPr>
              <a:lnSpc>
                <a:spcPct val="120000"/>
              </a:lnSpc>
            </a:pPr>
            <a:r>
              <a:rPr lang="en-US" altLang="zh-CN" dirty="0">
                <a:latin typeface="Arial" panose="020B0604020202090204" pitchFamily="34" charset="0"/>
                <a:ea typeface="Arial" panose="020B0604020202090204" pitchFamily="34" charset="0"/>
                <a:cs typeface="Arial" panose="020B0604020202090204" pitchFamily="34" charset="0"/>
              </a:rPr>
              <a:t>Finding Persistent Items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zh-CN" sz="3600" b="1" dirty="0">
                <a:latin typeface="Arial" panose="020B0604020202090204" pitchFamily="34" charset="0"/>
                <a:ea typeface="Arial" panose="020B0604020202090204" pitchFamily="34" charset="0"/>
                <a:cs typeface="Arial" panose="020B0604020202090204" pitchFamily="34" charset="0"/>
              </a:rPr>
              <a:t>Strawman Solution</a:t>
            </a:r>
            <a:endParaRPr kumimoji="1" lang="zh-CN" altLang="en-US" sz="3600" b="1" dirty="0">
              <a:latin typeface="Arial" panose="020B0604020202090204" pitchFamily="34" charset="0"/>
              <a:ea typeface="Arial" panose="020B0604020202090204" pitchFamily="34" charset="0"/>
              <a:cs typeface="Arial" panose="020B0604020202090204" pitchFamily="34" charset="0"/>
            </a:endParaRPr>
          </a:p>
        </p:txBody>
      </p:sp>
      <p:sp>
        <p:nvSpPr>
          <p:cNvPr id="9" name="内容占位符 2"/>
          <p:cNvSpPr txBox="1"/>
          <p:nvPr/>
        </p:nvSpPr>
        <p:spPr>
          <a:xfrm>
            <a:off x="838200" y="1690688"/>
            <a:ext cx="9475033" cy="32085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90204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90204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90204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90204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90204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90204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90204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90204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90204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endParaRPr lang="en-US" altLang="zh-CN" dirty="0">
              <a:latin typeface="Arial" panose="020B0604020202090204" pitchFamily="34" charset="0"/>
              <a:ea typeface="Arial" panose="020B0604020202090204" pitchFamily="34" charset="0"/>
              <a:cs typeface="Arial" panose="020B0604020202090204" pitchFamily="34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2459688" y="1953820"/>
            <a:ext cx="6858000" cy="139677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cxnSp>
        <p:nvCxnSpPr>
          <p:cNvPr id="5" name="直线箭头连接符 4"/>
          <p:cNvCxnSpPr/>
          <p:nvPr/>
        </p:nvCxnSpPr>
        <p:spPr>
          <a:xfrm flipH="1">
            <a:off x="5892963" y="3439128"/>
            <a:ext cx="0" cy="511878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矩形 5"/>
          <p:cNvSpPr/>
          <p:nvPr/>
        </p:nvSpPr>
        <p:spPr>
          <a:xfrm>
            <a:off x="2459688" y="4039542"/>
            <a:ext cx="6858000" cy="2228850"/>
          </a:xfrm>
          <a:prstGeom prst="rect">
            <a:avLst/>
          </a:prstGeom>
          <a:solidFill>
            <a:schemeClr val="bg1">
              <a:alpha val="10000"/>
            </a:schemeClr>
          </a:solidFill>
          <a:ln w="38100">
            <a:solidFill>
              <a:schemeClr val="tx1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graphicFrame>
        <p:nvGraphicFramePr>
          <p:cNvPr id="7" name="表格 6"/>
          <p:cNvGraphicFramePr>
            <a:graphicFrameLocks noGrp="1"/>
          </p:cNvGraphicFramePr>
          <p:nvPr/>
        </p:nvGraphicFramePr>
        <p:xfrm>
          <a:off x="2857894" y="2201919"/>
          <a:ext cx="6123403" cy="4572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566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66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5667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5667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5667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5667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5667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5667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5667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56673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56673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23127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>
                          <a:solidFill>
                            <a:sysClr val="windowText" lastClr="000000"/>
                          </a:solidFill>
                          <a:latin typeface="Times New Roman" panose="02020603050405020304" charset="0"/>
                          <a:ea typeface="Times New Roman" panose="02020603050405020304" charset="0"/>
                          <a:cs typeface="Times New Roman" panose="02020603050405020304" charset="0"/>
                        </a:rPr>
                        <a:t>0</a:t>
                      </a:r>
                      <a:endParaRPr lang="zh-CN" altLang="en-US" sz="2400" dirty="0">
                        <a:solidFill>
                          <a:sysClr val="windowText" lastClr="000000"/>
                        </a:solidFill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>
                          <a:solidFill>
                            <a:sysClr val="windowText" lastClr="000000"/>
                          </a:solidFill>
                          <a:latin typeface="Times New Roman" panose="02020603050405020304" charset="0"/>
                          <a:ea typeface="Times New Roman" panose="02020603050405020304" charset="0"/>
                          <a:cs typeface="Times New Roman" panose="02020603050405020304" charset="0"/>
                        </a:rPr>
                        <a:t>1</a:t>
                      </a:r>
                      <a:endParaRPr lang="zh-CN" altLang="en-US" sz="2400" dirty="0">
                        <a:solidFill>
                          <a:sysClr val="windowText" lastClr="000000"/>
                        </a:solidFill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>
                          <a:solidFill>
                            <a:sysClr val="windowText" lastClr="000000"/>
                          </a:solidFill>
                          <a:latin typeface="Times New Roman" panose="02020603050405020304" charset="0"/>
                          <a:ea typeface="Times New Roman" panose="02020603050405020304" charset="0"/>
                          <a:cs typeface="Times New Roman" panose="02020603050405020304" charset="0"/>
                        </a:rPr>
                        <a:t>1</a:t>
                      </a:r>
                      <a:endParaRPr lang="zh-CN" altLang="en-US" sz="2400" dirty="0">
                        <a:solidFill>
                          <a:sysClr val="windowText" lastClr="000000"/>
                        </a:solidFill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>
                          <a:solidFill>
                            <a:sysClr val="windowText" lastClr="000000"/>
                          </a:solidFill>
                          <a:latin typeface="Times New Roman" panose="02020603050405020304" charset="0"/>
                          <a:ea typeface="Times New Roman" panose="02020603050405020304" charset="0"/>
                          <a:cs typeface="Times New Roman" panose="02020603050405020304" charset="0"/>
                        </a:rPr>
                        <a:t>0</a:t>
                      </a:r>
                      <a:endParaRPr lang="zh-CN" altLang="en-US" sz="2400" dirty="0">
                        <a:solidFill>
                          <a:sysClr val="windowText" lastClr="000000"/>
                        </a:solidFill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>
                          <a:solidFill>
                            <a:sysClr val="windowText" lastClr="000000"/>
                          </a:solidFill>
                          <a:latin typeface="Times New Roman" panose="02020603050405020304" charset="0"/>
                          <a:ea typeface="Times New Roman" panose="02020603050405020304" charset="0"/>
                          <a:cs typeface="Times New Roman" panose="02020603050405020304" charset="0"/>
                        </a:rPr>
                        <a:t>…</a:t>
                      </a:r>
                      <a:endParaRPr lang="zh-CN" altLang="en-US" sz="2400" dirty="0">
                        <a:solidFill>
                          <a:sysClr val="windowText" lastClr="000000"/>
                        </a:solidFill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>
                          <a:solidFill>
                            <a:schemeClr val="tx1"/>
                          </a:solidFill>
                          <a:latin typeface="Times New Roman" panose="02020603050405020304" charset="0"/>
                          <a:ea typeface="Times New Roman" panose="02020603050405020304" charset="0"/>
                          <a:cs typeface="Times New Roman" panose="02020603050405020304" charset="0"/>
                        </a:rPr>
                        <a:t>0</a:t>
                      </a:r>
                      <a:endParaRPr lang="zh-CN" altLang="en-US" sz="2400" dirty="0">
                        <a:solidFill>
                          <a:schemeClr val="tx1"/>
                        </a:solidFill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>
                          <a:solidFill>
                            <a:sysClr val="windowText" lastClr="000000"/>
                          </a:solidFill>
                          <a:latin typeface="Times New Roman" panose="02020603050405020304" charset="0"/>
                          <a:ea typeface="Times New Roman" panose="02020603050405020304" charset="0"/>
                          <a:cs typeface="Times New Roman" panose="02020603050405020304" charset="0"/>
                        </a:rPr>
                        <a:t>1</a:t>
                      </a:r>
                      <a:endParaRPr lang="zh-CN" altLang="en-US" sz="2400" dirty="0">
                        <a:solidFill>
                          <a:sysClr val="windowText" lastClr="000000"/>
                        </a:solidFill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>
                          <a:solidFill>
                            <a:sysClr val="windowText" lastClr="000000"/>
                          </a:solidFill>
                          <a:latin typeface="Times New Roman" panose="02020603050405020304" charset="0"/>
                          <a:ea typeface="Times New Roman" panose="02020603050405020304" charset="0"/>
                          <a:cs typeface="Times New Roman" panose="02020603050405020304" charset="0"/>
                        </a:rPr>
                        <a:t>0</a:t>
                      </a:r>
                      <a:endParaRPr lang="zh-CN" altLang="en-US" sz="2400" dirty="0">
                        <a:solidFill>
                          <a:sysClr val="windowText" lastClr="000000"/>
                        </a:solidFill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>
                          <a:solidFill>
                            <a:sysClr val="windowText" lastClr="000000"/>
                          </a:solidFill>
                          <a:latin typeface="Times New Roman" panose="02020603050405020304" charset="0"/>
                          <a:ea typeface="Times New Roman" panose="02020603050405020304" charset="0"/>
                          <a:cs typeface="Times New Roman" panose="02020603050405020304" charset="0"/>
                        </a:rPr>
                        <a:t>1</a:t>
                      </a:r>
                      <a:endParaRPr lang="zh-CN" altLang="en-US" sz="2400" dirty="0">
                        <a:solidFill>
                          <a:sysClr val="windowText" lastClr="000000"/>
                        </a:solidFill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>
                          <a:solidFill>
                            <a:sysClr val="windowText" lastClr="000000"/>
                          </a:solidFill>
                          <a:latin typeface="Times New Roman" panose="02020603050405020304" charset="0"/>
                          <a:ea typeface="Times New Roman" panose="02020603050405020304" charset="0"/>
                          <a:cs typeface="Times New Roman" panose="02020603050405020304" charset="0"/>
                        </a:rPr>
                        <a:t>0</a:t>
                      </a:r>
                      <a:endParaRPr lang="zh-CN" altLang="en-US" sz="2400" dirty="0">
                        <a:solidFill>
                          <a:sysClr val="windowText" lastClr="000000"/>
                        </a:solidFill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>
                          <a:solidFill>
                            <a:sysClr val="windowText" lastClr="000000"/>
                          </a:solidFill>
                          <a:latin typeface="Times New Roman" panose="02020603050405020304" charset="0"/>
                          <a:ea typeface="Times New Roman" panose="02020603050405020304" charset="0"/>
                          <a:cs typeface="Times New Roman" panose="02020603050405020304" charset="0"/>
                        </a:rPr>
                        <a:t>1</a:t>
                      </a:r>
                      <a:endParaRPr lang="zh-CN" altLang="en-US" sz="2400" dirty="0">
                        <a:solidFill>
                          <a:sysClr val="windowText" lastClr="000000"/>
                        </a:solidFill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4" name="表格 13"/>
          <p:cNvGraphicFramePr>
            <a:graphicFrameLocks noGrp="1"/>
          </p:cNvGraphicFramePr>
          <p:nvPr/>
        </p:nvGraphicFramePr>
        <p:xfrm>
          <a:off x="2928055" y="5127961"/>
          <a:ext cx="6053243" cy="4572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8647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47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647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6474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6474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6474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6474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3127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>
                          <a:solidFill>
                            <a:sysClr val="windowText" lastClr="000000"/>
                          </a:solidFill>
                          <a:latin typeface="Times New Roman" panose="02020603050405020304" charset="0"/>
                          <a:ea typeface="Times New Roman" panose="02020603050405020304" charset="0"/>
                          <a:cs typeface="Times New Roman" panose="02020603050405020304" charset="0"/>
                        </a:rPr>
                        <a:t>70</a:t>
                      </a:r>
                      <a:endParaRPr lang="zh-CN" altLang="en-US" sz="2400" dirty="0">
                        <a:solidFill>
                          <a:sysClr val="windowText" lastClr="000000"/>
                        </a:solidFill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>
                          <a:solidFill>
                            <a:sysClr val="windowText" lastClr="000000"/>
                          </a:solidFill>
                          <a:latin typeface="Times New Roman" panose="02020603050405020304" charset="0"/>
                          <a:ea typeface="Times New Roman" panose="02020603050405020304" charset="0"/>
                          <a:cs typeface="Times New Roman" panose="02020603050405020304" charset="0"/>
                        </a:rPr>
                        <a:t>12</a:t>
                      </a:r>
                      <a:endParaRPr lang="zh-CN" altLang="en-US" sz="2400" dirty="0">
                        <a:solidFill>
                          <a:sysClr val="windowText" lastClr="000000"/>
                        </a:solidFill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>
                          <a:solidFill>
                            <a:sysClr val="windowText" lastClr="000000"/>
                          </a:solidFill>
                          <a:latin typeface="Times New Roman" panose="02020603050405020304" charset="0"/>
                          <a:ea typeface="Times New Roman" panose="02020603050405020304" charset="0"/>
                          <a:cs typeface="Times New Roman" panose="02020603050405020304" charset="0"/>
                        </a:rPr>
                        <a:t>54</a:t>
                      </a:r>
                      <a:endParaRPr lang="zh-CN" altLang="en-US" sz="2400" dirty="0">
                        <a:solidFill>
                          <a:sysClr val="windowText" lastClr="000000"/>
                        </a:solidFill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>
                          <a:solidFill>
                            <a:sysClr val="windowText" lastClr="000000"/>
                          </a:solidFill>
                          <a:latin typeface="Times New Roman" panose="02020603050405020304" charset="0"/>
                          <a:ea typeface="Times New Roman" panose="02020603050405020304" charset="0"/>
                          <a:cs typeface="Times New Roman" panose="02020603050405020304" charset="0"/>
                        </a:rPr>
                        <a:t>0</a:t>
                      </a:r>
                      <a:endParaRPr lang="zh-CN" altLang="en-US" sz="2400" dirty="0">
                        <a:solidFill>
                          <a:sysClr val="windowText" lastClr="000000"/>
                        </a:solidFill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>
                          <a:solidFill>
                            <a:sysClr val="windowText" lastClr="000000"/>
                          </a:solidFill>
                          <a:latin typeface="Times New Roman" panose="02020603050405020304" charset="0"/>
                          <a:ea typeface="Times New Roman" panose="02020603050405020304" charset="0"/>
                          <a:cs typeface="Times New Roman" panose="02020603050405020304" charset="0"/>
                        </a:rPr>
                        <a:t>…</a:t>
                      </a:r>
                      <a:endParaRPr lang="zh-CN" altLang="en-US" sz="2400" dirty="0">
                        <a:solidFill>
                          <a:sysClr val="windowText" lastClr="000000"/>
                        </a:solidFill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>
                          <a:solidFill>
                            <a:schemeClr val="tx1"/>
                          </a:solidFill>
                          <a:latin typeface="Times New Roman" panose="02020603050405020304" charset="0"/>
                          <a:ea typeface="Times New Roman" panose="02020603050405020304" charset="0"/>
                          <a:cs typeface="Times New Roman" panose="02020603050405020304" charset="0"/>
                        </a:rPr>
                        <a:t>5</a:t>
                      </a:r>
                      <a:endParaRPr lang="zh-CN" altLang="en-US" sz="2400" dirty="0">
                        <a:solidFill>
                          <a:schemeClr val="tx1"/>
                        </a:solidFill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>
                          <a:solidFill>
                            <a:sysClr val="windowText" lastClr="000000"/>
                          </a:solidFill>
                          <a:latin typeface="Times New Roman" panose="02020603050405020304" charset="0"/>
                          <a:ea typeface="Times New Roman" panose="02020603050405020304" charset="0"/>
                          <a:cs typeface="Times New Roman" panose="02020603050405020304" charset="0"/>
                        </a:rPr>
                        <a:t>22</a:t>
                      </a:r>
                      <a:endParaRPr lang="zh-CN" altLang="en-US" sz="2400" dirty="0">
                        <a:solidFill>
                          <a:sysClr val="windowText" lastClr="000000"/>
                        </a:solidFill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6" name="表格 15"/>
          <p:cNvGraphicFramePr>
            <a:graphicFrameLocks noGrp="1"/>
          </p:cNvGraphicFramePr>
          <p:nvPr/>
        </p:nvGraphicFramePr>
        <p:xfrm>
          <a:off x="2928055" y="4315498"/>
          <a:ext cx="6053243" cy="4572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8647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47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647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6474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6474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6474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6474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3127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>
                          <a:solidFill>
                            <a:sysClr val="windowText" lastClr="000000"/>
                          </a:solidFill>
                          <a:latin typeface="Times New Roman" panose="02020603050405020304" charset="0"/>
                          <a:ea typeface="Times New Roman" panose="02020603050405020304" charset="0"/>
                          <a:cs typeface="Times New Roman" panose="02020603050405020304" charset="0"/>
                        </a:rPr>
                        <a:t>13</a:t>
                      </a:r>
                      <a:endParaRPr lang="zh-CN" altLang="en-US" sz="2400" dirty="0">
                        <a:solidFill>
                          <a:sysClr val="windowText" lastClr="000000"/>
                        </a:solidFill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>
                          <a:solidFill>
                            <a:sysClr val="windowText" lastClr="000000"/>
                          </a:solidFill>
                          <a:latin typeface="Times New Roman" panose="02020603050405020304" charset="0"/>
                          <a:ea typeface="Times New Roman" panose="02020603050405020304" charset="0"/>
                          <a:cs typeface="Times New Roman" panose="02020603050405020304" charset="0"/>
                        </a:rPr>
                        <a:t>101</a:t>
                      </a:r>
                      <a:endParaRPr lang="zh-CN" altLang="en-US" sz="2400" dirty="0">
                        <a:solidFill>
                          <a:sysClr val="windowText" lastClr="000000"/>
                        </a:solidFill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>
                          <a:solidFill>
                            <a:sysClr val="windowText" lastClr="000000"/>
                          </a:solidFill>
                          <a:latin typeface="Times New Roman" panose="02020603050405020304" charset="0"/>
                          <a:ea typeface="Times New Roman" panose="02020603050405020304" charset="0"/>
                          <a:cs typeface="Times New Roman" panose="02020603050405020304" charset="0"/>
                        </a:rPr>
                        <a:t>3</a:t>
                      </a:r>
                      <a:endParaRPr lang="zh-CN" altLang="en-US" sz="2400" dirty="0">
                        <a:solidFill>
                          <a:sysClr val="windowText" lastClr="000000"/>
                        </a:solidFill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>
                          <a:solidFill>
                            <a:sysClr val="windowText" lastClr="000000"/>
                          </a:solidFill>
                          <a:latin typeface="Times New Roman" panose="02020603050405020304" charset="0"/>
                          <a:ea typeface="Times New Roman" panose="02020603050405020304" charset="0"/>
                          <a:cs typeface="Times New Roman" panose="02020603050405020304" charset="0"/>
                        </a:rPr>
                        <a:t>65</a:t>
                      </a:r>
                      <a:endParaRPr lang="zh-CN" altLang="en-US" sz="2400" dirty="0">
                        <a:solidFill>
                          <a:sysClr val="windowText" lastClr="000000"/>
                        </a:solidFill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>
                          <a:solidFill>
                            <a:sysClr val="windowText" lastClr="000000"/>
                          </a:solidFill>
                          <a:latin typeface="Times New Roman" panose="02020603050405020304" charset="0"/>
                          <a:ea typeface="Times New Roman" panose="02020603050405020304" charset="0"/>
                          <a:cs typeface="Times New Roman" panose="02020603050405020304" charset="0"/>
                        </a:rPr>
                        <a:t>…</a:t>
                      </a:r>
                      <a:endParaRPr lang="zh-CN" altLang="en-US" sz="2400" dirty="0">
                        <a:solidFill>
                          <a:sysClr val="windowText" lastClr="000000"/>
                        </a:solidFill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>
                          <a:solidFill>
                            <a:schemeClr val="tx1"/>
                          </a:solidFill>
                          <a:latin typeface="Times New Roman" panose="02020603050405020304" charset="0"/>
                          <a:ea typeface="Times New Roman" panose="02020603050405020304" charset="0"/>
                          <a:cs typeface="Times New Roman" panose="02020603050405020304" charset="0"/>
                        </a:rPr>
                        <a:t>2</a:t>
                      </a:r>
                      <a:endParaRPr lang="zh-CN" altLang="en-US" sz="2400" dirty="0">
                        <a:solidFill>
                          <a:schemeClr val="tx1"/>
                        </a:solidFill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>
                          <a:solidFill>
                            <a:sysClr val="windowText" lastClr="000000"/>
                          </a:solidFill>
                          <a:latin typeface="Times New Roman" panose="02020603050405020304" charset="0"/>
                          <a:ea typeface="Times New Roman" panose="02020603050405020304" charset="0"/>
                          <a:cs typeface="Times New Roman" panose="02020603050405020304" charset="0"/>
                        </a:rPr>
                        <a:t>45</a:t>
                      </a:r>
                      <a:endParaRPr lang="zh-CN" altLang="en-US" sz="2400" dirty="0">
                        <a:solidFill>
                          <a:sysClr val="windowText" lastClr="000000"/>
                        </a:solidFill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7" name="文本框 16"/>
          <p:cNvSpPr txBox="1"/>
          <p:nvPr/>
        </p:nvSpPr>
        <p:spPr>
          <a:xfrm>
            <a:off x="3663805" y="2755897"/>
            <a:ext cx="55532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2400" b="1" dirty="0">
                <a:latin typeface="Arial" panose="020B0604020202090204" pitchFamily="34" charset="0"/>
                <a:ea typeface="Arial" panose="020B0604020202090204" pitchFamily="34" charset="0"/>
                <a:cs typeface="Arial" panose="020B0604020202090204" pitchFamily="34" charset="0"/>
              </a:rPr>
              <a:t>Bloom filter: Remove Duplicates</a:t>
            </a:r>
            <a:endParaRPr kumimoji="1" lang="zh-CN" altLang="en-US" sz="2400" b="1" dirty="0">
              <a:latin typeface="Arial" panose="020B0604020202090204" pitchFamily="34" charset="0"/>
              <a:ea typeface="Arial" panose="020B0604020202090204" pitchFamily="34" charset="0"/>
              <a:cs typeface="Arial" panose="020B0604020202090204" pitchFamily="34" charset="0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3663804" y="5667774"/>
            <a:ext cx="55532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2400" b="1" dirty="0">
                <a:latin typeface="Arial" panose="020B0604020202090204" pitchFamily="34" charset="0"/>
                <a:ea typeface="Arial" panose="020B0604020202090204" pitchFamily="34" charset="0"/>
                <a:cs typeface="Arial" panose="020B0604020202090204" pitchFamily="34" charset="0"/>
              </a:rPr>
              <a:t>CM sketch: Estimate Persistence</a:t>
            </a:r>
            <a:endParaRPr kumimoji="1" lang="zh-CN" altLang="en-US" sz="2400" b="1" dirty="0">
              <a:latin typeface="Arial" panose="020B0604020202090204" pitchFamily="34" charset="0"/>
              <a:ea typeface="Arial" panose="020B0604020202090204" pitchFamily="34" charset="0"/>
              <a:cs typeface="Arial" panose="020B060402020209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DengXian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DengXian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DengXian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DengXian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569</TotalTime>
  <Words>1048</Words>
  <Application>Microsoft Macintosh PowerPoint</Application>
  <PresentationFormat>Widescreen</PresentationFormat>
  <Paragraphs>427</Paragraphs>
  <Slides>34</Slides>
  <Notes>34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41" baseType="lpstr">
      <vt:lpstr>DengXian</vt:lpstr>
      <vt:lpstr>DengXian Light</vt:lpstr>
      <vt:lpstr>Arial</vt:lpstr>
      <vt:lpstr>Cambria</vt:lpstr>
      <vt:lpstr>Cambria Math</vt:lpstr>
      <vt:lpstr>Times New Roman</vt:lpstr>
      <vt:lpstr>Office 主题</vt:lpstr>
      <vt:lpstr>On-Off Sketch: A Fast and Accurate Sketch on Persistence </vt:lpstr>
      <vt:lpstr>Background</vt:lpstr>
      <vt:lpstr>Persistence</vt:lpstr>
      <vt:lpstr>Persistence</vt:lpstr>
      <vt:lpstr>Use Cases</vt:lpstr>
      <vt:lpstr>Two Tasks</vt:lpstr>
      <vt:lpstr>Existing Solutions</vt:lpstr>
      <vt:lpstr>On-Off Sketch Overview</vt:lpstr>
      <vt:lpstr>Strawman Solution</vt:lpstr>
      <vt:lpstr>Limitations</vt:lpstr>
      <vt:lpstr>Limitations</vt:lpstr>
      <vt:lpstr>Limitations</vt:lpstr>
      <vt:lpstr>On-Off sketch: Persistence Estimation</vt:lpstr>
      <vt:lpstr>On-Off sketch: Persistence Estimation</vt:lpstr>
      <vt:lpstr>On-Off sketch: Persistence Estimation</vt:lpstr>
      <vt:lpstr>On-Off sketch: Persistence Estimation</vt:lpstr>
      <vt:lpstr>On-Off sketch: Persistence Estimation</vt:lpstr>
      <vt:lpstr>On-Off sketch: Persistence Estimation</vt:lpstr>
      <vt:lpstr>On-Off Sketch Overview</vt:lpstr>
      <vt:lpstr>On-Off sketch: Finding Persistent Items</vt:lpstr>
      <vt:lpstr>On-Off sketch: Finding Persistent Items</vt:lpstr>
      <vt:lpstr>On-Off sketch: Finding Persistent Items</vt:lpstr>
      <vt:lpstr>On-Off sketch: Finding Persistent Items</vt:lpstr>
      <vt:lpstr>On-Off sketch: Finding Persistent Items</vt:lpstr>
      <vt:lpstr>On-Off sketch: Finding Persistent Items</vt:lpstr>
      <vt:lpstr>On-Off sketch: Finding Persistent Items</vt:lpstr>
      <vt:lpstr>On-Off sketch: Finding Persistent Items</vt:lpstr>
      <vt:lpstr>Theoretical Result</vt:lpstr>
      <vt:lpstr>Theoretical Result</vt:lpstr>
      <vt:lpstr>Experiments: Setup</vt:lpstr>
      <vt:lpstr>Experiments: Persistence Estimation</vt:lpstr>
      <vt:lpstr>Experiments: Finding Persistent Items</vt:lpstr>
      <vt:lpstr>Summary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Microsoft Office 用户</dc:creator>
  <cp:lastModifiedBy>Zhang, Yinda</cp:lastModifiedBy>
  <cp:revision>169</cp:revision>
  <dcterms:created xsi:type="dcterms:W3CDTF">2021-03-27T15:10:24Z</dcterms:created>
  <dcterms:modified xsi:type="dcterms:W3CDTF">2022-08-01T02:52:05Z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2052-1.9.0.2959</vt:lpwstr>
  </property>
</Properties>
</file>