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7.webp" ContentType="image/webp"/>
  <Override PartName="/ppt/media/image8.webp" ContentType="image/webp"/>
  <Override PartName="/ppt/media/image9.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2"/>
  </p:handoutMasterIdLst>
  <p:sldIdLst>
    <p:sldId id="284" r:id="rId3"/>
    <p:sldId id="283" r:id="rId5"/>
    <p:sldId id="397" r:id="rId6"/>
    <p:sldId id="398" r:id="rId7"/>
    <p:sldId id="399" r:id="rId8"/>
    <p:sldId id="400" r:id="rId9"/>
    <p:sldId id="285" r:id="rId10"/>
    <p:sldId id="401" r:id="rId11"/>
    <p:sldId id="402" r:id="rId12"/>
    <p:sldId id="374" r:id="rId13"/>
    <p:sldId id="373" r:id="rId14"/>
    <p:sldId id="394" r:id="rId15"/>
    <p:sldId id="392" r:id="rId16"/>
    <p:sldId id="307" r:id="rId17"/>
    <p:sldId id="323" r:id="rId18"/>
    <p:sldId id="324" r:id="rId19"/>
    <p:sldId id="325" r:id="rId20"/>
    <p:sldId id="385"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a:srgbClr val="9CC5EE"/>
    <a:srgbClr val="C5E0B4"/>
    <a:srgbClr val="00CC66"/>
    <a:srgbClr val="33CC33"/>
    <a:srgbClr val="FF99CC"/>
    <a:srgbClr val="99FF33"/>
    <a:srgbClr val="FFFFFF"/>
    <a:srgbClr val="008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58058" autoAdjust="0"/>
  </p:normalViewPr>
  <p:slideViewPr>
    <p:cSldViewPr snapToGrid="0" showGuides="1">
      <p:cViewPr varScale="1">
        <p:scale>
          <a:sx n="70" d="100"/>
          <a:sy n="70" d="100"/>
        </p:scale>
        <p:origin x="2032" y="184"/>
      </p:cViewPr>
      <p:guideLst>
        <p:guide orient="horz" pos="2122"/>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6" d="100"/>
          <a:sy n="96" d="100"/>
        </p:scale>
        <p:origin x="3744" y="8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46.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altLang="zh-CN" sz="1200" kern="1200" dirty="0">
                <a:solidFill>
                  <a:schemeClr val="tx1"/>
                </a:solidFill>
                <a:effectLst/>
                <a:latin typeface="+mn-lt"/>
                <a:ea typeface="+mn-ea"/>
                <a:cs typeface="+mn-cs"/>
              </a:rPr>
              <a:t>Hello everyone, I’m </a:t>
            </a:r>
            <a:r>
              <a:rPr lang="en-US" altLang="zh-CN" sz="1200" kern="1200" dirty="0" err="1">
                <a:solidFill>
                  <a:schemeClr val="tx1"/>
                </a:solidFill>
                <a:effectLst/>
                <a:latin typeface="+mn-lt"/>
                <a:ea typeface="+mn-ea"/>
                <a:cs typeface="+mn-cs"/>
              </a:rPr>
              <a:t>Qizhi Chen</a:t>
            </a:r>
            <a:r>
              <a:rPr lang="en-US" altLang="zh-CN" sz="1200" kern="1200" dirty="0">
                <a:solidFill>
                  <a:schemeClr val="tx1"/>
                </a:solidFill>
                <a:effectLst/>
                <a:latin typeface="+mn-lt"/>
                <a:ea typeface="+mn-ea"/>
                <a:cs typeface="+mn-cs"/>
              </a:rPr>
              <a:t> from Peking University. I’m going to introduce </a:t>
            </a:r>
            <a:r>
              <a:rPr lang="en-US" altLang="zh-CN" dirty="0">
                <a:sym typeface="+mn-ea"/>
              </a:rPr>
              <a:t>Newton sketches: Estimating Node Intimacy in Dynamic Graphs Using Newton’s Law of Cooling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first variant of Newton Sketch is the Count-Min (CM) version. This version employs a two-dimensional array and uses hash functions to map edges to cells within the array. By leveraging these hash functions, the CM version efficiently handles edge queries while maintaining a low memory overhead, making it suitable for large-scale dynamic graphs.</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Next, we have the Space-Saving (SS) version of Newton Sketch. This version is designed to store the top-k edges within each bucket, making it particularly effective for local top-k queries. The SS version strikes a balance between memory usage and query accuracy, ensuring that the most significant edges are retained and easily retrievable.</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Next, we have the Space-Saving (SS) version of Newton Sketch. This version is designed to store the top-k edges within each bucket, making it particularly effective for local top-k queries. The SS version strikes a balance between memory usage and query accuracy, ensuring that the most significant edges are retained and easily retrievable.</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Finally, we introduce the Elastic version of Newton Sketch. This variant combines heavy and light parts to manage both </a:t>
            </a:r>
            <a:r>
              <a:rPr lang="en-US" altLang="zh-CN"/>
              <a:t>edge query and </a:t>
            </a:r>
            <a:r>
              <a:rPr lang="zh-CN" altLang="en-US"/>
              <a:t>global and local top-k queries. The heavy part focuses on storing the most significant edges, while the light part handles the remaining edges. This adaptive approach allows the Elastic version to perform well under varying memory constraints and diverse query types, making it a versatile tool for dynamic graph analysis.</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show some of the selected experimental results.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first part of our experiments focused on edge query, which is the most basic and crucial task in dynamic graphs. We compared the performance of Newton-Observe with traditional methods. Our results demonstrated significant improvements in both accuracy and efficiency, showcasing the effectiveness of Newton-Observe for this fundamental task.</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second part of our experiments evaluated the global top-k task, which is particularly useful for assessing node intimacy. We tested Newton-Observe against other leading techniques. </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results indicated that Newton-Observe achieved better precision and lower error rates, proving its utility in identifying the most significant relationships in a dynamic graph</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In the final part of our experiments, we tested Newton-Observe on various other graph queries to demonstrate its versatility.</a:t>
            </a:r>
            <a:endParaRPr lang="en-US" altLang="zh-CN" sz="1200" kern="1200">
              <a:solidFill>
                <a:schemeClr val="tx1"/>
              </a:solidFill>
              <a:effectLst/>
              <a:latin typeface="+mn-lt"/>
              <a:ea typeface="+mn-ea"/>
              <a:cs typeface="+mn-cs"/>
            </a:endParaRPr>
          </a:p>
          <a:p>
            <a:endParaRPr lang="en-US" altLang="zh-CN" sz="1200" kern="1200">
              <a:solidFill>
                <a:schemeClr val="tx1"/>
              </a:solidFill>
              <a:effectLst/>
              <a:latin typeface="+mn-lt"/>
              <a:ea typeface="+mn-ea"/>
              <a:cs typeface="+mn-cs"/>
            </a:endParaRPr>
          </a:p>
          <a:p>
            <a:r>
              <a:rPr lang="en-US" altLang="zh-CN" sz="1200" kern="1200">
                <a:solidFill>
                  <a:schemeClr val="tx1"/>
                </a:solidFill>
                <a:effectLst/>
                <a:latin typeface="+mn-lt"/>
                <a:ea typeface="+mn-ea"/>
                <a:cs typeface="+mn-cs"/>
              </a:rPr>
              <a:t>These tasks included local top-k and subgraph queries, among others. Across all these tests, Newton-Observe consistently showed broad applicability and robust performance, highlighting its potential as a comprehensive solution for dynamic graph analysis.</a:t>
            </a:r>
            <a:endParaRPr lang="en-US"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MO" sz="1800" dirty="0">
                <a:solidFill>
                  <a:srgbClr val="0E101A"/>
                </a:solidFill>
                <a:effectLst/>
                <a:latin typeface="Times New Roman" panose="02020603050405020304" pitchFamily="18" charset="0"/>
                <a:ea typeface="Times New Roman" panose="02020603050405020304" pitchFamily="18" charset="0"/>
              </a:rPr>
              <a:t>That is my talk. Our cold is open-sourced in </a:t>
            </a:r>
            <a:r>
              <a:rPr lang="en-US" altLang="zh-MO" sz="1800" dirty="0" err="1">
                <a:solidFill>
                  <a:srgbClr val="0E101A"/>
                </a:solidFill>
                <a:effectLst/>
                <a:latin typeface="Times New Roman" panose="02020603050405020304" pitchFamily="18" charset="0"/>
                <a:ea typeface="Times New Roman" panose="02020603050405020304" pitchFamily="18" charset="0"/>
              </a:rPr>
              <a:t>Github</a:t>
            </a:r>
            <a:r>
              <a:rPr lang="en-US" altLang="zh-MO" sz="1800" dirty="0">
                <a:solidFill>
                  <a:srgbClr val="0E101A"/>
                </a:solidFill>
                <a:effectLst/>
                <a:latin typeface="Times New Roman" panose="02020603050405020304" pitchFamily="18" charset="0"/>
                <a:ea typeface="Times New Roman" panose="02020603050405020304" pitchFamily="18" charset="0"/>
              </a:rPr>
              <a:t>. Thank you!</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Let’s start with the background of the sketch, and some existing work.</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dynamic graphs, which are crucial in applications like social networks, recommendation systems, and network traffic monitoring. </a:t>
            </a:r>
            <a:endParaRPr lang="zh-CN" altLang="en-US"/>
          </a:p>
          <a:p>
            <a:r>
              <a:rPr lang="zh-CN" altLang="en-US"/>
              <a:t>Due to the continuous changes in these graphs, traditional algorithms </a:t>
            </a:r>
            <a:r>
              <a:rPr lang="en-US" altLang="zh-CN"/>
              <a:t>maybe </a:t>
            </a:r>
            <a:r>
              <a:rPr lang="zh-CN" altLang="en-US"/>
              <a:t>fall short. Probabilistic algorithms, which offer approximate but efficient solutions, come to the rescue. There are two main approaches in this domain: sampling and sketch</a:t>
            </a:r>
            <a:r>
              <a:rPr lang="en-US" altLang="zh-CN"/>
              <a:t>es</a:t>
            </a:r>
            <a:r>
              <a:rPr lang="zh-CN" altLang="en-US"/>
              <a:t>. </a:t>
            </a:r>
            <a:endParaRPr lang="zh-CN" altLang="en-US"/>
          </a:p>
          <a:p>
            <a:endParaRPr lang="zh-CN" altLang="en-US"/>
          </a:p>
          <a:p>
            <a:r>
              <a:rPr lang="en-US" altLang="zh-CN"/>
              <a:t>my work</a:t>
            </a:r>
            <a:r>
              <a:rPr lang="zh-CN" altLang="en-US"/>
              <a:t> focus on sketch techniques used in dynamic graphs. Sketch involves creating a compact data structure that summarizes the information of a graph. This method significantly reduces memory usage and computational time. </a:t>
            </a:r>
            <a:endParaRPr lang="zh-CN" altLang="en-US"/>
          </a:p>
          <a:p>
            <a:endParaRPr lang="zh-CN" altLang="en-US"/>
          </a:p>
          <a:p>
            <a:r>
              <a:rPr lang="zh-CN" altLang="en-US"/>
              <a:t>But we found that existing sketches primarily estimate frequencies, which are sometimes not useful for dynamic graph tasks that change over time. We propose a new estimate: node intimacy.</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To illustrate the value of the node intimacy concept, let's consider social networks. These networks are dynamic, evolving as time progresses. Traditionally, we might measure the relationship between friends by counting their interactions, which corresponds to the edge frequency in dynamic graphs. For instance, we could count how many messages friends have exchanged over time.</a:t>
            </a:r>
            <a:endParaRPr lang="zh-CN" altLang="en-US"/>
          </a:p>
          <a:p>
            <a:endParaRPr lang="zh-CN" altLang="en-US"/>
          </a:p>
          <a:p>
            <a:r>
              <a:rPr lang="zh-CN" altLang="en-US"/>
              <a:t>However, there's a significant limitation to this frequency-based approach. Imagine we have two friends: one exchanged 100 messages 10 years ago, and another just exchanged 100 messages recently. If we only consider frequency, both friends appear equally familiar. Yet, intuitively, we understand that friends who have interacted recently are likely more familiar with each other now.</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To further illustrate the value of node intimacy, let's consider recommendation systems. User preferences are dynamic and change over time. In a dynamic recommendation system, it's crucial to account for these changes when calculating user preferences for products. Relying solely on traditional frequency-based methods can be inadequate.</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To understand the concept of node intimacy, we first need to establish its properties. Node intimacy should increase whenever there are new interactions or when a new edge appears in the graph. Additionally, it must be time-sensitive, meaning the value of older edges should diminish compared to newer edges. This ensures that the intimacy measure accurately reflects the current state of the graph.</a:t>
            </a:r>
            <a:endParaRPr lang="zh-CN" altLang="en-US"/>
          </a:p>
          <a:p>
            <a:endParaRPr lang="zh-CN" altLang="en-US"/>
          </a:p>
          <a:p>
            <a:r>
              <a:rPr lang="zh-CN" altLang="en-US"/>
              <a:t>Given the time-sensitive nature of node intimacy, if we consider intimacy as a specific value, it should continuously decrease over time. This decay process is very similar to how temperature changes in nature. For example, consider a cup of hot water that cools down over time. </a:t>
            </a:r>
            <a:r>
              <a:rPr lang="en-US" altLang="zh-CN"/>
              <a:t>And if a</a:t>
            </a:r>
            <a:r>
              <a:rPr lang="zh-CN" altLang="en-US"/>
              <a:t>dding more hot water increases the temperature again. </a:t>
            </a:r>
            <a:endParaRPr lang="zh-CN" altLang="en-US"/>
          </a:p>
          <a:p>
            <a:endParaRPr lang="zh-CN" altLang="en-US"/>
          </a:p>
          <a:p>
            <a:r>
              <a:rPr lang="en-US" altLang="zh-CN"/>
              <a:t>So </a:t>
            </a:r>
            <a:r>
              <a:rPr lang="zh-CN" altLang="en-US"/>
              <a:t>we apply Newton's Law of Cooling, which describes how temperature changes over time. According to this law, the temperature of an object decreases exponentially as it cools down. Similarly, node intimacy should increase with new interactions and decay over time in an exponential manner. </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introduce our </a:t>
            </a:r>
            <a:r>
              <a:rPr lang="en-US" altLang="zh-CN" dirty="0">
                <a:sym typeface="+mn-ea"/>
              </a:rPr>
              <a:t>Newton sketches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Let's delve into the algorithmic innovations behind our approach, starting with Newton-Observe. </a:t>
            </a:r>
            <a:endParaRPr lang="zh-CN" altLang="en-US"/>
          </a:p>
          <a:p>
            <a:r>
              <a:rPr lang="zh-CN" altLang="en-US"/>
              <a:t>The basic method</a:t>
            </a:r>
            <a:r>
              <a:rPr lang="en-US" altLang="zh-CN"/>
              <a:t> we called </a:t>
            </a:r>
            <a:r>
              <a:rPr lang="zh-CN" altLang="en-US">
                <a:sym typeface="+mn-ea"/>
              </a:rPr>
              <a:t>DPU</a:t>
            </a:r>
            <a:r>
              <a:rPr lang="zh-CN" altLang="en-US"/>
              <a:t>, while effective, requires extra storage for timestamps, adding complexity. </a:t>
            </a:r>
            <a:endParaRPr lang="zh-CN" altLang="en-US"/>
          </a:p>
          <a:p>
            <a:r>
              <a:rPr lang="en-US" altLang="zh-CN"/>
              <a:t>when we ask for some edge</a:t>
            </a:r>
            <a:r>
              <a:rPr lang="zh-CN" altLang="en-US"/>
              <a:t>，</a:t>
            </a:r>
            <a:r>
              <a:rPr lang="en-US" altLang="zh-CN"/>
              <a:t>the timestamp can help us ti calculate the intimacy now</a:t>
            </a:r>
            <a:endParaRPr lang="zh-CN" altLang="en-US"/>
          </a:p>
          <a:p>
            <a:r>
              <a:rPr lang="zh-CN" altLang="en-US"/>
              <a:t>By studying Newton's Law of Cooling, we designed Newton-Observe. This approach allows us to record only Virtual Intimacy, simplifying the data structure while maintaining accuracy in measuring node intimacy.</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Let's delve into the algorithmic innovations behind our approach, starting with Newton-Observe. </a:t>
            </a:r>
            <a:endParaRPr lang="zh-CN" altLang="en-US"/>
          </a:p>
          <a:p>
            <a:r>
              <a:rPr lang="zh-CN" altLang="en-US">
                <a:sym typeface="+mn-ea"/>
              </a:rPr>
              <a:t>The basic method</a:t>
            </a:r>
            <a:r>
              <a:rPr lang="en-US" altLang="zh-CN">
                <a:sym typeface="+mn-ea"/>
              </a:rPr>
              <a:t> we called </a:t>
            </a:r>
            <a:r>
              <a:rPr lang="zh-CN" altLang="en-US">
                <a:sym typeface="+mn-ea"/>
              </a:rPr>
              <a:t>DPU</a:t>
            </a:r>
            <a:r>
              <a:rPr lang="zh-CN" altLang="en-US">
                <a:sym typeface="+mn-ea"/>
              </a:rPr>
              <a:t>, while effective, requires extra storage for timestamps, adding complexity. </a:t>
            </a:r>
            <a:endParaRPr lang="zh-CN" altLang="en-US"/>
          </a:p>
          <a:p>
            <a:r>
              <a:rPr lang="en-US" altLang="zh-CN">
                <a:sym typeface="+mn-ea"/>
              </a:rPr>
              <a:t>when we ask for some edge</a:t>
            </a:r>
            <a:r>
              <a:rPr lang="zh-CN" altLang="en-US">
                <a:sym typeface="+mn-ea"/>
              </a:rPr>
              <a:t>，</a:t>
            </a:r>
            <a:r>
              <a:rPr lang="en-US" altLang="zh-CN">
                <a:sym typeface="+mn-ea"/>
              </a:rPr>
              <a:t>the timestamp can help us ti calculate the intimacy now</a:t>
            </a:r>
            <a:endParaRPr lang="zh-CN" altLang="en-US"/>
          </a:p>
          <a:p>
            <a:r>
              <a:rPr lang="zh-CN" altLang="en-US">
                <a:sym typeface="+mn-ea"/>
              </a:rPr>
              <a:t>By studying Newton's Law of Cooling, we designed Newton-Observe. This approach allows us to record only Virtual Intimacy, simplifying the data structure while maintaining accuracy in measuring node intimacy.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
        <p:nvSpPr>
          <p:cNvPr id="3" name="任意多边形 21"/>
          <p:cNvSpPr/>
          <p:nvPr userDrawn="1"/>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815" y="136525"/>
            <a:ext cx="812064" cy="8120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10774680" y="6356350"/>
            <a:ext cx="1437640" cy="365125"/>
          </a:xfrm>
        </p:spPr>
        <p:txBody>
          <a:bodyPr/>
          <a:lstStyle>
            <a:lvl1pPr algn="ctr">
              <a:defRPr sz="1800"/>
            </a:lvl1pPr>
          </a:lstStyle>
          <a:p>
            <a:fld id="{023126B9-07AC-4BAF-B3D7-FAC1D3999DA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023126B9-07AC-4BAF-B3D7-FAC1D3999DA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image" Target="../media/image19.png"/><Relationship Id="rId6"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tags" Target="../tags/tag19.xml"/><Relationship Id="rId3" Type="http://schemas.openxmlformats.org/officeDocument/2006/relationships/image" Target="../media/image17.png"/><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xml"/><Relationship Id="rId7" Type="http://schemas.openxmlformats.org/officeDocument/2006/relationships/image" Target="../media/image23.png"/><Relationship Id="rId6" Type="http://schemas.openxmlformats.org/officeDocument/2006/relationships/tags" Target="../tags/tag26.xml"/><Relationship Id="rId5" Type="http://schemas.openxmlformats.org/officeDocument/2006/relationships/image" Target="../media/image22.png"/><Relationship Id="rId4" Type="http://schemas.openxmlformats.org/officeDocument/2006/relationships/tags" Target="../tags/tag25.xml"/><Relationship Id="rId3" Type="http://schemas.openxmlformats.org/officeDocument/2006/relationships/image" Target="../media/image21.png"/><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image" Target="../media/image24.png"/><Relationship Id="rId4" Type="http://schemas.openxmlformats.org/officeDocument/2006/relationships/tags" Target="../tags/tag29.xml"/><Relationship Id="rId3" Type="http://schemas.openxmlformats.org/officeDocument/2006/relationships/image" Target="../media/image21.png"/><Relationship Id="rId2" Type="http://schemas.openxmlformats.org/officeDocument/2006/relationships/tags" Target="../tags/tag28.xml"/><Relationship Id="rId17" Type="http://schemas.openxmlformats.org/officeDocument/2006/relationships/notesSlide" Target="../notesSlides/notesSlide13.xml"/><Relationship Id="rId16" Type="http://schemas.openxmlformats.org/officeDocument/2006/relationships/slideLayout" Target="../slideLayouts/slideLayout1.xml"/><Relationship Id="rId15" Type="http://schemas.openxmlformats.org/officeDocument/2006/relationships/tags" Target="../tags/tag38.xml"/><Relationship Id="rId14" Type="http://schemas.openxmlformats.org/officeDocument/2006/relationships/image" Target="../media/image17.png"/><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9.png"/><Relationship Id="rId7" Type="http://schemas.openxmlformats.org/officeDocument/2006/relationships/tags" Target="../tags/tag42.xml"/><Relationship Id="rId6" Type="http://schemas.openxmlformats.org/officeDocument/2006/relationships/image" Target="../media/image28.png"/><Relationship Id="rId5" Type="http://schemas.openxmlformats.org/officeDocument/2006/relationships/tags" Target="../tags/tag41.xml"/><Relationship Id="rId4" Type="http://schemas.openxmlformats.org/officeDocument/2006/relationships/image" Target="../media/image27.png"/><Relationship Id="rId3" Type="http://schemas.openxmlformats.org/officeDocument/2006/relationships/tags" Target="../tags/tag40.xml"/><Relationship Id="rId2" Type="http://schemas.openxmlformats.org/officeDocument/2006/relationships/image" Target="../media/image26.png"/><Relationship Id="rId10" Type="http://schemas.openxmlformats.org/officeDocument/2006/relationships/notesSlide" Target="../notesSlides/notesSlide15.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tags" Target="../tags/tag45.xml"/><Relationship Id="rId2" Type="http://schemas.openxmlformats.org/officeDocument/2006/relationships/image" Target="../media/image31.png"/><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3.xml"/><Relationship Id="rId3"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7.webp"/></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8.webp"/></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9.web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11.xml"/><Relationship Id="rId7" Type="http://schemas.openxmlformats.org/officeDocument/2006/relationships/image" Target="../media/image13.png"/><Relationship Id="rId6"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1.png"/><Relationship Id="rId13" Type="http://schemas.openxmlformats.org/officeDocument/2006/relationships/notesSlide" Target="../notesSlides/notesSlide8.xml"/><Relationship Id="rId12" Type="http://schemas.openxmlformats.org/officeDocument/2006/relationships/slideLayout" Target="../slideLayouts/slideLayout1.xml"/><Relationship Id="rId11" Type="http://schemas.openxmlformats.org/officeDocument/2006/relationships/image" Target="../media/image15.png"/><Relationship Id="rId10" Type="http://schemas.openxmlformats.org/officeDocument/2006/relationships/tags" Target="../tags/tag1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tags" Target="../tags/tag16.xml"/><Relationship Id="rId5" Type="http://schemas.openxmlformats.org/officeDocument/2006/relationships/image" Target="../media/image16.png"/><Relationship Id="rId4" Type="http://schemas.openxmlformats.org/officeDocument/2006/relationships/tags" Target="../tags/tag15.xml"/><Relationship Id="rId3"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35" y="1468120"/>
            <a:ext cx="12202160" cy="3886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8"/>
          <p:cNvSpPr txBox="1">
            <a:spLocks noChangeArrowheads="1"/>
          </p:cNvSpPr>
          <p:nvPr/>
        </p:nvSpPr>
        <p:spPr bwMode="auto">
          <a:xfrm>
            <a:off x="1243853" y="2010834"/>
            <a:ext cx="9584204"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3600" dirty="0"/>
              <a:t>Newton sketches: Estimating Node Intimacy in Dynamic Graphs Using Newton’s Law of Cooling</a:t>
            </a:r>
            <a:endParaRPr lang="en-US" altLang="zh-CN" sz="3600" dirty="0"/>
          </a:p>
        </p:txBody>
      </p:sp>
      <p:sp>
        <p:nvSpPr>
          <p:cNvPr id="20" name="矩形 9"/>
          <p:cNvSpPr>
            <a:spLocks noChangeArrowheads="1"/>
          </p:cNvSpPr>
          <p:nvPr/>
        </p:nvSpPr>
        <p:spPr bwMode="auto">
          <a:xfrm>
            <a:off x="1553921" y="3351207"/>
            <a:ext cx="8565439" cy="133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a:t>Qizhi Chen†, Ke Wang‡, Aoran Li†, Yuhan Wu†, Tong Yang†, Bin Cui†</a:t>
            </a:r>
            <a:endParaRPr lang="en-US" altLang="zh-CN"/>
          </a:p>
          <a:p>
            <a:pPr algn="ctr">
              <a:lnSpc>
                <a:spcPct val="150000"/>
              </a:lnSpc>
            </a:pPr>
            <a:r>
              <a:rPr lang="en-US" altLang="zh-CN"/>
              <a:t>† Peking University, China</a:t>
            </a:r>
            <a:endParaRPr lang="en-US" altLang="zh-CN"/>
          </a:p>
          <a:p>
            <a:pPr algn="ctr">
              <a:lnSpc>
                <a:spcPct val="150000"/>
              </a:lnSpc>
            </a:pPr>
            <a:r>
              <a:rPr lang="en-US" altLang="zh-CN"/>
              <a:t>‡Yale University, New Haven, CT, USA</a:t>
            </a:r>
            <a:endParaRPr lang="en-US" altLang="zh-CN"/>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5045" y="1673023"/>
            <a:ext cx="812064" cy="812064"/>
          </a:xfrm>
          <a:prstGeom prst="rect">
            <a:avLst/>
          </a:prstGeom>
        </p:spPr>
      </p:pic>
      <p:sp>
        <p:nvSpPr>
          <p:cNvPr id="8" name="矩形 9"/>
          <p:cNvSpPr>
            <a:spLocks noChangeArrowheads="1"/>
          </p:cNvSpPr>
          <p:nvPr/>
        </p:nvSpPr>
        <p:spPr bwMode="auto">
          <a:xfrm>
            <a:off x="10385500" y="3210006"/>
            <a:ext cx="1806499"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ICDE 2024, May 13-17, 2024, Utrecht，Netherlands.</a:t>
            </a:r>
            <a:endParaRPr kumimoji="1"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12293">
        <p:fade/>
      </p:transition>
    </mc:Choice>
    <mc:Fallback>
      <p:transition spd="med" advTm="1229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6" name="文本框 5"/>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CM Version and CU Version </a:t>
            </a:r>
            <a:endParaRPr lang="en-US" altLang="zh-CN" sz="2400" dirty="0"/>
          </a:p>
        </p:txBody>
      </p:sp>
      <p:pic>
        <p:nvPicPr>
          <p:cNvPr id="4" name="图片 3"/>
          <p:cNvPicPr>
            <a:picLocks noChangeAspect="1"/>
          </p:cNvPicPr>
          <p:nvPr>
            <p:custDataLst>
              <p:tags r:id="rId2"/>
            </p:custDataLst>
          </p:nvPr>
        </p:nvPicPr>
        <p:blipFill>
          <a:blip r:embed="rId3"/>
          <a:stretch>
            <a:fillRect/>
          </a:stretch>
        </p:blipFill>
        <p:spPr>
          <a:xfrm>
            <a:off x="1256030" y="1104900"/>
            <a:ext cx="4083050" cy="5243195"/>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5420360" y="1676400"/>
            <a:ext cx="6197600" cy="1233805"/>
          </a:xfrm>
          <a:prstGeom prst="rect">
            <a:avLst/>
          </a:prstGeom>
        </p:spPr>
      </p:pic>
      <p:pic>
        <p:nvPicPr>
          <p:cNvPr id="14" name="图片 13"/>
          <p:cNvPicPr>
            <a:picLocks noChangeAspect="1"/>
          </p:cNvPicPr>
          <p:nvPr>
            <p:custDataLst>
              <p:tags r:id="rId6"/>
            </p:custDataLst>
          </p:nvPr>
        </p:nvPicPr>
        <p:blipFill>
          <a:blip r:embed="rId7"/>
          <a:stretch>
            <a:fillRect/>
          </a:stretch>
        </p:blipFill>
        <p:spPr>
          <a:xfrm>
            <a:off x="5420360" y="3817620"/>
            <a:ext cx="6356350" cy="15582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6" name="文本框 5"/>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 Space-Saving Version</a:t>
            </a:r>
            <a:endParaRPr lang="en-US" altLang="zh-CN" sz="2400" dirty="0"/>
          </a:p>
        </p:txBody>
      </p:sp>
      <p:pic>
        <p:nvPicPr>
          <p:cNvPr id="7" name="图片 6"/>
          <p:cNvPicPr>
            <a:picLocks noChangeAspect="1"/>
          </p:cNvPicPr>
          <p:nvPr>
            <p:custDataLst>
              <p:tags r:id="rId2"/>
            </p:custDataLst>
          </p:nvPr>
        </p:nvPicPr>
        <p:blipFill>
          <a:blip r:embed="rId3"/>
          <a:stretch>
            <a:fillRect/>
          </a:stretch>
        </p:blipFill>
        <p:spPr>
          <a:xfrm>
            <a:off x="1256030" y="1035685"/>
            <a:ext cx="6981825" cy="47866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6" name="文本框 5"/>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 Space-Saving Version</a:t>
            </a:r>
            <a:endParaRPr lang="en-US" altLang="zh-CN" sz="2400" dirty="0"/>
          </a:p>
        </p:txBody>
      </p:sp>
      <p:pic>
        <p:nvPicPr>
          <p:cNvPr id="3" name="图片 2"/>
          <p:cNvPicPr>
            <a:picLocks noChangeAspect="1"/>
          </p:cNvPicPr>
          <p:nvPr>
            <p:custDataLst>
              <p:tags r:id="rId2"/>
            </p:custDataLst>
          </p:nvPr>
        </p:nvPicPr>
        <p:blipFill>
          <a:blip r:embed="rId3"/>
          <a:stretch>
            <a:fillRect/>
          </a:stretch>
        </p:blipFill>
        <p:spPr>
          <a:xfrm>
            <a:off x="1138555" y="1237615"/>
            <a:ext cx="3531870" cy="4755515"/>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4938395" y="1237615"/>
            <a:ext cx="6153150" cy="2371725"/>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4993640" y="3604260"/>
            <a:ext cx="6108700" cy="2867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6" name="文本框 5"/>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 Elastic Version</a:t>
            </a:r>
            <a:endParaRPr lang="en-US" altLang="zh-CN" sz="2400" dirty="0"/>
          </a:p>
        </p:txBody>
      </p:sp>
      <p:pic>
        <p:nvPicPr>
          <p:cNvPr id="3" name="图片 2"/>
          <p:cNvPicPr>
            <a:picLocks noChangeAspect="1"/>
          </p:cNvPicPr>
          <p:nvPr>
            <p:custDataLst>
              <p:tags r:id="rId2"/>
            </p:custDataLst>
          </p:nvPr>
        </p:nvPicPr>
        <p:blipFill>
          <a:blip r:embed="rId3"/>
          <a:stretch>
            <a:fillRect/>
          </a:stretch>
        </p:blipFill>
        <p:spPr>
          <a:xfrm>
            <a:off x="1626235" y="1237615"/>
            <a:ext cx="3531870" cy="4755515"/>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1138555" y="3145790"/>
            <a:ext cx="4714875" cy="2861945"/>
          </a:xfrm>
          <a:prstGeom prst="rect">
            <a:avLst/>
          </a:prstGeom>
        </p:spPr>
      </p:pic>
      <p:sp>
        <p:nvSpPr>
          <p:cNvPr id="11" name="椭圆 10"/>
          <p:cNvSpPr/>
          <p:nvPr>
            <p:custDataLst>
              <p:tags r:id="rId6"/>
            </p:custDataLst>
          </p:nvPr>
        </p:nvSpPr>
        <p:spPr>
          <a:xfrm>
            <a:off x="737263" y="4639261"/>
            <a:ext cx="401623" cy="358080"/>
          </a:xfrm>
          <a:prstGeom prst="ellipse">
            <a:avLst/>
          </a:prstGeom>
          <a:solidFill>
            <a:sysClr val="window" lastClr="FFFFFF"/>
          </a:solidFill>
          <a:ln w="19050" cap="flat" cmpd="sng" algn="ctr">
            <a:solidFill>
              <a:sysClr val="windowText" lastClr="000000"/>
            </a:solidFill>
            <a:prstDash val="solid"/>
            <a:miter lim="800000"/>
          </a:ln>
          <a:effectLst/>
        </p:spPr>
        <p:txBody>
          <a:bodyPr lIns="18000" rIns="1800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f</a:t>
            </a:r>
            <a:r>
              <a:rPr kumimoji="0" lang="en-US" altLang="zh-CN"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8</a:t>
            </a:r>
            <a:endParaRPr kumimoji="0" lang="zh-CN" altLang="en-US"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12" name="椭圆 11"/>
          <p:cNvSpPr/>
          <p:nvPr>
            <p:custDataLst>
              <p:tags r:id="rId7"/>
            </p:custDataLst>
          </p:nvPr>
        </p:nvSpPr>
        <p:spPr>
          <a:xfrm>
            <a:off x="748078" y="5513438"/>
            <a:ext cx="383717" cy="379251"/>
          </a:xfrm>
          <a:prstGeom prst="ellipse">
            <a:avLst/>
          </a:prstGeom>
          <a:solidFill>
            <a:sysClr val="window" lastClr="FFFFFF"/>
          </a:solidFill>
          <a:ln w="19050" cap="flat" cmpd="sng" algn="ctr">
            <a:solidFill>
              <a:sysClr val="windowText" lastClr="000000"/>
            </a:solidFill>
            <a:prstDash val="solid"/>
            <a:miter lim="800000"/>
          </a:ln>
          <a:effectLst/>
        </p:spPr>
        <p:txBody>
          <a:bodyPr lIns="18000" rIns="1800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f</a:t>
            </a:r>
            <a:r>
              <a:rPr kumimoji="0" lang="en-US" altLang="zh-CN"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9</a:t>
            </a:r>
            <a:endParaRPr kumimoji="0" lang="zh-CN" altLang="en-US"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13" name="椭圆 12"/>
          <p:cNvSpPr/>
          <p:nvPr>
            <p:custDataLst>
              <p:tags r:id="rId8"/>
            </p:custDataLst>
          </p:nvPr>
        </p:nvSpPr>
        <p:spPr>
          <a:xfrm>
            <a:off x="5867378" y="5524709"/>
            <a:ext cx="418699" cy="412673"/>
          </a:xfrm>
          <a:prstGeom prst="ellipse">
            <a:avLst/>
          </a:prstGeom>
          <a:solidFill>
            <a:sysClr val="window" lastClr="FFFFFF"/>
          </a:solidFill>
          <a:ln w="19050" cap="flat" cmpd="sng" algn="ctr">
            <a:solidFill>
              <a:sysClr val="windowText" lastClr="000000"/>
            </a:solidFill>
            <a:prstDash val="solid"/>
            <a:miter lim="800000"/>
          </a:ln>
          <a:effectLst/>
        </p:spPr>
        <p:txBody>
          <a:bodyPr lIns="18000" rIns="1800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f</a:t>
            </a:r>
            <a:r>
              <a:rPr kumimoji="0" lang="en-US" altLang="zh-CN"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4</a:t>
            </a:r>
            <a:endParaRPr kumimoji="0" lang="zh-CN" altLang="en-US"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p:txBody>
      </p:sp>
      <p:cxnSp>
        <p:nvCxnSpPr>
          <p:cNvPr id="14" name="直接箭头连接符 13"/>
          <p:cNvCxnSpPr>
            <a:stCxn id="13" idx="6"/>
          </p:cNvCxnSpPr>
          <p:nvPr>
            <p:custDataLst>
              <p:tags r:id="rId9"/>
            </p:custDataLst>
          </p:nvPr>
        </p:nvCxnSpPr>
        <p:spPr>
          <a:xfrm flipV="1">
            <a:off x="6286077" y="5307692"/>
            <a:ext cx="811789" cy="423354"/>
          </a:xfrm>
          <a:prstGeom prst="straightConnector1">
            <a:avLst/>
          </a:prstGeom>
          <a:noFill/>
          <a:ln w="6350" cap="flat" cmpd="sng" algn="ctr">
            <a:solidFill>
              <a:sysClr val="windowText" lastClr="000000"/>
            </a:solidFill>
            <a:prstDash val="solid"/>
            <a:miter lim="800000"/>
            <a:tailEnd type="triangle"/>
          </a:ln>
          <a:effectLst/>
        </p:spPr>
      </p:cxnSp>
      <p:sp>
        <p:nvSpPr>
          <p:cNvPr id="15" name="椭圆 14"/>
          <p:cNvSpPr/>
          <p:nvPr>
            <p:custDataLst>
              <p:tags r:id="rId10"/>
            </p:custDataLst>
          </p:nvPr>
        </p:nvSpPr>
        <p:spPr>
          <a:xfrm>
            <a:off x="5860348" y="4639401"/>
            <a:ext cx="418699" cy="412673"/>
          </a:xfrm>
          <a:prstGeom prst="ellipse">
            <a:avLst/>
          </a:prstGeom>
          <a:solidFill>
            <a:sysClr val="window" lastClr="FFFFFF"/>
          </a:solidFill>
          <a:ln w="19050" cap="flat" cmpd="sng" algn="ctr">
            <a:solidFill>
              <a:sysClr val="windowText" lastClr="000000"/>
            </a:solidFill>
            <a:prstDash val="solid"/>
            <a:miter lim="800000"/>
          </a:ln>
          <a:effectLst/>
        </p:spPr>
        <p:txBody>
          <a:bodyPr lIns="18000" rIns="18000" rtlCol="0" anchor="ct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f</a:t>
            </a:r>
            <a:r>
              <a:rPr kumimoji="0" lang="en-US" altLang="zh-CN"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8</a:t>
            </a:r>
            <a:endParaRPr kumimoji="0" lang="zh-CN" altLang="en-US" sz="1300" b="0" i="1" u="none" strike="noStrike" kern="0" cap="none" spc="0" normalizeH="0" baseline="0" noProof="0" dirty="0" smtClean="0">
              <a:ln>
                <a:noFill/>
              </a:ln>
              <a:solidFill>
                <a:prstClr val="black"/>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p:txBody>
      </p:sp>
      <p:cxnSp>
        <p:nvCxnSpPr>
          <p:cNvPr id="16" name="直接箭头连接符 15"/>
          <p:cNvCxnSpPr>
            <a:stCxn id="15" idx="6"/>
          </p:cNvCxnSpPr>
          <p:nvPr>
            <p:custDataLst>
              <p:tags r:id="rId11"/>
            </p:custDataLst>
          </p:nvPr>
        </p:nvCxnSpPr>
        <p:spPr>
          <a:xfrm flipV="1">
            <a:off x="6279047" y="4512253"/>
            <a:ext cx="818819" cy="333486"/>
          </a:xfrm>
          <a:prstGeom prst="straightConnector1">
            <a:avLst/>
          </a:prstGeom>
          <a:noFill/>
          <a:ln w="6350" cap="flat" cmpd="sng" algn="ctr">
            <a:solidFill>
              <a:sysClr val="windowText" lastClr="000000"/>
            </a:solidFill>
            <a:prstDash val="solid"/>
            <a:miter lim="800000"/>
            <a:tailEnd type="triangle"/>
          </a:ln>
          <a:effectLst/>
        </p:spPr>
      </p:cxnSp>
      <p:sp>
        <p:nvSpPr>
          <p:cNvPr id="17" name="文本框 16"/>
          <p:cNvSpPr txBox="1"/>
          <p:nvPr>
            <p:custDataLst>
              <p:tags r:id="rId12"/>
            </p:custDataLst>
          </p:nvPr>
        </p:nvSpPr>
        <p:spPr>
          <a:xfrm>
            <a:off x="7948099" y="5731056"/>
            <a:ext cx="2495550" cy="368300"/>
          </a:xfrm>
          <a:prstGeom prst="rect">
            <a:avLst/>
          </a:prstGeom>
          <a:noFill/>
        </p:spPr>
        <p:txBody>
          <a:bodyPr wrap="none" rtlCol="0">
            <a:spAutoFit/>
          </a:bodyPr>
          <a:p>
            <a:pPr algn="l"/>
            <a:r>
              <a:rPr lang="en-US" altLang="zh-CN" b="1" dirty="0" smtClean="0">
                <a:solidFill>
                  <a:prstClr val="black"/>
                </a:solidFill>
                <a:latin typeface="Times New Roman" panose="02020603050405020304" pitchFamily="18" charset="0"/>
                <a:ea typeface="华文宋体" panose="02010600040101010101" pitchFamily="2" charset="-122"/>
                <a:cs typeface="Times New Roman" panose="02020603050405020304" pitchFamily="18" charset="0"/>
              </a:rPr>
              <a:t>Light part: </a:t>
            </a:r>
            <a:r>
              <a:rPr lang="en-US" altLang="zh-CN" b="1" dirty="0" smtClean="0">
                <a:solidFill>
                  <a:prstClr val="black"/>
                </a:solidFill>
                <a:latin typeface="Times New Roman" panose="02020603050405020304" pitchFamily="18" charset="0"/>
                <a:ea typeface="华文宋体" panose="02010600040101010101" pitchFamily="2" charset="-122"/>
                <a:cs typeface="Times New Roman" panose="02020603050405020304" pitchFamily="18" charset="0"/>
                <a:sym typeface="+mn-ea"/>
              </a:rPr>
              <a:t>CM Versio</a:t>
            </a:r>
            <a:r>
              <a:rPr lang="en-US" altLang="zh-CN" b="1" dirty="0">
                <a:sym typeface="+mn-ea"/>
              </a:rPr>
              <a:t>n</a:t>
            </a:r>
            <a:endParaRPr lang="zh-CN" altLang="en-US" b="1" i="1" dirty="0">
              <a:solidFill>
                <a:prstClr val="black"/>
              </a:solidFill>
              <a:latin typeface="Times New Roman" panose="02020603050405020304" pitchFamily="18" charset="0"/>
              <a:ea typeface="华文宋体" panose="02010600040101010101" pitchFamily="2" charset="-122"/>
              <a:cs typeface="Times New Roman" panose="02020603050405020304" pitchFamily="18" charset="0"/>
            </a:endParaRPr>
          </a:p>
        </p:txBody>
      </p:sp>
      <p:pic>
        <p:nvPicPr>
          <p:cNvPr id="18" name="图片 17"/>
          <p:cNvPicPr>
            <a:picLocks noChangeAspect="1"/>
          </p:cNvPicPr>
          <p:nvPr>
            <p:custDataLst>
              <p:tags r:id="rId13"/>
            </p:custDataLst>
          </p:nvPr>
        </p:nvPicPr>
        <p:blipFill>
          <a:blip r:embed="rId14"/>
          <a:srcRect b="47862"/>
          <a:stretch>
            <a:fillRect/>
          </a:stretch>
        </p:blipFill>
        <p:spPr>
          <a:xfrm>
            <a:off x="7178040" y="2929890"/>
            <a:ext cx="4083050" cy="2733675"/>
          </a:xfrm>
          <a:prstGeom prst="rect">
            <a:avLst/>
          </a:prstGeom>
        </p:spPr>
      </p:pic>
      <p:sp>
        <p:nvSpPr>
          <p:cNvPr id="19" name="文本框 18"/>
          <p:cNvSpPr txBox="1"/>
          <p:nvPr>
            <p:custDataLst>
              <p:tags r:id="rId15"/>
            </p:custDataLst>
          </p:nvPr>
        </p:nvSpPr>
        <p:spPr>
          <a:xfrm>
            <a:off x="921708" y="6099298"/>
            <a:ext cx="4945380" cy="368300"/>
          </a:xfrm>
          <a:prstGeom prst="rect">
            <a:avLst/>
          </a:prstGeom>
          <a:noFill/>
        </p:spPr>
        <p:txBody>
          <a:bodyPr wrap="none" rtlCol="0">
            <a:spAutoFit/>
          </a:bodyPr>
          <a:p>
            <a:pPr algn="l"/>
            <a:r>
              <a:rPr lang="en-US" altLang="zh-CN" b="1" dirty="0" smtClean="0">
                <a:solidFill>
                  <a:prstClr val="black"/>
                </a:solidFill>
                <a:latin typeface="Times New Roman" panose="02020603050405020304" pitchFamily="18" charset="0"/>
                <a:ea typeface="华文宋体" panose="02010600040101010101" pitchFamily="2" charset="-122"/>
                <a:cs typeface="Times New Roman" panose="02020603050405020304" pitchFamily="18" charset="0"/>
              </a:rPr>
              <a:t>Heavy part: 2-dim Elastic with Newton-Observe </a:t>
            </a:r>
            <a:endParaRPr lang="zh-CN" altLang="en-US" b="1" dirty="0">
              <a:solidFill>
                <a:prstClr val="black"/>
              </a:solidFill>
              <a:latin typeface="Times New Roman" panose="02020603050405020304" pitchFamily="18" charset="0"/>
              <a:ea typeface="华文宋体" panose="02010600040101010101" pitchFamily="2" charset="-122"/>
              <a:cs typeface="Times New Roman" panose="02020603050405020304" pitchFamily="18" charset="0"/>
            </a:endParaRPr>
          </a:p>
        </p:txBody>
      </p:sp>
      <p:sp>
        <p:nvSpPr>
          <p:cNvPr id="20" name="文本框 19"/>
          <p:cNvSpPr txBox="1"/>
          <p:nvPr/>
        </p:nvSpPr>
        <p:spPr>
          <a:xfrm>
            <a:off x="5652770" y="991870"/>
            <a:ext cx="5919470" cy="1568450"/>
          </a:xfrm>
          <a:prstGeom prst="rect">
            <a:avLst/>
          </a:prstGeom>
          <a:noFill/>
        </p:spPr>
        <p:txBody>
          <a:bodyPr wrap="square" rtlCol="0">
            <a:spAutoFit/>
          </a:bodyPr>
          <a:p>
            <a:r>
              <a:rPr lang="en-US" altLang="zh-CN" sz="2400"/>
              <a:t>C</a:t>
            </a:r>
            <a:r>
              <a:rPr lang="zh-CN" altLang="en-US" sz="2400"/>
              <a:t>ombines the advantages of the CM version and the SS</a:t>
            </a:r>
            <a:r>
              <a:rPr lang="en-US" altLang="zh-CN" sz="2400"/>
              <a:t> </a:t>
            </a:r>
            <a:r>
              <a:rPr lang="zh-CN" altLang="en-US" sz="2400"/>
              <a:t>version</a:t>
            </a:r>
            <a:r>
              <a:rPr lang="en-US" altLang="zh-CN" sz="2400"/>
              <a:t>.</a:t>
            </a:r>
            <a:endParaRPr lang="zh-CN" altLang="en-US" sz="2400"/>
          </a:p>
          <a:p>
            <a:r>
              <a:rPr lang="en-US" altLang="zh-CN" sz="2400"/>
              <a:t>P</a:t>
            </a:r>
            <a:r>
              <a:rPr lang="zh-CN" altLang="en-US" sz="2400"/>
              <a:t>erfectly achieving </a:t>
            </a:r>
            <a:r>
              <a:rPr lang="zh-CN" altLang="en-US" sz="2400" b="1"/>
              <a:t>both global Top-k tasks and edge query tasks</a:t>
            </a:r>
            <a:r>
              <a:rPr lang="zh-CN" altLang="en-US" sz="2400"/>
              <a:t> simultaneously.</a:t>
            </a:r>
            <a:endParaRPr lang="zh-CN"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03</a:t>
            </a:r>
            <a:endPar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58"/>
          <p:cNvSpPr txBox="1"/>
          <p:nvPr/>
        </p:nvSpPr>
        <p:spPr>
          <a:xfrm>
            <a:off x="3372467" y="3300413"/>
            <a:ext cx="4079942"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Experiments</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330318"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Three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00" advTm="981">
        <p:fade/>
      </p:transition>
    </mc:Choice>
    <mc:Fallback>
      <p:transition spd="med" advTm="98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6139083" cy="46037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Eage Query</a:t>
            </a:r>
            <a:endPar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3" name="图片 2"/>
          <p:cNvPicPr>
            <a:picLocks noChangeAspect="1"/>
          </p:cNvPicPr>
          <p:nvPr>
            <p:custDataLst>
              <p:tags r:id="rId1"/>
            </p:custDataLst>
          </p:nvPr>
        </p:nvPicPr>
        <p:blipFill>
          <a:blip r:embed="rId2"/>
          <a:stretch>
            <a:fillRect/>
          </a:stretch>
        </p:blipFill>
        <p:spPr>
          <a:xfrm>
            <a:off x="1019175" y="1066800"/>
            <a:ext cx="5172075" cy="241935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6191250" y="1066800"/>
            <a:ext cx="5367020" cy="2789555"/>
          </a:xfrm>
          <a:prstGeom prst="rect">
            <a:avLst/>
          </a:prstGeom>
        </p:spPr>
      </p:pic>
      <p:pic>
        <p:nvPicPr>
          <p:cNvPr id="101" name="图片 100"/>
          <p:cNvPicPr/>
          <p:nvPr>
            <p:custDataLst>
              <p:tags r:id="rId5"/>
            </p:custDataLst>
          </p:nvPr>
        </p:nvPicPr>
        <p:blipFill>
          <a:blip r:embed="rId6"/>
          <a:stretch>
            <a:fillRect/>
          </a:stretch>
        </p:blipFill>
        <p:spPr>
          <a:xfrm>
            <a:off x="932180" y="3783965"/>
            <a:ext cx="5575300" cy="2183130"/>
          </a:xfrm>
          <a:prstGeom prst="rect">
            <a:avLst/>
          </a:prstGeom>
          <a:noFill/>
          <a:ln w="9525">
            <a:noFill/>
          </a:ln>
        </p:spPr>
      </p:pic>
      <p:pic>
        <p:nvPicPr>
          <p:cNvPr id="102" name="图片 101"/>
          <p:cNvPicPr/>
          <p:nvPr>
            <p:custDataLst>
              <p:tags r:id="rId7"/>
            </p:custDataLst>
          </p:nvPr>
        </p:nvPicPr>
        <p:blipFill>
          <a:blip r:embed="rId8"/>
          <a:stretch>
            <a:fillRect/>
          </a:stretch>
        </p:blipFill>
        <p:spPr>
          <a:xfrm>
            <a:off x="6442710" y="3930015"/>
            <a:ext cx="3144520" cy="20370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advTm="6148">
        <p:fade/>
      </p:transition>
    </mc:Choice>
    <mc:Fallback>
      <p:transition spd="med" advTm="614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6392002" cy="46037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Global Top-k</a:t>
            </a:r>
            <a:endPar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4" name="图片 3"/>
          <p:cNvPicPr>
            <a:picLocks noChangeAspect="1"/>
          </p:cNvPicPr>
          <p:nvPr>
            <p:custDataLst>
              <p:tags r:id="rId1"/>
            </p:custDataLst>
          </p:nvPr>
        </p:nvPicPr>
        <p:blipFill>
          <a:blip r:embed="rId2"/>
          <a:stretch>
            <a:fillRect/>
          </a:stretch>
        </p:blipFill>
        <p:spPr>
          <a:xfrm>
            <a:off x="1242695" y="1090295"/>
            <a:ext cx="9705975" cy="4676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6148">
        <p:fade/>
      </p:transition>
    </mc:Choice>
    <mc:Fallback>
      <p:transition spd="med" advTm="6148">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755" y="308610"/>
            <a:ext cx="9916160" cy="46037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Lobal Top-k </a:t>
            </a:r>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and Subgraph Query</a:t>
            </a:r>
            <a:endPar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4" name="图片 3"/>
          <p:cNvPicPr>
            <a:picLocks noChangeAspect="1"/>
          </p:cNvPicPr>
          <p:nvPr>
            <p:custDataLst>
              <p:tags r:id="rId1"/>
            </p:custDataLst>
          </p:nvPr>
        </p:nvPicPr>
        <p:blipFill>
          <a:blip r:embed="rId2"/>
          <a:stretch>
            <a:fillRect/>
          </a:stretch>
        </p:blipFill>
        <p:spPr>
          <a:xfrm>
            <a:off x="1341755" y="1070610"/>
            <a:ext cx="5159375" cy="534797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501130" y="2144395"/>
            <a:ext cx="3157855" cy="3042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6148">
        <p:fade/>
      </p:transition>
    </mc:Choice>
    <mc:Fallback>
      <p:transition spd="med" advTm="6148">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6476" y="1468322"/>
            <a:ext cx="12192000" cy="38862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8"/>
          <p:cNvSpPr txBox="1">
            <a:spLocks noChangeArrowheads="1"/>
          </p:cNvSpPr>
          <p:nvPr/>
        </p:nvSpPr>
        <p:spPr bwMode="auto">
          <a:xfrm>
            <a:off x="943342" y="2319162"/>
            <a:ext cx="10410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Thank you</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矩形 9"/>
          <p:cNvSpPr>
            <a:spLocks noChangeArrowheads="1"/>
          </p:cNvSpPr>
          <p:nvPr/>
        </p:nvSpPr>
        <p:spPr bwMode="auto">
          <a:xfrm>
            <a:off x="3002915" y="3921125"/>
            <a:ext cx="7462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gn="just">
              <a:lnSpc>
                <a:spcPct val="150000"/>
              </a:lnSpc>
              <a:buNone/>
            </a:pPr>
            <a:r>
              <a:rPr kumimoji="1" lang="en-GB" altLang="zh-CN" sz="2400" dirty="0">
                <a:latin typeface="Arial" panose="020B0604020202020204" pitchFamily="34" charset="0"/>
                <a:cs typeface="Arial" panose="020B0604020202020204" pitchFamily="34" charset="0"/>
              </a:rPr>
              <a:t>Our code is open-source!</a:t>
            </a:r>
            <a:endParaRPr kumimoji="1" lang="en-GB" altLang="zh-CN" sz="2400" dirty="0">
              <a:latin typeface="Arial" panose="020B0604020202020204" pitchFamily="34" charset="0"/>
              <a:cs typeface="Arial" panose="020B0604020202020204" pitchFamily="34" charset="0"/>
            </a:endParaRPr>
          </a:p>
          <a:p>
            <a:pPr marL="0" indent="0" algn="just">
              <a:lnSpc>
                <a:spcPct val="150000"/>
              </a:lnSpc>
              <a:buNone/>
            </a:pPr>
            <a:r>
              <a:rPr kumimoji="1" lang="en-US" altLang="zh-MO" sz="2400" dirty="0">
                <a:latin typeface="Arial" panose="020B0604020202020204" pitchFamily="34" charset="0"/>
                <a:cs typeface="Arial" panose="020B0604020202020204" pitchFamily="34" charset="0"/>
              </a:rPr>
              <a:t>https://github.com/NewtonSketch/NewtonSketch</a:t>
            </a:r>
            <a:endParaRPr kumimoji="1" lang="en-US" altLang="zh-MO" sz="2400" dirty="0">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01</a:t>
            </a:r>
            <a:endPar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58"/>
          <p:cNvSpPr txBox="1"/>
          <p:nvPr/>
        </p:nvSpPr>
        <p:spPr>
          <a:xfrm>
            <a:off x="3350704" y="3300413"/>
            <a:ext cx="4152498" cy="830997"/>
          </a:xfrm>
          <a:prstGeom prst="rect">
            <a:avLst/>
          </a:prstGeom>
          <a:noFill/>
        </p:spPr>
        <p:txBody>
          <a:bodyPr wrap="square">
            <a:spAutoFit/>
          </a:bodyPr>
          <a:lstStyle/>
          <a:p>
            <a:pPr>
              <a:defRPr/>
            </a:pPr>
            <a:r>
              <a:rPr kumimoji="1" lang="en-GB" altLang="zh-CN" sz="4800" i="1" dirty="0">
                <a:latin typeface="Arial" panose="020B0604020202020204" pitchFamily="34" charset="0"/>
                <a:cs typeface="Arial" panose="020B0604020202020204" pitchFamily="34" charset="0"/>
              </a:rPr>
              <a:t>Background</a:t>
            </a:r>
            <a:endParaRPr lang="zh-CN" altLang="en-US" sz="2800" b="1" i="1" dirty="0">
              <a:latin typeface="微软雅黑" panose="020B0503020204020204" pitchFamily="34" charset="-122"/>
              <a:ea typeface="微软雅黑" panose="020B0503020204020204" pitchFamily="34" charset="-122"/>
            </a:endParaRPr>
          </a:p>
        </p:txBody>
      </p:sp>
      <p:sp>
        <p:nvSpPr>
          <p:cNvPr id="5" name="文本框 59"/>
          <p:cNvSpPr txBox="1"/>
          <p:nvPr/>
        </p:nvSpPr>
        <p:spPr>
          <a:xfrm>
            <a:off x="3363005" y="2773364"/>
            <a:ext cx="2000484"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等腰三角形 5"/>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7" name="等腰三角形 6"/>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8" name="等腰三角形 7"/>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9" name="等腰三角形 8"/>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10" name="等腰三角形 9"/>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11" name="椭圆 10"/>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2" name="椭圆 11"/>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3" name="椭圆 12"/>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4" name="等腰三角形 13"/>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15" name="等腰三角形 14"/>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cxnSp>
        <p:nvCxnSpPr>
          <p:cNvPr id="16"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00" advTm="3728">
        <p:fade/>
      </p:transition>
    </mc:Choice>
    <mc:Fallback>
      <p:transition spd="med" advTm="3728">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3" name="文本框 2"/>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sym typeface="+mn-ea"/>
              </a:rPr>
              <a:t>Dynamic Graphs and Sketch</a:t>
            </a:r>
            <a:r>
              <a:rPr lang="en-US" altLang="zh-CN" sz="2400" dirty="0">
                <a:sym typeface="+mn-ea"/>
              </a:rPr>
              <a:t>es</a:t>
            </a:r>
            <a:endParaRPr lang="en-US" altLang="zh-CN" sz="2400" dirty="0">
              <a:sym typeface="+mn-ea"/>
            </a:endParaRPr>
          </a:p>
        </p:txBody>
      </p:sp>
      <p:sp>
        <p:nvSpPr>
          <p:cNvPr id="4" name="文本框 3"/>
          <p:cNvSpPr txBox="1"/>
          <p:nvPr/>
        </p:nvSpPr>
        <p:spPr>
          <a:xfrm>
            <a:off x="1256030" y="1257300"/>
            <a:ext cx="9307830" cy="1383665"/>
          </a:xfrm>
          <a:prstGeom prst="rect">
            <a:avLst/>
          </a:prstGeom>
          <a:noFill/>
        </p:spPr>
        <p:txBody>
          <a:bodyPr wrap="square" rtlCol="0" anchor="t">
            <a:spAutoFit/>
          </a:bodyPr>
          <a:p>
            <a:pPr marL="285750" indent="-285750">
              <a:buFont typeface="Arial" panose="020B0604020202020204" pitchFamily="34" charset="0"/>
              <a:buChar char="•"/>
            </a:pPr>
            <a:r>
              <a:rPr lang="zh-CN" altLang="en-US" sz="2800" b="1"/>
              <a:t>Dynamic graphs are vital in various real-world applications.</a:t>
            </a:r>
            <a:endParaRPr lang="zh-CN" altLang="en-US" sz="2800" b="1"/>
          </a:p>
          <a:p>
            <a:pPr marL="285750" indent="-285750">
              <a:buFont typeface="Arial" panose="020B0604020202020204" pitchFamily="34" charset="0"/>
              <a:buChar char="•"/>
            </a:pPr>
            <a:r>
              <a:rPr lang="zh-CN" altLang="en-US" sz="2800" b="1"/>
              <a:t>They handle large volumes and high dynamicity, often needing approximation methods.</a:t>
            </a:r>
            <a:endParaRPr lang="zh-CN" altLang="en-US" sz="2800" b="1"/>
          </a:p>
        </p:txBody>
      </p:sp>
      <p:pic>
        <p:nvPicPr>
          <p:cNvPr id="5" name="图片 4"/>
          <p:cNvPicPr>
            <a:picLocks noChangeAspect="1"/>
          </p:cNvPicPr>
          <p:nvPr>
            <p:custDataLst>
              <p:tags r:id="rId2"/>
            </p:custDataLst>
          </p:nvPr>
        </p:nvPicPr>
        <p:blipFill>
          <a:blip r:embed="rId3"/>
          <a:stretch>
            <a:fillRect/>
          </a:stretch>
        </p:blipFill>
        <p:spPr>
          <a:xfrm>
            <a:off x="875030" y="2910840"/>
            <a:ext cx="4763770" cy="2775585"/>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5758815" y="3027045"/>
            <a:ext cx="4924425" cy="2543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pic>
        <p:nvPicPr>
          <p:cNvPr id="103" name="图片 102"/>
          <p:cNvPicPr/>
          <p:nvPr/>
        </p:nvPicPr>
        <p:blipFill>
          <a:blip r:embed="rId1"/>
          <a:stretch>
            <a:fillRect/>
          </a:stretch>
        </p:blipFill>
        <p:spPr>
          <a:xfrm>
            <a:off x="1058545" y="1135380"/>
            <a:ext cx="5037455" cy="5037455"/>
          </a:xfrm>
          <a:prstGeom prst="rect">
            <a:avLst/>
          </a:prstGeom>
          <a:noFill/>
          <a:ln w="9525">
            <a:noFill/>
          </a:ln>
        </p:spPr>
      </p:pic>
      <p:sp>
        <p:nvSpPr>
          <p:cNvPr id="3" name="文本框 2"/>
          <p:cNvSpPr txBox="1"/>
          <p:nvPr/>
        </p:nvSpPr>
        <p:spPr>
          <a:xfrm>
            <a:off x="6231890" y="1135380"/>
            <a:ext cx="4064000" cy="4831080"/>
          </a:xfrm>
          <a:prstGeom prst="rect">
            <a:avLst/>
          </a:prstGeom>
          <a:noFill/>
        </p:spPr>
        <p:txBody>
          <a:bodyPr wrap="square" rtlCol="0">
            <a:spAutoFit/>
          </a:bodyPr>
          <a:p>
            <a:pPr marL="285750" indent="-285750">
              <a:buFont typeface="Arial" panose="020B0604020202020204" pitchFamily="34" charset="0"/>
              <a:buChar char="•"/>
            </a:pPr>
            <a:r>
              <a:rPr lang="zh-CN" altLang="en-US" sz="2800" b="1"/>
              <a:t>Traditional measure: counting interactions (frequency).</a:t>
            </a:r>
            <a:endParaRPr lang="zh-CN" altLang="en-US" sz="2800" b="1"/>
          </a:p>
          <a:p>
            <a:pPr marL="285750" indent="-285750">
              <a:buFont typeface="Arial" panose="020B0604020202020204" pitchFamily="34" charset="0"/>
              <a:buChar char="•"/>
            </a:pPr>
            <a:endParaRPr lang="zh-CN" altLang="en-US" sz="2800" b="1"/>
          </a:p>
          <a:p>
            <a:pPr marL="285750" indent="-285750">
              <a:buFont typeface="Arial" panose="020B0604020202020204" pitchFamily="34" charset="0"/>
              <a:buChar char="•"/>
            </a:pPr>
            <a:r>
              <a:rPr lang="zh-CN" altLang="en-US" sz="2800" b="1">
                <a:sym typeface="+mn-ea"/>
              </a:rPr>
              <a:t>Friends' interaction counts.</a:t>
            </a:r>
            <a:endParaRPr lang="zh-CN" altLang="en-US" sz="2800" b="1"/>
          </a:p>
          <a:p>
            <a:pPr marL="285750" indent="-285750">
              <a:buFont typeface="Arial" panose="020B0604020202020204" pitchFamily="34" charset="0"/>
              <a:buChar char="•"/>
            </a:pPr>
            <a:endParaRPr lang="zh-CN" altLang="en-US" sz="2800" b="1"/>
          </a:p>
          <a:p>
            <a:pPr marL="285750" indent="-285750">
              <a:buFont typeface="Arial" panose="020B0604020202020204" pitchFamily="34" charset="0"/>
              <a:buChar char="•"/>
            </a:pPr>
            <a:r>
              <a:rPr lang="zh-CN" altLang="en-US" sz="2800" b="1"/>
              <a:t>Frequency example: 100 messages 10 years ago vs. 100 recent messages.</a:t>
            </a:r>
            <a:endParaRPr lang="zh-CN" altLang="en-US" sz="2800" b="1"/>
          </a:p>
          <a:p>
            <a:pPr marL="285750" indent="-285750">
              <a:buFont typeface="Arial" panose="020B0604020202020204" pitchFamily="34" charset="0"/>
              <a:buChar char="•"/>
            </a:pPr>
            <a:endParaRPr lang="zh-CN" altLang="en-US" sz="2800" b="1"/>
          </a:p>
        </p:txBody>
      </p:sp>
      <p:sp>
        <p:nvSpPr>
          <p:cNvPr id="4" name="文本框 3"/>
          <p:cNvSpPr txBox="1"/>
          <p:nvPr>
            <p:custDataLst>
              <p:tags r:id="rId2"/>
            </p:custDataLst>
          </p:nvPr>
        </p:nvSpPr>
        <p:spPr>
          <a:xfrm>
            <a:off x="1256030" y="308610"/>
            <a:ext cx="8775065" cy="460375"/>
          </a:xfrm>
          <a:prstGeom prst="rect">
            <a:avLst/>
          </a:prstGeom>
          <a:noFill/>
        </p:spPr>
        <p:txBody>
          <a:bodyPr wrap="square" rtlCol="0">
            <a:spAutoFit/>
          </a:bodyPr>
          <a:p>
            <a:r>
              <a:rPr lang="zh-CN" altLang="en-US" sz="2400">
                <a:sym typeface="+mn-ea"/>
              </a:rPr>
              <a:t>Social </a:t>
            </a:r>
            <a:r>
              <a:rPr lang="en-US" altLang="zh-CN" sz="2400">
                <a:sym typeface="+mn-ea"/>
              </a:rPr>
              <a:t>N</a:t>
            </a:r>
            <a:r>
              <a:rPr lang="zh-CN" altLang="en-US" sz="2400">
                <a:sym typeface="+mn-ea"/>
              </a:rPr>
              <a:t>etworks</a:t>
            </a:r>
            <a:endParaRPr lang="en-US" altLang="zh-CN" sz="2400" dirty="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pic>
        <p:nvPicPr>
          <p:cNvPr id="105" name="图片 104"/>
          <p:cNvPicPr/>
          <p:nvPr/>
        </p:nvPicPr>
        <p:blipFill>
          <a:blip r:embed="rId1"/>
          <a:stretch>
            <a:fillRect/>
          </a:stretch>
        </p:blipFill>
        <p:spPr>
          <a:xfrm>
            <a:off x="5590540" y="595630"/>
            <a:ext cx="5329555" cy="5847080"/>
          </a:xfrm>
          <a:prstGeom prst="rect">
            <a:avLst/>
          </a:prstGeom>
          <a:noFill/>
          <a:ln w="9525">
            <a:noFill/>
          </a:ln>
        </p:spPr>
      </p:pic>
      <p:sp>
        <p:nvSpPr>
          <p:cNvPr id="4" name="文本框 3"/>
          <p:cNvSpPr txBox="1"/>
          <p:nvPr>
            <p:custDataLst>
              <p:tags r:id="rId2"/>
            </p:custDataLst>
          </p:nvPr>
        </p:nvSpPr>
        <p:spPr>
          <a:xfrm>
            <a:off x="1256030" y="308610"/>
            <a:ext cx="8775065" cy="460375"/>
          </a:xfrm>
          <a:prstGeom prst="rect">
            <a:avLst/>
          </a:prstGeom>
          <a:noFill/>
        </p:spPr>
        <p:txBody>
          <a:bodyPr wrap="square" rtlCol="0">
            <a:spAutoFit/>
          </a:bodyPr>
          <a:p>
            <a:r>
              <a:rPr sz="2400">
                <a:sym typeface="+mn-ea"/>
              </a:rPr>
              <a:t>Recommendation Systems</a:t>
            </a:r>
            <a:endParaRPr sz="2400">
              <a:sym typeface="+mn-ea"/>
            </a:endParaRPr>
          </a:p>
        </p:txBody>
      </p:sp>
      <p:sp>
        <p:nvSpPr>
          <p:cNvPr id="3" name="文本框 2"/>
          <p:cNvSpPr txBox="1"/>
          <p:nvPr/>
        </p:nvSpPr>
        <p:spPr>
          <a:xfrm>
            <a:off x="481965" y="1365885"/>
            <a:ext cx="4520565" cy="3969385"/>
          </a:xfrm>
          <a:prstGeom prst="rect">
            <a:avLst/>
          </a:prstGeom>
          <a:noFill/>
        </p:spPr>
        <p:txBody>
          <a:bodyPr wrap="square" rtlCol="0" anchor="t">
            <a:spAutoFit/>
          </a:bodyPr>
          <a:p>
            <a:pPr marL="285750" indent="-285750">
              <a:buFont typeface="Arial" panose="020B0604020202020204" pitchFamily="34" charset="0"/>
              <a:buChar char="•"/>
            </a:pPr>
            <a:r>
              <a:rPr lang="zh-CN" altLang="en-US" sz="2800" b="1"/>
              <a:t>User preferences change over time.</a:t>
            </a:r>
            <a:endParaRPr lang="zh-CN" altLang="en-US" sz="2800" b="1"/>
          </a:p>
          <a:p>
            <a:pPr marL="285750" indent="-285750">
              <a:buFont typeface="Arial" panose="020B0604020202020204" pitchFamily="34" charset="0"/>
              <a:buChar char="•"/>
            </a:pPr>
            <a:endParaRPr lang="zh-CN" altLang="en-US" sz="2800" b="1"/>
          </a:p>
          <a:p>
            <a:pPr marL="285750" indent="-285750">
              <a:buFont typeface="Arial" panose="020B0604020202020204" pitchFamily="34" charset="0"/>
              <a:buChar char="•"/>
            </a:pPr>
            <a:r>
              <a:rPr lang="zh-CN" altLang="en-US" sz="2800" b="1"/>
              <a:t>Dynamic recommendation systems must consider time.</a:t>
            </a:r>
            <a:endParaRPr lang="zh-CN" altLang="en-US" sz="2800" b="1"/>
          </a:p>
          <a:p>
            <a:pPr marL="285750" indent="-285750">
              <a:buFont typeface="Arial" panose="020B0604020202020204" pitchFamily="34" charset="0"/>
              <a:buChar char="•"/>
            </a:pPr>
            <a:endParaRPr lang="zh-CN" altLang="en-US" sz="2800" b="1"/>
          </a:p>
          <a:p>
            <a:pPr marL="285750" indent="-285750">
              <a:buFont typeface="Arial" panose="020B0604020202020204" pitchFamily="34" charset="0"/>
              <a:buChar char="•"/>
            </a:pPr>
            <a:r>
              <a:rPr lang="zh-CN" altLang="en-US" sz="2800" b="1"/>
              <a:t>User's past interest vs. current interest.</a:t>
            </a:r>
            <a:endParaRPr lang="zh-CN" altLang="en-US"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pic>
        <p:nvPicPr>
          <p:cNvPr id="106" name="图片 105"/>
          <p:cNvPicPr/>
          <p:nvPr/>
        </p:nvPicPr>
        <p:blipFill>
          <a:blip r:embed="rId1"/>
          <a:stretch>
            <a:fillRect/>
          </a:stretch>
        </p:blipFill>
        <p:spPr>
          <a:xfrm>
            <a:off x="958215" y="1409065"/>
            <a:ext cx="4947285" cy="4947285"/>
          </a:xfrm>
          <a:prstGeom prst="rect">
            <a:avLst/>
          </a:prstGeom>
          <a:noFill/>
          <a:ln w="9525">
            <a:noFill/>
          </a:ln>
        </p:spPr>
      </p:pic>
      <p:sp>
        <p:nvSpPr>
          <p:cNvPr id="3" name="文本框 2"/>
          <p:cNvSpPr txBox="1"/>
          <p:nvPr>
            <p:custDataLst>
              <p:tags r:id="rId2"/>
            </p:custDataLst>
          </p:nvPr>
        </p:nvSpPr>
        <p:spPr>
          <a:xfrm>
            <a:off x="1256256" y="308511"/>
            <a:ext cx="6569324" cy="460375"/>
          </a:xfrm>
          <a:prstGeom prst="rect">
            <a:avLst/>
          </a:prstGeom>
          <a:noFill/>
        </p:spPr>
        <p:txBody>
          <a:bodyPr wrap="square" rtlCol="0">
            <a:spAutoFit/>
          </a:bodyPr>
          <a:p>
            <a:r>
              <a:rPr lang="zh-CN" altLang="en-US" sz="2400">
                <a:sym typeface="+mn-ea"/>
              </a:rPr>
              <a:t>Node Intimacy</a:t>
            </a:r>
            <a:endParaRPr lang="en-US" altLang="zh-CN" sz="2400" dirty="0">
              <a:sym typeface="+mn-ea"/>
            </a:endParaRPr>
          </a:p>
        </p:txBody>
      </p:sp>
      <p:sp>
        <p:nvSpPr>
          <p:cNvPr id="4" name="文本框 3"/>
          <p:cNvSpPr txBox="1"/>
          <p:nvPr/>
        </p:nvSpPr>
        <p:spPr>
          <a:xfrm>
            <a:off x="6378575" y="1198880"/>
            <a:ext cx="4064000" cy="4399915"/>
          </a:xfrm>
          <a:prstGeom prst="rect">
            <a:avLst/>
          </a:prstGeom>
          <a:noFill/>
        </p:spPr>
        <p:txBody>
          <a:bodyPr wrap="square" rtlCol="0">
            <a:spAutoFit/>
          </a:bodyPr>
          <a:p>
            <a:pPr marL="285750" indent="-285750">
              <a:buFont typeface="Arial" panose="020B0604020202020204" pitchFamily="34" charset="0"/>
              <a:buChar char="•"/>
            </a:pPr>
            <a:r>
              <a:rPr lang="zh-CN" altLang="en-US" sz="2800" b="1"/>
              <a:t>Node Intimacy should increase with new interactions or edges.</a:t>
            </a:r>
            <a:endParaRPr lang="zh-CN" altLang="en-US" sz="2800" b="1"/>
          </a:p>
          <a:p>
            <a:pPr marL="285750" indent="-285750">
              <a:buFont typeface="Arial" panose="020B0604020202020204" pitchFamily="34" charset="0"/>
              <a:buChar char="•"/>
            </a:pPr>
            <a:endParaRPr lang="zh-CN" altLang="en-US" sz="2800" b="1"/>
          </a:p>
          <a:p>
            <a:pPr marL="285750" indent="-285750">
              <a:buFont typeface="Arial" panose="020B0604020202020204" pitchFamily="34" charset="0"/>
              <a:buChar char="•"/>
            </a:pPr>
            <a:r>
              <a:rPr lang="zh-CN" altLang="en-US" sz="2800" b="1"/>
              <a:t>Node Intimacy should be time-sensitive.</a:t>
            </a:r>
            <a:endParaRPr lang="zh-CN" altLang="en-US" sz="2800" b="1"/>
          </a:p>
          <a:p>
            <a:pPr marL="285750" indent="-285750">
              <a:buFont typeface="Arial" panose="020B0604020202020204" pitchFamily="34" charset="0"/>
              <a:buChar char="•"/>
            </a:pPr>
            <a:endParaRPr lang="zh-CN" altLang="en-US" sz="2800" b="1"/>
          </a:p>
          <a:p>
            <a:pPr marL="285750" indent="-285750">
              <a:buFont typeface="Arial" panose="020B0604020202020204" pitchFamily="34" charset="0"/>
              <a:buChar char="•"/>
            </a:pPr>
            <a:r>
              <a:rPr lang="zh-CN" altLang="en-US" sz="2800" b="1"/>
              <a:t>Node Intimacy should continuously decrease over time.</a:t>
            </a:r>
            <a:endParaRPr lang="zh-CN" altLang="en-US" sz="2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02</a:t>
            </a:r>
            <a:endPar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58"/>
          <p:cNvSpPr txBox="1"/>
          <p:nvPr/>
        </p:nvSpPr>
        <p:spPr>
          <a:xfrm>
            <a:off x="3362960" y="3267075"/>
            <a:ext cx="3982720" cy="829945"/>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Algorithm</a:t>
            </a: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s</a:t>
            </a:r>
            <a:endParaRPr kumimoji="1" lang="en-US" altLang="zh-CN"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011897"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5503">
        <p:fade/>
      </p:transition>
    </mc:Choice>
    <mc:Fallback>
      <p:transition spd="med" advTm="550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pic>
        <p:nvPicPr>
          <p:cNvPr id="5" name="图片 4"/>
          <p:cNvPicPr>
            <a:picLocks noChangeAspect="1"/>
          </p:cNvPicPr>
          <p:nvPr>
            <p:custDataLst>
              <p:tags r:id="rId1"/>
            </p:custDataLst>
          </p:nvPr>
        </p:nvPicPr>
        <p:blipFill>
          <a:blip r:embed="rId2"/>
          <a:stretch>
            <a:fillRect/>
          </a:stretch>
        </p:blipFill>
        <p:spPr>
          <a:xfrm>
            <a:off x="5847715" y="2745105"/>
            <a:ext cx="5975985" cy="2500630"/>
          </a:xfrm>
          <a:prstGeom prst="rect">
            <a:avLst/>
          </a:prstGeom>
        </p:spPr>
      </p:pic>
      <p:sp>
        <p:nvSpPr>
          <p:cNvPr id="3" name="文本框 2"/>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Newton-Observe</a:t>
            </a:r>
            <a:endParaRPr lang="en-US" altLang="zh-CN" sz="2400" dirty="0"/>
          </a:p>
        </p:txBody>
      </p:sp>
      <p:pic>
        <p:nvPicPr>
          <p:cNvPr id="4" name="图片 3"/>
          <p:cNvPicPr>
            <a:picLocks noChangeAspect="1"/>
          </p:cNvPicPr>
          <p:nvPr>
            <p:custDataLst>
              <p:tags r:id="rId4"/>
            </p:custDataLst>
          </p:nvPr>
        </p:nvPicPr>
        <p:blipFill>
          <a:blip r:embed="rId5"/>
          <a:stretch>
            <a:fillRect/>
          </a:stretch>
        </p:blipFill>
        <p:spPr>
          <a:xfrm>
            <a:off x="1936115" y="1245870"/>
            <a:ext cx="2790825" cy="476250"/>
          </a:xfrm>
          <a:prstGeom prst="rect">
            <a:avLst/>
          </a:prstGeom>
        </p:spPr>
      </p:pic>
      <p:pic>
        <p:nvPicPr>
          <p:cNvPr id="6" name="图片 5"/>
          <p:cNvPicPr>
            <a:picLocks noChangeAspect="1"/>
          </p:cNvPicPr>
          <p:nvPr>
            <p:custDataLst>
              <p:tags r:id="rId6"/>
            </p:custDataLst>
          </p:nvPr>
        </p:nvPicPr>
        <p:blipFill>
          <a:blip r:embed="rId7"/>
          <a:stretch>
            <a:fillRect/>
          </a:stretch>
        </p:blipFill>
        <p:spPr>
          <a:xfrm>
            <a:off x="910590" y="1609725"/>
            <a:ext cx="4714875" cy="3057525"/>
          </a:xfrm>
          <a:prstGeom prst="rect">
            <a:avLst/>
          </a:prstGeom>
        </p:spPr>
      </p:pic>
      <p:pic>
        <p:nvPicPr>
          <p:cNvPr id="7" name="图片 6"/>
          <p:cNvPicPr>
            <a:picLocks noChangeAspect="1"/>
          </p:cNvPicPr>
          <p:nvPr>
            <p:custDataLst>
              <p:tags r:id="rId8"/>
            </p:custDataLst>
          </p:nvPr>
        </p:nvPicPr>
        <p:blipFill>
          <a:blip r:embed="rId9"/>
          <a:stretch>
            <a:fillRect/>
          </a:stretch>
        </p:blipFill>
        <p:spPr>
          <a:xfrm>
            <a:off x="1859915" y="4865370"/>
            <a:ext cx="2209800" cy="838200"/>
          </a:xfrm>
          <a:prstGeom prst="rect">
            <a:avLst/>
          </a:prstGeom>
        </p:spPr>
      </p:pic>
      <p:sp>
        <p:nvSpPr>
          <p:cNvPr id="8" name="文本框 7"/>
          <p:cNvSpPr txBox="1"/>
          <p:nvPr/>
        </p:nvSpPr>
        <p:spPr>
          <a:xfrm>
            <a:off x="5847715" y="1112520"/>
            <a:ext cx="4064000" cy="521970"/>
          </a:xfrm>
          <a:prstGeom prst="rect">
            <a:avLst/>
          </a:prstGeom>
          <a:noFill/>
        </p:spPr>
        <p:txBody>
          <a:bodyPr wrap="square" rtlCol="0">
            <a:spAutoFit/>
          </a:bodyPr>
          <a:p>
            <a:r>
              <a:rPr lang="en-US" altLang="zh-CN" sz="2800" b="1"/>
              <a:t>Virtual Intimacy</a:t>
            </a:r>
            <a:endParaRPr lang="en-US" altLang="zh-CN" sz="2800" b="1"/>
          </a:p>
        </p:txBody>
      </p:sp>
      <p:pic>
        <p:nvPicPr>
          <p:cNvPr id="9" name="图片 8"/>
          <p:cNvPicPr>
            <a:picLocks noChangeAspect="1"/>
          </p:cNvPicPr>
          <p:nvPr>
            <p:custDataLst>
              <p:tags r:id="rId10"/>
            </p:custDataLst>
          </p:nvPr>
        </p:nvPicPr>
        <p:blipFill>
          <a:blip r:embed="rId11"/>
          <a:stretch>
            <a:fillRect/>
          </a:stretch>
        </p:blipFill>
        <p:spPr>
          <a:xfrm>
            <a:off x="6013450" y="1722120"/>
            <a:ext cx="2771775" cy="895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3" name="文本框 2"/>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Newton-Observe</a:t>
            </a:r>
            <a:endParaRPr lang="en-US" altLang="zh-CN" sz="2400" dirty="0"/>
          </a:p>
        </p:txBody>
      </p:sp>
      <p:pic>
        <p:nvPicPr>
          <p:cNvPr id="5" name="图片 4"/>
          <p:cNvPicPr>
            <a:picLocks noChangeAspect="1"/>
          </p:cNvPicPr>
          <p:nvPr>
            <p:custDataLst>
              <p:tags r:id="rId2"/>
            </p:custDataLst>
          </p:nvPr>
        </p:nvPicPr>
        <p:blipFill>
          <a:blip r:embed="rId3"/>
          <a:stretch>
            <a:fillRect/>
          </a:stretch>
        </p:blipFill>
        <p:spPr>
          <a:xfrm>
            <a:off x="1127125" y="1235710"/>
            <a:ext cx="7010400" cy="293370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73760" y="4447540"/>
            <a:ext cx="7019925" cy="190500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00" advTm="47446">
        <p:fade/>
      </p:transition>
    </mc:Choice>
    <mc:Fallback>
      <p:transition spd="med" advTm="47446">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TIMING" val="|35.3|1.4|1.3"/>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PP_MARK_KEY" val="fd77d551-3a63-4e8d-9cc3-07b51ec12e40"/>
  <p:tag name="COMMONDATA" val="eyJoZGlkIjoiNTM4NjJhMjE2YjUxMmIxZjkxM2MxOGU4OWU4NTYzNDQ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1508</Words>
  <Application>WPS 演示</Application>
  <PresentationFormat>宽屏</PresentationFormat>
  <Paragraphs>118</Paragraphs>
  <Slides>18</Slides>
  <Notes>33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Arial</vt:lpstr>
      <vt:lpstr>宋体</vt:lpstr>
      <vt:lpstr>Wingdings</vt:lpstr>
      <vt:lpstr>Calibri</vt:lpstr>
      <vt:lpstr>微软雅黑</vt:lpstr>
      <vt:lpstr>Meiryo UI</vt:lpstr>
      <vt:lpstr>Yu Gothic UI</vt:lpstr>
      <vt:lpstr>Calibri</vt:lpstr>
      <vt:lpstr>幼圆</vt:lpstr>
      <vt:lpstr>Times New Roman</vt:lpstr>
      <vt:lpstr>华文宋体</vt:lpstr>
      <vt:lpstr>方正兰亭粗黑_GBK</vt:lpstr>
      <vt:lpstr>黑体</vt:lpstr>
      <vt:lpstr>Arial Unicode MS</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Lethe</cp:lastModifiedBy>
  <cp:revision>529</cp:revision>
  <dcterms:created xsi:type="dcterms:W3CDTF">2015-05-06T09:02:00Z</dcterms:created>
  <dcterms:modified xsi:type="dcterms:W3CDTF">2024-05-16T14:49:41Z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2F58CD0133FD4A01A7BC512234013584_12</vt:lpwstr>
  </property>
  <property fmtid="{D5CDD505-2E9C-101B-9397-08002B2CF9AE}" pid="3" name="KSOProductBuildVer">
    <vt:lpwstr>2052-11.1.0.14309</vt:lpwstr>
  </property>
</Properties>
</file>