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8"/>
  </p:notesMasterIdLst>
  <p:handoutMasterIdLst>
    <p:handoutMasterId r:id="rId29"/>
  </p:handoutMasterIdLst>
  <p:sldIdLst>
    <p:sldId id="635" r:id="rId3"/>
    <p:sldId id="1882" r:id="rId4"/>
    <p:sldId id="1883" r:id="rId5"/>
    <p:sldId id="1884" r:id="rId6"/>
    <p:sldId id="1885" r:id="rId7"/>
    <p:sldId id="1863" r:id="rId8"/>
    <p:sldId id="1888" r:id="rId9"/>
    <p:sldId id="1864" r:id="rId10"/>
    <p:sldId id="1889" r:id="rId11"/>
    <p:sldId id="1865" r:id="rId12"/>
    <p:sldId id="1866" r:id="rId13"/>
    <p:sldId id="1867" r:id="rId14"/>
    <p:sldId id="1868" r:id="rId15"/>
    <p:sldId id="1871" r:id="rId16"/>
    <p:sldId id="1858" r:id="rId17"/>
    <p:sldId id="1880" r:id="rId18"/>
    <p:sldId id="1879" r:id="rId19"/>
    <p:sldId id="1881" r:id="rId20"/>
    <p:sldId id="1887" r:id="rId21"/>
    <p:sldId id="1886" r:id="rId22"/>
    <p:sldId id="1873" r:id="rId23"/>
    <p:sldId id="1875" r:id="rId24"/>
    <p:sldId id="1876" r:id="rId25"/>
    <p:sldId id="1877" r:id="rId26"/>
    <p:sldId id="1878" r:id="rId27"/>
  </p:sldIdLst>
  <p:sldSz cx="12192000" cy="6858000"/>
  <p:notesSz cx="9926638"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伟洲" initials="杨" lastIdx="1" clrIdx="0"/>
  <p:cmAuthor id="2" name="Fish Zheng" initials="F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8000"/>
    <a:srgbClr val="3FFF9F"/>
    <a:srgbClr val="CCFFCC"/>
    <a:srgbClr val="66FF66"/>
    <a:srgbClr val="8FC0F9"/>
    <a:srgbClr val="873A3A"/>
    <a:srgbClr val="A23341"/>
    <a:srgbClr val="FF7F7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26" autoAdjust="0"/>
    <p:restoredTop sz="76313" autoAdjust="0"/>
  </p:normalViewPr>
  <p:slideViewPr>
    <p:cSldViewPr snapToGrid="0">
      <p:cViewPr varScale="1">
        <p:scale>
          <a:sx n="55" d="100"/>
          <a:sy n="55" d="100"/>
        </p:scale>
        <p:origin x="862" y="46"/>
      </p:cViewPr>
      <p:guideLst>
        <p:guide orient="horz" pos="2160"/>
        <p:guide pos="263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118"/>
    </p:cViewPr>
  </p:sorterViewPr>
  <p:notesViewPr>
    <p:cSldViewPr snapToGrid="0">
      <p:cViewPr varScale="1">
        <p:scale>
          <a:sx n="110" d="100"/>
          <a:sy n="110" d="100"/>
        </p:scale>
        <p:origin x="207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4301543" cy="341064"/>
          </a:xfrm>
          <a:prstGeom prst="rect">
            <a:avLst/>
          </a:prstGeom>
        </p:spPr>
        <p:txBody>
          <a:bodyPr vert="horz" lIns="95562" tIns="47781" rIns="95562" bIns="47781" rtlCol="0"/>
          <a:lstStyle>
            <a:lvl1pPr algn="l">
              <a:defRPr sz="1600"/>
            </a:lvl1pPr>
          </a:lstStyle>
          <a:p>
            <a:endParaRPr lang="zh-CN" altLang="en-US"/>
          </a:p>
        </p:txBody>
      </p:sp>
      <p:sp>
        <p:nvSpPr>
          <p:cNvPr id="3" name="日期占位符 2"/>
          <p:cNvSpPr>
            <a:spLocks noGrp="1"/>
          </p:cNvSpPr>
          <p:nvPr>
            <p:ph type="dt" sz="quarter" idx="1"/>
          </p:nvPr>
        </p:nvSpPr>
        <p:spPr>
          <a:xfrm>
            <a:off x="5622800" y="0"/>
            <a:ext cx="4301543" cy="341064"/>
          </a:xfrm>
          <a:prstGeom prst="rect">
            <a:avLst/>
          </a:prstGeom>
        </p:spPr>
        <p:txBody>
          <a:bodyPr vert="horz" lIns="95562" tIns="47781" rIns="95562" bIns="47781" rtlCol="0"/>
          <a:lstStyle>
            <a:lvl1pPr algn="r">
              <a:defRPr sz="1600"/>
            </a:lvl1pPr>
          </a:lstStyle>
          <a:p>
            <a:fld id="{0F9B84EA-7D68-4D60-9CB1-D50884785D1C}" type="datetimeFigureOut">
              <a:rPr lang="zh-CN" altLang="en-US" smtClean="0"/>
              <a:t>23/08/08</a:t>
            </a:fld>
            <a:endParaRPr lang="zh-CN" altLang="en-US"/>
          </a:p>
        </p:txBody>
      </p:sp>
      <p:sp>
        <p:nvSpPr>
          <p:cNvPr id="4" name="页脚占位符 3"/>
          <p:cNvSpPr>
            <a:spLocks noGrp="1"/>
          </p:cNvSpPr>
          <p:nvPr>
            <p:ph type="ftr" sz="quarter" idx="2"/>
          </p:nvPr>
        </p:nvSpPr>
        <p:spPr>
          <a:xfrm>
            <a:off x="2" y="6456613"/>
            <a:ext cx="4301543" cy="341063"/>
          </a:xfrm>
          <a:prstGeom prst="rect">
            <a:avLst/>
          </a:prstGeom>
        </p:spPr>
        <p:txBody>
          <a:bodyPr vert="horz" lIns="95562" tIns="47781" rIns="95562" bIns="47781" rtlCol="0" anchor="b"/>
          <a:lstStyle>
            <a:lvl1pPr algn="l">
              <a:defRPr sz="1600"/>
            </a:lvl1pPr>
          </a:lstStyle>
          <a:p>
            <a:endParaRPr lang="zh-CN" altLang="en-US"/>
          </a:p>
        </p:txBody>
      </p:sp>
      <p:sp>
        <p:nvSpPr>
          <p:cNvPr id="5" name="灯片编号占位符 4"/>
          <p:cNvSpPr>
            <a:spLocks noGrp="1"/>
          </p:cNvSpPr>
          <p:nvPr>
            <p:ph type="sldNum" sz="quarter" idx="3"/>
          </p:nvPr>
        </p:nvSpPr>
        <p:spPr>
          <a:xfrm>
            <a:off x="5622800" y="6456613"/>
            <a:ext cx="4301543" cy="341063"/>
          </a:xfrm>
          <a:prstGeom prst="rect">
            <a:avLst/>
          </a:prstGeom>
        </p:spPr>
        <p:txBody>
          <a:bodyPr vert="horz" lIns="95562" tIns="47781" rIns="95562" bIns="47781" rtlCol="0" anchor="b"/>
          <a:lstStyle>
            <a:lvl1pPr algn="r">
              <a:defRPr sz="1600"/>
            </a:lvl1pPr>
          </a:lstStyle>
          <a:p>
            <a:fld id="{8D4E0FC9-F1F8-4FAE-9988-3BA365CFD46F}" type="slidenum">
              <a:rPr lang="zh-CN" altLang="en-US" sz="1500"/>
              <a:t>‹#›</a:t>
            </a:fld>
            <a:r>
              <a:rPr lang="en-US" altLang="zh-CN" sz="1500" dirty="0"/>
              <a:t>/29</a:t>
            </a:r>
            <a:endParaRPr lang="zh-CN" altLang="en-US" sz="1500" dirty="0"/>
          </a:p>
        </p:txBody>
      </p:sp>
    </p:spTree>
    <p:extLst>
      <p:ext uri="{BB962C8B-B14F-4D97-AF65-F5344CB8AC3E}">
        <p14:creationId xmlns:p14="http://schemas.microsoft.com/office/powerpoint/2010/main" val="377889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4301543" cy="341064"/>
          </a:xfrm>
          <a:prstGeom prst="rect">
            <a:avLst/>
          </a:prstGeom>
        </p:spPr>
        <p:txBody>
          <a:bodyPr vert="horz" lIns="95562" tIns="47781" rIns="95562" bIns="47781" rtlCol="0"/>
          <a:lstStyle>
            <a:lvl1pPr algn="l">
              <a:defRPr sz="1300"/>
            </a:lvl1pPr>
          </a:lstStyle>
          <a:p>
            <a:endParaRPr lang="zh-CN" altLang="en-US"/>
          </a:p>
        </p:txBody>
      </p:sp>
      <p:sp>
        <p:nvSpPr>
          <p:cNvPr id="3" name="日期占位符 2"/>
          <p:cNvSpPr>
            <a:spLocks noGrp="1"/>
          </p:cNvSpPr>
          <p:nvPr>
            <p:ph type="dt" idx="1"/>
          </p:nvPr>
        </p:nvSpPr>
        <p:spPr>
          <a:xfrm>
            <a:off x="5622800" y="0"/>
            <a:ext cx="4301543" cy="341064"/>
          </a:xfrm>
          <a:prstGeom prst="rect">
            <a:avLst/>
          </a:prstGeom>
        </p:spPr>
        <p:txBody>
          <a:bodyPr vert="horz" lIns="95562" tIns="47781" rIns="95562" bIns="47781" rtlCol="0"/>
          <a:lstStyle>
            <a:lvl1pPr algn="r">
              <a:defRPr sz="1300"/>
            </a:lvl1pPr>
          </a:lstStyle>
          <a:p>
            <a:fld id="{5A399999-22BB-4EB1-820B-6F546983B52B}" type="datetimeFigureOut">
              <a:rPr lang="zh-CN" altLang="en-US" smtClean="0"/>
              <a:t>23/08/08</a:t>
            </a:fld>
            <a:endParaRPr lang="zh-CN" altLang="en-US"/>
          </a:p>
        </p:txBody>
      </p:sp>
      <p:sp>
        <p:nvSpPr>
          <p:cNvPr id="4" name="幻灯片图像占位符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5562" tIns="47781" rIns="95562" bIns="47781" rtlCol="0" anchor="ctr"/>
          <a:lstStyle/>
          <a:p>
            <a:endParaRPr lang="zh-CN" altLang="en-US"/>
          </a:p>
        </p:txBody>
      </p:sp>
      <p:sp>
        <p:nvSpPr>
          <p:cNvPr id="5" name="备注占位符 4"/>
          <p:cNvSpPr>
            <a:spLocks noGrp="1"/>
          </p:cNvSpPr>
          <p:nvPr>
            <p:ph type="body" sz="quarter" idx="3"/>
          </p:nvPr>
        </p:nvSpPr>
        <p:spPr>
          <a:xfrm>
            <a:off x="992665" y="3271383"/>
            <a:ext cx="7941310" cy="2676585"/>
          </a:xfrm>
          <a:prstGeom prst="rect">
            <a:avLst/>
          </a:prstGeom>
        </p:spPr>
        <p:txBody>
          <a:bodyPr vert="horz" lIns="95562" tIns="47781" rIns="95562" bIns="47781"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2" y="6456613"/>
            <a:ext cx="4301543" cy="341063"/>
          </a:xfrm>
          <a:prstGeom prst="rect">
            <a:avLst/>
          </a:prstGeom>
        </p:spPr>
        <p:txBody>
          <a:bodyPr vert="horz" lIns="95562" tIns="47781" rIns="95562" bIns="47781"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5622800" y="6456613"/>
            <a:ext cx="4301543" cy="341063"/>
          </a:xfrm>
          <a:prstGeom prst="rect">
            <a:avLst/>
          </a:prstGeom>
        </p:spPr>
        <p:txBody>
          <a:bodyPr vert="horz" lIns="95562" tIns="47781" rIns="95562" bIns="47781" rtlCol="0" anchor="b"/>
          <a:lstStyle>
            <a:lvl1pPr algn="r">
              <a:defRPr sz="1300"/>
            </a:lvl1pPr>
          </a:lstStyle>
          <a:p>
            <a:fld id="{C2A75D99-2AE7-49F1-BB03-59E2BF5579C1}" type="slidenum">
              <a:rPr lang="zh-CN" altLang="en-US" smtClean="0"/>
              <a:t>‹#›</a:t>
            </a:fld>
            <a:endParaRPr lang="zh-CN" altLang="en-US"/>
          </a:p>
        </p:txBody>
      </p:sp>
    </p:spTree>
    <p:extLst>
      <p:ext uri="{BB962C8B-B14F-4D97-AF65-F5344CB8AC3E}">
        <p14:creationId xmlns:p14="http://schemas.microsoft.com/office/powerpoint/2010/main" val="71627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lgn="l">
              <a:defRPr/>
            </a:pPr>
            <a:r>
              <a:rPr lang="en-US" altLang="zh-CN" sz="1200" b="0" i="0" kern="1200" dirty="0">
                <a:solidFill>
                  <a:schemeClr val="tx1"/>
                </a:solidFill>
                <a:effectLst/>
                <a:latin typeface="Cambria" panose="02040503050406030204" pitchFamily="18" charset="0"/>
                <a:ea typeface="+mn-ea"/>
                <a:cs typeface="+mn-cs"/>
              </a:rPr>
              <a:t>Hello everyone, I’m </a:t>
            </a:r>
            <a:r>
              <a:rPr lang="en-US" altLang="zh-CN" sz="1200" b="0" i="0" kern="1200" dirty="0" err="1">
                <a:solidFill>
                  <a:schemeClr val="tx1"/>
                </a:solidFill>
                <a:effectLst/>
                <a:latin typeface="Cambria" panose="02040503050406030204" pitchFamily="18" charset="0"/>
                <a:ea typeface="+mn-ea"/>
                <a:cs typeface="+mn-cs"/>
              </a:rPr>
              <a:t>Yuhan</a:t>
            </a:r>
            <a:r>
              <a:rPr lang="en-US" altLang="zh-CN" sz="1200" b="0" i="0" kern="1200" dirty="0">
                <a:solidFill>
                  <a:schemeClr val="tx1"/>
                </a:solidFill>
                <a:effectLst/>
                <a:latin typeface="Cambria" panose="02040503050406030204" pitchFamily="18" charset="0"/>
                <a:ea typeface="+mn-ea"/>
                <a:cs typeface="+mn-cs"/>
              </a:rPr>
              <a:t> Wu from Peking University. Today, I will present our paper titled “</a:t>
            </a:r>
            <a:r>
              <a:rPr lang="en-US" altLang="zh-CN" sz="1200" dirty="0" err="1">
                <a:latin typeface="Times New Roman" panose="02020603050405020304" pitchFamily="18" charset="0"/>
                <a:cs typeface="Times New Roman" panose="02020603050405020304" pitchFamily="18" charset="0"/>
              </a:rPr>
              <a:t>MicroscopeSketch</a:t>
            </a:r>
            <a:r>
              <a:rPr lang="en-US" altLang="zh-CN" sz="1200" dirty="0">
                <a:latin typeface="Times New Roman" panose="02020603050405020304" pitchFamily="18" charset="0"/>
                <a:cs typeface="Times New Roman" panose="02020603050405020304" pitchFamily="18" charset="0"/>
              </a:rPr>
              <a:t>: Accurate Sliding Estimation Using Adaptive Zooming</a:t>
            </a:r>
            <a:r>
              <a:rPr lang="en-US" altLang="zh-CN" sz="1200" b="0" i="0" kern="1200" dirty="0">
                <a:solidFill>
                  <a:schemeClr val="tx1"/>
                </a:solidFill>
                <a:effectLst/>
                <a:latin typeface="Cambria" panose="02040503050406030204" pitchFamily="18" charset="0"/>
                <a:ea typeface="+mn-ea"/>
                <a:cs typeface="+mn-cs"/>
              </a:rPr>
              <a:t>.” Thank you for joining me today. Let's get started! </a:t>
            </a:r>
            <a:endParaRPr lang="zh-CN" altLang="zh-CN" sz="11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1</a:t>
            </a:fld>
            <a:endParaRPr lang="zh-CN" altLang="en-US"/>
          </a:p>
        </p:txBody>
      </p:sp>
    </p:spTree>
    <p:extLst>
      <p:ext uri="{BB962C8B-B14F-4D97-AF65-F5344CB8AC3E}">
        <p14:creationId xmlns:p14="http://schemas.microsoft.com/office/powerpoint/2010/main" val="132839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a:t>
            </a:r>
            <a:r>
              <a:rPr lang="zh-CN" altLang="en-US" dirty="0"/>
              <a:t> </a:t>
            </a:r>
            <a:r>
              <a:rPr lang="en-US" altLang="zh-CN" dirty="0"/>
              <a:t>we</a:t>
            </a:r>
            <a:r>
              <a:rPr lang="zh-CN" altLang="en-US" dirty="0"/>
              <a:t> </a:t>
            </a:r>
            <a:r>
              <a:rPr lang="en-US" altLang="zh-CN" dirty="0"/>
              <a:t>introduce</a:t>
            </a:r>
            <a:r>
              <a:rPr lang="zh-CN" altLang="en-US" dirty="0"/>
              <a:t> </a:t>
            </a:r>
            <a:r>
              <a:rPr lang="en-US" altLang="zh-CN" dirty="0"/>
              <a:t>the specific operations that interact with this data structure.</a:t>
            </a:r>
          </a:p>
          <a:p>
            <a:endParaRPr lang="en-US" altLang="zh-CN" dirty="0"/>
          </a:p>
          <a:p>
            <a:r>
              <a:rPr lang="en-US" altLang="zh-CN" dirty="0"/>
              <a:t>We start from the insertion Operation.</a:t>
            </a:r>
          </a:p>
          <a:p>
            <a:r>
              <a:rPr lang="en-US" altLang="zh-CN" sz="1200" b="0" i="0" kern="1200" dirty="0">
                <a:solidFill>
                  <a:schemeClr val="tx1"/>
                </a:solidFill>
                <a:effectLst/>
                <a:latin typeface="+mn-lt"/>
                <a:ea typeface="+mn-ea"/>
                <a:cs typeface="+mn-cs"/>
              </a:rPr>
              <a:t>When a new item shows up, it gets hashed into several lines, and each of these lines needs an update. Here, we're focusing on how the insertion operation for one of these lines works.</a:t>
            </a:r>
          </a:p>
          <a:p>
            <a:endParaRPr lang="en-US" altLang="zh-CN" dirty="0"/>
          </a:p>
          <a:p>
            <a:r>
              <a:rPr lang="en-US" altLang="zh-CN" sz="1200" b="0" i="0" kern="1200" dirty="0">
                <a:solidFill>
                  <a:schemeClr val="tx1"/>
                </a:solidFill>
                <a:effectLst/>
                <a:latin typeface="+mn-lt"/>
                <a:ea typeface="+mn-ea"/>
                <a:cs typeface="+mn-cs"/>
              </a:rPr>
              <a:t>First, let's say we're in the current sub-window, which we'll call 'n'. The counter that matches 'n mod (T+2)' is the pixel counter for this sub-window.</a:t>
            </a:r>
          </a:p>
          <a:p>
            <a:r>
              <a:rPr lang="en-US" altLang="zh-CN" sz="1200" b="0" i="0" kern="1200" dirty="0">
                <a:solidFill>
                  <a:schemeClr val="tx1"/>
                </a:solidFill>
                <a:effectLst/>
                <a:latin typeface="+mn-lt"/>
                <a:ea typeface="+mn-ea"/>
                <a:cs typeface="+mn-cs"/>
              </a:rPr>
              <a:t>We start by identifying the counter associated with the most recent sub-window, then we clear the following counter to get ready for the upcoming sub-window, which will be 'n+1'. After that, we increase the shutter counter 'S' by one. If 'S' reaches 'C^Z', it means the total remainders are enough to cause an increase in the floating-point significant digit. In this case, we clear 'S' and increase the pixel counter of the current sub-window.</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Remember how we mentioned that the size of each pixel counter is 'l' bits? When its value hits '2^l', it's reached its max. When that happens, we need to zoom out: we increase 'Z' by one, and all pixel counters are divided by 'c' to prevent them from overflowing.</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At the end of a sub-window, the shutter counter 'S' doesn't get emptied. Its value will be passed on to the next window. This way, the shutter counter 'S' effectively shifts some of the frequency from its current sub-window to the future windows.</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10</a:t>
            </a:fld>
            <a:endParaRPr lang="zh-CN" altLang="en-US"/>
          </a:p>
        </p:txBody>
      </p:sp>
    </p:spTree>
    <p:extLst>
      <p:ext uri="{BB962C8B-B14F-4D97-AF65-F5344CB8AC3E}">
        <p14:creationId xmlns:p14="http://schemas.microsoft.com/office/powerpoint/2010/main" val="4085248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The **Zoom-in Operation** is like doing the opposite of the Zoom-out operation.</a:t>
            </a:r>
          </a:p>
          <a:p>
            <a:endParaRPr lang="en-US" altLang="zh-CN" dirty="0"/>
          </a:p>
          <a:p>
            <a:r>
              <a:rPr lang="en-US" altLang="zh-CN" dirty="0"/>
              <a:t>When we see that every pixel counter's value stays below \( 2^l \) divided by c, we can multiply each one by c without the worry of overflows. After that, we decrement the value of the zooming counter Z. This helps us make our recordings more detailed, especially when the numbers start to go down.</a:t>
            </a:r>
          </a:p>
          <a:p>
            <a:endParaRPr lang="en-US" altLang="zh-CN" dirty="0"/>
          </a:p>
          <a:p>
            <a:r>
              <a:rPr lang="en-US" altLang="zh-CN" dirty="0"/>
              <a:t>Some people might worry about how long these checks take. They might think that these steps will take too much time. But in practice, we can make them work fast. For example, we don't have to check all the time; we can just do it only when both the zero counter is reset and the reset value meets certain rules. This way, we can keep things correct and fast.</a:t>
            </a:r>
          </a:p>
          <a:p>
            <a:endParaRPr lang="en-US" altLang="zh-CN" dirty="0"/>
          </a:p>
          <a:p>
            <a:endParaRPr lang="en-US" altLang="zh-CN"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11</a:t>
            </a:fld>
            <a:endParaRPr lang="zh-CN" altLang="en-US"/>
          </a:p>
        </p:txBody>
      </p:sp>
    </p:spTree>
    <p:extLst>
      <p:ext uri="{BB962C8B-B14F-4D97-AF65-F5344CB8AC3E}">
        <p14:creationId xmlns:p14="http://schemas.microsoft.com/office/powerpoint/2010/main" val="337064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illustrated example, let's imagine the diagram showing different pixel counters in sequence. The present moment is aligned with pixel counter 4. The previous time window corresponds to pixel counter 3, and the pattern continues backward.</a:t>
            </a:r>
          </a:p>
          <a:p>
            <a:endParaRPr lang="en-US" altLang="zh-CN" dirty="0"/>
          </a:p>
          <a:p>
            <a:r>
              <a:rPr lang="en-US" altLang="zh-CN" dirty="0"/>
              <a:t>Now, as data flows in and a new item causes the value within pixel counter 4 to hit 256, we're faced with an overflow situation. To counteract this and to prevent potential overflow in other pixel counters as well, every pixel counter is divided by 2. Following this division, the zooming counter Z is incremented to adjust for the change in scale. This ensures that our structure remains accurate and efficient in representing the data even as frequencies change.</a:t>
            </a:r>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12</a:t>
            </a:fld>
            <a:endParaRPr lang="zh-CN" altLang="en-US"/>
          </a:p>
        </p:txBody>
      </p:sp>
    </p:spTree>
    <p:extLst>
      <p:ext uri="{BB962C8B-B14F-4D97-AF65-F5344CB8AC3E}">
        <p14:creationId xmlns:p14="http://schemas.microsoft.com/office/powerpoint/2010/main" val="152934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discern the frequencies within each window, we resort to the floating-point representation, which yields \( fi \). </a:t>
            </a:r>
          </a:p>
          <a:p>
            <a:endParaRPr lang="en-US" altLang="zh-CN" dirty="0"/>
          </a:p>
          <a:p>
            <a:r>
              <a:rPr lang="en-US" altLang="zh-CN" dirty="0"/>
              <a:t>The cumulative frequency within the sliding window can be estimated by the sum of three parts:</a:t>
            </a:r>
          </a:p>
          <a:p>
            <a:endParaRPr lang="en-US" altLang="zh-CN" dirty="0"/>
          </a:p>
          <a:p>
            <a:r>
              <a:rPr lang="en-US" altLang="zh-CN" dirty="0"/>
              <a:t>1. The first segment is S, which is the remainder.</a:t>
            </a:r>
          </a:p>
          <a:p>
            <a:r>
              <a:rPr lang="en-US" altLang="zh-CN" dirty="0"/>
              <a:t>2. The next segment is the aggregate of \( fi \) for the latest T sub-windows.</a:t>
            </a:r>
          </a:p>
          <a:p>
            <a:r>
              <a:rPr lang="en-US" altLang="zh-CN" dirty="0"/>
              <a:t>3. Lastly, the term \( delta f \) indicates the frequency within the section demarcated in red. This section illustrates the overlap of the sliding window with the T+1-th window.</a:t>
            </a:r>
          </a:p>
          <a:p>
            <a:endParaRPr lang="en-US" altLang="zh-CN" dirty="0"/>
          </a:p>
          <a:p>
            <a:r>
              <a:rPr lang="en-US" altLang="zh-CN" dirty="0"/>
              <a:t>To compute \( delta f \), we can use one of three distinct strategies:</a:t>
            </a:r>
          </a:p>
          <a:p>
            <a:endParaRPr lang="en-US" altLang="zh-CN" dirty="0"/>
          </a:p>
          <a:p>
            <a:r>
              <a:rPr lang="en-US" altLang="zh-CN" dirty="0"/>
              <a:t>1. **Linear Approximation**: If the primary objective is high accuracy, the linear approximation method is apt. Through this approach, the frequency is deduced based on the fraction of the segment that's overlapped.</a:t>
            </a:r>
          </a:p>
          <a:p>
            <a:endParaRPr lang="en-US" altLang="zh-CN" dirty="0"/>
          </a:p>
          <a:p>
            <a:r>
              <a:rPr lang="en-US" altLang="zh-CN" dirty="0"/>
              <a:t>2. **Overestimation**: If the aim is to ensure a conservative overestimation, one can simply incorporate the full frequency of the T+1-th window. </a:t>
            </a:r>
          </a:p>
          <a:p>
            <a:endParaRPr lang="en-US" altLang="zh-CN" dirty="0"/>
          </a:p>
          <a:p>
            <a:r>
              <a:rPr lang="en-US" altLang="zh-CN" dirty="0"/>
              <a:t>3. **Underestimation**:  For an underestimation, the most recent non-zero frequency is subtracted. This action is carried out to mitigate the residual effects birthed by remainders and scaling adjustments.</a:t>
            </a:r>
          </a:p>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13</a:t>
            </a:fld>
            <a:endParaRPr lang="zh-CN" altLang="en-US"/>
          </a:p>
        </p:txBody>
      </p:sp>
    </p:spTree>
    <p:extLst>
      <p:ext uri="{BB962C8B-B14F-4D97-AF65-F5344CB8AC3E}">
        <p14:creationId xmlns:p14="http://schemas.microsoft.com/office/powerpoint/2010/main" val="356434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a:t>
            </a:r>
            <a:r>
              <a:rPr lang="en-US" altLang="zh-CN" dirty="0" err="1"/>
              <a:t>MicroSketch</a:t>
            </a:r>
            <a:r>
              <a:rPr lang="en-US" altLang="zh-CN" dirty="0"/>
              <a:t> offers versatile integration capabilities, making it seamlessly adaptable with a variety of existing algorithms. By substituting their conventional counting mechanisms with our technology, these algorithms are instantly upgraded to support sliding window functionality. </a:t>
            </a:r>
          </a:p>
          <a:p>
            <a:endParaRPr lang="en-US" altLang="zh-CN" dirty="0"/>
          </a:p>
          <a:p>
            <a:r>
              <a:rPr lang="en-US" altLang="zh-CN" dirty="0"/>
              <a:t>A prime example of such integration is its applicability within the CM sketch. But the potential doesn't stop there. </a:t>
            </a:r>
          </a:p>
          <a:p>
            <a:r>
              <a:rPr lang="en-US" altLang="zh-CN" dirty="0"/>
              <a:t>The </a:t>
            </a:r>
            <a:r>
              <a:rPr lang="en-US" altLang="zh-CN" dirty="0" err="1"/>
              <a:t>MicroSketch</a:t>
            </a:r>
            <a:r>
              <a:rPr lang="en-US" altLang="zh-CN" dirty="0"/>
              <a:t> can also be combined with other approximate, such as the CU sketch and Heavy Guardian. </a:t>
            </a:r>
          </a:p>
          <a:p>
            <a:r>
              <a:rPr lang="en-US" altLang="zh-CN" dirty="0"/>
              <a:t>With this enhanced capability, not only can we provide high-accuracy frequency estimations within a sliding window, but we can also find the top-k frequent items and the top-k heavy changes</a:t>
            </a:r>
          </a:p>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14</a:t>
            </a:fld>
            <a:endParaRPr lang="zh-CN" altLang="en-US"/>
          </a:p>
        </p:txBody>
      </p:sp>
    </p:spTree>
    <p:extLst>
      <p:ext uri="{BB962C8B-B14F-4D97-AF65-F5344CB8AC3E}">
        <p14:creationId xmlns:p14="http://schemas.microsoft.com/office/powerpoint/2010/main" val="456257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tasks related to frequency estimation, our experiments showed that we improved accuracy by almost ten times, while maintaining the same memory usage. We benchmarked our method against others in the field, such as Sliding Sketch, ECM, and SHE. Our strategy stood out and demonstrated its efficiency in both count-based and time-based sliding window definitions. When tested across various datasets, we observed consistent and promising results.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15</a:t>
            </a:fld>
            <a:endParaRPr lang="zh-CN" altLang="en-US"/>
          </a:p>
        </p:txBody>
      </p:sp>
    </p:spTree>
    <p:extLst>
      <p:ext uri="{BB962C8B-B14F-4D97-AF65-F5344CB8AC3E}">
        <p14:creationId xmlns:p14="http://schemas.microsoft.com/office/powerpoint/2010/main" val="26378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Through efficient code implementation, our algorithm demonstrates enhanced speed compared to existing solutions.</a:t>
            </a:r>
          </a:p>
        </p:txBody>
      </p:sp>
      <p:sp>
        <p:nvSpPr>
          <p:cNvPr id="4" name="灯片编号占位符 3"/>
          <p:cNvSpPr>
            <a:spLocks noGrp="1"/>
          </p:cNvSpPr>
          <p:nvPr>
            <p:ph type="sldNum" sz="quarter" idx="10"/>
          </p:nvPr>
        </p:nvSpPr>
        <p:spPr/>
        <p:txBody>
          <a:bodyPr/>
          <a:lstStyle/>
          <a:p>
            <a:fld id="{C2A75D99-2AE7-49F1-BB03-59E2BF5579C1}" type="slidenum">
              <a:rPr lang="zh-CN" altLang="en-US" smtClean="0"/>
              <a:t>16</a:t>
            </a:fld>
            <a:endParaRPr lang="zh-CN" altLang="en-US"/>
          </a:p>
        </p:txBody>
      </p:sp>
    </p:spTree>
    <p:extLst>
      <p:ext uri="{BB962C8B-B14F-4D97-AF65-F5344CB8AC3E}">
        <p14:creationId xmlns:p14="http://schemas.microsoft.com/office/powerpoint/2010/main" val="278391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Regarding the task of identifying the top-k frequent items within a sliding window, our algorithm exhibited commendable accuracy. By integrating our techniques into Heavy </a:t>
            </a:r>
            <a:r>
              <a:rPr lang="en-US" altLang="zh-CN" sz="1200" b="0" i="0" kern="1200" dirty="0" err="1">
                <a:solidFill>
                  <a:schemeClr val="tx1"/>
                </a:solidFill>
                <a:effectLst/>
                <a:latin typeface="+mn-lt"/>
                <a:ea typeface="+mn-ea"/>
                <a:cs typeface="+mn-cs"/>
              </a:rPr>
              <a:t>Guradian</a:t>
            </a:r>
            <a:r>
              <a:rPr lang="en-US" altLang="zh-CN" sz="1200" b="0" i="0" kern="1200" dirty="0">
                <a:solidFill>
                  <a:schemeClr val="tx1"/>
                </a:solidFill>
                <a:effectLst/>
                <a:latin typeface="+mn-lt"/>
                <a:ea typeface="+mn-ea"/>
                <a:cs typeface="+mn-cs"/>
              </a:rPr>
              <a:t> and </a:t>
            </a:r>
            <a:r>
              <a:rPr lang="en-US" altLang="zh-CN" sz="1200" b="0" i="0" kern="1200" dirty="0" err="1">
                <a:solidFill>
                  <a:schemeClr val="tx1"/>
                </a:solidFill>
                <a:effectLst/>
                <a:latin typeface="+mn-lt"/>
                <a:ea typeface="+mn-ea"/>
                <a:cs typeface="+mn-cs"/>
              </a:rPr>
              <a:t>SpaceSaving</a:t>
            </a:r>
            <a:r>
              <a:rPr lang="en-US" altLang="zh-CN" sz="1200" b="0" i="0" kern="1200" dirty="0">
                <a:solidFill>
                  <a:schemeClr val="tx1"/>
                </a:solidFill>
                <a:effectLst/>
                <a:latin typeface="+mn-lt"/>
                <a:ea typeface="+mn-ea"/>
                <a:cs typeface="+mn-cs"/>
              </a:rPr>
              <a:t>, both algorithms were augmented to detect within sliding windows, whereas they were originally designed solely for fixed windows.</a:t>
            </a:r>
          </a:p>
        </p:txBody>
      </p:sp>
      <p:sp>
        <p:nvSpPr>
          <p:cNvPr id="4" name="灯片编号占位符 3"/>
          <p:cNvSpPr>
            <a:spLocks noGrp="1"/>
          </p:cNvSpPr>
          <p:nvPr>
            <p:ph type="sldNum" sz="quarter" idx="10"/>
          </p:nvPr>
        </p:nvSpPr>
        <p:spPr/>
        <p:txBody>
          <a:bodyPr/>
          <a:lstStyle/>
          <a:p>
            <a:fld id="{C2A75D99-2AE7-49F1-BB03-59E2BF5579C1}" type="slidenum">
              <a:rPr lang="zh-CN" altLang="en-US" smtClean="0"/>
              <a:t>17</a:t>
            </a:fld>
            <a:endParaRPr lang="zh-CN" altLang="en-US"/>
          </a:p>
        </p:txBody>
      </p:sp>
    </p:spTree>
    <p:extLst>
      <p:ext uri="{BB962C8B-B14F-4D97-AF65-F5344CB8AC3E}">
        <p14:creationId xmlns:p14="http://schemas.microsoft.com/office/powerpoint/2010/main" val="769561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Furthermore, our algorithm can also find the top-k heavy changes within sliding windows.</a:t>
            </a:r>
          </a:p>
        </p:txBody>
      </p:sp>
      <p:sp>
        <p:nvSpPr>
          <p:cNvPr id="4" name="灯片编号占位符 3"/>
          <p:cNvSpPr>
            <a:spLocks noGrp="1"/>
          </p:cNvSpPr>
          <p:nvPr>
            <p:ph type="sldNum" sz="quarter" idx="10"/>
          </p:nvPr>
        </p:nvSpPr>
        <p:spPr/>
        <p:txBody>
          <a:bodyPr/>
          <a:lstStyle/>
          <a:p>
            <a:fld id="{C2A75D99-2AE7-49F1-BB03-59E2BF5579C1}" type="slidenum">
              <a:rPr lang="zh-CN" altLang="en-US" smtClean="0"/>
              <a:t>18</a:t>
            </a:fld>
            <a:endParaRPr lang="zh-CN" altLang="en-US"/>
          </a:p>
        </p:txBody>
      </p:sp>
    </p:spTree>
    <p:extLst>
      <p:ext uri="{BB962C8B-B14F-4D97-AF65-F5344CB8AC3E}">
        <p14:creationId xmlns:p14="http://schemas.microsoft.com/office/powerpoint/2010/main" val="572994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dirty="0"/>
              <a:t>In conclusion, we explore the frequency estimation in sliding windows, and improve its accuracy under the same memory. Our </a:t>
            </a:r>
            <a:r>
              <a:rPr lang="en-US" altLang="zh-CN" sz="1200" b="0" i="0" kern="1200" dirty="0">
                <a:solidFill>
                  <a:schemeClr val="tx1"/>
                </a:solidFill>
                <a:effectLst/>
                <a:latin typeface="+mn-lt"/>
                <a:ea typeface="+mn-ea"/>
                <a:cs typeface="+mn-cs"/>
              </a:rPr>
              <a:t>key insight is the similarity of counter values across different sub-windows. </a:t>
            </a:r>
            <a:endParaRPr lang="en-US" altLang="zh-CN" dirty="0"/>
          </a:p>
          <a:p>
            <a:pPr lvl="1"/>
            <a:endParaRPr lang="en-US" altLang="zh-CN" dirty="0"/>
          </a:p>
          <a:p>
            <a:pPr lvl="1"/>
            <a:r>
              <a:rPr lang="en-US" altLang="zh-CN" dirty="0"/>
              <a:t>Thank you for your attention! </a:t>
            </a:r>
          </a:p>
          <a:p>
            <a:pPr lvl="1"/>
            <a:r>
              <a:rPr lang="en-US" altLang="zh-CN" dirty="0"/>
              <a:t>Questions are welcome!</a:t>
            </a:r>
            <a:endParaRPr lang="zh-CN" altLang="en-US"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19</a:t>
            </a:fld>
            <a:endParaRPr lang="zh-CN" altLang="en-US"/>
          </a:p>
        </p:txBody>
      </p:sp>
    </p:spTree>
    <p:extLst>
      <p:ext uri="{BB962C8B-B14F-4D97-AF65-F5344CB8AC3E}">
        <p14:creationId xmlns:p14="http://schemas.microsoft.com/office/powerpoint/2010/main" val="303266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today's digital era, vast volumes of data are generated in real-time. When sequenced chronologically, these form what we term as data streams. For various tasks that have pressing real-time demands, data analysts are tasked with processing these streams instantaneously.</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Our research concentrates on one of the most foundational tasks in data stream processing: frequency estimation. Simply put, it means counting how many times each item appears.</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Many classical approaches aim to estimate frequencies across the whole data stream or over a fixed time range. However, our attention is on a more time-sensitive model called the sliding window. As time advances, this sliding window shifts to include the most recent item. The window's size can be determined based on actual elapsed time or by the number of contained items.</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Our illustration offers a glimpse into this concept: the input is a data stream, with each data item associated with an ID. Within the depiction is a sliding window that encapsulates nine items. As each new item emerges, the window adjusts by eliminating the oldest item. At any moment, a user might inquire about the frequency of a specific ID. </a:t>
            </a:r>
          </a:p>
          <a:p>
            <a:r>
              <a:rPr lang="en-US" altLang="zh-CN" sz="1200" b="0" i="0" kern="1200" dirty="0">
                <a:solidFill>
                  <a:schemeClr val="tx1"/>
                </a:solidFill>
                <a:effectLst/>
                <a:latin typeface="+mn-lt"/>
                <a:ea typeface="+mn-ea"/>
                <a:cs typeface="+mn-cs"/>
              </a:rPr>
              <a:t>Our goal is to design a data structure adept at monitoring the frequencies of items within the sliding window in real-time.</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We are striving to craft an algorithm for sliding window frequency estimation that, under equivalent memory overheads, improves the accuracy of existing solutions.</a:t>
            </a:r>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2</a:t>
            </a:fld>
            <a:endParaRPr lang="zh-CN" altLang="en-US"/>
          </a:p>
        </p:txBody>
      </p:sp>
    </p:spTree>
    <p:extLst>
      <p:ext uri="{BB962C8B-B14F-4D97-AF65-F5344CB8AC3E}">
        <p14:creationId xmlns:p14="http://schemas.microsoft.com/office/powerpoint/2010/main" val="44324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21</a:t>
            </a:fld>
            <a:endParaRPr lang="zh-CN" altLang="en-US"/>
          </a:p>
        </p:txBody>
      </p:sp>
    </p:spTree>
    <p:extLst>
      <p:ext uri="{BB962C8B-B14F-4D97-AF65-F5344CB8AC3E}">
        <p14:creationId xmlns:p14="http://schemas.microsoft.com/office/powerpoint/2010/main" val="2860208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22</a:t>
            </a:fld>
            <a:endParaRPr lang="zh-CN" altLang="en-US"/>
          </a:p>
        </p:txBody>
      </p:sp>
    </p:spTree>
    <p:extLst>
      <p:ext uri="{BB962C8B-B14F-4D97-AF65-F5344CB8AC3E}">
        <p14:creationId xmlns:p14="http://schemas.microsoft.com/office/powerpoint/2010/main" val="2460642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23</a:t>
            </a:fld>
            <a:endParaRPr lang="zh-CN" altLang="en-US"/>
          </a:p>
        </p:txBody>
      </p:sp>
    </p:spTree>
    <p:extLst>
      <p:ext uri="{BB962C8B-B14F-4D97-AF65-F5344CB8AC3E}">
        <p14:creationId xmlns:p14="http://schemas.microsoft.com/office/powerpoint/2010/main" val="3334946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24</a:t>
            </a:fld>
            <a:endParaRPr lang="zh-CN" altLang="en-US"/>
          </a:p>
        </p:txBody>
      </p:sp>
    </p:spTree>
    <p:extLst>
      <p:ext uri="{BB962C8B-B14F-4D97-AF65-F5344CB8AC3E}">
        <p14:creationId xmlns:p14="http://schemas.microsoft.com/office/powerpoint/2010/main" val="809046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25</a:t>
            </a:fld>
            <a:endParaRPr lang="zh-CN" altLang="en-US"/>
          </a:p>
        </p:txBody>
      </p:sp>
    </p:spTree>
    <p:extLst>
      <p:ext uri="{BB962C8B-B14F-4D97-AF65-F5344CB8AC3E}">
        <p14:creationId xmlns:p14="http://schemas.microsoft.com/office/powerpoint/2010/main" val="86888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Before we go further, let's introduce a basic and effective counting algorithm. If we want to estimate frequencies over the whole data stream instead of just the sliding window, we can use a popular tool known as the Count-Min Sketch. Think of it as a counter list that can do two things: insert an item and query its frequency.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Every time we insert an item, we calculate three hash values and increase three counters based on those values. If you want to know the frequency of an item, you'd look at the smallest number among the three counters – that's your answer.</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However, this algorithm isn't ready for sliding windows. Why? Because it's good at inserting items but can't remove old ones, especially those that move out of the sliding window as time goes on.</a:t>
            </a:r>
          </a:p>
          <a:p>
            <a:r>
              <a:rPr lang="en-US" altLang="zh-CN" sz="1200" b="0" i="0" kern="1200" dirty="0">
                <a:solidFill>
                  <a:schemeClr val="tx1"/>
                </a:solidFill>
                <a:effectLst/>
                <a:latin typeface="+mn-lt"/>
                <a:ea typeface="+mn-ea"/>
                <a:cs typeface="+mn-cs"/>
              </a:rPr>
              <a:t>-------------------------------------------</a:t>
            </a:r>
          </a:p>
          <a:p>
            <a:endParaRPr lang="en-US" altLang="zh-CN"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3</a:t>
            </a:fld>
            <a:endParaRPr lang="zh-CN" altLang="en-US"/>
          </a:p>
        </p:txBody>
      </p:sp>
    </p:spTree>
    <p:extLst>
      <p:ext uri="{BB962C8B-B14F-4D97-AF65-F5344CB8AC3E}">
        <p14:creationId xmlns:p14="http://schemas.microsoft.com/office/powerpoint/2010/main" val="5786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Indeed, the state-of-the-art (SOTA) approach for sliding window estimates has some limitations. The method involves breaking down the timeline into multiple fixed-size windows and maintaining a count-min sketch for each. To calculate the frequency within the sliding window, the estimated results from the most recent fixed windows are summed up.</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An example of this approach is the Sliding Sketch method, which was presented at KDD in 2020. But, in our observation, it doesn't make the best use of space and it's not that precise. The issue lies in the fact that when there's only so much space available, it maintains multiple sketches separately. This makes each sketch narrower and there's a higher chance that hash values will overlap. This eventually makes the algorithm less accurate. Our aim is to improve on this, by making better use of space and achieving higher precision with the same amount of total space.</a:t>
            </a:r>
          </a:p>
          <a:p>
            <a:endParaRPr lang="en-US" altLang="zh-CN"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4</a:t>
            </a:fld>
            <a:endParaRPr lang="zh-CN" altLang="en-US"/>
          </a:p>
        </p:txBody>
      </p:sp>
    </p:spTree>
    <p:extLst>
      <p:ext uri="{BB962C8B-B14F-4D97-AF65-F5344CB8AC3E}">
        <p14:creationId xmlns:p14="http://schemas.microsoft.com/office/powerpoint/2010/main" val="194626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Our key insight revolves around leveraging the similarity of counter values across different sketches. When they use the same hash functions, an item that's frequently present in multiple sub-windows gets hashed to the same position in different sketches. The counter values at these identical positions show certain similarities.</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For instance, if item A pops up a lot, its frequency will be high across various sub-windows. This means that many of its hashed counters will have relatively big numbers. Other counters, which don't get hit by high-frequency items, will have much smaller values. If we set all counters to be large, it would waste storage space.</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Building on this observation about counter similarity, we've developed a dynamic counter compression technique.</a:t>
            </a:r>
          </a:p>
          <a:p>
            <a:endParaRPr lang="en-US" altLang="zh-CN"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2A75D99-2AE7-49F1-BB03-59E2BF5579C1}" type="slidenum">
              <a:rPr lang="zh-CN" altLang="en-US" smtClean="0"/>
              <a:t>5</a:t>
            </a:fld>
            <a:endParaRPr lang="zh-CN" altLang="en-US"/>
          </a:p>
        </p:txBody>
      </p:sp>
    </p:spTree>
    <p:extLst>
      <p:ext uri="{BB962C8B-B14F-4D97-AF65-F5344CB8AC3E}">
        <p14:creationId xmlns:p14="http://schemas.microsoft.com/office/powerpoint/2010/main" val="168678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solution we present in this paper is called </a:t>
            </a:r>
            <a:r>
              <a:rPr lang="en-US" altLang="zh-CN" sz="1200" b="0" i="0" kern="1200" dirty="0" err="1">
                <a:solidFill>
                  <a:schemeClr val="tx1"/>
                </a:solidFill>
                <a:effectLst/>
                <a:latin typeface="+mn-lt"/>
                <a:ea typeface="+mn-ea"/>
                <a:cs typeface="+mn-cs"/>
              </a:rPr>
              <a:t>MicroscopeSketch</a:t>
            </a:r>
            <a:r>
              <a:rPr lang="en-US" altLang="zh-CN" sz="1200" b="0" i="0" kern="1200" dirty="0">
                <a:solidFill>
                  <a:schemeClr val="tx1"/>
                </a:solidFill>
                <a:effectLst/>
                <a:latin typeface="+mn-lt"/>
                <a:ea typeface="+mn-ea"/>
                <a:cs typeface="+mn-cs"/>
              </a:rPr>
              <a:t>, which is anchored around the key technique called Adaptive Zooming. It employs the floating-point representation to condense similar counters efficiently.</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Our first move is to sort out and rearrange these counters. We find the counters that occupy the same positions across the sketches for each sub-window, then we store these counters sequentially. We change the storage method from "Column First" to "Row First", as shown in the figure. This way, counters that have the same index in different sketches are lined up next to each other, since they're likely to be similar.</a:t>
            </a:r>
            <a:endParaRPr lang="en-US" altLang="zh-CN" b="1" dirty="0">
              <a:solidFill>
                <a:srgbClr val="000000"/>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2A75D99-2AE7-49F1-BB03-59E2BF5579C1}" type="slidenum">
              <a:rPr lang="zh-CN" altLang="en-US" smtClean="0"/>
              <a:t>6</a:t>
            </a:fld>
            <a:endParaRPr lang="zh-CN" altLang="en-US"/>
          </a:p>
        </p:txBody>
      </p:sp>
    </p:spTree>
    <p:extLst>
      <p:ext uri="{BB962C8B-B14F-4D97-AF65-F5344CB8AC3E}">
        <p14:creationId xmlns:p14="http://schemas.microsoft.com/office/powerpoint/2010/main" val="319111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For every row of counters, we introduce a novel representation method that draws on floating-point numbers. Every counter within the sketch is characterized as a product of "a" and "c" raised to the exponent "b". </a:t>
            </a:r>
          </a:p>
          <a:p>
            <a:r>
              <a:rPr lang="en-US" altLang="zh-CN" sz="1200" b="0" i="0" kern="1200" dirty="0">
                <a:solidFill>
                  <a:schemeClr val="tx1"/>
                </a:solidFill>
                <a:effectLst/>
                <a:latin typeface="+mn-lt"/>
                <a:ea typeface="+mn-ea"/>
                <a:cs typeface="+mn-cs"/>
              </a:rPr>
              <a:t>Here, "a" represents the significant digit of the floating-point number, with each sub-window having its unique significant digit. "b" serves as the exponent and remains consistent across all sub-windows, while "c" is a predetermined constant.</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 size of the exponent "b" can be dynamically modulated based on the magnitude of the frequency, facilitating a more accurate estimation.</a:t>
            </a:r>
          </a:p>
          <a:p>
            <a:endParaRPr lang="en-US" altLang="zh-CN" b="1" dirty="0">
              <a:solidFill>
                <a:srgbClr val="000000"/>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2A75D99-2AE7-49F1-BB03-59E2BF5579C1}" type="slidenum">
              <a:rPr lang="zh-CN" altLang="en-US" smtClean="0"/>
              <a:t>7</a:t>
            </a:fld>
            <a:endParaRPr lang="zh-CN" altLang="en-US"/>
          </a:p>
        </p:txBody>
      </p:sp>
    </p:spTree>
    <p:extLst>
      <p:ext uri="{BB962C8B-B14F-4D97-AF65-F5344CB8AC3E}">
        <p14:creationId xmlns:p14="http://schemas.microsoft.com/office/powerpoint/2010/main" val="384610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Alright, let‘s dive a bit deeper into the specifics of how this data structure is put together.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Let's visualize our sliding window as having a size of W. This window is exactly the sum of T sub-windows. The first thing we do is use T+2 pixel counters to capture the information from the most recent T+2 sub-windows. What we're really recording here is the value ‘a’. It requires l bits, usually sitting at 4 bits, which is quite a bit less than the 32 bits typically used in conventional sketches.</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Next up, we bring in a zooming counter, Z. This one is here to keep track of the value of b. We've nicknamed it the "zooming counter" because when we adjust it, it can effectively perform a scaling function.</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Then, we employ a shutter counter, S. This counter is responsible for registering those leftovers that can't be fully represented by a floating point. This encompasses the remaining part from the counter of our current sub-window, as well as any leftovers from previous windows.</a:t>
            </a:r>
          </a:p>
          <a:p>
            <a:endParaRPr lang="en-US" altLang="zh-CN" sz="1200" dirty="0">
              <a:solidFill>
                <a:srgbClr val="000000"/>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2A75D99-2AE7-49F1-BB03-59E2BF5579C1}" type="slidenum">
              <a:rPr lang="zh-CN" altLang="en-US" smtClean="0"/>
              <a:t>8</a:t>
            </a:fld>
            <a:endParaRPr lang="zh-CN" altLang="en-US"/>
          </a:p>
        </p:txBody>
      </p:sp>
    </p:spTree>
    <p:extLst>
      <p:ext uri="{BB962C8B-B14F-4D97-AF65-F5344CB8AC3E}">
        <p14:creationId xmlns:p14="http://schemas.microsoft.com/office/powerpoint/2010/main" val="234377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Now, you might be wondering: why, when our sliding window consists of T sub-windows, are we using T+2 pixel counters? Let me visualize this for you. Picture a series of blocks, with each representing a sub-window. Their positions are static; they don't slide over time. However, our focus, the sliding window, does move.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On the far right, a deep blue block represents the most recent sub-window. The present moment is somewhere in the midst of this block. Next to it, you see light blue blocks. These denote the windows that are currently overlapping with our sliding window W (we'll call these "active"). All but the oldest one on the far left are fully enclosed by the sliding window.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Now, a grey block to the left of the oldest light blue one. This signifies a sub-window that's no longer part of the sliding window. For recording purposes, we use T+2 pixel counters: T for the light blue windows, and one each for the deep blue and grey windows.</a:t>
            </a:r>
          </a:p>
          <a:p>
            <a:endParaRPr lang="en-US" altLang="zh-CN" sz="1200" b="0" i="0" kern="1200" dirty="0">
              <a:solidFill>
                <a:schemeClr val="tx1"/>
              </a:solidFill>
              <a:effectLst/>
              <a:latin typeface="+mn-lt"/>
              <a:ea typeface="+mn-ea"/>
              <a:cs typeface="+mn-cs"/>
            </a:endParaRPr>
          </a:p>
          <a:p>
            <a:endParaRPr lang="en-US" altLang="zh-CN" sz="1200" dirty="0">
              <a:solidFill>
                <a:srgbClr val="000000"/>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2A75D99-2AE7-49F1-BB03-59E2BF5579C1}" type="slidenum">
              <a:rPr lang="zh-CN" altLang="en-US" smtClean="0"/>
              <a:t>9</a:t>
            </a:fld>
            <a:endParaRPr lang="zh-CN" altLang="en-US"/>
          </a:p>
        </p:txBody>
      </p:sp>
    </p:spTree>
    <p:extLst>
      <p:ext uri="{BB962C8B-B14F-4D97-AF65-F5344CB8AC3E}">
        <p14:creationId xmlns:p14="http://schemas.microsoft.com/office/powerpoint/2010/main" val="1241085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3357217"/>
          </a:xfrm>
          <a:prstGeom prst="rect">
            <a:avLst/>
          </a:prstGeom>
        </p:spPr>
      </p:pic>
      <p:sp>
        <p:nvSpPr>
          <p:cNvPr id="4" name="矩形 3"/>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5410200" y="2670375"/>
            <a:ext cx="1371600" cy="1368402"/>
            <a:chOff x="2105799" y="20055838"/>
            <a:chExt cx="6748090" cy="6732363"/>
          </a:xfrm>
          <a:solidFill>
            <a:srgbClr val="8B0012">
              <a:alpha val="80000"/>
            </a:srgbClr>
          </a:solidFill>
        </p:grpSpPr>
        <p:sp>
          <p:nvSpPr>
            <p:cNvPr id="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9"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grpSp>
      <p:sp>
        <p:nvSpPr>
          <p:cNvPr id="36" name="文本占位符 35"/>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模板</a:t>
            </a:r>
          </a:p>
        </p:txBody>
      </p:sp>
      <p:sp>
        <p:nvSpPr>
          <p:cNvPr id="41" name="文本占位符 37"/>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
        <p:nvSpPr>
          <p:cNvPr id="3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p:cNvGrpSpPr/>
          <p:nvPr userDrawn="1"/>
        </p:nvGrpSpPr>
        <p:grpSpPr>
          <a:xfrm>
            <a:off x="528706" y="867990"/>
            <a:ext cx="2433027" cy="0"/>
            <a:chOff x="7460343" y="1311756"/>
            <a:chExt cx="2433027" cy="0"/>
          </a:xfrm>
        </p:grpSpPr>
        <p:cxnSp>
          <p:nvCxnSpPr>
            <p:cNvPr id="64" name="直接连接符 63"/>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71" name="文本框 70"/>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58"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
        <p:nvSpPr>
          <p:cNvPr id="2"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6" name="图片占位符 65"/>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9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6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p:nvPr>
        </p:nvSpPr>
        <p:spPr>
          <a:xfrm>
            <a:off x="2546350" y="1186670"/>
            <a:ext cx="6170930" cy="2242330"/>
          </a:xfrm>
        </p:spPr>
        <p:txBody>
          <a:bodyPr/>
          <a:lstStyle/>
          <a:p>
            <a:endParaRPr lang="zh-CN" altLang="en-US"/>
          </a:p>
        </p:txBody>
      </p:sp>
      <p:sp>
        <p:nvSpPr>
          <p:cNvPr id="3" name="图片占位符 2"/>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p:cNvSpPr>
            <a:spLocks noGrp="1"/>
          </p:cNvSpPr>
          <p:nvPr>
            <p:ph type="pic" sz="quarter" idx="13"/>
          </p:nvPr>
        </p:nvSpPr>
        <p:spPr>
          <a:xfrm>
            <a:off x="8839200" y="1186670"/>
            <a:ext cx="2499360" cy="4767090"/>
          </a:xfrm>
          <a:prstGeom prst="rect">
            <a:avLst/>
          </a:prstGeom>
        </p:spPr>
        <p:txBody>
          <a:bodyPr/>
          <a:lstStyle/>
          <a:p>
            <a:endParaRPr lang="zh-CN" altLang="en-US"/>
          </a:p>
        </p:txBody>
      </p:sp>
      <p:sp>
        <p:nvSpPr>
          <p:cNvPr id="6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pic>
        <p:nvPicPr>
          <p:cNvPr id="35" name="图形 34"/>
          <p:cNvPicPr>
            <a:picLocks noChangeAspect="1"/>
          </p:cNvPicPr>
          <p:nvPr userDrawn="1"/>
        </p:nvPicPr>
        <p:blipFill>
          <a:blip r:embed="rId2"/>
          <a:stretch>
            <a:fillRect/>
          </a:stretch>
        </p:blipFill>
        <p:spPr>
          <a:xfrm>
            <a:off x="-1601832" y="3365787"/>
            <a:ext cx="6665290" cy="4818286"/>
          </a:xfrm>
          <a:prstGeom prst="rect">
            <a:avLst/>
          </a:prstGeom>
        </p:spPr>
      </p:pic>
      <p:sp>
        <p:nvSpPr>
          <p:cNvPr id="7" name="矩形 6"/>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Microsoft YaHei"/>
                <a:cs typeface="+mn-ea"/>
                <a:sym typeface="+mn-lt"/>
              </a:endParaRPr>
            </a:p>
          </p:txBody>
        </p:sp>
      </p:grpSp>
      <p:sp>
        <p:nvSpPr>
          <p:cNvPr id="45" name="文本占位符 40"/>
          <p:cNvSpPr>
            <a:spLocks noGrp="1"/>
          </p:cNvSpPr>
          <p:nvPr>
            <p:ph type="body" sz="quarter" idx="10" hasCustomPrompt="1"/>
          </p:nvPr>
        </p:nvSpPr>
        <p:spPr>
          <a:xfrm>
            <a:off x="7114017" y="162954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6" name="文本占位符 40"/>
          <p:cNvSpPr>
            <a:spLocks noGrp="1"/>
          </p:cNvSpPr>
          <p:nvPr>
            <p:ph type="body" sz="quarter" idx="11" hasCustomPrompt="1"/>
          </p:nvPr>
        </p:nvSpPr>
        <p:spPr>
          <a:xfrm>
            <a:off x="7114017" y="271929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7" name="文本占位符 40"/>
          <p:cNvSpPr>
            <a:spLocks noGrp="1"/>
          </p:cNvSpPr>
          <p:nvPr>
            <p:ph type="body" sz="quarter" idx="12" hasCustomPrompt="1"/>
          </p:nvPr>
        </p:nvSpPr>
        <p:spPr>
          <a:xfrm>
            <a:off x="7114017" y="380905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50" name="文本框 49"/>
          <p:cNvSpPr txBox="1"/>
          <p:nvPr userDrawn="1"/>
        </p:nvSpPr>
        <p:spPr>
          <a:xfrm>
            <a:off x="6103369" y="1580994"/>
            <a:ext cx="882964"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p:cNvSpPr txBox="1"/>
          <p:nvPr userDrawn="1"/>
        </p:nvSpPr>
        <p:spPr>
          <a:xfrm>
            <a:off x="6103368" y="2664440"/>
            <a:ext cx="882965"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p:cNvSpPr txBox="1"/>
          <p:nvPr userDrawn="1"/>
        </p:nvSpPr>
        <p:spPr>
          <a:xfrm>
            <a:off x="6103369" y="3747886"/>
            <a:ext cx="882964"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grpSp>
        <p:nvGrpSpPr>
          <p:cNvPr id="56" name="组合 55"/>
          <p:cNvGrpSpPr/>
          <p:nvPr userDrawn="1"/>
        </p:nvGrpSpPr>
        <p:grpSpPr>
          <a:xfrm>
            <a:off x="2425132" y="3183822"/>
            <a:ext cx="1945700" cy="1941162"/>
            <a:chOff x="2105799" y="20055838"/>
            <a:chExt cx="6748090" cy="6732363"/>
          </a:xfrm>
          <a:solidFill>
            <a:schemeClr val="accent1"/>
          </a:solidFill>
        </p:grpSpPr>
        <p:sp>
          <p:nvSpPr>
            <p:cNvPr id="5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9"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Microsoft YaHei"/>
                <a:cs typeface="+mn-ea"/>
                <a:sym typeface="+mn-lt"/>
              </a:endParaRPr>
            </a:p>
          </p:txBody>
        </p:sp>
      </p:grpSp>
      <p:sp>
        <p:nvSpPr>
          <p:cNvPr id="40"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内容页-标题">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b="0">
                <a:solidFill>
                  <a:schemeClr val="accent5"/>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2808078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结尾">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sp>
        <p:nvSpPr>
          <p:cNvPr id="63" name="椭圆 62"/>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64" name="组合 63"/>
          <p:cNvGrpSpPr/>
          <p:nvPr/>
        </p:nvGrpSpPr>
        <p:grpSpPr>
          <a:xfrm>
            <a:off x="5317814" y="741574"/>
            <a:ext cx="1614432" cy="1610666"/>
            <a:chOff x="2105799" y="20055838"/>
            <a:chExt cx="6748090" cy="6732363"/>
          </a:xfrm>
          <a:solidFill>
            <a:schemeClr val="accent1"/>
          </a:solidFill>
        </p:grpSpPr>
        <p:sp>
          <p:nvSpPr>
            <p:cNvPr id="6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29"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0"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1"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2"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3"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4"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5"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6"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7"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8"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9"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0"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1"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2"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3"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4"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5"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6"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grpSp>
      <p:sp>
        <p:nvSpPr>
          <p:cNvPr id="147" name="标题 1"/>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B060402020209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defRPr/>
            </a:pPr>
            <a:r>
              <a:rPr lang="zh-CN" altLang="en-US" dirty="0"/>
              <a:t>单击此处编辑结束语</a:t>
            </a:r>
          </a:p>
        </p:txBody>
      </p:sp>
      <p:sp>
        <p:nvSpPr>
          <p:cNvPr id="148" name="副标题 2"/>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B060402020209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
        <p:nvSpPr>
          <p:cNvPr id="30"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2423998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3357217"/>
          </a:xfrm>
          <a:prstGeom prst="rect">
            <a:avLst/>
          </a:prstGeom>
        </p:spPr>
      </p:pic>
      <p:sp>
        <p:nvSpPr>
          <p:cNvPr id="4" name="矩形 3"/>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5410200" y="2670375"/>
            <a:ext cx="1371600" cy="1368402"/>
            <a:chOff x="2105799" y="20055838"/>
            <a:chExt cx="6748090" cy="6732363"/>
          </a:xfrm>
          <a:solidFill>
            <a:srgbClr val="8B0012">
              <a:alpha val="80000"/>
            </a:srgbClr>
          </a:solidFill>
        </p:grpSpPr>
        <p:sp>
          <p:nvSpPr>
            <p:cNvPr id="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9"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grpSp>
      <p:sp>
        <p:nvSpPr>
          <p:cNvPr id="36" name="文本占位符 35"/>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模板</a:t>
            </a:r>
          </a:p>
        </p:txBody>
      </p:sp>
      <p:sp>
        <p:nvSpPr>
          <p:cNvPr id="41" name="文本占位符 37"/>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
        <p:nvSpPr>
          <p:cNvPr id="3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pic>
        <p:nvPicPr>
          <p:cNvPr id="35" name="图形 34"/>
          <p:cNvPicPr>
            <a:picLocks noChangeAspect="1"/>
          </p:cNvPicPr>
          <p:nvPr userDrawn="1"/>
        </p:nvPicPr>
        <p:blipFill>
          <a:blip r:embed="rId2"/>
          <a:stretch>
            <a:fillRect/>
          </a:stretch>
        </p:blipFill>
        <p:spPr>
          <a:xfrm>
            <a:off x="-1601832" y="3365787"/>
            <a:ext cx="6665290" cy="4818286"/>
          </a:xfrm>
          <a:prstGeom prst="rect">
            <a:avLst/>
          </a:prstGeom>
        </p:spPr>
      </p:pic>
      <p:sp>
        <p:nvSpPr>
          <p:cNvPr id="7" name="矩形 6"/>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Microsoft YaHei"/>
                <a:cs typeface="+mn-ea"/>
                <a:sym typeface="+mn-lt"/>
              </a:endParaRPr>
            </a:p>
          </p:txBody>
        </p:sp>
      </p:grpSp>
      <p:sp>
        <p:nvSpPr>
          <p:cNvPr id="45" name="文本占位符 40"/>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6" name="文本占位符 40"/>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7" name="文本占位符 40"/>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9" name="文本占位符 40"/>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50" name="文本框 49"/>
          <p:cNvSpPr txBox="1"/>
          <p:nvPr userDrawn="1"/>
        </p:nvSpPr>
        <p:spPr>
          <a:xfrm>
            <a:off x="6814865" y="1512604"/>
            <a:ext cx="790891"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p:cNvSpPr txBox="1"/>
          <p:nvPr userDrawn="1"/>
        </p:nvSpPr>
        <p:spPr>
          <a:xfrm>
            <a:off x="6814865" y="2596050"/>
            <a:ext cx="882965"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p:cNvSpPr txBox="1"/>
          <p:nvPr userDrawn="1"/>
        </p:nvSpPr>
        <p:spPr>
          <a:xfrm>
            <a:off x="6814866" y="3679496"/>
            <a:ext cx="882964"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p:cNvSpPr txBox="1"/>
          <p:nvPr userDrawn="1"/>
        </p:nvSpPr>
        <p:spPr>
          <a:xfrm>
            <a:off x="6814866" y="4762941"/>
            <a:ext cx="882964"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grpSp>
        <p:nvGrpSpPr>
          <p:cNvPr id="56" name="组合 55"/>
          <p:cNvGrpSpPr/>
          <p:nvPr userDrawn="1"/>
        </p:nvGrpSpPr>
        <p:grpSpPr>
          <a:xfrm>
            <a:off x="2425132" y="3183822"/>
            <a:ext cx="1945700" cy="1941162"/>
            <a:chOff x="2105799" y="20055838"/>
            <a:chExt cx="6748090" cy="6732363"/>
          </a:xfrm>
          <a:solidFill>
            <a:schemeClr val="accent1"/>
          </a:solidFill>
        </p:grpSpPr>
        <p:sp>
          <p:nvSpPr>
            <p:cNvPr id="5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9"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Microsoft YaHei"/>
                <a:cs typeface="+mn-ea"/>
                <a:sym typeface="+mn-lt"/>
              </a:endParaRPr>
            </a:p>
          </p:txBody>
        </p:sp>
      </p:grpSp>
      <p:sp>
        <p:nvSpPr>
          <p:cNvPr id="40"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sp>
        <p:nvSpPr>
          <p:cNvPr id="71" name="矩形 70"/>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pic>
        <p:nvPicPr>
          <p:cNvPr id="35" name="图形 34"/>
          <p:cNvPicPr>
            <a:picLocks noChangeAspect="1"/>
          </p:cNvPicPr>
          <p:nvPr userDrawn="1"/>
        </p:nvPicPr>
        <p:blipFill>
          <a:blip r:embed="rId2"/>
          <a:stretch>
            <a:fillRect/>
          </a:stretch>
        </p:blipFill>
        <p:spPr>
          <a:xfrm>
            <a:off x="-1601832" y="3365787"/>
            <a:ext cx="6665290" cy="4818286"/>
          </a:xfrm>
          <a:prstGeom prst="rect">
            <a:avLst/>
          </a:prstGeom>
        </p:spPr>
      </p:pic>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Microsoft YaHei"/>
                <a:cs typeface="+mn-ea"/>
                <a:sym typeface="+mn-lt"/>
              </a:endParaRPr>
            </a:p>
          </p:txBody>
        </p:sp>
      </p:grpSp>
      <p:sp>
        <p:nvSpPr>
          <p:cNvPr id="41" name="文本占位符 40"/>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p:cNvSpPr txBox="1"/>
          <p:nvPr userDrawn="1"/>
        </p:nvSpPr>
        <p:spPr>
          <a:xfrm>
            <a:off x="6809256" y="1360204"/>
            <a:ext cx="805046"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5" y="2253654"/>
            <a:ext cx="888575"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5" y="3148379"/>
            <a:ext cx="805047"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5" y="4021629"/>
            <a:ext cx="950325"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809256" y="4921514"/>
            <a:ext cx="805046"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p:cNvGrpSpPr/>
          <p:nvPr userDrawn="1"/>
        </p:nvGrpSpPr>
        <p:grpSpPr>
          <a:xfrm>
            <a:off x="2425132" y="3183822"/>
            <a:ext cx="1945700" cy="1941162"/>
            <a:chOff x="2105799" y="20055838"/>
            <a:chExt cx="6748090" cy="6732363"/>
          </a:xfrm>
          <a:solidFill>
            <a:schemeClr val="accent1"/>
          </a:solidFill>
        </p:grpSpPr>
        <p:sp>
          <p:nvSpPr>
            <p:cNvPr id="48"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49"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0"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1"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2"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3"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4"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5"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6"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7"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8"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9"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0"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1"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2"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3"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4"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5"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6"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0"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Microsoft YaHei"/>
                <a:cs typeface="+mn-ea"/>
                <a:sym typeface="+mn-lt"/>
              </a:endParaRPr>
            </a:p>
          </p:txBody>
        </p:sp>
      </p:grpSp>
      <p:sp>
        <p:nvSpPr>
          <p:cNvPr id="72"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pic>
        <p:nvPicPr>
          <p:cNvPr id="35" name="图形 34"/>
          <p:cNvPicPr>
            <a:picLocks noChangeAspect="1"/>
          </p:cNvPicPr>
          <p:nvPr userDrawn="1"/>
        </p:nvPicPr>
        <p:blipFill>
          <a:blip r:embed="rId2"/>
          <a:stretch>
            <a:fillRect/>
          </a:stretch>
        </p:blipFill>
        <p:spPr>
          <a:xfrm>
            <a:off x="-1601832" y="3365787"/>
            <a:ext cx="6665290" cy="4818286"/>
          </a:xfrm>
          <a:prstGeom prst="rect">
            <a:avLst/>
          </a:prstGeom>
        </p:spPr>
      </p:pic>
      <p:sp>
        <p:nvSpPr>
          <p:cNvPr id="49" name="矩形 48"/>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Microsoft YaHei"/>
                <a:cs typeface="+mn-ea"/>
                <a:sym typeface="+mn-lt"/>
              </a:endParaRPr>
            </a:p>
          </p:txBody>
        </p:sp>
      </p:grpSp>
      <p:grpSp>
        <p:nvGrpSpPr>
          <p:cNvPr id="11" name="组合 10"/>
          <p:cNvGrpSpPr/>
          <p:nvPr userDrawn="1"/>
        </p:nvGrpSpPr>
        <p:grpSpPr>
          <a:xfrm>
            <a:off x="2425132" y="3183822"/>
            <a:ext cx="1945700" cy="1941162"/>
            <a:chOff x="2105799" y="20055838"/>
            <a:chExt cx="6748090" cy="6732363"/>
          </a:xfrm>
          <a:solidFill>
            <a:schemeClr val="accent1"/>
          </a:solidFill>
        </p:grpSpPr>
        <p:sp>
          <p:nvSpPr>
            <p:cNvPr id="1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4"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Microsoft YaHei"/>
                <a:cs typeface="+mn-ea"/>
                <a:sym typeface="+mn-lt"/>
              </a:endParaRPr>
            </a:p>
          </p:txBody>
        </p:sp>
      </p:grpSp>
      <p:sp>
        <p:nvSpPr>
          <p:cNvPr id="41" name="文本占位符 40"/>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框 47"/>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
        <p:nvSpPr>
          <p:cNvPr id="50"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cxnSp>
        <p:nvCxnSpPr>
          <p:cNvPr id="70" name="直接连接符 69"/>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9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9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p>
        </p:txBody>
      </p:sp>
      <p:pic>
        <p:nvPicPr>
          <p:cNvPr id="128" name="图形 127"/>
          <p:cNvPicPr>
            <a:picLocks noChangeAspect="1"/>
          </p:cNvPicPr>
          <p:nvPr userDrawn="1"/>
        </p:nvPicPr>
        <p:blipFill>
          <a:blip r:embed="rId2"/>
          <a:stretch>
            <a:fillRect/>
          </a:stretch>
        </p:blipFill>
        <p:spPr>
          <a:xfrm>
            <a:off x="8863687" y="1559486"/>
            <a:ext cx="5172316" cy="3739027"/>
          </a:xfrm>
          <a:prstGeom prst="rect">
            <a:avLst/>
          </a:prstGeom>
        </p:spPr>
      </p:pic>
      <p:grpSp>
        <p:nvGrpSpPr>
          <p:cNvPr id="62" name="组合 61"/>
          <p:cNvGrpSpPr/>
          <p:nvPr userDrawn="1"/>
        </p:nvGrpSpPr>
        <p:grpSpPr>
          <a:xfrm>
            <a:off x="1654090" y="1145460"/>
            <a:ext cx="1477533" cy="108755"/>
            <a:chOff x="4616246" y="3878362"/>
            <a:chExt cx="5571416" cy="410087"/>
          </a:xfrm>
          <a:solidFill>
            <a:schemeClr val="tx1">
              <a:alpha val="80000"/>
            </a:schemeClr>
          </a:solidFill>
        </p:grpSpPr>
        <p:sp>
          <p:nvSpPr>
            <p:cNvPr id="63"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4"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5"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7"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8"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1"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29"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0"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1"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2"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3"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4"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5"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6"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7"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38" name="组合 137"/>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0"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1"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2"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3"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4"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5"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6"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7"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8"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51" name="组合 150"/>
          <p:cNvGrpSpPr/>
          <p:nvPr userDrawn="1"/>
        </p:nvGrpSpPr>
        <p:grpSpPr>
          <a:xfrm>
            <a:off x="882188" y="613507"/>
            <a:ext cx="664422" cy="662874"/>
            <a:chOff x="2105799" y="20055838"/>
            <a:chExt cx="6748090" cy="6732363"/>
          </a:xfrm>
          <a:solidFill>
            <a:schemeClr val="accent1">
              <a:alpha val="80000"/>
            </a:schemeClr>
          </a:solidFill>
        </p:grpSpPr>
        <p:sp>
          <p:nvSpPr>
            <p:cNvPr id="15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4"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90204"/>
                <a:ea typeface="Microsoft YaHei"/>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90204"/>
              <a:ea typeface="Microsoft YaHei"/>
              <a:cs typeface="+mn-ea"/>
            </a:endParaRPr>
          </a:p>
        </p:txBody>
      </p:sp>
      <p:sp>
        <p:nvSpPr>
          <p:cNvPr id="72"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sp>
        <p:nvSpPr>
          <p:cNvPr id="63" name="椭圆 62"/>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64" name="组合 63"/>
          <p:cNvGrpSpPr/>
          <p:nvPr/>
        </p:nvGrpSpPr>
        <p:grpSpPr>
          <a:xfrm>
            <a:off x="5317814" y="741574"/>
            <a:ext cx="1614432" cy="1610666"/>
            <a:chOff x="2105799" y="20055838"/>
            <a:chExt cx="6748090" cy="6732363"/>
          </a:xfrm>
          <a:solidFill>
            <a:schemeClr val="accent1"/>
          </a:solidFill>
        </p:grpSpPr>
        <p:sp>
          <p:nvSpPr>
            <p:cNvPr id="6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29"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0"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1"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2"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3"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4"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5"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6"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7"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8"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9"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0"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1"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2"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3"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4"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5"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6"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grpSp>
      <p:sp>
        <p:nvSpPr>
          <p:cNvPr id="147" name="标题 1"/>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B060402020209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defRPr/>
            </a:pPr>
            <a:r>
              <a:rPr lang="zh-CN" altLang="en-US" dirty="0"/>
              <a:t>单击此处编辑结束语</a:t>
            </a:r>
          </a:p>
        </p:txBody>
      </p:sp>
      <p:sp>
        <p:nvSpPr>
          <p:cNvPr id="148" name="副标题 2"/>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B060402020209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sp>
        <p:nvSpPr>
          <p:cNvPr id="71" name="矩形 70"/>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pic>
        <p:nvPicPr>
          <p:cNvPr id="35" name="图形 34"/>
          <p:cNvPicPr>
            <a:picLocks noChangeAspect="1"/>
          </p:cNvPicPr>
          <p:nvPr userDrawn="1"/>
        </p:nvPicPr>
        <p:blipFill>
          <a:blip r:embed="rId2"/>
          <a:stretch>
            <a:fillRect/>
          </a:stretch>
        </p:blipFill>
        <p:spPr>
          <a:xfrm>
            <a:off x="-1601832" y="3365787"/>
            <a:ext cx="6665290" cy="4818286"/>
          </a:xfrm>
          <a:prstGeom prst="rect">
            <a:avLst/>
          </a:prstGeom>
        </p:spPr>
      </p:pic>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Microsoft YaHei"/>
                <a:cs typeface="+mn-ea"/>
                <a:sym typeface="+mn-lt"/>
              </a:endParaRPr>
            </a:p>
          </p:txBody>
        </p:sp>
      </p:grpSp>
      <p:sp>
        <p:nvSpPr>
          <p:cNvPr id="41" name="文本占位符 40"/>
          <p:cNvSpPr>
            <a:spLocks noGrp="1"/>
          </p:cNvSpPr>
          <p:nvPr>
            <p:ph type="body" sz="quarter" idx="10" hasCustomPrompt="1"/>
          </p:nvPr>
        </p:nvSpPr>
        <p:spPr>
          <a:xfrm>
            <a:off x="7106649" y="1380518"/>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p:cNvSpPr>
            <a:spLocks noGrp="1"/>
          </p:cNvSpPr>
          <p:nvPr>
            <p:ph type="body" sz="quarter" idx="11" hasCustomPrompt="1"/>
          </p:nvPr>
        </p:nvSpPr>
        <p:spPr>
          <a:xfrm>
            <a:off x="7106649" y="2273968"/>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p:cNvSpPr>
            <a:spLocks noGrp="1"/>
          </p:cNvSpPr>
          <p:nvPr>
            <p:ph type="body" sz="quarter" idx="12" hasCustomPrompt="1"/>
          </p:nvPr>
        </p:nvSpPr>
        <p:spPr>
          <a:xfrm>
            <a:off x="7106649" y="3167418"/>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p:cNvSpPr>
            <a:spLocks noGrp="1"/>
          </p:cNvSpPr>
          <p:nvPr>
            <p:ph type="body" sz="quarter" idx="13" hasCustomPrompt="1"/>
          </p:nvPr>
        </p:nvSpPr>
        <p:spPr>
          <a:xfrm>
            <a:off x="7106649" y="4954317"/>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p:cNvSpPr>
            <a:spLocks noGrp="1"/>
          </p:cNvSpPr>
          <p:nvPr>
            <p:ph type="body" sz="quarter" idx="14" hasCustomPrompt="1"/>
          </p:nvPr>
        </p:nvSpPr>
        <p:spPr>
          <a:xfrm>
            <a:off x="7106649" y="4060868"/>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p:cNvSpPr txBox="1"/>
          <p:nvPr userDrawn="1"/>
        </p:nvSpPr>
        <p:spPr>
          <a:xfrm>
            <a:off x="6096000" y="1331970"/>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096000" y="222542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096000" y="3120145"/>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096000" y="3993395"/>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096000" y="4893280"/>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p:cNvGrpSpPr/>
          <p:nvPr userDrawn="1"/>
        </p:nvGrpSpPr>
        <p:grpSpPr>
          <a:xfrm>
            <a:off x="2425132" y="3183822"/>
            <a:ext cx="1945700" cy="1941162"/>
            <a:chOff x="2105799" y="20055838"/>
            <a:chExt cx="6748090" cy="6732363"/>
          </a:xfrm>
          <a:solidFill>
            <a:schemeClr val="accent1"/>
          </a:solidFill>
        </p:grpSpPr>
        <p:sp>
          <p:nvSpPr>
            <p:cNvPr id="48"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49"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0"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1"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2"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3"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4"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5"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6"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7"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8"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9"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0"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1"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2"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3"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4"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5"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6"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0"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Microsoft YaHei"/>
                <a:cs typeface="+mn-ea"/>
                <a:sym typeface="+mn-lt"/>
              </a:endParaRPr>
            </a:p>
          </p:txBody>
        </p:sp>
      </p:grpSp>
      <p:sp>
        <p:nvSpPr>
          <p:cNvPr id="72"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p:cNvGrpSpPr/>
          <p:nvPr userDrawn="1"/>
        </p:nvGrpSpPr>
        <p:grpSpPr>
          <a:xfrm>
            <a:off x="528706" y="867990"/>
            <a:ext cx="2433027" cy="0"/>
            <a:chOff x="7460343" y="1311756"/>
            <a:chExt cx="2433027" cy="0"/>
          </a:xfrm>
        </p:grpSpPr>
        <p:cxnSp>
          <p:nvCxnSpPr>
            <p:cNvPr id="64" name="直接连接符 63"/>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71" name="文本框 70"/>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58"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
        <p:nvSpPr>
          <p:cNvPr id="2"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6" name="图片占位符 65"/>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9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6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pic>
        <p:nvPicPr>
          <p:cNvPr id="35" name="图形 34"/>
          <p:cNvPicPr>
            <a:picLocks noChangeAspect="1"/>
          </p:cNvPicPr>
          <p:nvPr userDrawn="1"/>
        </p:nvPicPr>
        <p:blipFill>
          <a:blip r:embed="rId2"/>
          <a:stretch>
            <a:fillRect/>
          </a:stretch>
        </p:blipFill>
        <p:spPr>
          <a:xfrm>
            <a:off x="-1601832" y="3365787"/>
            <a:ext cx="6665290" cy="4818286"/>
          </a:xfrm>
          <a:prstGeom prst="rect">
            <a:avLst/>
          </a:prstGeom>
        </p:spPr>
      </p:pic>
      <p:sp>
        <p:nvSpPr>
          <p:cNvPr id="49" name="矩形 48"/>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Microsoft YaHei"/>
                <a:cs typeface="+mn-ea"/>
                <a:sym typeface="+mn-lt"/>
              </a:endParaRPr>
            </a:p>
          </p:txBody>
        </p:sp>
      </p:grpSp>
      <p:grpSp>
        <p:nvGrpSpPr>
          <p:cNvPr id="11" name="组合 10"/>
          <p:cNvGrpSpPr/>
          <p:nvPr userDrawn="1"/>
        </p:nvGrpSpPr>
        <p:grpSpPr>
          <a:xfrm>
            <a:off x="2425132" y="3183822"/>
            <a:ext cx="1945700" cy="1941162"/>
            <a:chOff x="2105799" y="20055838"/>
            <a:chExt cx="6748090" cy="6732363"/>
          </a:xfrm>
          <a:solidFill>
            <a:schemeClr val="accent1"/>
          </a:solidFill>
        </p:grpSpPr>
        <p:sp>
          <p:nvSpPr>
            <p:cNvPr id="1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4"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Microsoft YaHei"/>
                <a:cs typeface="+mn-ea"/>
                <a:sym typeface="+mn-lt"/>
              </a:endParaRPr>
            </a:p>
          </p:txBody>
        </p:sp>
      </p:grpSp>
      <p:sp>
        <p:nvSpPr>
          <p:cNvPr id="41" name="文本占位符 40"/>
          <p:cNvSpPr>
            <a:spLocks noGrp="1"/>
          </p:cNvSpPr>
          <p:nvPr>
            <p:ph type="body" sz="quarter" idx="10" hasCustomPrompt="1"/>
          </p:nvPr>
        </p:nvSpPr>
        <p:spPr>
          <a:xfrm>
            <a:off x="7106649" y="1226999"/>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p:cNvSpPr>
            <a:spLocks noGrp="1"/>
          </p:cNvSpPr>
          <p:nvPr>
            <p:ph type="body" sz="quarter" idx="11" hasCustomPrompt="1"/>
          </p:nvPr>
        </p:nvSpPr>
        <p:spPr>
          <a:xfrm>
            <a:off x="7106649" y="1977569"/>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p:cNvSpPr>
            <a:spLocks noGrp="1"/>
          </p:cNvSpPr>
          <p:nvPr>
            <p:ph type="body" sz="quarter" idx="12" hasCustomPrompt="1"/>
          </p:nvPr>
        </p:nvSpPr>
        <p:spPr>
          <a:xfrm>
            <a:off x="7106649" y="2728139"/>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p:cNvSpPr>
            <a:spLocks noGrp="1"/>
          </p:cNvSpPr>
          <p:nvPr>
            <p:ph type="body" sz="quarter" idx="13" hasCustomPrompt="1"/>
          </p:nvPr>
        </p:nvSpPr>
        <p:spPr>
          <a:xfrm>
            <a:off x="7106649" y="4229279"/>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p:cNvSpPr>
            <a:spLocks noGrp="1"/>
          </p:cNvSpPr>
          <p:nvPr>
            <p:ph type="body" sz="quarter" idx="14" hasCustomPrompt="1"/>
          </p:nvPr>
        </p:nvSpPr>
        <p:spPr>
          <a:xfrm>
            <a:off x="7106649" y="3478709"/>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p:cNvSpPr txBox="1"/>
          <p:nvPr userDrawn="1"/>
        </p:nvSpPr>
        <p:spPr>
          <a:xfrm>
            <a:off x="6096000" y="1178451"/>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096000" y="1926523"/>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096000" y="2674595"/>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096000" y="3422667"/>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096000" y="4170739"/>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p:cNvSpPr>
            <a:spLocks noGrp="1"/>
          </p:cNvSpPr>
          <p:nvPr>
            <p:ph type="body" sz="quarter" idx="15" hasCustomPrompt="1"/>
          </p:nvPr>
        </p:nvSpPr>
        <p:spPr>
          <a:xfrm>
            <a:off x="7106649" y="4979850"/>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框 47"/>
          <p:cNvSpPr txBox="1"/>
          <p:nvPr userDrawn="1"/>
        </p:nvSpPr>
        <p:spPr>
          <a:xfrm>
            <a:off x="6096000" y="4918813"/>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
        <p:nvSpPr>
          <p:cNvPr id="50"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p:nvPr>
        </p:nvSpPr>
        <p:spPr>
          <a:xfrm>
            <a:off x="2546350" y="1186670"/>
            <a:ext cx="6170930" cy="2242330"/>
          </a:xfrm>
        </p:spPr>
        <p:txBody>
          <a:bodyPr/>
          <a:lstStyle/>
          <a:p>
            <a:endParaRPr lang="zh-CN" altLang="en-US"/>
          </a:p>
        </p:txBody>
      </p:sp>
      <p:sp>
        <p:nvSpPr>
          <p:cNvPr id="3" name="图片占位符 2"/>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p:cNvSpPr>
            <a:spLocks noGrp="1"/>
          </p:cNvSpPr>
          <p:nvPr>
            <p:ph type="pic" sz="quarter" idx="13"/>
          </p:nvPr>
        </p:nvSpPr>
        <p:spPr>
          <a:xfrm>
            <a:off x="8839200" y="1186670"/>
            <a:ext cx="2499360" cy="4767090"/>
          </a:xfrm>
          <a:prstGeom prst="rect">
            <a:avLst/>
          </a:prstGeom>
        </p:spPr>
        <p:txBody>
          <a:bodyPr/>
          <a:lstStyle/>
          <a:p>
            <a:endParaRPr lang="zh-CN" altLang="en-US"/>
          </a:p>
        </p:txBody>
      </p:sp>
      <p:sp>
        <p:nvSpPr>
          <p:cNvPr id="6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46331" cy="369332"/>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Segoe UI Light"/>
                <a:ea typeface="微软雅黑"/>
                <a:cs typeface="Segoe UI Light"/>
              </a:rPr>
              <a:t>标注</a:t>
            </a:r>
            <a:endPar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1" name="矩形 10"/>
          <p:cNvSpPr/>
          <p:nvPr userDrawn="1"/>
        </p:nvSpPr>
        <p:spPr>
          <a:xfrm>
            <a:off x="2572589" y="759873"/>
            <a:ext cx="1402001" cy="2025170"/>
          </a:xfrm>
          <a:prstGeom prst="rect">
            <a:avLst/>
          </a:prstGeom>
        </p:spPr>
        <p:txBody>
          <a:bodyPr wrap="square">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使用说明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258532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模板为作者原创，著作权归作者所有。</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您仅可以个人非商业用途使用本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a:t>
            </a:r>
            <a:r>
              <a:rPr kumimoji="0" lang="zh-CN" altLang="en-US" sz="1400" b="0" i="0" u="none" strike="noStrike" kern="1200" cap="none" spc="0" normalizeH="0" baseline="0" noProof="0">
                <a:ln>
                  <a:noFill/>
                </a:ln>
                <a:solidFill>
                  <a:prstClr val="white"/>
                </a:solidFill>
                <a:effectLst/>
                <a:uLnTx/>
                <a:uFillTx/>
                <a:latin typeface="+mn-lt"/>
                <a:ea typeface="微软雅黑" charset="0"/>
                <a:cs typeface="+mn-cs"/>
              </a:rPr>
              <a:t>未经权利人书面明确授权，不可将信息内容的全部或部分用于出售，或以出租、出借、转让、分销、发布等其他任何方式供他人使用</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a:t>
            </a:r>
            <a:r>
              <a:rPr kumimoji="0" lang="zh-CN" altLang="en-US" sz="1400" b="0" i="0" u="none" strike="noStrike" kern="1200" cap="none" spc="0" normalizeH="0" baseline="0" noProof="0">
                <a:ln>
                  <a:noFill/>
                </a:ln>
                <a:solidFill>
                  <a:prstClr val="white"/>
                </a:solidFill>
                <a:effectLst/>
                <a:uLnTx/>
                <a:uFillTx/>
                <a:latin typeface="+mn-lt"/>
                <a:ea typeface="微软雅黑" charset="0"/>
                <a:cs typeface="+mn-cs"/>
              </a:rPr>
              <a:t>否则将承担法律责任。</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OfficePLUS</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尊重知识产权并注重保护用户享有的各项权利。</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8965"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OfficePLUS</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拥有对本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模板进行展示、报道、宣传及用于市场活动的权利，若在比赛或商业应用过程中发生版权纠纷，其法律责任由作者本人承担。</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tx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duotone>
              <a:schemeClr val="bg2">
                <a:shade val="45000"/>
                <a:satMod val="135000"/>
              </a:schemeClr>
              <a:prstClr val="white"/>
            </a:duotone>
          </a:blip>
          <a:srcRect r="27993"/>
          <a:stretch>
            <a:fillRect/>
          </a:stretch>
        </p:blipFill>
        <p:spPr>
          <a:xfrm>
            <a:off x="1" y="-5557"/>
            <a:ext cx="12192000" cy="6863557"/>
          </a:xfrm>
          <a:prstGeom prst="rect">
            <a:avLst/>
          </a:prstGeom>
        </p:spPr>
      </p:pic>
      <p:sp>
        <p:nvSpPr>
          <p:cNvPr id="4" name="矩形 3"/>
          <p:cNvSpPr/>
          <p:nvPr userDrawn="1"/>
        </p:nvSpPr>
        <p:spPr>
          <a:xfrm>
            <a:off x="-3" y="2077796"/>
            <a:ext cx="12192000" cy="4780204"/>
          </a:xfrm>
          <a:prstGeom prst="rect">
            <a:avLst/>
          </a:prstGeom>
          <a:gradFill>
            <a:gsLst>
              <a:gs pos="0">
                <a:srgbClr val="010000">
                  <a:alpha val="0"/>
                </a:srgbClr>
              </a:gs>
              <a:gs pos="100000">
                <a:srgbClr val="010000">
                  <a:alpha val="8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4"/>
          <p:cNvSpPr/>
          <p:nvPr userDrawn="1"/>
        </p:nvSpPr>
        <p:spPr>
          <a:xfrm rot="10800000">
            <a:off x="-1" y="-5557"/>
            <a:ext cx="12191999" cy="3217764"/>
          </a:xfrm>
          <a:prstGeom prst="rect">
            <a:avLst/>
          </a:prstGeom>
          <a:gradFill>
            <a:gsLst>
              <a:gs pos="0">
                <a:srgbClr val="010000">
                  <a:alpha val="0"/>
                </a:srgbClr>
              </a:gs>
              <a:gs pos="100000">
                <a:srgbClr val="01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矩形 5"/>
          <p:cNvSpPr/>
          <p:nvPr userDrawn="1"/>
        </p:nvSpPr>
        <p:spPr>
          <a:xfrm>
            <a:off x="-1" y="0"/>
            <a:ext cx="12192001" cy="6811864"/>
          </a:xfrm>
          <a:prstGeom prst="rect">
            <a:avLst/>
          </a:prstGeom>
          <a:solidFill>
            <a:srgbClr val="0803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文本框 6"/>
          <p:cNvSpPr txBox="1"/>
          <p:nvPr userDrawn="1"/>
        </p:nvSpPr>
        <p:spPr>
          <a:xfrm>
            <a:off x="4760680" y="564634"/>
            <a:ext cx="2670634" cy="369332"/>
          </a:xfrm>
          <a:prstGeom prst="rect">
            <a:avLst/>
          </a:prstGeom>
          <a:noFill/>
        </p:spPr>
        <p:txBody>
          <a:bodyPr wrap="square" rtlCol="0">
            <a:spAutoFit/>
          </a:bodyPr>
          <a:lstStyle>
            <a:defPPr>
              <a:defRPr lang="en-US"/>
            </a:defPPr>
            <a:lvl1pPr algn="dist">
              <a:defRPr sz="1600">
                <a:solidFill>
                  <a:schemeClr val="bg1"/>
                </a:soli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a:ea typeface="微软雅黑"/>
                <a:cs typeface="+mn-cs"/>
              </a:rPr>
              <a:t>本</a:t>
            </a:r>
            <a:r>
              <a:rPr kumimoji="0" lang="en-US" altLang="zh-CN" sz="1800" b="0" i="0" u="none" strike="noStrike" kern="1200" cap="none" spc="0" normalizeH="0" baseline="0" noProof="0">
                <a:ln>
                  <a:noFill/>
                </a:ln>
                <a:solidFill>
                  <a:prstClr val="white"/>
                </a:solidFill>
                <a:effectLst/>
                <a:uLnTx/>
                <a:uFillTx/>
                <a:latin typeface="微软雅黑"/>
                <a:ea typeface="微软雅黑"/>
                <a:cs typeface="+mn-cs"/>
              </a:rPr>
              <a:t>PPT</a:t>
            </a:r>
            <a:r>
              <a:rPr kumimoji="0" lang="zh-CN" altLang="en-US" sz="1800" b="0" i="0" u="none" strike="noStrike" kern="1200" cap="none" spc="0" normalizeH="0" baseline="0" noProof="0">
                <a:ln>
                  <a:noFill/>
                </a:ln>
                <a:solidFill>
                  <a:prstClr val="white"/>
                </a:solidFill>
                <a:effectLst/>
                <a:uLnTx/>
                <a:uFillTx/>
                <a:latin typeface="微软雅黑"/>
                <a:ea typeface="微软雅黑"/>
                <a:cs typeface="+mn-cs"/>
              </a:rPr>
              <a:t>模板正参与</a:t>
            </a: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 name="矩形 7"/>
          <p:cNvSpPr/>
          <p:nvPr userDrawn="1"/>
        </p:nvSpPr>
        <p:spPr>
          <a:xfrm>
            <a:off x="3602350" y="2482543"/>
            <a:ext cx="4987300" cy="400109"/>
          </a:xfrm>
          <a:prstGeom prst="rect">
            <a:avLst/>
          </a:prstGeom>
          <a:gradFill flip="none" rotWithShape="1">
            <a:gsLst>
              <a:gs pos="100000">
                <a:srgbClr val="CB9B53">
                  <a:alpha val="0"/>
                </a:srgbClr>
              </a:gs>
              <a:gs pos="0">
                <a:srgbClr val="CB9B53">
                  <a:alpha val="7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srgbClr val="0E5177"/>
              </a:solidFill>
              <a:effectLst/>
              <a:uLnTx/>
              <a:uFillTx/>
              <a:latin typeface="Segoe UI"/>
              <a:ea typeface="微软雅黑"/>
              <a:cs typeface="+mn-cs"/>
            </a:endParaRPr>
          </a:p>
        </p:txBody>
      </p:sp>
      <p:sp>
        <p:nvSpPr>
          <p:cNvPr id="9" name="文本框 8"/>
          <p:cNvSpPr txBox="1"/>
          <p:nvPr userDrawn="1"/>
        </p:nvSpPr>
        <p:spPr>
          <a:xfrm>
            <a:off x="4049486" y="2517885"/>
            <a:ext cx="409302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微软雅黑"/>
                <a:ea typeface="微软雅黑"/>
                <a:cs typeface="+mn-cs"/>
              </a:rPr>
              <a:t> </a:t>
            </a:r>
            <a:r>
              <a:rPr kumimoji="0" lang="zh-CN" altLang="en-US" sz="1600" b="0" i="0" u="none" strike="noStrike" kern="1200" cap="none" spc="0" normalizeH="0" baseline="0" noProof="0">
                <a:ln>
                  <a:noFill/>
                </a:ln>
                <a:solidFill>
                  <a:prstClr val="white"/>
                </a:solidFill>
                <a:effectLst/>
                <a:uLnTx/>
                <a:uFillTx/>
                <a:latin typeface="微软雅黑"/>
                <a:ea typeface="微软雅黑"/>
                <a:cs typeface="+mn-cs"/>
              </a:rPr>
              <a:t>第一届高校</a:t>
            </a:r>
            <a:r>
              <a:rPr kumimoji="0" lang="en-US" altLang="zh-CN" sz="1600" b="0" i="0" u="none" strike="noStrike" kern="1200" cap="none" spc="0" normalizeH="0" baseline="0" noProof="0">
                <a:ln>
                  <a:noFill/>
                </a:ln>
                <a:solidFill>
                  <a:prstClr val="white"/>
                </a:solidFill>
                <a:effectLst/>
                <a:uLnTx/>
                <a:uFillTx/>
                <a:latin typeface="微软雅黑"/>
                <a:ea typeface="微软雅黑"/>
                <a:cs typeface="+mn-cs"/>
              </a:rPr>
              <a:t>PPT</a:t>
            </a:r>
            <a:r>
              <a:rPr kumimoji="0" lang="zh-CN" altLang="en-US" sz="1600" b="0" i="0" u="none" strike="noStrike" kern="1200" cap="none" spc="0" normalizeH="0" baseline="0" noProof="0">
                <a:ln>
                  <a:noFill/>
                </a:ln>
                <a:solidFill>
                  <a:prstClr val="white"/>
                </a:solidFill>
                <a:effectLst/>
                <a:uLnTx/>
                <a:uFillTx/>
                <a:latin typeface="微软雅黑"/>
                <a:ea typeface="微软雅黑"/>
                <a:cs typeface="+mn-cs"/>
              </a:rPr>
              <a:t>模板设计大赛 </a:t>
            </a:r>
            <a:endParaRPr kumimoji="0" lang="en-US" sz="16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1" name="文本框 10"/>
          <p:cNvSpPr txBox="1"/>
          <p:nvPr userDrawn="1"/>
        </p:nvSpPr>
        <p:spPr>
          <a:xfrm>
            <a:off x="6133678" y="4824918"/>
            <a:ext cx="2545865" cy="1061381"/>
          </a:xfrm>
          <a:prstGeom prst="rect">
            <a:avLst/>
          </a:prstGeom>
          <a:noFill/>
        </p:spPr>
        <p:txBody>
          <a:bodyPr wrap="square" rtlCol="0">
            <a:spAutoFit/>
          </a:bodyPr>
          <a:lstStyle>
            <a:defPPr>
              <a:defRPr lang="en-US"/>
            </a:defPPr>
            <a:lvl1pPr algn="dist">
              <a:defRPr>
                <a:solidFill>
                  <a:schemeClr val="bg1"/>
                </a:solidFill>
                <a:latin typeface="+mj-ea"/>
                <a:ea typeface="+mj-ea"/>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微信扫码</a:t>
            </a:r>
            <a:endParaRPr kumimoji="0" lang="en-US" altLang="zh-CN" sz="1800" b="0" i="0" u="none" strike="noStrike" kern="1200" cap="none" spc="150" normalizeH="0" baseline="0" noProof="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来聆听模板作者</a:t>
            </a:r>
            <a:endParaRPr kumimoji="0" lang="en-US" altLang="zh-CN" sz="1800" b="0" i="0" u="none" strike="noStrike" kern="1200" cap="none" spc="150" normalizeH="0" baseline="0" noProof="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设计灵感、制作思路</a:t>
            </a:r>
            <a:endParaRPr kumimoji="0" lang="en-US" sz="1800" b="0" i="0" u="none" strike="noStrike" kern="1200" cap="none" spc="15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userDrawn="1"/>
        </p:nvPicPr>
        <p:blipFill>
          <a:blip r:embed="rId3"/>
          <a:stretch>
            <a:fillRect/>
          </a:stretch>
        </p:blipFill>
        <p:spPr>
          <a:xfrm>
            <a:off x="-615419" y="3771974"/>
            <a:ext cx="13817069" cy="3996426"/>
          </a:xfrm>
          <a:prstGeom prst="rect">
            <a:avLst/>
          </a:prstGeom>
        </p:spPr>
      </p:pic>
      <p:pic>
        <p:nvPicPr>
          <p:cNvPr id="13" name="图片 12"/>
          <p:cNvPicPr>
            <a:picLocks noChangeAspect="1"/>
          </p:cNvPicPr>
          <p:nvPr userDrawn="1"/>
        </p:nvPicPr>
        <p:blipFill>
          <a:blip r:embed="rId4"/>
          <a:stretch>
            <a:fillRect/>
          </a:stretch>
        </p:blipFill>
        <p:spPr>
          <a:xfrm>
            <a:off x="1683657" y="716939"/>
            <a:ext cx="8824686" cy="1844708"/>
          </a:xfrm>
          <a:prstGeom prst="rect">
            <a:avLst/>
          </a:prstGeom>
        </p:spPr>
      </p:pic>
      <p:sp>
        <p:nvSpPr>
          <p:cNvPr id="14" name="文本框 13"/>
          <p:cNvSpPr txBox="1"/>
          <p:nvPr userDrawn="1"/>
        </p:nvSpPr>
        <p:spPr>
          <a:xfrm>
            <a:off x="3742050" y="2971888"/>
            <a:ext cx="198360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white">
                    <a:lumMod val="75000"/>
                  </a:prstClr>
                </a:solidFill>
                <a:effectLst/>
                <a:uLnTx/>
                <a:uFillTx/>
                <a:latin typeface="微软雅黑"/>
                <a:ea typeface="微软雅黑"/>
                <a:cs typeface="+mn-cs"/>
              </a:rPr>
              <a:t>活动主办：秋叶</a:t>
            </a:r>
            <a:r>
              <a:rPr kumimoji="0" lang="en-US" altLang="zh-CN" sz="1100" b="0" i="0" u="none" strike="noStrike" kern="1200" cap="none" spc="0" normalizeH="0" baseline="0" noProof="0">
                <a:ln>
                  <a:noFill/>
                </a:ln>
                <a:solidFill>
                  <a:prstClr val="white">
                    <a:lumMod val="75000"/>
                  </a:prstClr>
                </a:solidFill>
                <a:effectLst/>
                <a:uLnTx/>
                <a:uFillTx/>
                <a:latin typeface="微软雅黑"/>
                <a:ea typeface="微软雅黑"/>
                <a:cs typeface="+mn-cs"/>
              </a:rPr>
              <a:t>PPT</a:t>
            </a:r>
            <a:endParaRPr kumimoji="0" lang="en-US" sz="11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15" name="文本框 14"/>
          <p:cNvSpPr txBox="1"/>
          <p:nvPr userDrawn="1"/>
        </p:nvSpPr>
        <p:spPr>
          <a:xfrm>
            <a:off x="6079638" y="2971888"/>
            <a:ext cx="249294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white">
                    <a:lumMod val="75000"/>
                  </a:prstClr>
                </a:solidFill>
                <a:effectLst/>
                <a:uLnTx/>
                <a:uFillTx/>
                <a:latin typeface="微软雅黑"/>
                <a:ea typeface="微软雅黑"/>
                <a:cs typeface="+mn-cs"/>
              </a:rPr>
              <a:t>技术支持：微软听听文档</a:t>
            </a:r>
            <a:endParaRPr kumimoji="0" lang="en-US" sz="11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16" name="矩形 15"/>
          <p:cNvSpPr/>
          <p:nvPr userDrawn="1"/>
        </p:nvSpPr>
        <p:spPr>
          <a:xfrm>
            <a:off x="3600610" y="3494767"/>
            <a:ext cx="2318400" cy="2318400"/>
          </a:xfrm>
          <a:prstGeom prst="rect">
            <a:avLst/>
          </a:prstGeom>
          <a:solidFill>
            <a:schemeClr val="bg1"/>
          </a:solidFill>
          <a:ln w="57150">
            <a:solidFill>
              <a:srgbClr val="CB9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cxnSp>
        <p:nvCxnSpPr>
          <p:cNvPr id="70" name="直接连接符 69"/>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9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9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p>
        </p:txBody>
      </p:sp>
      <p:pic>
        <p:nvPicPr>
          <p:cNvPr id="128" name="图形 127"/>
          <p:cNvPicPr>
            <a:picLocks noChangeAspect="1"/>
          </p:cNvPicPr>
          <p:nvPr userDrawn="1"/>
        </p:nvPicPr>
        <p:blipFill>
          <a:blip r:embed="rId2"/>
          <a:stretch>
            <a:fillRect/>
          </a:stretch>
        </p:blipFill>
        <p:spPr>
          <a:xfrm>
            <a:off x="8863687" y="1559486"/>
            <a:ext cx="5172316" cy="3739027"/>
          </a:xfrm>
          <a:prstGeom prst="rect">
            <a:avLst/>
          </a:prstGeom>
        </p:spPr>
      </p:pic>
      <p:grpSp>
        <p:nvGrpSpPr>
          <p:cNvPr id="62" name="组合 61"/>
          <p:cNvGrpSpPr/>
          <p:nvPr userDrawn="1"/>
        </p:nvGrpSpPr>
        <p:grpSpPr>
          <a:xfrm>
            <a:off x="1654090" y="1145460"/>
            <a:ext cx="1477533" cy="108755"/>
            <a:chOff x="4616246" y="3878362"/>
            <a:chExt cx="5571416" cy="410087"/>
          </a:xfrm>
          <a:solidFill>
            <a:schemeClr val="tx1">
              <a:alpha val="80000"/>
            </a:schemeClr>
          </a:solidFill>
        </p:grpSpPr>
        <p:sp>
          <p:nvSpPr>
            <p:cNvPr id="63"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4"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5"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7"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8"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1"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29"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0"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1"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2"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3"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4"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5"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6"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7"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38" name="组合 137"/>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0"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1"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2"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3"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4"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5"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6"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7"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8"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51" name="组合 150"/>
          <p:cNvGrpSpPr/>
          <p:nvPr userDrawn="1"/>
        </p:nvGrpSpPr>
        <p:grpSpPr>
          <a:xfrm>
            <a:off x="882188" y="613507"/>
            <a:ext cx="664422" cy="662874"/>
            <a:chOff x="2105799" y="20055838"/>
            <a:chExt cx="6748090" cy="6732363"/>
          </a:xfrm>
          <a:solidFill>
            <a:schemeClr val="accent1">
              <a:alpha val="80000"/>
            </a:schemeClr>
          </a:solidFill>
        </p:grpSpPr>
        <p:sp>
          <p:nvSpPr>
            <p:cNvPr id="15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4"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90204"/>
                <a:ea typeface="Microsoft YaHei"/>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90204"/>
              <a:ea typeface="Microsoft YaHei"/>
              <a:cs typeface="+mn-ea"/>
            </a:endParaRPr>
          </a:p>
        </p:txBody>
      </p:sp>
      <p:sp>
        <p:nvSpPr>
          <p:cNvPr id="72"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sp>
        <p:nvSpPr>
          <p:cNvPr id="63" name="椭圆 62"/>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64" name="组合 63"/>
          <p:cNvGrpSpPr/>
          <p:nvPr/>
        </p:nvGrpSpPr>
        <p:grpSpPr>
          <a:xfrm>
            <a:off x="5317814" y="741574"/>
            <a:ext cx="1614432" cy="1610666"/>
            <a:chOff x="2105799" y="20055838"/>
            <a:chExt cx="6748090" cy="6732363"/>
          </a:xfrm>
          <a:solidFill>
            <a:schemeClr val="accent1"/>
          </a:solidFill>
        </p:grpSpPr>
        <p:sp>
          <p:nvSpPr>
            <p:cNvPr id="6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29"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0"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1"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2"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3"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4"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5"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6"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7"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8"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9"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0"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1"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2"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3"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4"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5"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6"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grpSp>
      <p:sp>
        <p:nvSpPr>
          <p:cNvPr id="147" name="标题 1"/>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B060402020209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defRPr/>
            </a:pPr>
            <a:r>
              <a:rPr lang="zh-CN" altLang="en-US" dirty="0"/>
              <a:t>单击此处编辑结束语</a:t>
            </a:r>
          </a:p>
        </p:txBody>
      </p:sp>
      <p:sp>
        <p:nvSpPr>
          <p:cNvPr id="148" name="副标题 2"/>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B060402020209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
        <p:nvSpPr>
          <p:cNvPr id="30"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b="0">
                <a:solidFill>
                  <a:schemeClr val="accent5"/>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7" name="Freeform 10"/>
              <p:cNvSpPr/>
              <p:nvPr/>
            </p:nvSpPr>
            <p:spPr bwMode="auto">
              <a:xfrm>
                <a:off x="7529525" y="2260804"/>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705" r:id="rId21"/>
    <p:sldLayoutId id="2147483706"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en-US" altLang="zh-CN" dirty="0"/>
              <a:t>/29</a:t>
            </a:r>
            <a:r>
              <a:rPr lang="zh-CN" altLang="en-US" dirty="0"/>
              <a:t> </a:t>
            </a:r>
            <a:r>
              <a:rPr lang="en-US" altLang="zh-CN" dirty="0"/>
              <a:t>&gt;</a:t>
            </a:r>
            <a:endParaRPr lang="zh-CN" alt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3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2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1.png"/></Relationships>
</file>

<file path=ppt/slides/_rels/slide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0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4" name="矩形 3"/>
          <p:cNvSpPr/>
          <p:nvPr/>
        </p:nvSpPr>
        <p:spPr>
          <a:xfrm>
            <a:off x="-10048"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12" name="文本框 11"/>
          <p:cNvSpPr txBox="1"/>
          <p:nvPr/>
        </p:nvSpPr>
        <p:spPr>
          <a:xfrm>
            <a:off x="285116" y="2986227"/>
            <a:ext cx="11692862" cy="1200329"/>
          </a:xfrm>
          <a:prstGeom prst="rect">
            <a:avLst/>
          </a:prstGeom>
          <a:noFill/>
        </p:spPr>
        <p:txBody>
          <a:bodyPr wrap="square" rtlCol="0">
            <a:spAutoFit/>
          </a:bodyPr>
          <a:lstStyle/>
          <a:p>
            <a:pPr lvl="0" algn="ctr">
              <a:defRPr/>
            </a:pPr>
            <a:r>
              <a:rPr lang="en-US" altLang="zh-CN" sz="3600" dirty="0" err="1">
                <a:latin typeface="Times New Roman" panose="02020603050405020304" pitchFamily="18" charset="0"/>
                <a:cs typeface="Times New Roman" panose="02020603050405020304" pitchFamily="18" charset="0"/>
              </a:rPr>
              <a:t>MicroscopeSketch</a:t>
            </a:r>
            <a:r>
              <a:rPr lang="en-US" altLang="zh-CN" sz="3600" dirty="0">
                <a:latin typeface="Times New Roman" panose="02020603050405020304" pitchFamily="18" charset="0"/>
                <a:cs typeface="Times New Roman" panose="02020603050405020304" pitchFamily="18" charset="0"/>
              </a:rPr>
              <a:t>: Accurate Sliding Estimation </a:t>
            </a:r>
          </a:p>
          <a:p>
            <a:pPr lvl="0" algn="ctr">
              <a:defRPr/>
            </a:pPr>
            <a:r>
              <a:rPr lang="en-US" altLang="zh-CN" sz="3600" dirty="0">
                <a:latin typeface="Times New Roman" panose="02020603050405020304" pitchFamily="18" charset="0"/>
                <a:cs typeface="Times New Roman" panose="02020603050405020304" pitchFamily="18" charset="0"/>
              </a:rPr>
              <a:t>Using Adaptive Zooming</a:t>
            </a:r>
          </a:p>
        </p:txBody>
      </p:sp>
      <p:grpSp>
        <p:nvGrpSpPr>
          <p:cNvPr id="10" name="组合 9"/>
          <p:cNvGrpSpPr/>
          <p:nvPr/>
        </p:nvGrpSpPr>
        <p:grpSpPr>
          <a:xfrm>
            <a:off x="1979861" y="2141876"/>
            <a:ext cx="2136277" cy="157242"/>
            <a:chOff x="4616246" y="3878362"/>
            <a:chExt cx="5571416" cy="410087"/>
          </a:xfrm>
          <a:solidFill>
            <a:schemeClr val="tx1">
              <a:alpha val="80000"/>
            </a:schemeClr>
          </a:solidFill>
        </p:grpSpPr>
        <p:sp>
          <p:nvSpPr>
            <p:cNvPr id="52"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53"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54"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55"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56"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57"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58"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59"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60"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61"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62"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63"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64"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65"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66"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67"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grpSp>
      <p:grpSp>
        <p:nvGrpSpPr>
          <p:cNvPr id="15" name="组合 14"/>
          <p:cNvGrpSpPr/>
          <p:nvPr/>
        </p:nvGrpSpPr>
        <p:grpSpPr>
          <a:xfrm>
            <a:off x="1976175" y="1440430"/>
            <a:ext cx="2144877" cy="612998"/>
            <a:chOff x="4606634" y="2048989"/>
            <a:chExt cx="5593843" cy="1598699"/>
          </a:xfrm>
          <a:solidFill>
            <a:schemeClr val="accent1">
              <a:alpha val="80000"/>
            </a:schemeClr>
          </a:solidFill>
        </p:grpSpPr>
        <p:sp>
          <p:nvSpPr>
            <p:cNvPr id="40"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41"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42"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43"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44"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45"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46"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47"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48"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49"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50"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51"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grpSp>
      <p:grpSp>
        <p:nvGrpSpPr>
          <p:cNvPr id="16" name="组合 15"/>
          <p:cNvGrpSpPr/>
          <p:nvPr/>
        </p:nvGrpSpPr>
        <p:grpSpPr>
          <a:xfrm>
            <a:off x="863814" y="1372757"/>
            <a:ext cx="960649" cy="958410"/>
            <a:chOff x="2105799" y="20055838"/>
            <a:chExt cx="6748090" cy="6732363"/>
          </a:xfrm>
          <a:solidFill>
            <a:schemeClr val="accent1">
              <a:alpha val="80000"/>
            </a:schemeClr>
          </a:solidFill>
        </p:grpSpPr>
        <p:sp>
          <p:nvSpPr>
            <p:cNvPr id="1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1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1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2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sp>
          <p:nvSpPr>
            <p:cNvPr id="39"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pitchFamily="34" charset="0"/>
                <a:ea typeface="Microsoft YaHei" panose="020B0503020204020204" pitchFamily="34" charset="-122"/>
                <a:cs typeface="+mn-ea"/>
                <a:sym typeface="Arial" panose="020B0604020202090204" pitchFamily="34" charset="0"/>
              </a:endParaRPr>
            </a:p>
          </p:txBody>
        </p:sp>
      </p:grpSp>
      <p:sp>
        <p:nvSpPr>
          <p:cNvPr id="2" name="文本框 1">
            <a:extLst>
              <a:ext uri="{FF2B5EF4-FFF2-40B4-BE49-F238E27FC236}">
                <a16:creationId xmlns:a16="http://schemas.microsoft.com/office/drawing/2014/main" id="{93ECFBCF-1824-44C3-AF1F-FF74FA71297F}"/>
              </a:ext>
            </a:extLst>
          </p:cNvPr>
          <p:cNvSpPr txBox="1"/>
          <p:nvPr/>
        </p:nvSpPr>
        <p:spPr>
          <a:xfrm>
            <a:off x="2545969" y="4456478"/>
            <a:ext cx="7171157" cy="707886"/>
          </a:xfrm>
          <a:prstGeom prst="rect">
            <a:avLst/>
          </a:prstGeom>
          <a:noFill/>
        </p:spPr>
        <p:txBody>
          <a:bodyPr wrap="square" rtlCol="0">
            <a:spAutoFit/>
          </a:bodyPr>
          <a:lstStyle/>
          <a:p>
            <a:pPr algn="ctr"/>
            <a:r>
              <a:rPr lang="en-US" altLang="zh-CN" sz="2000" dirty="0" err="1">
                <a:latin typeface="Times New Roman" panose="02020603050405020304" pitchFamily="18" charset="0"/>
                <a:cs typeface="Times New Roman" panose="02020603050405020304" pitchFamily="18" charset="0"/>
              </a:rPr>
              <a:t>Yuhan</a:t>
            </a:r>
            <a:r>
              <a:rPr lang="en-US" altLang="zh-CN" sz="2000" dirty="0">
                <a:latin typeface="Times New Roman" panose="02020603050405020304" pitchFamily="18" charset="0"/>
                <a:cs typeface="Times New Roman" panose="02020603050405020304" pitchFamily="18" charset="0"/>
              </a:rPr>
              <a:t> Wu, </a:t>
            </a:r>
            <a:r>
              <a:rPr lang="en-US" altLang="zh-CN" sz="2000" dirty="0" err="1">
                <a:latin typeface="Times New Roman" panose="02020603050405020304" pitchFamily="18" charset="0"/>
                <a:cs typeface="Times New Roman" panose="02020603050405020304" pitchFamily="18" charset="0"/>
              </a:rPr>
              <a:t>Shiqi</a:t>
            </a:r>
            <a:r>
              <a:rPr lang="en-US" altLang="zh-CN" sz="2000" dirty="0">
                <a:latin typeface="Times New Roman" panose="02020603050405020304" pitchFamily="18" charset="0"/>
                <a:cs typeface="Times New Roman" panose="02020603050405020304" pitchFamily="18" charset="0"/>
              </a:rPr>
              <a:t> Jiang, </a:t>
            </a:r>
            <a:r>
              <a:rPr lang="en-US" altLang="zh-CN" sz="2000" dirty="0" err="1">
                <a:latin typeface="Times New Roman" panose="02020603050405020304" pitchFamily="18" charset="0"/>
                <a:cs typeface="Times New Roman" panose="02020603050405020304" pitchFamily="18" charset="0"/>
              </a:rPr>
              <a:t>Siyuan</a:t>
            </a:r>
            <a:r>
              <a:rPr lang="en-US" altLang="zh-CN" sz="2000" dirty="0">
                <a:latin typeface="Times New Roman" panose="02020603050405020304" pitchFamily="18" charset="0"/>
                <a:cs typeface="Times New Roman" panose="02020603050405020304" pitchFamily="18" charset="0"/>
              </a:rPr>
              <a:t> Dong, Zheng Zhong, Jiale Chen, Hu Yutong, Tong Yang, Bin CUI, Steve Uhlig. </a:t>
            </a:r>
            <a:r>
              <a:rPr lang="en-US" altLang="zh-CN" sz="2000" i="1" dirty="0">
                <a:latin typeface="Times New Roman" panose="02020603050405020304" pitchFamily="18" charset="0"/>
                <a:cs typeface="Times New Roman" panose="02020603050405020304" pitchFamily="18" charset="0"/>
              </a:rPr>
              <a:t>    KDD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MicroscopeSketch</a:t>
            </a:r>
            <a:r>
              <a:rPr lang="en-US" altLang="zh-CN" dirty="0"/>
              <a:t> (</a:t>
            </a:r>
            <a:r>
              <a:rPr lang="en-US" altLang="zh-CN" dirty="0" err="1"/>
              <a:t>MicroSketch</a:t>
            </a:r>
            <a:r>
              <a:rPr lang="en-US" altLang="zh-CN" dirty="0"/>
              <a:t>)</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82652"/>
            <a:ext cx="5855537" cy="511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Times New Roman" panose="02020603050405020304" pitchFamily="18" charset="0"/>
                <a:cs typeface="Times New Roman" panose="02020603050405020304" pitchFamily="18" charset="0"/>
              </a:rPr>
              <a:t>Insertion operation</a:t>
            </a:r>
          </a:p>
          <a:p>
            <a:pPr marL="0" indent="0">
              <a:lnSpc>
                <a:spcPct val="150000"/>
              </a:lnSpc>
              <a:buNone/>
            </a:pPr>
            <a:endParaRPr lang="en-US" altLang="zh-MO" sz="2000" dirty="0">
              <a:solidFill>
                <a:srgbClr val="000000"/>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56F0105B-E555-3245-1C75-0757F75173B9}"/>
              </a:ext>
            </a:extLst>
          </p:cNvPr>
          <p:cNvPicPr>
            <a:picLocks noChangeAspect="1"/>
          </p:cNvPicPr>
          <p:nvPr/>
        </p:nvPicPr>
        <p:blipFill>
          <a:blip r:embed="rId3"/>
          <a:stretch>
            <a:fillRect/>
          </a:stretch>
        </p:blipFill>
        <p:spPr>
          <a:xfrm>
            <a:off x="823400" y="1497933"/>
            <a:ext cx="7344800" cy="4782217"/>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BF3DDA6-1740-22A6-0709-A958971371C3}"/>
                  </a:ext>
                </a:extLst>
              </p:cNvPr>
              <p:cNvSpPr txBox="1"/>
              <p:nvPr/>
            </p:nvSpPr>
            <p:spPr>
              <a:xfrm>
                <a:off x="7183950" y="2301483"/>
                <a:ext cx="2959100"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微软雅黑" panose="020B0503020204020204" pitchFamily="34" charset="-122"/>
                              <a:cs typeface="+mn-ea"/>
                              <a:sym typeface="Arial" panose="020B0604020202090204" pitchFamily="34" charset="0"/>
                            </a:rPr>
                          </m:ctrlPr>
                        </m:sSubPr>
                        <m:e>
                          <m:r>
                            <a:rPr lang="en-US" altLang="zh-CN" sz="2000" i="1">
                              <a:latin typeface="Cambria Math" panose="02040503050406030204" pitchFamily="18" charset="0"/>
                              <a:ea typeface="微软雅黑" panose="020B0503020204020204" pitchFamily="34" charset="-122"/>
                              <a:cs typeface="+mn-ea"/>
                              <a:sym typeface="Arial" panose="020B0604020202090204" pitchFamily="34" charset="0"/>
                            </a:rPr>
                            <m:t>𝑃</m:t>
                          </m:r>
                        </m:e>
                        <m:sub>
                          <m:r>
                            <a:rPr lang="en-US" altLang="zh-CN" sz="2000" i="1">
                              <a:latin typeface="Cambria Math" panose="02040503050406030204" pitchFamily="18" charset="0"/>
                              <a:ea typeface="微软雅黑" panose="020B0503020204020204" pitchFamily="34" charset="-122"/>
                              <a:cs typeface="+mn-ea"/>
                              <a:sym typeface="Arial" panose="020B0604020202090204" pitchFamily="34" charset="0"/>
                            </a:rPr>
                            <m:t>𝑐𝑢𝑟</m:t>
                          </m:r>
                        </m:sub>
                      </m:sSub>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𝑃</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𝑛</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 </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𝑚𝑜𝑑</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 (</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𝑇</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+2)]</m:t>
                      </m:r>
                    </m:oMath>
                  </m:oMathPara>
                </a14:m>
                <a:endParaRPr lang="zh-CN" altLang="en-US" sz="2000" dirty="0">
                  <a:latin typeface="Arial" panose="020B0604020202090204" pitchFamily="34" charset="0"/>
                  <a:ea typeface="微软雅黑" panose="020B0503020204020204" pitchFamily="34" charset="-122"/>
                  <a:cs typeface="+mn-ea"/>
                  <a:sym typeface="Arial" panose="020B0604020202090204" pitchFamily="34" charset="0"/>
                </a:endParaRPr>
              </a:p>
            </p:txBody>
          </p:sp>
        </mc:Choice>
        <mc:Fallback xmlns="">
          <p:sp>
            <p:nvSpPr>
              <p:cNvPr id="8" name="文本框 7">
                <a:extLst>
                  <a:ext uri="{FF2B5EF4-FFF2-40B4-BE49-F238E27FC236}">
                    <a16:creationId xmlns:a16="http://schemas.microsoft.com/office/drawing/2014/main" id="{5BF3DDA6-1740-22A6-0709-A958971371C3}"/>
                  </a:ext>
                </a:extLst>
              </p:cNvPr>
              <p:cNvSpPr txBox="1">
                <a:spLocks noRot="1" noChangeAspect="1" noMove="1" noResize="1" noEditPoints="1" noAdjustHandles="1" noChangeArrowheads="1" noChangeShapeType="1" noTextEdit="1"/>
              </p:cNvSpPr>
              <p:nvPr/>
            </p:nvSpPr>
            <p:spPr>
              <a:xfrm>
                <a:off x="7183950" y="2301483"/>
                <a:ext cx="2959100" cy="400110"/>
              </a:xfrm>
              <a:prstGeom prst="rect">
                <a:avLst/>
              </a:prstGeom>
              <a:blipFill>
                <a:blip r:embed="rId4"/>
                <a:stretch>
                  <a:fillRect b="-184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DCDEAA9-73FF-0DBE-AB44-8985F11EAEAC}"/>
                  </a:ext>
                </a:extLst>
              </p:cNvPr>
              <p:cNvSpPr txBox="1"/>
              <p:nvPr/>
            </p:nvSpPr>
            <p:spPr>
              <a:xfrm>
                <a:off x="6838950" y="2695215"/>
                <a:ext cx="5076825" cy="400110"/>
              </a:xfrm>
              <a:prstGeom prst="rect">
                <a:avLst/>
              </a:prstGeom>
              <a:noFill/>
            </p:spPr>
            <p:txBody>
              <a:bodyPr wrap="square" rtlCol="0">
                <a:spAutoFit/>
              </a:bodyPr>
              <a:lstStyle/>
              <a:p>
                <a:pPr algn="ctr"/>
                <a:r>
                  <a:rPr lang="en-US" altLang="zh-CN" sz="2000" b="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zero counter </a:t>
                </a:r>
                <a14:m>
                  <m:oMath xmlns:m="http://schemas.openxmlformats.org/officeDocument/2006/math">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𝑃</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𝑛</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+1) </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𝑚𝑜𝑑</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 (</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𝑇</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+2)]</m:t>
                    </m:r>
                  </m:oMath>
                </a14:m>
                <a:endParaRPr lang="zh-CN" altLang="en-US" sz="2000" dirty="0">
                  <a:latin typeface="Arial" panose="020B0604020202090204" pitchFamily="34" charset="0"/>
                  <a:ea typeface="微软雅黑" panose="020B0503020204020204" pitchFamily="34" charset="-122"/>
                  <a:cs typeface="+mn-ea"/>
                  <a:sym typeface="Arial" panose="020B0604020202090204" pitchFamily="34" charset="0"/>
                </a:endParaRPr>
              </a:p>
            </p:txBody>
          </p:sp>
        </mc:Choice>
        <mc:Fallback xmlns="">
          <p:sp>
            <p:nvSpPr>
              <p:cNvPr id="10" name="文本框 9">
                <a:extLst>
                  <a:ext uri="{FF2B5EF4-FFF2-40B4-BE49-F238E27FC236}">
                    <a16:creationId xmlns:a16="http://schemas.microsoft.com/office/drawing/2014/main" id="{BDCDEAA9-73FF-0DBE-AB44-8985F11EAEAC}"/>
                  </a:ext>
                </a:extLst>
              </p:cNvPr>
              <p:cNvSpPr txBox="1">
                <a:spLocks noRot="1" noChangeAspect="1" noMove="1" noResize="1" noEditPoints="1" noAdjustHandles="1" noChangeArrowheads="1" noChangeShapeType="1" noTextEdit="1"/>
              </p:cNvSpPr>
              <p:nvPr/>
            </p:nvSpPr>
            <p:spPr>
              <a:xfrm>
                <a:off x="6838950" y="2695215"/>
                <a:ext cx="5076825" cy="400110"/>
              </a:xfrm>
              <a:prstGeom prst="rect">
                <a:avLst/>
              </a:prstGeom>
              <a:blipFill>
                <a:blip r:embed="rId5"/>
                <a:stretch>
                  <a:fillRect t="-7576" b="-25758"/>
                </a:stretch>
              </a:blipFill>
            </p:spPr>
            <p:txBody>
              <a:bodyPr/>
              <a:lstStyle/>
              <a:p>
                <a:r>
                  <a:rPr lang="zh-CN" altLang="en-US">
                    <a:noFill/>
                  </a:rPr>
                  <a:t> </a:t>
                </a:r>
              </a:p>
            </p:txBody>
          </p:sp>
        </mc:Fallback>
      </mc:AlternateContent>
      <p:sp>
        <p:nvSpPr>
          <p:cNvPr id="12" name="右大括号 11">
            <a:extLst>
              <a:ext uri="{FF2B5EF4-FFF2-40B4-BE49-F238E27FC236}">
                <a16:creationId xmlns:a16="http://schemas.microsoft.com/office/drawing/2014/main" id="{1EB6548A-F469-9AF7-71B5-742E9FABE439}"/>
              </a:ext>
            </a:extLst>
          </p:cNvPr>
          <p:cNvSpPr/>
          <p:nvPr/>
        </p:nvSpPr>
        <p:spPr>
          <a:xfrm>
            <a:off x="4731607" y="4478157"/>
            <a:ext cx="506372" cy="143376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AE2825F2-25C3-2C47-0CD0-9B8EFBEA618C}"/>
              </a:ext>
            </a:extLst>
          </p:cNvPr>
          <p:cNvSpPr txBox="1"/>
          <p:nvPr/>
        </p:nvSpPr>
        <p:spPr>
          <a:xfrm>
            <a:off x="5237979" y="4994398"/>
            <a:ext cx="1790119" cy="400110"/>
          </a:xfrm>
          <a:prstGeom prst="rect">
            <a:avLst/>
          </a:prstGeom>
          <a:noFill/>
        </p:spPr>
        <p:txBody>
          <a:bodyPr wrap="square" rtlCol="0">
            <a:spAutoFit/>
          </a:bodyPr>
          <a:lstStyle/>
          <a:p>
            <a:pPr algn="ctr"/>
            <a:r>
              <a:rPr lang="en-US" altLang="zh-CN" sz="2000" dirty="0">
                <a:latin typeface="+mj-ea"/>
                <a:ea typeface="+mj-ea"/>
                <a:cs typeface="Times New Roman" panose="02020603050405020304" pitchFamily="18" charset="0"/>
                <a:sym typeface="Arial" panose="020B0604020202090204" pitchFamily="34" charset="0"/>
              </a:rPr>
              <a:t>zoom-out</a:t>
            </a:r>
            <a:endParaRPr lang="zh-CN" altLang="en-US" sz="2000" dirty="0">
              <a:latin typeface="+mj-ea"/>
              <a:ea typeface="+mj-ea"/>
              <a:cs typeface="Times New Roman" panose="02020603050405020304" pitchFamily="18" charset="0"/>
              <a:sym typeface="Arial" panose="020B0604020202090204" pitchFamily="34" charset="0"/>
            </a:endParaRPr>
          </a:p>
        </p:txBody>
      </p:sp>
      <p:sp>
        <p:nvSpPr>
          <p:cNvPr id="14" name="文本框 13">
            <a:extLst>
              <a:ext uri="{FF2B5EF4-FFF2-40B4-BE49-F238E27FC236}">
                <a16:creationId xmlns:a16="http://schemas.microsoft.com/office/drawing/2014/main" id="{F226B46C-12E4-CEB9-E834-2F7E5A2B85B3}"/>
              </a:ext>
            </a:extLst>
          </p:cNvPr>
          <p:cNvSpPr txBox="1"/>
          <p:nvPr/>
        </p:nvSpPr>
        <p:spPr>
          <a:xfrm>
            <a:off x="8341536" y="3973026"/>
            <a:ext cx="3362351" cy="2031325"/>
          </a:xfrm>
          <a:prstGeom prst="rect">
            <a:avLst/>
          </a:prstGeom>
          <a:noFill/>
        </p:spPr>
        <p:txBody>
          <a:bodyPr wrap="square" rtlCol="0">
            <a:spAutoFit/>
          </a:bodyPr>
          <a:lstStyle/>
          <a:p>
            <a:r>
              <a:rPr lang="en-US" altLang="zh-CN" dirty="0">
                <a:latin typeface="+mj-ea"/>
                <a:ea typeface="+mj-ea"/>
              </a:rPr>
              <a:t>For the shutter counter: </a:t>
            </a:r>
          </a:p>
          <a:p>
            <a:r>
              <a:rPr lang="en-US" altLang="zh-CN" dirty="0">
                <a:latin typeface="+mj-ea"/>
                <a:ea typeface="+mj-ea"/>
                <a:cs typeface="Times New Roman" panose="02020603050405020304" pitchFamily="18" charset="0"/>
                <a:sym typeface="Arial" panose="020B0604020202090204" pitchFamily="34" charset="0"/>
              </a:rPr>
              <a:t>We normally do not clean the shutter counter at the end of each sub–window. Instead, we let the next sub-window inherit the remaining frequency. </a:t>
            </a:r>
            <a:endParaRPr lang="zh-CN" altLang="en-US" dirty="0">
              <a:latin typeface="+mj-ea"/>
              <a:ea typeface="+mj-ea"/>
              <a:cs typeface="Times New Roman" panose="02020603050405020304" pitchFamily="18" charset="0"/>
              <a:sym typeface="Arial" panose="020B0604020202090204" pitchFamily="34"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C3A2C05-FC5B-210B-0985-DA34A3E1EE67}"/>
                  </a:ext>
                </a:extLst>
              </p:cNvPr>
              <p:cNvSpPr txBox="1"/>
              <p:nvPr/>
            </p:nvSpPr>
            <p:spPr>
              <a:xfrm>
                <a:off x="9698064" y="1581295"/>
                <a:ext cx="2959100"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微软雅黑" panose="020B0503020204020204" pitchFamily="34" charset="-122"/>
                              <a:cs typeface="+mn-ea"/>
                              <a:sym typeface="Arial" panose="020B0604020202090204" pitchFamily="34" charset="0"/>
                            </a:rPr>
                          </m:ctrlPr>
                        </m:sSubPr>
                        <m:e>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𝑓</m:t>
                          </m:r>
                        </m:e>
                        <m:sub>
                          <m:r>
                            <a:rPr lang="en-US" altLang="zh-CN" sz="2000" i="1">
                              <a:latin typeface="Cambria Math" panose="02040503050406030204" pitchFamily="18" charset="0"/>
                              <a:ea typeface="微软雅黑" panose="020B0503020204020204" pitchFamily="34" charset="-122"/>
                              <a:cs typeface="+mn-ea"/>
                              <a:sym typeface="Arial" panose="020B0604020202090204" pitchFamily="34" charset="0"/>
                            </a:rPr>
                            <m:t>𝑖</m:t>
                          </m:r>
                        </m:sub>
                      </m:sSub>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m:t>
                      </m:r>
                      <m:sSub>
                        <m:sSubPr>
                          <m:ctrlPr>
                            <a:rPr lang="en-US" altLang="zh-CN" sz="2000" i="1">
                              <a:latin typeface="Cambria Math" panose="02040503050406030204" pitchFamily="18" charset="0"/>
                              <a:ea typeface="微软雅黑" panose="020B0503020204020204" pitchFamily="34" charset="-122"/>
                              <a:cs typeface="+mn-ea"/>
                              <a:sym typeface="Arial" panose="020B0604020202090204" pitchFamily="34" charset="0"/>
                            </a:rPr>
                          </m:ctrlPr>
                        </m:sSubPr>
                        <m:e>
                          <m:r>
                            <a:rPr lang="en-US" altLang="zh-CN" sz="2000" i="1">
                              <a:latin typeface="Cambria Math" panose="02040503050406030204" pitchFamily="18" charset="0"/>
                              <a:ea typeface="微软雅黑" panose="020B0503020204020204" pitchFamily="34" charset="-122"/>
                              <a:cs typeface="+mn-ea"/>
                              <a:sym typeface="Arial" panose="020B0604020202090204" pitchFamily="34" charset="0"/>
                            </a:rPr>
                            <m:t>𝑃</m:t>
                          </m:r>
                        </m:e>
                        <m:sub>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𝑖</m:t>
                          </m:r>
                        </m:sub>
                      </m:sSub>
                      <m: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t>×</m:t>
                      </m:r>
                      <m:sSup>
                        <m:sSupPr>
                          <m:ctrlP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ctrlPr>
                        </m:sSupPr>
                        <m:e>
                          <m: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t>𝑐</m:t>
                          </m:r>
                        </m:e>
                        <m:sup>
                          <m: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t>𝑍</m:t>
                          </m:r>
                        </m:sup>
                      </m:sSup>
                    </m:oMath>
                  </m:oMathPara>
                </a14:m>
                <a:endParaRPr lang="zh-CN" altLang="en-US" sz="2000" dirty="0">
                  <a:latin typeface="Arial" panose="020B0604020202090204" pitchFamily="34" charset="0"/>
                  <a:ea typeface="微软雅黑" panose="020B0503020204020204" pitchFamily="34" charset="-122"/>
                  <a:cs typeface="+mn-ea"/>
                  <a:sym typeface="Arial" panose="020B0604020202090204" pitchFamily="34" charset="0"/>
                </a:endParaRPr>
              </a:p>
            </p:txBody>
          </p:sp>
        </mc:Choice>
        <mc:Fallback xmlns="">
          <p:sp>
            <p:nvSpPr>
              <p:cNvPr id="4" name="文本框 3">
                <a:extLst>
                  <a:ext uri="{FF2B5EF4-FFF2-40B4-BE49-F238E27FC236}">
                    <a16:creationId xmlns:a16="http://schemas.microsoft.com/office/drawing/2014/main" id="{8C3A2C05-FC5B-210B-0985-DA34A3E1EE67}"/>
                  </a:ext>
                </a:extLst>
              </p:cNvPr>
              <p:cNvSpPr txBox="1">
                <a:spLocks noRot="1" noChangeAspect="1" noMove="1" noResize="1" noEditPoints="1" noAdjustHandles="1" noChangeArrowheads="1" noChangeShapeType="1" noTextEdit="1"/>
              </p:cNvSpPr>
              <p:nvPr/>
            </p:nvSpPr>
            <p:spPr>
              <a:xfrm>
                <a:off x="9698064" y="1581295"/>
                <a:ext cx="2959100" cy="400110"/>
              </a:xfrm>
              <a:prstGeom prst="rect">
                <a:avLst/>
              </a:prstGeom>
              <a:blipFill>
                <a:blip r:embed="rId6"/>
                <a:stretch>
                  <a:fillRect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002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MicroscopeSketch</a:t>
            </a:r>
            <a:r>
              <a:rPr lang="en-US" altLang="zh-CN" dirty="0"/>
              <a:t> (</a:t>
            </a:r>
            <a:r>
              <a:rPr lang="en-US" altLang="zh-CN" dirty="0" err="1"/>
              <a:t>MicroSketch</a:t>
            </a:r>
            <a:r>
              <a:rPr lang="en-US" altLang="zh-CN" dirty="0"/>
              <a:t>)</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82652"/>
            <a:ext cx="5855537" cy="7665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mj-ea"/>
                <a:ea typeface="+mj-ea"/>
                <a:cs typeface="Times New Roman" panose="02020603050405020304" pitchFamily="18" charset="0"/>
              </a:rPr>
              <a:t>Zoom-in operation</a:t>
            </a:r>
          </a:p>
          <a:p>
            <a:pPr marL="0" indent="0">
              <a:lnSpc>
                <a:spcPct val="150000"/>
              </a:lnSpc>
              <a:buNone/>
            </a:pPr>
            <a:endParaRPr lang="en-US" altLang="zh-MO" sz="2000" dirty="0">
              <a:solidFill>
                <a:srgbClr val="000000"/>
              </a:solidFill>
              <a:latin typeface="+mj-ea"/>
              <a:ea typeface="+mj-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B2EFB25-9BAB-5977-A62C-174941E6B87F}"/>
                  </a:ext>
                </a:extLst>
              </p:cNvPr>
              <p:cNvSpPr txBox="1"/>
              <p:nvPr/>
            </p:nvSpPr>
            <p:spPr>
              <a:xfrm>
                <a:off x="845600" y="1649232"/>
                <a:ext cx="10584400" cy="1424236"/>
              </a:xfrm>
              <a:prstGeom prst="rect">
                <a:avLst/>
              </a:prstGeom>
              <a:noFill/>
            </p:spPr>
            <p:txBody>
              <a:bodyPr wrap="square" rtlCol="0">
                <a:spAutoFit/>
              </a:bodyPr>
              <a:lstStyle/>
              <a:p>
                <a:r>
                  <a:rPr lang="en-US" altLang="zh-CN" sz="2400" dirty="0">
                    <a:latin typeface="+mn-ea"/>
                    <a:cs typeface="Times New Roman" panose="02020603050405020304" pitchFamily="18" charset="0"/>
                    <a:sym typeface="Arial" panose="020B0604020202090204" pitchFamily="34" charset="0"/>
                  </a:rPr>
                  <a:t> At the end of every sub-window, we check whether all pixel counters </a:t>
                </a:r>
                <a:r>
                  <a:rPr lang="zh-CN" altLang="en-US" sz="2400" dirty="0">
                    <a:latin typeface="+mn-ea"/>
                    <a:cs typeface="Times New Roman" panose="02020603050405020304" pitchFamily="18" charset="0"/>
                    <a:sym typeface="Arial" panose="020B0604020202090204" pitchFamily="34" charset="0"/>
                  </a:rPr>
                  <a:t>𝑃</a:t>
                </a:r>
                <a:r>
                  <a:rPr lang="en-US" altLang="zh-CN" sz="2400" dirty="0">
                    <a:latin typeface="+mn-ea"/>
                    <a:cs typeface="Times New Roman" panose="02020603050405020304" pitchFamily="18" charset="0"/>
                    <a:sym typeface="Arial" panose="020B0604020202090204" pitchFamily="34" charset="0"/>
                  </a:rPr>
                  <a:t>[0],</a:t>
                </a:r>
                <a:r>
                  <a:rPr lang="zh-CN" altLang="en-US" sz="2400" dirty="0">
                    <a:latin typeface="+mn-ea"/>
                    <a:cs typeface="Times New Roman" panose="02020603050405020304" pitchFamily="18" charset="0"/>
                    <a:sym typeface="Arial" panose="020B0604020202090204" pitchFamily="34" charset="0"/>
                  </a:rPr>
                  <a:t>𝑃</a:t>
                </a:r>
                <a:r>
                  <a:rPr lang="en-US" altLang="zh-CN" sz="2400" dirty="0">
                    <a:latin typeface="+mn-ea"/>
                    <a:cs typeface="Times New Roman" panose="02020603050405020304" pitchFamily="18" charset="0"/>
                    <a:sym typeface="Arial" panose="020B0604020202090204" pitchFamily="34" charset="0"/>
                  </a:rPr>
                  <a:t>[1],···,</a:t>
                </a:r>
                <a:r>
                  <a:rPr lang="zh-CN" altLang="en-US" sz="2400" dirty="0">
                    <a:latin typeface="+mn-ea"/>
                    <a:cs typeface="Times New Roman" panose="02020603050405020304" pitchFamily="18" charset="0"/>
                    <a:sym typeface="Arial" panose="020B0604020202090204" pitchFamily="34" charset="0"/>
                  </a:rPr>
                  <a:t>𝑃</a:t>
                </a:r>
                <a:r>
                  <a:rPr lang="en-US" altLang="zh-CN" sz="2400" dirty="0">
                    <a:latin typeface="+mn-ea"/>
                    <a:cs typeface="Times New Roman" panose="02020603050405020304" pitchFamily="18" charset="0"/>
                    <a:sym typeface="Arial" panose="020B0604020202090204" pitchFamily="34" charset="0"/>
                  </a:rPr>
                  <a:t>[</a:t>
                </a:r>
                <a:r>
                  <a:rPr lang="zh-CN" altLang="en-US" sz="2400" dirty="0">
                    <a:latin typeface="+mn-ea"/>
                    <a:cs typeface="Times New Roman" panose="02020603050405020304" pitchFamily="18" charset="0"/>
                    <a:sym typeface="Arial" panose="020B0604020202090204" pitchFamily="34" charset="0"/>
                  </a:rPr>
                  <a:t>𝑇 </a:t>
                </a:r>
                <a:r>
                  <a:rPr lang="en-US" altLang="zh-CN" sz="2400" dirty="0">
                    <a:latin typeface="+mn-ea"/>
                    <a:cs typeface="Times New Roman" panose="02020603050405020304" pitchFamily="18" charset="0"/>
                    <a:sym typeface="Arial" panose="020B0604020202090204" pitchFamily="34" charset="0"/>
                  </a:rPr>
                  <a:t>+1] are smaller than </a:t>
                </a:r>
                <a14:m>
                  <m:oMath xmlns:m="http://schemas.openxmlformats.org/officeDocument/2006/math">
                    <m:f>
                      <m:fPr>
                        <m:ctrlPr>
                          <a:rPr lang="en-US" altLang="zh-CN" sz="2400" i="1" smtClean="0">
                            <a:latin typeface="Cambria Math" panose="02040503050406030204" pitchFamily="18" charset="0"/>
                            <a:cs typeface="Times New Roman" panose="02020603050405020304" pitchFamily="18" charset="0"/>
                            <a:sym typeface="Arial" panose="020B0604020202090204" pitchFamily="34" charset="0"/>
                          </a:rPr>
                        </m:ctrlPr>
                      </m:fPr>
                      <m:num>
                        <m:sSup>
                          <m:sSupPr>
                            <m:ctrlPr>
                              <a:rPr lang="en-US" altLang="zh-CN" sz="2400" i="1" smtClean="0">
                                <a:latin typeface="Cambria Math" panose="02040503050406030204" pitchFamily="18" charset="0"/>
                                <a:cs typeface="Times New Roman" panose="02020603050405020304" pitchFamily="18" charset="0"/>
                                <a:sym typeface="Arial" panose="020B0604020202090204" pitchFamily="34" charset="0"/>
                              </a:rPr>
                            </m:ctrlPr>
                          </m:sSupPr>
                          <m:e>
                            <m:r>
                              <a:rPr lang="en-US" altLang="zh-CN" sz="2400" b="0" i="1" smtClean="0">
                                <a:latin typeface="Cambria Math" panose="02040503050406030204" pitchFamily="18" charset="0"/>
                                <a:cs typeface="Times New Roman" panose="02020603050405020304" pitchFamily="18" charset="0"/>
                                <a:sym typeface="Arial" panose="020B0604020202090204" pitchFamily="34" charset="0"/>
                              </a:rPr>
                              <m:t>2</m:t>
                            </m:r>
                          </m:e>
                          <m:sup>
                            <m:r>
                              <a:rPr lang="en-US" altLang="zh-CN" sz="2400" b="0" i="1" smtClean="0">
                                <a:latin typeface="Cambria Math" panose="02040503050406030204" pitchFamily="18" charset="0"/>
                                <a:cs typeface="Times New Roman" panose="02020603050405020304" pitchFamily="18" charset="0"/>
                                <a:sym typeface="Arial" panose="020B0604020202090204" pitchFamily="34" charset="0"/>
                              </a:rPr>
                              <m:t>𝑙</m:t>
                            </m:r>
                          </m:sup>
                        </m:sSup>
                      </m:num>
                      <m:den>
                        <m:r>
                          <a:rPr lang="en-US" altLang="zh-CN" sz="2400" b="0" i="1" smtClean="0">
                            <a:latin typeface="Cambria Math" panose="02040503050406030204" pitchFamily="18" charset="0"/>
                            <a:cs typeface="Times New Roman" panose="02020603050405020304" pitchFamily="18" charset="0"/>
                            <a:sym typeface="Arial" panose="020B0604020202090204" pitchFamily="34" charset="0"/>
                          </a:rPr>
                          <m:t>𝑐</m:t>
                        </m:r>
                      </m:den>
                    </m:f>
                  </m:oMath>
                </a14:m>
                <a:r>
                  <a:rPr lang="en-US" altLang="zh-CN" sz="2400" dirty="0">
                    <a:latin typeface="+mn-ea"/>
                    <a:cs typeface="Times New Roman" panose="02020603050405020304" pitchFamily="18" charset="0"/>
                    <a:sym typeface="Arial" panose="020B0604020202090204" pitchFamily="34" charset="0"/>
                  </a:rPr>
                  <a:t>. If so, we multiple all the pixel counters by </a:t>
                </a:r>
                <a:r>
                  <a:rPr lang="zh-CN" altLang="en-US" sz="2400" dirty="0">
                    <a:latin typeface="+mn-ea"/>
                    <a:cs typeface="Times New Roman" panose="02020603050405020304" pitchFamily="18" charset="0"/>
                    <a:sym typeface="Arial" panose="020B0604020202090204" pitchFamily="34" charset="0"/>
                  </a:rPr>
                  <a:t>𝑐 </a:t>
                </a:r>
                <a:r>
                  <a:rPr lang="en-US" altLang="zh-CN" sz="2400" dirty="0">
                    <a:latin typeface="+mn-ea"/>
                    <a:cs typeface="Times New Roman" panose="02020603050405020304" pitchFamily="18" charset="0"/>
                    <a:sym typeface="Arial" panose="020B0604020202090204" pitchFamily="34" charset="0"/>
                  </a:rPr>
                  <a:t>and decrement the zooming counter by 1.</a:t>
                </a:r>
                <a:endParaRPr lang="zh-CN" altLang="en-US" sz="2400" dirty="0">
                  <a:latin typeface="+mn-ea"/>
                  <a:cs typeface="Times New Roman" panose="02020603050405020304" pitchFamily="18" charset="0"/>
                  <a:sym typeface="Arial" panose="020B0604020202090204" pitchFamily="34" charset="0"/>
                </a:endParaRPr>
              </a:p>
            </p:txBody>
          </p:sp>
        </mc:Choice>
        <mc:Fallback xmlns="">
          <p:sp>
            <p:nvSpPr>
              <p:cNvPr id="5" name="文本框 4">
                <a:extLst>
                  <a:ext uri="{FF2B5EF4-FFF2-40B4-BE49-F238E27FC236}">
                    <a16:creationId xmlns:a16="http://schemas.microsoft.com/office/drawing/2014/main" id="{8B2EFB25-9BAB-5977-A62C-174941E6B87F}"/>
                  </a:ext>
                </a:extLst>
              </p:cNvPr>
              <p:cNvSpPr txBox="1">
                <a:spLocks noRot="1" noChangeAspect="1" noMove="1" noResize="1" noEditPoints="1" noAdjustHandles="1" noChangeArrowheads="1" noChangeShapeType="1" noTextEdit="1"/>
              </p:cNvSpPr>
              <p:nvPr/>
            </p:nvSpPr>
            <p:spPr>
              <a:xfrm>
                <a:off x="845600" y="1649232"/>
                <a:ext cx="10584400" cy="1424236"/>
              </a:xfrm>
              <a:prstGeom prst="rect">
                <a:avLst/>
              </a:prstGeom>
              <a:blipFill>
                <a:blip r:embed="rId3"/>
                <a:stretch>
                  <a:fillRect l="-922" t="-3433" b="-9442"/>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48070260-6601-0A75-F4A5-027D5C87ABCF}"/>
              </a:ext>
            </a:extLst>
          </p:cNvPr>
          <p:cNvSpPr txBox="1"/>
          <p:nvPr/>
        </p:nvSpPr>
        <p:spPr>
          <a:xfrm>
            <a:off x="2078300" y="4055694"/>
            <a:ext cx="8035400" cy="830997"/>
          </a:xfrm>
          <a:prstGeom prst="rect">
            <a:avLst/>
          </a:prstGeom>
          <a:noFill/>
        </p:spPr>
        <p:txBody>
          <a:bodyPr wrap="square" rtlCol="0">
            <a:spAutoFit/>
          </a:bodyPr>
          <a:lstStyle/>
          <a:p>
            <a:r>
              <a:rPr lang="en-US" altLang="zh-CN" sz="2400" dirty="0">
                <a:solidFill>
                  <a:srgbClr val="FF0000"/>
                </a:solidFill>
                <a:latin typeface="+mj-ea"/>
                <a:ea typeface="+mj-ea"/>
                <a:cs typeface="Times New Roman" panose="02020603050405020304" pitchFamily="18" charset="0"/>
                <a:sym typeface="Arial" panose="020B0604020202090204" pitchFamily="34" charset="0"/>
              </a:rPr>
              <a:t>To achieve a more accurate estimation when the frequency becomes small.</a:t>
            </a:r>
            <a:endParaRPr lang="zh-CN" altLang="en-US" sz="2400" dirty="0">
              <a:latin typeface="+mj-ea"/>
              <a:ea typeface="+mj-ea"/>
              <a:cs typeface="Times New Roman" panose="02020603050405020304" pitchFamily="18" charset="0"/>
              <a:sym typeface="Arial" panose="020B0604020202090204" pitchFamily="34" charset="0"/>
            </a:endParaRPr>
          </a:p>
        </p:txBody>
      </p:sp>
      <p:cxnSp>
        <p:nvCxnSpPr>
          <p:cNvPr id="9" name="直接箭头连接符 8">
            <a:extLst>
              <a:ext uri="{FF2B5EF4-FFF2-40B4-BE49-F238E27FC236}">
                <a16:creationId xmlns:a16="http://schemas.microsoft.com/office/drawing/2014/main" id="{D7FCEBC8-CA8A-4509-E626-F619DA44D2E6}"/>
              </a:ext>
            </a:extLst>
          </p:cNvPr>
          <p:cNvCxnSpPr/>
          <p:nvPr/>
        </p:nvCxnSpPr>
        <p:spPr>
          <a:xfrm>
            <a:off x="6046525" y="3377256"/>
            <a:ext cx="0" cy="3746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07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MicroscopeSketch</a:t>
            </a:r>
            <a:r>
              <a:rPr lang="en-US" altLang="zh-CN" dirty="0"/>
              <a:t> (</a:t>
            </a:r>
            <a:r>
              <a:rPr lang="en-US" altLang="zh-CN" dirty="0" err="1"/>
              <a:t>MicroSketch</a:t>
            </a:r>
            <a:r>
              <a:rPr lang="en-US" altLang="zh-CN" dirty="0"/>
              <a:t>)</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82652"/>
            <a:ext cx="5855537" cy="7665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Times New Roman" panose="02020603050405020304" pitchFamily="18" charset="0"/>
                <a:cs typeface="Times New Roman" panose="02020603050405020304" pitchFamily="18" charset="0"/>
              </a:rPr>
              <a:t>Insertion example</a:t>
            </a:r>
          </a:p>
          <a:p>
            <a:pPr marL="0" indent="0">
              <a:lnSpc>
                <a:spcPct val="150000"/>
              </a:lnSpc>
              <a:buNone/>
            </a:pPr>
            <a:endParaRPr lang="en-US" altLang="zh-MO" sz="2000" dirty="0">
              <a:solidFill>
                <a:srgbClr val="000000"/>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B64F4BB4-CD1F-F008-2466-14B45F6DA057}"/>
              </a:ext>
            </a:extLst>
          </p:cNvPr>
          <p:cNvPicPr>
            <a:picLocks noChangeAspect="1"/>
          </p:cNvPicPr>
          <p:nvPr/>
        </p:nvPicPr>
        <p:blipFill>
          <a:blip r:embed="rId3"/>
          <a:stretch>
            <a:fillRect/>
          </a:stretch>
        </p:blipFill>
        <p:spPr>
          <a:xfrm>
            <a:off x="2528389" y="1670797"/>
            <a:ext cx="7135221" cy="4448796"/>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18E903B-2C58-923C-B537-5CE4760509B9}"/>
                  </a:ext>
                </a:extLst>
              </p:cNvPr>
              <p:cNvSpPr txBox="1"/>
              <p:nvPr/>
            </p:nvSpPr>
            <p:spPr>
              <a:xfrm>
                <a:off x="239712" y="3495085"/>
                <a:ext cx="2703721"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𝑙</m:t>
                      </m:r>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=8, </m:t>
                      </m:r>
                      <m:r>
                        <m:rPr>
                          <m:sty m:val="p"/>
                        </m:rPr>
                        <a:rPr lang="en-US" altLang="zh-CN" sz="2000" b="0" i="0"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c</m:t>
                      </m:r>
                      <m:r>
                        <a:rPr lang="en-US" altLang="zh-CN" sz="2000" b="0" i="0"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=2</m:t>
                      </m:r>
                    </m:oMath>
                  </m:oMathPara>
                </a14:m>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Choice>
        <mc:Fallback xmlns="">
          <p:sp>
            <p:nvSpPr>
              <p:cNvPr id="4" name="文本框 3">
                <a:extLst>
                  <a:ext uri="{FF2B5EF4-FFF2-40B4-BE49-F238E27FC236}">
                    <a16:creationId xmlns:a16="http://schemas.microsoft.com/office/drawing/2014/main" id="{618E903B-2C58-923C-B537-5CE4760509B9}"/>
                  </a:ext>
                </a:extLst>
              </p:cNvPr>
              <p:cNvSpPr txBox="1">
                <a:spLocks noRot="1" noChangeAspect="1" noMove="1" noResize="1" noEditPoints="1" noAdjustHandles="1" noChangeArrowheads="1" noChangeShapeType="1" noTextEdit="1"/>
              </p:cNvSpPr>
              <p:nvPr/>
            </p:nvSpPr>
            <p:spPr>
              <a:xfrm>
                <a:off x="239712" y="3495085"/>
                <a:ext cx="2703721" cy="400110"/>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MicroscopeSketch</a:t>
            </a:r>
            <a:r>
              <a:rPr lang="en-US" altLang="zh-CN" dirty="0"/>
              <a:t> (</a:t>
            </a:r>
            <a:r>
              <a:rPr lang="en-US" altLang="zh-CN" dirty="0" err="1"/>
              <a:t>MicroSketch</a:t>
            </a:r>
            <a:r>
              <a:rPr lang="en-US" altLang="zh-CN" dirty="0"/>
              <a:t>)</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82652"/>
            <a:ext cx="5855537" cy="7665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Times New Roman" panose="02020603050405020304" pitchFamily="18" charset="0"/>
                <a:cs typeface="Times New Roman" panose="02020603050405020304" pitchFamily="18" charset="0"/>
              </a:rPr>
              <a:t>Query operation</a:t>
            </a:r>
          </a:p>
          <a:p>
            <a:pPr marL="0" indent="0">
              <a:lnSpc>
                <a:spcPct val="150000"/>
              </a:lnSpc>
              <a:buNone/>
            </a:pPr>
            <a:endParaRPr lang="en-US" altLang="zh-MO" sz="2000" dirty="0">
              <a:solidFill>
                <a:srgbClr val="000000"/>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B1C1EEFA-D729-8CF6-9953-758F7D6208AA}"/>
              </a:ext>
            </a:extLst>
          </p:cNvPr>
          <p:cNvPicPr>
            <a:picLocks noChangeAspect="1"/>
          </p:cNvPicPr>
          <p:nvPr/>
        </p:nvPicPr>
        <p:blipFill>
          <a:blip r:embed="rId3"/>
          <a:stretch>
            <a:fillRect/>
          </a:stretch>
        </p:blipFill>
        <p:spPr>
          <a:xfrm>
            <a:off x="4438449" y="2026281"/>
            <a:ext cx="2876951" cy="619211"/>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5FBC0A2-76D9-385B-F3BF-26BD1E02DEC0}"/>
                  </a:ext>
                </a:extLst>
              </p:cNvPr>
              <p:cNvSpPr txBox="1"/>
              <p:nvPr/>
            </p:nvSpPr>
            <p:spPr>
              <a:xfrm>
                <a:off x="845600" y="1649232"/>
                <a:ext cx="10584400" cy="411588"/>
              </a:xfrm>
              <a:prstGeom prst="rect">
                <a:avLst/>
              </a:prstGeom>
              <a:noFill/>
            </p:spPr>
            <p:txBody>
              <a:bodyPr wrap="square" rtlCol="0">
                <a:spAutoFit/>
              </a:bodyPr>
              <a:lstStyle/>
              <a:p>
                <a:r>
                  <a:rPr lang="en-US" altLang="zh-CN" sz="2000" dirty="0">
                    <a:latin typeface="+mj-ea"/>
                    <a:ea typeface="+mj-ea"/>
                    <a:cs typeface="Times New Roman" panose="02020603050405020304" pitchFamily="18" charset="0"/>
                    <a:sym typeface="Arial" panose="020B0604020202090204" pitchFamily="34" charset="0"/>
                  </a:rPr>
                  <a:t> The frequency of </a:t>
                </a:r>
                <a14:m>
                  <m:oMath xmlns:m="http://schemas.openxmlformats.org/officeDocument/2006/math">
                    <m:sSup>
                      <m:sSupPr>
                        <m:ctrlPr>
                          <a:rPr lang="en-US" altLang="zh-CN" sz="2000" i="1" smtClean="0">
                            <a:latin typeface="Cambria Math" panose="02040503050406030204" pitchFamily="18" charset="0"/>
                            <a:ea typeface="+mj-ea"/>
                            <a:cs typeface="Times New Roman" panose="02020603050405020304" pitchFamily="18" charset="0"/>
                            <a:sym typeface="Arial" panose="020B0604020202090204" pitchFamily="34" charset="0"/>
                          </a:rPr>
                        </m:ctrlPr>
                      </m:sSupPr>
                      <m:e>
                        <m:r>
                          <a:rPr lang="en-US" altLang="zh-CN" sz="2000" b="0" i="1" smtClean="0">
                            <a:latin typeface="Cambria Math" panose="02040503050406030204" pitchFamily="18" charset="0"/>
                            <a:ea typeface="+mj-ea"/>
                            <a:cs typeface="Times New Roman" panose="02020603050405020304" pitchFamily="18" charset="0"/>
                            <a:sym typeface="Arial" panose="020B0604020202090204" pitchFamily="34" charset="0"/>
                          </a:rPr>
                          <m:t>𝑖</m:t>
                        </m:r>
                      </m:e>
                      <m:sup>
                        <m:r>
                          <a:rPr lang="en-US" altLang="zh-CN" sz="2000" b="0" i="1" smtClean="0">
                            <a:latin typeface="Cambria Math" panose="02040503050406030204" pitchFamily="18" charset="0"/>
                            <a:ea typeface="+mj-ea"/>
                            <a:cs typeface="Times New Roman" panose="02020603050405020304" pitchFamily="18" charset="0"/>
                            <a:sym typeface="Arial" panose="020B0604020202090204" pitchFamily="34" charset="0"/>
                          </a:rPr>
                          <m:t>𝑡h</m:t>
                        </m:r>
                      </m:sup>
                    </m:sSup>
                  </m:oMath>
                </a14:m>
                <a:r>
                  <a:rPr lang="zh-CN" altLang="en-US" sz="2000" dirty="0">
                    <a:latin typeface="+mj-ea"/>
                    <a:ea typeface="+mj-ea"/>
                    <a:cs typeface="Times New Roman" panose="02020603050405020304" pitchFamily="18" charset="0"/>
                    <a:sym typeface="Arial" panose="020B0604020202090204" pitchFamily="34" charset="0"/>
                  </a:rPr>
                  <a:t> </a:t>
                </a:r>
                <a:r>
                  <a:rPr lang="en-US" altLang="zh-CN" sz="2000" dirty="0">
                    <a:latin typeface="+mj-ea"/>
                    <a:ea typeface="+mj-ea"/>
                    <a:cs typeface="Times New Roman" panose="02020603050405020304" pitchFamily="18" charset="0"/>
                    <a:sym typeface="Arial" panose="020B0604020202090204" pitchFamily="34" charset="0"/>
                  </a:rPr>
                  <a:t>sub-window:</a:t>
                </a:r>
                <a:endParaRPr lang="zh-CN" altLang="en-US" sz="2000" dirty="0">
                  <a:latin typeface="+mj-ea"/>
                  <a:ea typeface="+mj-ea"/>
                  <a:cs typeface="Times New Roman" panose="02020603050405020304" pitchFamily="18" charset="0"/>
                  <a:sym typeface="Arial" panose="020B0604020202090204" pitchFamily="34" charset="0"/>
                </a:endParaRPr>
              </a:p>
            </p:txBody>
          </p:sp>
        </mc:Choice>
        <mc:Fallback xmlns="">
          <p:sp>
            <p:nvSpPr>
              <p:cNvPr id="8" name="文本框 7">
                <a:extLst>
                  <a:ext uri="{FF2B5EF4-FFF2-40B4-BE49-F238E27FC236}">
                    <a16:creationId xmlns:a16="http://schemas.microsoft.com/office/drawing/2014/main" id="{B5FBC0A2-76D9-385B-F3BF-26BD1E02DEC0}"/>
                  </a:ext>
                </a:extLst>
              </p:cNvPr>
              <p:cNvSpPr txBox="1">
                <a:spLocks noRot="1" noChangeAspect="1" noMove="1" noResize="1" noEditPoints="1" noAdjustHandles="1" noChangeArrowheads="1" noChangeShapeType="1" noTextEdit="1"/>
              </p:cNvSpPr>
              <p:nvPr/>
            </p:nvSpPr>
            <p:spPr>
              <a:xfrm>
                <a:off x="845600" y="1649232"/>
                <a:ext cx="10584400" cy="411588"/>
              </a:xfrm>
              <a:prstGeom prst="rect">
                <a:avLst/>
              </a:prstGeom>
              <a:blipFill>
                <a:blip r:embed="rId4"/>
                <a:stretch>
                  <a:fillRect t="-5970" b="-26866"/>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10EAD8D2-AC71-4CF9-F82C-9664DB3E7071}"/>
              </a:ext>
            </a:extLst>
          </p:cNvPr>
          <p:cNvSpPr txBox="1"/>
          <p:nvPr/>
        </p:nvSpPr>
        <p:spPr>
          <a:xfrm>
            <a:off x="845600" y="2707810"/>
            <a:ext cx="10584400" cy="405624"/>
          </a:xfrm>
          <a:prstGeom prst="rect">
            <a:avLst/>
          </a:prstGeom>
          <a:noFill/>
        </p:spPr>
        <p:txBody>
          <a:bodyPr wrap="square" rtlCol="0">
            <a:spAutoFit/>
          </a:bodyPr>
          <a:lstStyle/>
          <a:p>
            <a:r>
              <a:rPr lang="en-US" altLang="zh-CN" sz="2000" dirty="0">
                <a:latin typeface="+mj-ea"/>
                <a:ea typeface="+mj-ea"/>
                <a:cs typeface="Times New Roman" panose="02020603050405020304" pitchFamily="18" charset="0"/>
                <a:sym typeface="Arial" panose="020B0604020202090204" pitchFamily="34" charset="0"/>
              </a:rPr>
              <a:t> The frequency of  the sliding window (</a:t>
            </a:r>
            <a:r>
              <a:rPr lang="en-US" altLang="zh-CN" sz="2000" dirty="0">
                <a:solidFill>
                  <a:srgbClr val="FF0000"/>
                </a:solidFill>
                <a:latin typeface="+mj-ea"/>
                <a:ea typeface="+mj-ea"/>
                <a:cs typeface="Times New Roman" panose="02020603050405020304" pitchFamily="18" charset="0"/>
                <a:sym typeface="Arial" panose="020B0604020202090204" pitchFamily="34" charset="0"/>
              </a:rPr>
              <a:t>three parts</a:t>
            </a:r>
            <a:r>
              <a:rPr lang="en-US" altLang="zh-CN" sz="2000" dirty="0">
                <a:latin typeface="+mj-ea"/>
                <a:ea typeface="+mj-ea"/>
                <a:cs typeface="Times New Roman" panose="02020603050405020304" pitchFamily="18" charset="0"/>
                <a:sym typeface="Arial" panose="020B0604020202090204" pitchFamily="34" charset="0"/>
              </a:rPr>
              <a:t>):</a:t>
            </a:r>
            <a:endParaRPr lang="zh-CN" altLang="en-US" sz="2000" dirty="0">
              <a:latin typeface="+mj-ea"/>
              <a:ea typeface="+mj-ea"/>
              <a:cs typeface="Times New Roman" panose="02020603050405020304" pitchFamily="18" charset="0"/>
              <a:sym typeface="Arial" panose="020B0604020202090204" pitchFamily="34" charset="0"/>
            </a:endParaRPr>
          </a:p>
        </p:txBody>
      </p:sp>
      <p:pic>
        <p:nvPicPr>
          <p:cNvPr id="12" name="图片 11">
            <a:extLst>
              <a:ext uri="{FF2B5EF4-FFF2-40B4-BE49-F238E27FC236}">
                <a16:creationId xmlns:a16="http://schemas.microsoft.com/office/drawing/2014/main" id="{0B86D5F9-15F8-261B-C691-8B3F8EF9259A}"/>
              </a:ext>
            </a:extLst>
          </p:cNvPr>
          <p:cNvPicPr>
            <a:picLocks noChangeAspect="1"/>
          </p:cNvPicPr>
          <p:nvPr/>
        </p:nvPicPr>
        <p:blipFill>
          <a:blip r:embed="rId5"/>
          <a:stretch>
            <a:fillRect/>
          </a:stretch>
        </p:blipFill>
        <p:spPr>
          <a:xfrm>
            <a:off x="4438449" y="3179157"/>
            <a:ext cx="2715004" cy="971686"/>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44FA9FE-5BC3-6A07-1581-0516784F530A}"/>
                  </a:ext>
                </a:extLst>
              </p:cNvPr>
              <p:cNvSpPr txBox="1"/>
              <p:nvPr/>
            </p:nvSpPr>
            <p:spPr>
              <a:xfrm>
                <a:off x="845600" y="4150843"/>
                <a:ext cx="10584400" cy="400110"/>
              </a:xfrm>
              <a:prstGeom prst="rect">
                <a:avLst/>
              </a:prstGeom>
              <a:noFill/>
            </p:spPr>
            <p:txBody>
              <a:bodyPr wrap="square" rtlCol="0">
                <a:spAutoFit/>
              </a:bodyPr>
              <a:lstStyle/>
              <a:p>
                <a:r>
                  <a:rPr lang="en-US" altLang="zh-CN" sz="2000" dirty="0">
                    <a:latin typeface="+mj-ea"/>
                    <a:ea typeface="+mj-ea"/>
                    <a:cs typeface="Times New Roman" panose="02020603050405020304" pitchFamily="18" charset="0"/>
                    <a:sym typeface="Arial" panose="020B0604020202090204" pitchFamily="34" charset="0"/>
                  </a:rPr>
                  <a:t> Three methods to compute </a:t>
                </a:r>
                <a14:m>
                  <m:oMath xmlns:m="http://schemas.openxmlformats.org/officeDocument/2006/math">
                    <m:r>
                      <a:rPr lang="en-US" altLang="zh-CN" sz="2000" i="1" smtClean="0">
                        <a:latin typeface="Cambria Math" panose="02040503050406030204" pitchFamily="18" charset="0"/>
                        <a:ea typeface="+mj-ea"/>
                        <a:cs typeface="Times New Roman" panose="02020603050405020304" pitchFamily="18" charset="0"/>
                        <a:sym typeface="Arial" panose="020B0604020202090204" pitchFamily="34" charset="0"/>
                      </a:rPr>
                      <m:t>∆</m:t>
                    </m:r>
                    <m:r>
                      <a:rPr lang="en-US" altLang="zh-CN" sz="2000" b="0" i="1" smtClean="0">
                        <a:latin typeface="Cambria Math" panose="02040503050406030204" pitchFamily="18" charset="0"/>
                        <a:ea typeface="+mj-ea"/>
                        <a:cs typeface="Times New Roman" panose="02020603050405020304" pitchFamily="18" charset="0"/>
                        <a:sym typeface="Arial" panose="020B0604020202090204" pitchFamily="34" charset="0"/>
                      </a:rPr>
                      <m:t>𝑓</m:t>
                    </m:r>
                  </m:oMath>
                </a14:m>
                <a:r>
                  <a:rPr lang="en-US" altLang="zh-CN" sz="2000" dirty="0">
                    <a:latin typeface="+mj-ea"/>
                    <a:ea typeface="+mj-ea"/>
                    <a:cs typeface="Times New Roman" panose="02020603050405020304" pitchFamily="18" charset="0"/>
                    <a:sym typeface="Arial" panose="020B0604020202090204" pitchFamily="34" charset="0"/>
                  </a:rPr>
                  <a:t>:</a:t>
                </a:r>
              </a:p>
            </p:txBody>
          </p:sp>
        </mc:Choice>
        <mc:Fallback xmlns="">
          <p:sp>
            <p:nvSpPr>
              <p:cNvPr id="13" name="文本框 12">
                <a:extLst>
                  <a:ext uri="{FF2B5EF4-FFF2-40B4-BE49-F238E27FC236}">
                    <a16:creationId xmlns:a16="http://schemas.microsoft.com/office/drawing/2014/main" id="{444FA9FE-5BC3-6A07-1581-0516784F530A}"/>
                  </a:ext>
                </a:extLst>
              </p:cNvPr>
              <p:cNvSpPr txBox="1">
                <a:spLocks noRot="1" noChangeAspect="1" noMove="1" noResize="1" noEditPoints="1" noAdjustHandles="1" noChangeArrowheads="1" noChangeShapeType="1" noTextEdit="1"/>
              </p:cNvSpPr>
              <p:nvPr/>
            </p:nvSpPr>
            <p:spPr>
              <a:xfrm>
                <a:off x="845600" y="4150843"/>
                <a:ext cx="10584400" cy="400110"/>
              </a:xfrm>
              <a:prstGeom prst="rect">
                <a:avLst/>
              </a:prstGeom>
              <a:blipFill>
                <a:blip r:embed="rId6"/>
                <a:stretch>
                  <a:fillRect t="-9091" b="-25758"/>
                </a:stretch>
              </a:blipFill>
            </p:spPr>
            <p:txBody>
              <a:bodyPr/>
              <a:lstStyle/>
              <a:p>
                <a:r>
                  <a:rPr lang="zh-CN" altLang="en-US">
                    <a:noFill/>
                  </a:rPr>
                  <a:t> </a:t>
                </a:r>
              </a:p>
            </p:txBody>
          </p:sp>
        </mc:Fallback>
      </mc:AlternateContent>
      <p:cxnSp>
        <p:nvCxnSpPr>
          <p:cNvPr id="14" name="直接箭头连接符 13">
            <a:extLst>
              <a:ext uri="{FF2B5EF4-FFF2-40B4-BE49-F238E27FC236}">
                <a16:creationId xmlns:a16="http://schemas.microsoft.com/office/drawing/2014/main" id="{80B9825F-31F4-C7B7-B5BC-2D5AFC488B4B}"/>
              </a:ext>
            </a:extLst>
          </p:cNvPr>
          <p:cNvCxnSpPr>
            <a:cxnSpLocks/>
          </p:cNvCxnSpPr>
          <p:nvPr/>
        </p:nvCxnSpPr>
        <p:spPr>
          <a:xfrm flipV="1">
            <a:off x="6918065" y="3040738"/>
            <a:ext cx="901960" cy="4322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437F6822-59A2-AD57-739F-7C78A9F3285B}"/>
                  </a:ext>
                </a:extLst>
              </p:cNvPr>
              <p:cNvSpPr txBox="1"/>
              <p:nvPr/>
            </p:nvSpPr>
            <p:spPr>
              <a:xfrm>
                <a:off x="7768527" y="2650773"/>
                <a:ext cx="3511494" cy="719364"/>
              </a:xfrm>
              <a:prstGeom prst="rect">
                <a:avLst/>
              </a:prstGeom>
              <a:noFill/>
            </p:spPr>
            <p:txBody>
              <a:bodyPr wrap="square" rtlCol="0">
                <a:spAutoFit/>
              </a:bodyPr>
              <a:lstStyle/>
              <a:p>
                <a:pPr algn="ctr"/>
                <a:r>
                  <a:rPr lang="en-US" altLang="zh-CN" sz="2000" dirty="0">
                    <a:latin typeface="+mj-ea"/>
                    <a:ea typeface="+mj-ea"/>
                    <a:cs typeface="Times New Roman" panose="02020603050405020304" pitchFamily="18" charset="0"/>
                    <a:sym typeface="Arial" panose="020B0604020202090204" pitchFamily="34" charset="0"/>
                  </a:rPr>
                  <a:t>the frequency of </a:t>
                </a:r>
                <a14:m>
                  <m:oMath xmlns:m="http://schemas.openxmlformats.org/officeDocument/2006/math">
                    <m:sSup>
                      <m:sSupPr>
                        <m:ctrlPr>
                          <a:rPr lang="en-US" altLang="zh-CN" sz="2000" i="1" smtClean="0">
                            <a:latin typeface="Cambria Math" panose="02040503050406030204" pitchFamily="18" charset="0"/>
                            <a:ea typeface="+mj-ea"/>
                            <a:cs typeface="Times New Roman" panose="02020603050405020304" pitchFamily="18" charset="0"/>
                            <a:sym typeface="Arial" panose="020B0604020202090204" pitchFamily="34" charset="0"/>
                          </a:rPr>
                        </m:ctrlPr>
                      </m:sSupPr>
                      <m:e>
                        <m:r>
                          <a:rPr lang="en-US" altLang="zh-CN" sz="2000" b="0" i="1" smtClean="0">
                            <a:latin typeface="Cambria Math" panose="02040503050406030204" pitchFamily="18" charset="0"/>
                            <a:ea typeface="+mj-ea"/>
                            <a:cs typeface="Times New Roman" panose="02020603050405020304" pitchFamily="18" charset="0"/>
                            <a:sym typeface="Arial" panose="020B0604020202090204" pitchFamily="34" charset="0"/>
                          </a:rPr>
                          <m:t>(</m:t>
                        </m:r>
                        <m:r>
                          <a:rPr lang="en-US" altLang="zh-CN" sz="2000" b="0" i="1" smtClean="0">
                            <a:latin typeface="Cambria Math" panose="02040503050406030204" pitchFamily="18" charset="0"/>
                            <a:ea typeface="+mj-ea"/>
                            <a:cs typeface="Times New Roman" panose="02020603050405020304" pitchFamily="18" charset="0"/>
                            <a:sym typeface="Arial" panose="020B0604020202090204" pitchFamily="34" charset="0"/>
                          </a:rPr>
                          <m:t>𝑇</m:t>
                        </m:r>
                        <m:r>
                          <a:rPr lang="en-US" altLang="zh-CN" sz="2000" b="0" i="1" smtClean="0">
                            <a:latin typeface="Cambria Math" panose="02040503050406030204" pitchFamily="18" charset="0"/>
                            <a:ea typeface="+mj-ea"/>
                            <a:cs typeface="Times New Roman" panose="02020603050405020304" pitchFamily="18" charset="0"/>
                            <a:sym typeface="Arial" panose="020B0604020202090204" pitchFamily="34" charset="0"/>
                          </a:rPr>
                          <m:t>+1)</m:t>
                        </m:r>
                      </m:e>
                      <m:sup>
                        <m:r>
                          <a:rPr lang="en-US" altLang="zh-CN" sz="2000" b="0" i="1" smtClean="0">
                            <a:latin typeface="Cambria Math" panose="02040503050406030204" pitchFamily="18" charset="0"/>
                            <a:ea typeface="+mj-ea"/>
                            <a:cs typeface="Times New Roman" panose="02020603050405020304" pitchFamily="18" charset="0"/>
                            <a:sym typeface="Arial" panose="020B0604020202090204" pitchFamily="34" charset="0"/>
                          </a:rPr>
                          <m:t>𝑡h</m:t>
                        </m:r>
                      </m:sup>
                    </m:sSup>
                  </m:oMath>
                </a14:m>
                <a:r>
                  <a:rPr lang="zh-CN" altLang="en-US" sz="2000" dirty="0">
                    <a:latin typeface="+mj-ea"/>
                    <a:ea typeface="+mj-ea"/>
                    <a:cs typeface="Times New Roman" panose="02020603050405020304" pitchFamily="18" charset="0"/>
                    <a:sym typeface="Arial" panose="020B0604020202090204" pitchFamily="34" charset="0"/>
                  </a:rPr>
                  <a:t> </a:t>
                </a:r>
                <a:r>
                  <a:rPr lang="en-US" altLang="zh-CN" sz="2000" dirty="0">
                    <a:latin typeface="+mj-ea"/>
                    <a:ea typeface="+mj-ea"/>
                    <a:cs typeface="Times New Roman" panose="02020603050405020304" pitchFamily="18" charset="0"/>
                    <a:sym typeface="Arial" panose="020B0604020202090204" pitchFamily="34" charset="0"/>
                  </a:rPr>
                  <a:t>sub-window</a:t>
                </a:r>
                <a:endParaRPr lang="zh-CN" altLang="en-US" sz="2000" dirty="0">
                  <a:latin typeface="+mj-ea"/>
                  <a:ea typeface="+mj-ea"/>
                  <a:cs typeface="Times New Roman" panose="02020603050405020304" pitchFamily="18" charset="0"/>
                  <a:sym typeface="Arial" panose="020B0604020202090204" pitchFamily="34" charset="0"/>
                </a:endParaRPr>
              </a:p>
            </p:txBody>
          </p:sp>
        </mc:Choice>
        <mc:Fallback xmlns="">
          <p:sp>
            <p:nvSpPr>
              <p:cNvPr id="18" name="文本框 17">
                <a:extLst>
                  <a:ext uri="{FF2B5EF4-FFF2-40B4-BE49-F238E27FC236}">
                    <a16:creationId xmlns:a16="http://schemas.microsoft.com/office/drawing/2014/main" id="{437F6822-59A2-AD57-739F-7C78A9F3285B}"/>
                  </a:ext>
                </a:extLst>
              </p:cNvPr>
              <p:cNvSpPr txBox="1">
                <a:spLocks noRot="1" noChangeAspect="1" noMove="1" noResize="1" noEditPoints="1" noAdjustHandles="1" noChangeArrowheads="1" noChangeShapeType="1" noTextEdit="1"/>
              </p:cNvSpPr>
              <p:nvPr/>
            </p:nvSpPr>
            <p:spPr>
              <a:xfrm>
                <a:off x="7768527" y="2650773"/>
                <a:ext cx="3511494" cy="719364"/>
              </a:xfrm>
              <a:prstGeom prst="rect">
                <a:avLst/>
              </a:prstGeom>
              <a:blipFill>
                <a:blip r:embed="rId7"/>
                <a:stretch>
                  <a:fillRect t="-3390" b="-14407"/>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D5DCE378-C93A-B4C3-D100-8D6A9DBF2B2D}"/>
              </a:ext>
            </a:extLst>
          </p:cNvPr>
          <p:cNvPicPr>
            <a:picLocks noChangeAspect="1"/>
          </p:cNvPicPr>
          <p:nvPr/>
        </p:nvPicPr>
        <p:blipFill>
          <a:blip r:embed="rId8"/>
          <a:stretch>
            <a:fillRect/>
          </a:stretch>
        </p:blipFill>
        <p:spPr>
          <a:xfrm>
            <a:off x="5678010" y="765214"/>
            <a:ext cx="6495213" cy="1375229"/>
          </a:xfrm>
          <a:prstGeom prst="rect">
            <a:avLst/>
          </a:prstGeom>
        </p:spPr>
      </p:pic>
      <p:sp>
        <p:nvSpPr>
          <p:cNvPr id="20" name="文本框 19">
            <a:extLst>
              <a:ext uri="{FF2B5EF4-FFF2-40B4-BE49-F238E27FC236}">
                <a16:creationId xmlns:a16="http://schemas.microsoft.com/office/drawing/2014/main" id="{DD217B85-14FA-D0FA-F616-7DB9DA31D18E}"/>
              </a:ext>
            </a:extLst>
          </p:cNvPr>
          <p:cNvSpPr txBox="1"/>
          <p:nvPr/>
        </p:nvSpPr>
        <p:spPr>
          <a:xfrm>
            <a:off x="1169449" y="4600875"/>
            <a:ext cx="3774509" cy="1631216"/>
          </a:xfrm>
          <a:prstGeom prst="rect">
            <a:avLst/>
          </a:prstGeom>
          <a:noFill/>
        </p:spPr>
        <p:txBody>
          <a:bodyPr wrap="square" rtlCol="0">
            <a:spAutoFit/>
          </a:bodyPr>
          <a:lstStyle/>
          <a:p>
            <a:pPr marL="457200" indent="-457200">
              <a:buFont typeface="+mj-lt"/>
              <a:buAutoNum type="arabicPeriod"/>
            </a:pPr>
            <a:r>
              <a:rPr lang="en-US" altLang="zh-CN" sz="2000" dirty="0">
                <a:latin typeface="+mj-ea"/>
                <a:ea typeface="+mj-ea"/>
                <a:cs typeface="Times New Roman" panose="02020603050405020304" pitchFamily="18" charset="0"/>
                <a:sym typeface="Arial" panose="020B0604020202090204" pitchFamily="34" charset="0"/>
              </a:rPr>
              <a:t> Linear approximation:</a:t>
            </a:r>
          </a:p>
          <a:p>
            <a:pPr marL="457200" indent="-457200">
              <a:buFont typeface="+mj-lt"/>
              <a:buAutoNum type="arabicPeriod"/>
            </a:pPr>
            <a:endParaRPr lang="en-US" altLang="zh-CN" sz="2000" dirty="0">
              <a:latin typeface="+mj-ea"/>
              <a:ea typeface="+mj-ea"/>
              <a:cs typeface="Times New Roman" panose="02020603050405020304" pitchFamily="18" charset="0"/>
              <a:sym typeface="Arial" panose="020B0604020202090204" pitchFamily="34" charset="0"/>
            </a:endParaRPr>
          </a:p>
          <a:p>
            <a:pPr marL="457200" indent="-457200">
              <a:buFont typeface="+mj-lt"/>
              <a:buAutoNum type="arabicPeriod"/>
            </a:pPr>
            <a:r>
              <a:rPr lang="en-US" altLang="zh-CN" sz="2000" dirty="0">
                <a:latin typeface="+mj-ea"/>
                <a:ea typeface="+mj-ea"/>
                <a:cs typeface="Times New Roman" panose="02020603050405020304" pitchFamily="18" charset="0"/>
                <a:sym typeface="Arial" panose="020B0604020202090204" pitchFamily="34" charset="0"/>
              </a:rPr>
              <a:t>Overestimation method:</a:t>
            </a:r>
          </a:p>
          <a:p>
            <a:pPr marL="457200" indent="-457200">
              <a:buFont typeface="+mj-lt"/>
              <a:buAutoNum type="arabicPeriod"/>
            </a:pPr>
            <a:endParaRPr lang="en-US" altLang="zh-CN" sz="2000" dirty="0">
              <a:latin typeface="+mj-ea"/>
              <a:ea typeface="+mj-ea"/>
              <a:cs typeface="Times New Roman" panose="02020603050405020304" pitchFamily="18" charset="0"/>
              <a:sym typeface="Arial" panose="020B0604020202090204" pitchFamily="34" charset="0"/>
            </a:endParaRPr>
          </a:p>
          <a:p>
            <a:pPr marL="457200" indent="-457200">
              <a:buFont typeface="+mj-lt"/>
              <a:buAutoNum type="arabicPeriod"/>
            </a:pPr>
            <a:r>
              <a:rPr lang="en-US" altLang="zh-CN" sz="2000" dirty="0">
                <a:latin typeface="+mj-ea"/>
                <a:ea typeface="+mj-ea"/>
                <a:cs typeface="Times New Roman" panose="02020603050405020304" pitchFamily="18" charset="0"/>
                <a:sym typeface="Arial" panose="020B0604020202090204" pitchFamily="34" charset="0"/>
              </a:rPr>
              <a:t>Underestimation method: </a:t>
            </a:r>
          </a:p>
        </p:txBody>
      </p:sp>
      <p:pic>
        <p:nvPicPr>
          <p:cNvPr id="22" name="图片 21">
            <a:extLst>
              <a:ext uri="{FF2B5EF4-FFF2-40B4-BE49-F238E27FC236}">
                <a16:creationId xmlns:a16="http://schemas.microsoft.com/office/drawing/2014/main" id="{6204147A-613F-876D-65EC-12BEE66DF5AE}"/>
              </a:ext>
            </a:extLst>
          </p:cNvPr>
          <p:cNvPicPr>
            <a:picLocks noChangeAspect="1"/>
          </p:cNvPicPr>
          <p:nvPr/>
        </p:nvPicPr>
        <p:blipFill>
          <a:blip r:embed="rId9"/>
          <a:stretch>
            <a:fillRect/>
          </a:stretch>
        </p:blipFill>
        <p:spPr>
          <a:xfrm>
            <a:off x="4702503" y="4654089"/>
            <a:ext cx="1505160" cy="381053"/>
          </a:xfrm>
          <a:prstGeom prst="rect">
            <a:avLst/>
          </a:prstGeom>
        </p:spPr>
      </p:pic>
      <p:pic>
        <p:nvPicPr>
          <p:cNvPr id="24" name="图片 23">
            <a:extLst>
              <a:ext uri="{FF2B5EF4-FFF2-40B4-BE49-F238E27FC236}">
                <a16:creationId xmlns:a16="http://schemas.microsoft.com/office/drawing/2014/main" id="{F1245AAB-9FF9-0D14-84A9-9DAC260C860A}"/>
              </a:ext>
            </a:extLst>
          </p:cNvPr>
          <p:cNvPicPr>
            <a:picLocks noChangeAspect="1"/>
          </p:cNvPicPr>
          <p:nvPr/>
        </p:nvPicPr>
        <p:blipFill>
          <a:blip r:embed="rId10"/>
          <a:stretch>
            <a:fillRect/>
          </a:stretch>
        </p:blipFill>
        <p:spPr>
          <a:xfrm>
            <a:off x="6455933" y="4685780"/>
            <a:ext cx="2362530" cy="362001"/>
          </a:xfrm>
          <a:prstGeom prst="rect">
            <a:avLst/>
          </a:prstGeom>
        </p:spPr>
      </p:pic>
      <p:pic>
        <p:nvPicPr>
          <p:cNvPr id="26" name="图片 25">
            <a:extLst>
              <a:ext uri="{FF2B5EF4-FFF2-40B4-BE49-F238E27FC236}">
                <a16:creationId xmlns:a16="http://schemas.microsoft.com/office/drawing/2014/main" id="{42E63A3E-0D86-1470-B7DB-4D07636F4165}"/>
              </a:ext>
            </a:extLst>
          </p:cNvPr>
          <p:cNvPicPr>
            <a:picLocks noChangeAspect="1"/>
          </p:cNvPicPr>
          <p:nvPr/>
        </p:nvPicPr>
        <p:blipFill rotWithShape="1">
          <a:blip r:embed="rId11"/>
          <a:srcRect l="7829" t="1" b="4575"/>
          <a:stretch/>
        </p:blipFill>
        <p:spPr>
          <a:xfrm>
            <a:off x="4989070" y="5188316"/>
            <a:ext cx="1018540" cy="436341"/>
          </a:xfrm>
          <a:prstGeom prst="rect">
            <a:avLst/>
          </a:prstGeom>
        </p:spPr>
      </p:pic>
      <p:pic>
        <p:nvPicPr>
          <p:cNvPr id="30" name="图片 29">
            <a:extLst>
              <a:ext uri="{FF2B5EF4-FFF2-40B4-BE49-F238E27FC236}">
                <a16:creationId xmlns:a16="http://schemas.microsoft.com/office/drawing/2014/main" id="{8882C989-5F1E-EE0B-8577-D8B283FBA163}"/>
              </a:ext>
            </a:extLst>
          </p:cNvPr>
          <p:cNvPicPr>
            <a:picLocks noChangeAspect="1"/>
          </p:cNvPicPr>
          <p:nvPr/>
        </p:nvPicPr>
        <p:blipFill>
          <a:blip r:embed="rId12"/>
          <a:stretch>
            <a:fillRect/>
          </a:stretch>
        </p:blipFill>
        <p:spPr>
          <a:xfrm>
            <a:off x="4989070" y="5875233"/>
            <a:ext cx="6458851" cy="352474"/>
          </a:xfrm>
          <a:prstGeom prst="rect">
            <a:avLst/>
          </a:prstGeom>
        </p:spPr>
      </p:pic>
      <p:sp>
        <p:nvSpPr>
          <p:cNvPr id="31" name="矩形 30">
            <a:extLst>
              <a:ext uri="{FF2B5EF4-FFF2-40B4-BE49-F238E27FC236}">
                <a16:creationId xmlns:a16="http://schemas.microsoft.com/office/drawing/2014/main" id="{D75C3FF8-75ED-E5B7-40CD-17B2FDF1FDE0}"/>
              </a:ext>
            </a:extLst>
          </p:cNvPr>
          <p:cNvSpPr/>
          <p:nvPr/>
        </p:nvSpPr>
        <p:spPr>
          <a:xfrm>
            <a:off x="11280021" y="1510281"/>
            <a:ext cx="279676" cy="381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9CFF210F-B223-8173-BA92-C73729430564}"/>
              </a:ext>
            </a:extLst>
          </p:cNvPr>
          <p:cNvSpPr/>
          <p:nvPr/>
        </p:nvSpPr>
        <p:spPr>
          <a:xfrm>
            <a:off x="7508910" y="1518531"/>
            <a:ext cx="128288" cy="381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258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2913" y="217065"/>
            <a:ext cx="9056851" cy="617518"/>
          </a:xfrm>
        </p:spPr>
        <p:txBody>
          <a:bodyPr/>
          <a:lstStyle/>
          <a:p>
            <a:r>
              <a:rPr lang="en-US" altLang="zh-CN" dirty="0"/>
              <a:t>Applications</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615113" y="1470630"/>
            <a:ext cx="11576887" cy="44423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mj-ea"/>
                <a:ea typeface="+mj-ea"/>
                <a:cs typeface="Times New Roman" panose="02020603050405020304" pitchFamily="18" charset="0"/>
              </a:rPr>
              <a:t>Upgrade various approximate algorithms</a:t>
            </a:r>
            <a:endParaRPr lang="en-US" altLang="zh-CN" sz="2000" b="1" dirty="0">
              <a:solidFill>
                <a:srgbClr val="000000"/>
              </a:solidFill>
              <a:latin typeface="+mj-ea"/>
              <a:ea typeface="+mj-ea"/>
              <a:cs typeface="Times New Roman" panose="02020603050405020304" pitchFamily="18" charset="0"/>
            </a:endParaRPr>
          </a:p>
          <a:p>
            <a:pPr lvl="1">
              <a:lnSpc>
                <a:spcPct val="150000"/>
              </a:lnSpc>
            </a:pPr>
            <a:r>
              <a:rPr lang="en-US" altLang="zh-CN" dirty="0">
                <a:solidFill>
                  <a:srgbClr val="000000"/>
                </a:solidFill>
                <a:latin typeface="+mj-ea"/>
                <a:ea typeface="+mj-ea"/>
                <a:cs typeface="Times New Roman" panose="02020603050405020304" pitchFamily="18" charset="0"/>
              </a:rPr>
              <a:t>Count-Min Sketch</a:t>
            </a:r>
          </a:p>
          <a:p>
            <a:pPr lvl="1">
              <a:lnSpc>
                <a:spcPct val="150000"/>
              </a:lnSpc>
            </a:pPr>
            <a:r>
              <a:rPr lang="en-US" altLang="zh-CN" dirty="0">
                <a:solidFill>
                  <a:srgbClr val="000000"/>
                </a:solidFill>
                <a:latin typeface="+mj-ea"/>
                <a:ea typeface="+mj-ea"/>
                <a:cs typeface="Times New Roman" panose="02020603050405020304" pitchFamily="18" charset="0"/>
              </a:rPr>
              <a:t>CU Sketch</a:t>
            </a:r>
          </a:p>
          <a:p>
            <a:pPr lvl="1">
              <a:lnSpc>
                <a:spcPct val="150000"/>
              </a:lnSpc>
            </a:pPr>
            <a:r>
              <a:rPr lang="en-US" altLang="zh-CN" dirty="0">
                <a:solidFill>
                  <a:srgbClr val="000000"/>
                </a:solidFill>
                <a:latin typeface="+mj-ea"/>
                <a:ea typeface="+mj-ea"/>
                <a:cs typeface="Times New Roman" panose="02020603050405020304" pitchFamily="18" charset="0"/>
              </a:rPr>
              <a:t>Heavy Gaudian</a:t>
            </a:r>
          </a:p>
          <a:p>
            <a:pPr lvl="1">
              <a:lnSpc>
                <a:spcPct val="150000"/>
              </a:lnSpc>
            </a:pPr>
            <a:r>
              <a:rPr lang="en-US" altLang="zh-CN" dirty="0">
                <a:solidFill>
                  <a:srgbClr val="000000"/>
                </a:solidFill>
                <a:latin typeface="+mj-ea"/>
                <a:ea typeface="+mj-ea"/>
                <a:cs typeface="Times New Roman" panose="02020603050405020304" pitchFamily="18" charset="0"/>
              </a:rPr>
              <a:t>Space Saving</a:t>
            </a:r>
          </a:p>
        </p:txBody>
      </p:sp>
      <p:sp>
        <p:nvSpPr>
          <p:cNvPr id="10" name="右大括号 9">
            <a:extLst>
              <a:ext uri="{FF2B5EF4-FFF2-40B4-BE49-F238E27FC236}">
                <a16:creationId xmlns:a16="http://schemas.microsoft.com/office/drawing/2014/main" id="{F552ADA2-5A7F-46E3-9241-CA65262182BA}"/>
              </a:ext>
            </a:extLst>
          </p:cNvPr>
          <p:cNvSpPr/>
          <p:nvPr/>
        </p:nvSpPr>
        <p:spPr>
          <a:xfrm>
            <a:off x="4591965" y="2258057"/>
            <a:ext cx="555269" cy="109105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A91CB245-B5C5-439F-A8FB-5D9BBFB2EFC8}"/>
              </a:ext>
            </a:extLst>
          </p:cNvPr>
          <p:cNvSpPr txBox="1"/>
          <p:nvPr/>
        </p:nvSpPr>
        <p:spPr>
          <a:xfrm>
            <a:off x="5098338" y="2572749"/>
            <a:ext cx="4656555" cy="461665"/>
          </a:xfrm>
          <a:prstGeom prst="rect">
            <a:avLst/>
          </a:prstGeom>
          <a:noFill/>
        </p:spPr>
        <p:txBody>
          <a:bodyPr wrap="square" rtlCol="0">
            <a:spAutoFit/>
          </a:bodyPr>
          <a:lstStyle/>
          <a:p>
            <a:pPr algn="ctr"/>
            <a:r>
              <a:rPr lang="en-US" altLang="zh-CN" sz="2400" dirty="0">
                <a:latin typeface="+mj-ea"/>
                <a:ea typeface="+mj-ea"/>
                <a:cs typeface="Times New Roman" panose="02020603050405020304" pitchFamily="18" charset="0"/>
                <a:sym typeface="Arial" panose="020B0604020202090204" pitchFamily="34" charset="0"/>
              </a:rPr>
              <a:t>For frequency estimation</a:t>
            </a:r>
            <a:endParaRPr lang="zh-CN" altLang="en-US" sz="2400" dirty="0">
              <a:latin typeface="+mj-ea"/>
              <a:ea typeface="+mj-ea"/>
              <a:cs typeface="Times New Roman" panose="02020603050405020304" pitchFamily="18" charset="0"/>
              <a:sym typeface="Arial" panose="020B0604020202090204" pitchFamily="34" charset="0"/>
            </a:endParaRPr>
          </a:p>
        </p:txBody>
      </p:sp>
      <p:sp>
        <p:nvSpPr>
          <p:cNvPr id="17" name="文本框 16">
            <a:extLst>
              <a:ext uri="{FF2B5EF4-FFF2-40B4-BE49-F238E27FC236}">
                <a16:creationId xmlns:a16="http://schemas.microsoft.com/office/drawing/2014/main" id="{03F1EAB7-F094-40DE-AE8E-B197D314C0AD}"/>
              </a:ext>
            </a:extLst>
          </p:cNvPr>
          <p:cNvSpPr txBox="1"/>
          <p:nvPr/>
        </p:nvSpPr>
        <p:spPr>
          <a:xfrm>
            <a:off x="5444093" y="3691821"/>
            <a:ext cx="4656555" cy="830997"/>
          </a:xfrm>
          <a:prstGeom prst="rect">
            <a:avLst/>
          </a:prstGeom>
          <a:noFill/>
        </p:spPr>
        <p:txBody>
          <a:bodyPr wrap="square" rtlCol="0">
            <a:spAutoFit/>
          </a:bodyPr>
          <a:lstStyle/>
          <a:p>
            <a:pPr algn="ctr"/>
            <a:r>
              <a:rPr lang="en-US" altLang="zh-CN" sz="2400" dirty="0">
                <a:latin typeface="+mj-ea"/>
                <a:ea typeface="+mj-ea"/>
                <a:cs typeface="Times New Roman" panose="02020603050405020304" pitchFamily="18" charset="0"/>
                <a:sym typeface="Arial" panose="020B0604020202090204" pitchFamily="34" charset="0"/>
              </a:rPr>
              <a:t>For finding </a:t>
            </a:r>
            <a:r>
              <a:rPr lang="en-US" altLang="zh-CN" sz="2400" dirty="0"/>
              <a:t>top-k frequent items and the top-k heavy changes</a:t>
            </a:r>
            <a:endParaRPr lang="zh-CN" altLang="en-US" sz="2400" dirty="0">
              <a:latin typeface="+mj-ea"/>
              <a:ea typeface="+mj-ea"/>
              <a:cs typeface="Times New Roman" panose="02020603050405020304" pitchFamily="18" charset="0"/>
              <a:sym typeface="Arial" panose="020B0604020202090204" pitchFamily="34" charset="0"/>
            </a:endParaRPr>
          </a:p>
        </p:txBody>
      </p:sp>
      <p:sp>
        <p:nvSpPr>
          <p:cNvPr id="21" name="右大括号 20">
            <a:extLst>
              <a:ext uri="{FF2B5EF4-FFF2-40B4-BE49-F238E27FC236}">
                <a16:creationId xmlns:a16="http://schemas.microsoft.com/office/drawing/2014/main" id="{CD903A34-73A1-4474-944E-907E23D520E5}"/>
              </a:ext>
            </a:extLst>
          </p:cNvPr>
          <p:cNvSpPr/>
          <p:nvPr/>
        </p:nvSpPr>
        <p:spPr>
          <a:xfrm>
            <a:off x="4591965" y="3601480"/>
            <a:ext cx="555269" cy="109105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内容占位符 2">
            <a:extLst>
              <a:ext uri="{FF2B5EF4-FFF2-40B4-BE49-F238E27FC236}">
                <a16:creationId xmlns:a16="http://schemas.microsoft.com/office/drawing/2014/main" id="{B8939288-CDA9-47DB-A31E-EDF2075DEC99}"/>
              </a:ext>
            </a:extLst>
          </p:cNvPr>
          <p:cNvSpPr txBox="1">
            <a:spLocks/>
          </p:cNvSpPr>
          <p:nvPr/>
        </p:nvSpPr>
        <p:spPr>
          <a:xfrm>
            <a:off x="1330730" y="5122753"/>
            <a:ext cx="2671427" cy="7902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b="1" dirty="0">
                <a:solidFill>
                  <a:srgbClr val="000000"/>
                </a:solidFill>
                <a:latin typeface="+mj-ea"/>
                <a:ea typeface="+mj-ea"/>
                <a:cs typeface="Times New Roman" panose="02020603050405020304" pitchFamily="18" charset="0"/>
              </a:rPr>
              <a:t>Algorithms</a:t>
            </a:r>
            <a:endParaRPr lang="en-US" altLang="zh-CN" dirty="0">
              <a:solidFill>
                <a:srgbClr val="000000"/>
              </a:solidFill>
              <a:latin typeface="+mj-ea"/>
              <a:ea typeface="+mj-ea"/>
              <a:cs typeface="Times New Roman" panose="02020603050405020304" pitchFamily="18" charset="0"/>
            </a:endParaRPr>
          </a:p>
        </p:txBody>
      </p:sp>
      <p:sp>
        <p:nvSpPr>
          <p:cNvPr id="23" name="内容占位符 2">
            <a:extLst>
              <a:ext uri="{FF2B5EF4-FFF2-40B4-BE49-F238E27FC236}">
                <a16:creationId xmlns:a16="http://schemas.microsoft.com/office/drawing/2014/main" id="{A4177F95-46E3-47CE-8025-76E7C944B1A3}"/>
              </a:ext>
            </a:extLst>
          </p:cNvPr>
          <p:cNvSpPr txBox="1">
            <a:spLocks/>
          </p:cNvSpPr>
          <p:nvPr/>
        </p:nvSpPr>
        <p:spPr>
          <a:xfrm>
            <a:off x="6403556" y="5124568"/>
            <a:ext cx="2671427" cy="7902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b="1" dirty="0">
                <a:solidFill>
                  <a:srgbClr val="000000"/>
                </a:solidFill>
                <a:latin typeface="+mj-ea"/>
                <a:ea typeface="+mj-ea"/>
                <a:cs typeface="Times New Roman" panose="02020603050405020304" pitchFamily="18" charset="0"/>
              </a:rPr>
              <a:t>Tasks</a:t>
            </a:r>
            <a:endParaRPr lang="en-US" altLang="zh-CN" dirty="0">
              <a:solidFill>
                <a:srgbClr val="000000"/>
              </a:solidFill>
              <a:latin typeface="+mj-ea"/>
              <a:ea typeface="+mj-ea"/>
              <a:cs typeface="Times New Roman" panose="02020603050405020304" pitchFamily="18" charset="0"/>
            </a:endParaRPr>
          </a:p>
        </p:txBody>
      </p:sp>
    </p:spTree>
    <p:extLst>
      <p:ext uri="{BB962C8B-B14F-4D97-AF65-F5344CB8AC3E}">
        <p14:creationId xmlns:p14="http://schemas.microsoft.com/office/powerpoint/2010/main" val="153833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 on Frequency Estimation</a:t>
            </a:r>
            <a:endParaRPr lang="zh-CN" altLang="en-US" dirty="0"/>
          </a:p>
        </p:txBody>
      </p:sp>
      <p:pic>
        <p:nvPicPr>
          <p:cNvPr id="8" name="图片 7">
            <a:extLst>
              <a:ext uri="{FF2B5EF4-FFF2-40B4-BE49-F238E27FC236}">
                <a16:creationId xmlns:a16="http://schemas.microsoft.com/office/drawing/2014/main" id="{CE30BCA6-F948-9787-04F5-E3E67DC0ACE5}"/>
              </a:ext>
            </a:extLst>
          </p:cNvPr>
          <p:cNvPicPr>
            <a:picLocks noChangeAspect="1"/>
          </p:cNvPicPr>
          <p:nvPr/>
        </p:nvPicPr>
        <p:blipFill>
          <a:blip r:embed="rId3"/>
          <a:stretch>
            <a:fillRect/>
          </a:stretch>
        </p:blipFill>
        <p:spPr>
          <a:xfrm>
            <a:off x="1391507" y="3890141"/>
            <a:ext cx="9652496" cy="2724290"/>
          </a:xfrm>
          <a:prstGeom prst="rect">
            <a:avLst/>
          </a:prstGeom>
        </p:spPr>
      </p:pic>
      <p:pic>
        <p:nvPicPr>
          <p:cNvPr id="10" name="图片 9">
            <a:extLst>
              <a:ext uri="{FF2B5EF4-FFF2-40B4-BE49-F238E27FC236}">
                <a16:creationId xmlns:a16="http://schemas.microsoft.com/office/drawing/2014/main" id="{F21385BC-BDAC-8DBB-728E-C15450EB2855}"/>
              </a:ext>
            </a:extLst>
          </p:cNvPr>
          <p:cNvPicPr>
            <a:picLocks noChangeAspect="1"/>
          </p:cNvPicPr>
          <p:nvPr/>
        </p:nvPicPr>
        <p:blipFill>
          <a:blip r:embed="rId4"/>
          <a:stretch>
            <a:fillRect/>
          </a:stretch>
        </p:blipFill>
        <p:spPr>
          <a:xfrm>
            <a:off x="1321653" y="1115048"/>
            <a:ext cx="9722350" cy="2775093"/>
          </a:xfrm>
          <a:prstGeom prst="rect">
            <a:avLst/>
          </a:prstGeom>
        </p:spPr>
      </p:pic>
    </p:spTree>
    <p:extLst>
      <p:ext uri="{BB962C8B-B14F-4D97-AF65-F5344CB8AC3E}">
        <p14:creationId xmlns:p14="http://schemas.microsoft.com/office/powerpoint/2010/main" val="356782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 on Frequency Estimation</a:t>
            </a:r>
            <a:endParaRPr lang="zh-CN" altLang="en-US" dirty="0"/>
          </a:p>
        </p:txBody>
      </p:sp>
      <p:pic>
        <p:nvPicPr>
          <p:cNvPr id="3" name="图片 2">
            <a:extLst>
              <a:ext uri="{FF2B5EF4-FFF2-40B4-BE49-F238E27FC236}">
                <a16:creationId xmlns:a16="http://schemas.microsoft.com/office/drawing/2014/main" id="{14CA19A7-7ADC-14FD-C8B6-206ED3FBB036}"/>
              </a:ext>
            </a:extLst>
          </p:cNvPr>
          <p:cNvPicPr>
            <a:picLocks noChangeAspect="1"/>
          </p:cNvPicPr>
          <p:nvPr/>
        </p:nvPicPr>
        <p:blipFill>
          <a:blip r:embed="rId3"/>
          <a:stretch>
            <a:fillRect/>
          </a:stretch>
        </p:blipFill>
        <p:spPr>
          <a:xfrm>
            <a:off x="768242" y="2548349"/>
            <a:ext cx="10992561" cy="3150085"/>
          </a:xfrm>
          <a:prstGeom prst="rect">
            <a:avLst/>
          </a:prstGeom>
        </p:spPr>
      </p:pic>
    </p:spTree>
    <p:extLst>
      <p:ext uri="{BB962C8B-B14F-4D97-AF65-F5344CB8AC3E}">
        <p14:creationId xmlns:p14="http://schemas.microsoft.com/office/powerpoint/2010/main" val="346942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 on Finding Top-k Frequent Items</a:t>
            </a:r>
            <a:endParaRPr lang="zh-CN" altLang="en-US" dirty="0"/>
          </a:p>
        </p:txBody>
      </p:sp>
      <p:pic>
        <p:nvPicPr>
          <p:cNvPr id="6" name="图片 5">
            <a:extLst>
              <a:ext uri="{FF2B5EF4-FFF2-40B4-BE49-F238E27FC236}">
                <a16:creationId xmlns:a16="http://schemas.microsoft.com/office/drawing/2014/main" id="{680A6952-2F18-DB27-FA1E-F7607EC79F77}"/>
              </a:ext>
            </a:extLst>
          </p:cNvPr>
          <p:cNvPicPr>
            <a:picLocks noChangeAspect="1"/>
          </p:cNvPicPr>
          <p:nvPr/>
        </p:nvPicPr>
        <p:blipFill>
          <a:blip r:embed="rId3"/>
          <a:stretch>
            <a:fillRect/>
          </a:stretch>
        </p:blipFill>
        <p:spPr>
          <a:xfrm>
            <a:off x="1158621" y="968300"/>
            <a:ext cx="9874757" cy="2914800"/>
          </a:xfrm>
          <a:prstGeom prst="rect">
            <a:avLst/>
          </a:prstGeom>
        </p:spPr>
      </p:pic>
      <p:pic>
        <p:nvPicPr>
          <p:cNvPr id="9" name="图片 8">
            <a:extLst>
              <a:ext uri="{FF2B5EF4-FFF2-40B4-BE49-F238E27FC236}">
                <a16:creationId xmlns:a16="http://schemas.microsoft.com/office/drawing/2014/main" id="{CA7371E6-AAB6-0689-84F3-3F929E387E07}"/>
              </a:ext>
            </a:extLst>
          </p:cNvPr>
          <p:cNvPicPr>
            <a:picLocks noChangeAspect="1"/>
          </p:cNvPicPr>
          <p:nvPr/>
        </p:nvPicPr>
        <p:blipFill>
          <a:blip r:embed="rId4"/>
          <a:stretch>
            <a:fillRect/>
          </a:stretch>
        </p:blipFill>
        <p:spPr>
          <a:xfrm>
            <a:off x="1457086" y="3883100"/>
            <a:ext cx="9576292" cy="2819545"/>
          </a:xfrm>
          <a:prstGeom prst="rect">
            <a:avLst/>
          </a:prstGeom>
        </p:spPr>
      </p:pic>
    </p:spTree>
    <p:extLst>
      <p:ext uri="{BB962C8B-B14F-4D97-AF65-F5344CB8AC3E}">
        <p14:creationId xmlns:p14="http://schemas.microsoft.com/office/powerpoint/2010/main" val="2725733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 on Finding Top-k Heavy Changes</a:t>
            </a:r>
            <a:endParaRPr lang="zh-CN" altLang="en-US" dirty="0"/>
          </a:p>
        </p:txBody>
      </p:sp>
      <p:pic>
        <p:nvPicPr>
          <p:cNvPr id="4" name="图片 3">
            <a:extLst>
              <a:ext uri="{FF2B5EF4-FFF2-40B4-BE49-F238E27FC236}">
                <a16:creationId xmlns:a16="http://schemas.microsoft.com/office/drawing/2014/main" id="{3B67AAB8-9203-EF7E-3FB9-E7F7E960801F}"/>
              </a:ext>
            </a:extLst>
          </p:cNvPr>
          <p:cNvPicPr>
            <a:picLocks noChangeAspect="1"/>
          </p:cNvPicPr>
          <p:nvPr/>
        </p:nvPicPr>
        <p:blipFill>
          <a:blip r:embed="rId3"/>
          <a:stretch>
            <a:fillRect/>
          </a:stretch>
        </p:blipFill>
        <p:spPr>
          <a:xfrm>
            <a:off x="2476314" y="2473251"/>
            <a:ext cx="7239372" cy="2851297"/>
          </a:xfrm>
          <a:prstGeom prst="rect">
            <a:avLst/>
          </a:prstGeom>
        </p:spPr>
      </p:pic>
      <p:sp>
        <p:nvSpPr>
          <p:cNvPr id="5" name="文本框 4">
            <a:extLst>
              <a:ext uri="{FF2B5EF4-FFF2-40B4-BE49-F238E27FC236}">
                <a16:creationId xmlns:a16="http://schemas.microsoft.com/office/drawing/2014/main" id="{2C01651D-0FD7-3C61-441D-010017401B83}"/>
              </a:ext>
            </a:extLst>
          </p:cNvPr>
          <p:cNvSpPr txBox="1"/>
          <p:nvPr/>
        </p:nvSpPr>
        <p:spPr>
          <a:xfrm>
            <a:off x="727600" y="1228929"/>
            <a:ext cx="11026250" cy="707886"/>
          </a:xfrm>
          <a:prstGeom prst="rect">
            <a:avLst/>
          </a:prstGeom>
          <a:noFill/>
        </p:spPr>
        <p:txBody>
          <a:bodyPr wrap="square" rtlCol="0">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This task compares the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with the straw man solution,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which splits the sliding window into sub-windows and keeps a counter for each sub-window.</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Tree>
    <p:extLst>
      <p:ext uri="{BB962C8B-B14F-4D97-AF65-F5344CB8AC3E}">
        <p14:creationId xmlns:p14="http://schemas.microsoft.com/office/powerpoint/2010/main" val="245880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66A41-062D-409D-8D46-2E369389F016}"/>
              </a:ext>
            </a:extLst>
          </p:cNvPr>
          <p:cNvSpPr>
            <a:spLocks noGrp="1"/>
          </p:cNvSpPr>
          <p:nvPr>
            <p:ph type="title"/>
          </p:nvPr>
        </p:nvSpPr>
        <p:spPr/>
        <p:txBody>
          <a:bodyPr/>
          <a:lstStyle/>
          <a:p>
            <a:r>
              <a:rPr lang="en-US" altLang="zh-CN" dirty="0"/>
              <a:t>Conclusion</a:t>
            </a:r>
            <a:endParaRPr lang="zh-CN" altLang="en-US" dirty="0"/>
          </a:p>
        </p:txBody>
      </p:sp>
      <p:sp>
        <p:nvSpPr>
          <p:cNvPr id="3" name="灯片编号占位符 2">
            <a:extLst>
              <a:ext uri="{FF2B5EF4-FFF2-40B4-BE49-F238E27FC236}">
                <a16:creationId xmlns:a16="http://schemas.microsoft.com/office/drawing/2014/main" id="{FEFE7CD2-89EE-426A-BC82-69027A1D6CC6}"/>
              </a:ext>
            </a:extLst>
          </p:cNvPr>
          <p:cNvSpPr>
            <a:spLocks noGrp="1"/>
          </p:cNvSpPr>
          <p:nvPr>
            <p:ph type="sldNum" sz="quarter" idx="4"/>
          </p:nvPr>
        </p:nvSpPr>
        <p:spPr/>
        <p:txBody>
          <a:bodyPr/>
          <a:lstStyle/>
          <a:p>
            <a:r>
              <a:rPr lang="en-US" altLang="zh-CN"/>
              <a:t>&lt; </a:t>
            </a:r>
            <a:fld id="{A548B57D-AE10-4CF7-A9DF-59FEFA91B28E}" type="slidenum">
              <a:rPr lang="zh-CN" altLang="en-US" smtClean="0"/>
              <a:pPr/>
              <a:t>19</a:t>
            </a:fld>
            <a:r>
              <a:rPr lang="en-US" altLang="zh-CN"/>
              <a:t>/29</a:t>
            </a:r>
            <a:r>
              <a:rPr lang="zh-CN" altLang="en-US"/>
              <a:t> </a:t>
            </a:r>
            <a:r>
              <a:rPr lang="en-US" altLang="zh-CN"/>
              <a:t>&gt;</a:t>
            </a:r>
            <a:endParaRPr lang="zh-CN" altLang="en-US" dirty="0"/>
          </a:p>
        </p:txBody>
      </p:sp>
      <p:sp>
        <p:nvSpPr>
          <p:cNvPr id="4" name="文本框 3">
            <a:extLst>
              <a:ext uri="{FF2B5EF4-FFF2-40B4-BE49-F238E27FC236}">
                <a16:creationId xmlns:a16="http://schemas.microsoft.com/office/drawing/2014/main" id="{4A15DCB4-3C53-4E84-A8F9-A916A94696F4}"/>
              </a:ext>
            </a:extLst>
          </p:cNvPr>
          <p:cNvSpPr txBox="1"/>
          <p:nvPr/>
        </p:nvSpPr>
        <p:spPr>
          <a:xfrm>
            <a:off x="727600" y="1228929"/>
            <a:ext cx="11026250" cy="2934906"/>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400" dirty="0">
                <a:latin typeface="+mj-ea"/>
                <a:ea typeface="+mj-ea"/>
                <a:cs typeface="Times New Roman" panose="02020603050405020304" pitchFamily="18" charset="0"/>
                <a:sym typeface="Arial" panose="020B0604020202090204" pitchFamily="34" charset="0"/>
              </a:rPr>
              <a:t>Frequency estimation in sliding windows</a:t>
            </a:r>
          </a:p>
          <a:p>
            <a:pPr marL="342900" indent="-342900">
              <a:lnSpc>
                <a:spcPct val="200000"/>
              </a:lnSpc>
              <a:buFont typeface="Arial" panose="020B0604020202020204" pitchFamily="34" charset="0"/>
              <a:buChar char="•"/>
            </a:pPr>
            <a:r>
              <a:rPr lang="en-US" altLang="zh-CN" sz="2400" dirty="0">
                <a:latin typeface="+mj-ea"/>
                <a:ea typeface="+mj-ea"/>
                <a:cs typeface="Times New Roman" panose="02020603050405020304" pitchFamily="18" charset="0"/>
                <a:sym typeface="Arial" panose="020B0604020202090204" pitchFamily="34" charset="0"/>
              </a:rPr>
              <a:t>Improve the accuracy under the same memory</a:t>
            </a:r>
          </a:p>
          <a:p>
            <a:pPr marL="342900" indent="-342900">
              <a:lnSpc>
                <a:spcPct val="200000"/>
              </a:lnSpc>
              <a:buFont typeface="Arial" panose="020B0604020202020204" pitchFamily="34" charset="0"/>
              <a:buChar char="•"/>
            </a:pPr>
            <a:r>
              <a:rPr lang="en-US" altLang="zh-CN" sz="2400" dirty="0">
                <a:latin typeface="+mj-ea"/>
                <a:ea typeface="+mj-ea"/>
                <a:cs typeface="Times New Roman" panose="02020603050405020304" pitchFamily="18" charset="0"/>
              </a:rPr>
              <a:t>Our key insight is the similarity of counter values across different sub-windows.</a:t>
            </a:r>
            <a:endParaRPr lang="zh-CN" altLang="en-US" sz="2400" dirty="0">
              <a:latin typeface="+mj-ea"/>
              <a:ea typeface="+mj-ea"/>
              <a:cs typeface="Times New Roman" panose="02020603050405020304" pitchFamily="18" charset="0"/>
              <a:sym typeface="Arial" panose="020B0604020202090204" pitchFamily="34" charset="0"/>
            </a:endParaRPr>
          </a:p>
        </p:txBody>
      </p:sp>
    </p:spTree>
    <p:extLst>
      <p:ext uri="{BB962C8B-B14F-4D97-AF65-F5344CB8AC3E}">
        <p14:creationId xmlns:p14="http://schemas.microsoft.com/office/powerpoint/2010/main" val="252778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 and Motivation</a:t>
            </a:r>
            <a:endParaRPr lang="zh-CN" altLang="en-US" dirty="0"/>
          </a:p>
        </p:txBody>
      </p:sp>
      <p:sp>
        <p:nvSpPr>
          <p:cNvPr id="10" name="左大括号 9">
            <a:extLst>
              <a:ext uri="{FF2B5EF4-FFF2-40B4-BE49-F238E27FC236}">
                <a16:creationId xmlns:a16="http://schemas.microsoft.com/office/drawing/2014/main" id="{8667B814-244D-4F67-89F3-22AD8B4EFD74}"/>
              </a:ext>
            </a:extLst>
          </p:cNvPr>
          <p:cNvSpPr/>
          <p:nvPr/>
        </p:nvSpPr>
        <p:spPr>
          <a:xfrm rot="16200000">
            <a:off x="5322784" y="2108176"/>
            <a:ext cx="357047" cy="5042540"/>
          </a:xfrm>
          <a:prstGeom prst="leftBrace">
            <a:avLst>
              <a:gd name="adj1" fmla="val 8333"/>
              <a:gd name="adj2" fmla="val 50524"/>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511A81EB-12C6-489B-A06A-4D10F799B3E6}"/>
              </a:ext>
            </a:extLst>
          </p:cNvPr>
          <p:cNvSpPr txBox="1"/>
          <p:nvPr/>
        </p:nvSpPr>
        <p:spPr>
          <a:xfrm>
            <a:off x="2758672" y="5383175"/>
            <a:ext cx="5522185" cy="46166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dirty="0">
                <a:latin typeface="Arial" panose="020B0604020202020204" pitchFamily="34" charset="0"/>
                <a:cs typeface="Arial" panose="020B0604020202020204" pitchFamily="34" charset="0"/>
              </a:rPr>
              <a:t>What’s the frequency of “A”?     4 items</a:t>
            </a:r>
            <a:endParaRPr lang="zh-CN" altLang="en-US" sz="2400" dirty="0">
              <a:latin typeface="Arial" panose="020B0604020202020204" pitchFamily="34" charset="0"/>
              <a:cs typeface="Arial" panose="020B0604020202020204" pitchFamily="34" charset="0"/>
            </a:endParaRPr>
          </a:p>
        </p:txBody>
      </p:sp>
      <p:sp>
        <p:nvSpPr>
          <p:cNvPr id="12" name="立方体 11">
            <a:extLst>
              <a:ext uri="{FF2B5EF4-FFF2-40B4-BE49-F238E27FC236}">
                <a16:creationId xmlns:a16="http://schemas.microsoft.com/office/drawing/2014/main" id="{97BCFD09-230A-4B49-996F-26ABC8853C2D}"/>
              </a:ext>
            </a:extLst>
          </p:cNvPr>
          <p:cNvSpPr/>
          <p:nvPr/>
        </p:nvSpPr>
        <p:spPr>
          <a:xfrm>
            <a:off x="1313166" y="3863881"/>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3" name="立方体 12">
            <a:extLst>
              <a:ext uri="{FF2B5EF4-FFF2-40B4-BE49-F238E27FC236}">
                <a16:creationId xmlns:a16="http://schemas.microsoft.com/office/drawing/2014/main" id="{E668B11F-C06B-47C0-9EEA-4BFB059A3CCF}"/>
              </a:ext>
            </a:extLst>
          </p:cNvPr>
          <p:cNvSpPr/>
          <p:nvPr/>
        </p:nvSpPr>
        <p:spPr>
          <a:xfrm>
            <a:off x="1881095" y="3863881"/>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4" name="立方体 13">
            <a:extLst>
              <a:ext uri="{FF2B5EF4-FFF2-40B4-BE49-F238E27FC236}">
                <a16:creationId xmlns:a16="http://schemas.microsoft.com/office/drawing/2014/main" id="{7D3FB1AE-EDFF-4564-95DD-D2CCF33E907E}"/>
              </a:ext>
            </a:extLst>
          </p:cNvPr>
          <p:cNvSpPr/>
          <p:nvPr/>
        </p:nvSpPr>
        <p:spPr>
          <a:xfrm>
            <a:off x="2449024" y="3863881"/>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7" name="立方体 16">
            <a:extLst>
              <a:ext uri="{FF2B5EF4-FFF2-40B4-BE49-F238E27FC236}">
                <a16:creationId xmlns:a16="http://schemas.microsoft.com/office/drawing/2014/main" id="{2C52A835-881B-4B62-B0D5-EE9785C6F7D8}"/>
              </a:ext>
            </a:extLst>
          </p:cNvPr>
          <p:cNvSpPr/>
          <p:nvPr/>
        </p:nvSpPr>
        <p:spPr>
          <a:xfrm>
            <a:off x="3016953" y="3868989"/>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18" name="立方体 17">
            <a:extLst>
              <a:ext uri="{FF2B5EF4-FFF2-40B4-BE49-F238E27FC236}">
                <a16:creationId xmlns:a16="http://schemas.microsoft.com/office/drawing/2014/main" id="{181D5FB8-D196-423D-A76E-2E66091CA2B3}"/>
              </a:ext>
            </a:extLst>
          </p:cNvPr>
          <p:cNvSpPr/>
          <p:nvPr/>
        </p:nvSpPr>
        <p:spPr>
          <a:xfrm>
            <a:off x="3584882" y="3863881"/>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19" name="立方体 18">
            <a:extLst>
              <a:ext uri="{FF2B5EF4-FFF2-40B4-BE49-F238E27FC236}">
                <a16:creationId xmlns:a16="http://schemas.microsoft.com/office/drawing/2014/main" id="{87693006-D10C-4C15-8B1F-948ABE5A5E07}"/>
              </a:ext>
            </a:extLst>
          </p:cNvPr>
          <p:cNvSpPr/>
          <p:nvPr/>
        </p:nvSpPr>
        <p:spPr>
          <a:xfrm>
            <a:off x="4152811" y="3863881"/>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0" name="立方体 19">
            <a:extLst>
              <a:ext uri="{FF2B5EF4-FFF2-40B4-BE49-F238E27FC236}">
                <a16:creationId xmlns:a16="http://schemas.microsoft.com/office/drawing/2014/main" id="{265B6BC8-4C20-4A8D-955C-73CFA786AA3A}"/>
              </a:ext>
            </a:extLst>
          </p:cNvPr>
          <p:cNvSpPr/>
          <p:nvPr/>
        </p:nvSpPr>
        <p:spPr>
          <a:xfrm>
            <a:off x="4720740" y="3863881"/>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1" name="立方体 20">
            <a:extLst>
              <a:ext uri="{FF2B5EF4-FFF2-40B4-BE49-F238E27FC236}">
                <a16:creationId xmlns:a16="http://schemas.microsoft.com/office/drawing/2014/main" id="{54B216E3-8332-4099-BFE2-A21A1BE46D60}"/>
              </a:ext>
            </a:extLst>
          </p:cNvPr>
          <p:cNvSpPr/>
          <p:nvPr/>
        </p:nvSpPr>
        <p:spPr>
          <a:xfrm>
            <a:off x="5288669" y="3863881"/>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a:t>
            </a:r>
            <a:endParaRPr kumimoji="1" lang="zh-CN" altLang="en-US" dirty="0">
              <a:solidFill>
                <a:schemeClr val="tx1"/>
              </a:solidFill>
            </a:endParaRPr>
          </a:p>
        </p:txBody>
      </p:sp>
      <p:sp>
        <p:nvSpPr>
          <p:cNvPr id="22" name="立方体 21">
            <a:extLst>
              <a:ext uri="{FF2B5EF4-FFF2-40B4-BE49-F238E27FC236}">
                <a16:creationId xmlns:a16="http://schemas.microsoft.com/office/drawing/2014/main" id="{032C1B62-EFD4-40A0-957D-7A5747AB2B3F}"/>
              </a:ext>
            </a:extLst>
          </p:cNvPr>
          <p:cNvSpPr/>
          <p:nvPr/>
        </p:nvSpPr>
        <p:spPr>
          <a:xfrm>
            <a:off x="5856598" y="3863881"/>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a:t>
            </a:r>
            <a:endParaRPr kumimoji="1" lang="zh-CN" altLang="en-US" dirty="0">
              <a:solidFill>
                <a:schemeClr val="tx1"/>
              </a:solidFill>
            </a:endParaRPr>
          </a:p>
        </p:txBody>
      </p:sp>
      <p:sp>
        <p:nvSpPr>
          <p:cNvPr id="23" name="立方体 22">
            <a:extLst>
              <a:ext uri="{FF2B5EF4-FFF2-40B4-BE49-F238E27FC236}">
                <a16:creationId xmlns:a16="http://schemas.microsoft.com/office/drawing/2014/main" id="{A000AAA4-B600-4C8C-865D-C94FC8FC935C}"/>
              </a:ext>
            </a:extLst>
          </p:cNvPr>
          <p:cNvSpPr/>
          <p:nvPr/>
        </p:nvSpPr>
        <p:spPr>
          <a:xfrm>
            <a:off x="6424527" y="3863881"/>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4" name="立方体 23">
            <a:extLst>
              <a:ext uri="{FF2B5EF4-FFF2-40B4-BE49-F238E27FC236}">
                <a16:creationId xmlns:a16="http://schemas.microsoft.com/office/drawing/2014/main" id="{53A18053-52D1-4AC6-9DCA-485D93CD0AFE}"/>
              </a:ext>
            </a:extLst>
          </p:cNvPr>
          <p:cNvSpPr/>
          <p:nvPr/>
        </p:nvSpPr>
        <p:spPr>
          <a:xfrm>
            <a:off x="6992456" y="3863881"/>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a:extLst>
              <a:ext uri="{FF2B5EF4-FFF2-40B4-BE49-F238E27FC236}">
                <a16:creationId xmlns:a16="http://schemas.microsoft.com/office/drawing/2014/main" id="{299A26FC-B308-43D7-AAB3-F2A286E77A6C}"/>
              </a:ext>
            </a:extLst>
          </p:cNvPr>
          <p:cNvSpPr/>
          <p:nvPr/>
        </p:nvSpPr>
        <p:spPr>
          <a:xfrm>
            <a:off x="7560385" y="3863881"/>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F</a:t>
            </a:r>
            <a:endParaRPr kumimoji="1" lang="zh-CN" altLang="en-US" dirty="0">
              <a:solidFill>
                <a:schemeClr val="tx1"/>
              </a:solidFill>
            </a:endParaRPr>
          </a:p>
        </p:txBody>
      </p:sp>
      <p:cxnSp>
        <p:nvCxnSpPr>
          <p:cNvPr id="26" name="直接箭头连接符 25">
            <a:extLst>
              <a:ext uri="{FF2B5EF4-FFF2-40B4-BE49-F238E27FC236}">
                <a16:creationId xmlns:a16="http://schemas.microsoft.com/office/drawing/2014/main" id="{7C730838-AE9F-426D-9C89-CD34C265F4CD}"/>
              </a:ext>
            </a:extLst>
          </p:cNvPr>
          <p:cNvCxnSpPr>
            <a:cxnSpLocks/>
          </p:cNvCxnSpPr>
          <p:nvPr/>
        </p:nvCxnSpPr>
        <p:spPr>
          <a:xfrm>
            <a:off x="1306446" y="3618886"/>
            <a:ext cx="8389721" cy="203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D2893E96-1C22-4A36-BBA2-63CC4880E8E7}"/>
              </a:ext>
            </a:extLst>
          </p:cNvPr>
          <p:cNvSpPr txBox="1"/>
          <p:nvPr/>
        </p:nvSpPr>
        <p:spPr>
          <a:xfrm>
            <a:off x="9696167" y="3429000"/>
            <a:ext cx="943648" cy="400110"/>
          </a:xfrm>
          <a:prstGeom prst="rect">
            <a:avLst/>
          </a:prstGeom>
          <a:noFill/>
        </p:spPr>
        <p:txBody>
          <a:bodyPr wrap="square" rtlCol="0">
            <a:spAutoFit/>
          </a:bodyPr>
          <a:lstStyle/>
          <a:p>
            <a:r>
              <a:rPr lang="en-US" altLang="zh-CN" sz="2000" dirty="0">
                <a:solidFill>
                  <a:srgbClr val="C00000"/>
                </a:solidFill>
                <a:latin typeface="+mn-lt"/>
              </a:rPr>
              <a:t>Time </a:t>
            </a:r>
            <a:endParaRPr lang="zh-CN" altLang="en-US" sz="2000" dirty="0">
              <a:solidFill>
                <a:srgbClr val="C00000"/>
              </a:solidFill>
              <a:latin typeface="+mn-lt"/>
            </a:endParaRPr>
          </a:p>
        </p:txBody>
      </p:sp>
      <p:sp>
        <p:nvSpPr>
          <p:cNvPr id="28" name="文本框 27">
            <a:extLst>
              <a:ext uri="{FF2B5EF4-FFF2-40B4-BE49-F238E27FC236}">
                <a16:creationId xmlns:a16="http://schemas.microsoft.com/office/drawing/2014/main" id="{FED3F78E-5AE5-4008-BCC7-5EE15300777D}"/>
              </a:ext>
            </a:extLst>
          </p:cNvPr>
          <p:cNvSpPr txBox="1"/>
          <p:nvPr/>
        </p:nvSpPr>
        <p:spPr>
          <a:xfrm>
            <a:off x="4242469" y="4807970"/>
            <a:ext cx="6424358"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Sliding Window (9 most recent items)</a:t>
            </a:r>
            <a:endParaRPr lang="zh-CN" altLang="en-US" sz="2400" dirty="0">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A3AE550E-3E5E-41B0-9D30-5419100B273F}"/>
              </a:ext>
            </a:extLst>
          </p:cNvPr>
          <p:cNvSpPr txBox="1"/>
          <p:nvPr/>
        </p:nvSpPr>
        <p:spPr>
          <a:xfrm>
            <a:off x="727600" y="1228929"/>
            <a:ext cx="11026250" cy="16890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a:latin typeface="+mj-ea"/>
                <a:ea typeface="+mj-ea"/>
                <a:cs typeface="Times New Roman" panose="02020603050405020304" pitchFamily="18" charset="0"/>
                <a:sym typeface="Arial" panose="020B0604020202090204" pitchFamily="34" charset="0"/>
              </a:rPr>
              <a:t>Data Streams</a:t>
            </a:r>
          </a:p>
          <a:p>
            <a:pPr marL="342900" indent="-342900">
              <a:lnSpc>
                <a:spcPct val="150000"/>
              </a:lnSpc>
              <a:buFont typeface="Arial" panose="020B0604020202020204" pitchFamily="34" charset="0"/>
              <a:buChar char="•"/>
            </a:pPr>
            <a:r>
              <a:rPr lang="en-US" altLang="zh-CN" sz="2400" dirty="0">
                <a:latin typeface="+mj-ea"/>
                <a:ea typeface="+mj-ea"/>
                <a:cs typeface="Times New Roman" panose="02020603050405020304" pitchFamily="18" charset="0"/>
                <a:sym typeface="Arial" panose="020B0604020202090204" pitchFamily="34" charset="0"/>
              </a:rPr>
              <a:t>Frequency Estimation</a:t>
            </a:r>
          </a:p>
          <a:p>
            <a:pPr marL="342900" indent="-342900">
              <a:lnSpc>
                <a:spcPct val="150000"/>
              </a:lnSpc>
              <a:buFont typeface="Arial" panose="020B0604020202020204" pitchFamily="34" charset="0"/>
              <a:buChar char="•"/>
            </a:pPr>
            <a:r>
              <a:rPr lang="en-US" altLang="zh-CN" sz="2400" dirty="0">
                <a:latin typeface="+mj-ea"/>
                <a:ea typeface="+mj-ea"/>
                <a:cs typeface="Times New Roman" panose="02020603050405020304" pitchFamily="18" charset="0"/>
                <a:sym typeface="Arial" panose="020B0604020202090204" pitchFamily="34" charset="0"/>
              </a:rPr>
              <a:t>Sliding Windows</a:t>
            </a:r>
            <a:endParaRPr lang="zh-CN" altLang="en-US" sz="2400" dirty="0">
              <a:latin typeface="+mj-ea"/>
              <a:ea typeface="+mj-ea"/>
              <a:cs typeface="Times New Roman" panose="02020603050405020304" pitchFamily="18" charset="0"/>
              <a:sym typeface="Arial" panose="020B0604020202090204" pitchFamily="34" charset="0"/>
            </a:endParaRPr>
          </a:p>
        </p:txBody>
      </p:sp>
      <p:cxnSp>
        <p:nvCxnSpPr>
          <p:cNvPr id="30" name="直接连接符 29">
            <a:extLst>
              <a:ext uri="{FF2B5EF4-FFF2-40B4-BE49-F238E27FC236}">
                <a16:creationId xmlns:a16="http://schemas.microsoft.com/office/drawing/2014/main" id="{40EB1B05-CD19-40CB-8A0E-351575A349AD}"/>
              </a:ext>
            </a:extLst>
          </p:cNvPr>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61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FEF1BCD-122F-4D84-8827-F0ECB49CDA84}"/>
              </a:ext>
            </a:extLst>
          </p:cNvPr>
          <p:cNvSpPr>
            <a:spLocks noGrp="1"/>
          </p:cNvSpPr>
          <p:nvPr>
            <p:ph type="ctrTitle"/>
          </p:nvPr>
        </p:nvSpPr>
        <p:spPr/>
        <p:txBody>
          <a:bodyPr/>
          <a:lstStyle/>
          <a:p>
            <a:r>
              <a:rPr lang="en-US" altLang="zh-CN" dirty="0"/>
              <a:t>Q&amp;A</a:t>
            </a:r>
            <a:endParaRPr lang="zh-CN" altLang="en-US" dirty="0"/>
          </a:p>
        </p:txBody>
      </p:sp>
      <p:sp>
        <p:nvSpPr>
          <p:cNvPr id="5" name="副标题 4">
            <a:extLst>
              <a:ext uri="{FF2B5EF4-FFF2-40B4-BE49-F238E27FC236}">
                <a16:creationId xmlns:a16="http://schemas.microsoft.com/office/drawing/2014/main" id="{5877DBA9-CA36-49FA-A911-54433ED2525F}"/>
              </a:ext>
            </a:extLst>
          </p:cNvPr>
          <p:cNvSpPr>
            <a:spLocks noGrp="1"/>
          </p:cNvSpPr>
          <p:nvPr>
            <p:ph type="subTitle" idx="1"/>
          </p:nvPr>
        </p:nvSpPr>
        <p:spPr/>
        <p:txBody>
          <a:bodyPr/>
          <a:lstStyle/>
          <a:p>
            <a:endParaRPr lang="zh-CN" altLang="en-US"/>
          </a:p>
        </p:txBody>
      </p:sp>
      <p:sp>
        <p:nvSpPr>
          <p:cNvPr id="3" name="灯片编号占位符 2">
            <a:extLst>
              <a:ext uri="{FF2B5EF4-FFF2-40B4-BE49-F238E27FC236}">
                <a16:creationId xmlns:a16="http://schemas.microsoft.com/office/drawing/2014/main" id="{C9699E3A-A717-4D63-9B56-68E9A877BEB8}"/>
              </a:ext>
            </a:extLst>
          </p:cNvPr>
          <p:cNvSpPr>
            <a:spLocks noGrp="1"/>
          </p:cNvSpPr>
          <p:nvPr>
            <p:ph type="sldNum" sz="quarter" idx="4"/>
          </p:nvPr>
        </p:nvSpPr>
        <p:spPr/>
        <p:txBody>
          <a:bodyPr/>
          <a:lstStyle/>
          <a:p>
            <a:r>
              <a:rPr lang="en-US" altLang="zh-CN"/>
              <a:t>&lt; </a:t>
            </a:r>
            <a:fld id="{A548B57D-AE10-4CF7-A9DF-59FEFA91B28E}" type="slidenum">
              <a:rPr lang="zh-CN" altLang="en-US" smtClean="0"/>
              <a:pPr/>
              <a:t>20</a:t>
            </a:fld>
            <a:r>
              <a:rPr lang="en-US" altLang="zh-CN"/>
              <a:t>/29</a:t>
            </a:r>
            <a:r>
              <a:rPr lang="zh-CN" altLang="en-US"/>
              <a:t> </a:t>
            </a:r>
            <a:r>
              <a:rPr lang="en-US" altLang="zh-CN"/>
              <a:t>&gt;</a:t>
            </a:r>
            <a:endParaRPr lang="zh-CN" altLang="en-US" dirty="0"/>
          </a:p>
        </p:txBody>
      </p:sp>
    </p:spTree>
    <p:extLst>
      <p:ext uri="{BB962C8B-B14F-4D97-AF65-F5344CB8AC3E}">
        <p14:creationId xmlns:p14="http://schemas.microsoft.com/office/powerpoint/2010/main" val="4093378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Applications</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82652"/>
            <a:ext cx="11576887" cy="8127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Times New Roman" panose="02020603050405020304" pitchFamily="18" charset="0"/>
                <a:cs typeface="Times New Roman" panose="02020603050405020304" pitchFamily="18" charset="0"/>
              </a:rPr>
              <a:t>Frequency estimation</a:t>
            </a:r>
            <a:endParaRPr lang="en-US" altLang="zh-MO" sz="2000" dirty="0">
              <a:solidFill>
                <a:srgbClr val="000000"/>
              </a:solidFill>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endParaRPr lang="en-US" altLang="zh-MO" sz="2000" dirty="0">
              <a:solidFill>
                <a:srgbClr val="00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FF670A5A-2DFF-87F0-E177-2024EADD8023}"/>
              </a:ext>
            </a:extLst>
          </p:cNvPr>
          <p:cNvSpPr txBox="1"/>
          <p:nvPr/>
        </p:nvSpPr>
        <p:spPr>
          <a:xfrm>
            <a:off x="984356" y="1717013"/>
            <a:ext cx="10584400" cy="400110"/>
          </a:xfrm>
          <a:prstGeom prst="rect">
            <a:avLst/>
          </a:prstGeom>
          <a:noFill/>
        </p:spPr>
        <p:txBody>
          <a:bodyPr wrap="square" rtlCol="0">
            <a:spAutoFit/>
          </a:bodyPr>
          <a:lstStyle/>
          <a:p>
            <a:pPr marL="457200" indent="-457200">
              <a:buFont typeface="+mj-lt"/>
              <a:buAutoNum type="arabicPeriod" startAt="2"/>
            </a:pP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-CU</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96A385D-17A9-71E8-F553-53EAD3BAEAFE}"/>
                  </a:ext>
                </a:extLst>
              </p:cNvPr>
              <p:cNvSpPr txBox="1"/>
              <p:nvPr/>
            </p:nvSpPr>
            <p:spPr>
              <a:xfrm>
                <a:off x="1428856" y="2224358"/>
                <a:ext cx="9861444" cy="1498808"/>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Insertion: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1) When inserting an item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we increment the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with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the smallest frequency in the current sub-window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among the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𝑑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mapped ones. The frequency in the current counter is </a:t>
                </a:r>
                <a14:m>
                  <m:oMath xmlns:m="http://schemas.openxmlformats.org/officeDocument/2006/math">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𝑆</m:t>
                    </m:r>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Sub>
                      <m:sSubPr>
                        <m:ctrlP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𝑃</m:t>
                        </m:r>
                      </m:e>
                      <m:sub>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𝑐𝑢𝑟</m:t>
                        </m:r>
                      </m:sub>
                    </m:sSub>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Sup>
                      <m:sSupPr>
                        <m:ctrlP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p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𝑐</m:t>
                        </m:r>
                      </m:e>
                      <m:sup>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𝑍</m:t>
                        </m:r>
                      </m:sup>
                    </m:sSup>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2) We clear the shutter counter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𝑆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the end of each sub-window and</a:t>
                </a: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increment </a:t>
                </a:r>
                <a14:m>
                  <m:oMath xmlns:m="http://schemas.openxmlformats.org/officeDocument/2006/math">
                    <m:sSub>
                      <m:sSubPr>
                        <m:ctrlP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Pr>
                      <m:e>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𝑃</m:t>
                        </m:r>
                      </m:e>
                      <m:sub>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𝑐𝑢𝑟</m:t>
                        </m:r>
                      </m:sub>
                    </m:sSub>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by 1 with probability </a:t>
                </a:r>
                <a14:m>
                  <m:oMath xmlns:m="http://schemas.openxmlformats.org/officeDocument/2006/math">
                    <m:f>
                      <m:f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fPr>
                      <m:num>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𝑆</m:t>
                        </m:r>
                      </m:num>
                      <m:den>
                        <m:sSup>
                          <m:sSup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p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𝑐</m:t>
                            </m:r>
                          </m:e>
                          <m:sup>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𝑍</m:t>
                            </m:r>
                          </m:sup>
                        </m:sSup>
                      </m:den>
                    </m:f>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Choice>
        <mc:Fallback xmlns="">
          <p:sp>
            <p:nvSpPr>
              <p:cNvPr id="12" name="文本框 11">
                <a:extLst>
                  <a:ext uri="{FF2B5EF4-FFF2-40B4-BE49-F238E27FC236}">
                    <a16:creationId xmlns:a16="http://schemas.microsoft.com/office/drawing/2014/main" id="{D96A385D-17A9-71E8-F553-53EAD3BAEAFE}"/>
                  </a:ext>
                </a:extLst>
              </p:cNvPr>
              <p:cNvSpPr txBox="1">
                <a:spLocks noRot="1" noChangeAspect="1" noMove="1" noResize="1" noEditPoints="1" noAdjustHandles="1" noChangeArrowheads="1" noChangeShapeType="1" noTextEdit="1"/>
              </p:cNvSpPr>
              <p:nvPr/>
            </p:nvSpPr>
            <p:spPr>
              <a:xfrm>
                <a:off x="1428856" y="2224358"/>
                <a:ext cx="9861444" cy="1498808"/>
              </a:xfrm>
              <a:prstGeom prst="rect">
                <a:avLst/>
              </a:prstGeom>
              <a:blipFill>
                <a:blip r:embed="rId3"/>
                <a:stretch>
                  <a:fillRect l="-618" t="-28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6CD058B-A677-DA23-9720-BB630E41556C}"/>
                  </a:ext>
                </a:extLst>
              </p:cNvPr>
              <p:cNvSpPr txBox="1"/>
              <p:nvPr/>
            </p:nvSpPr>
            <p:spPr>
              <a:xfrm>
                <a:off x="1428856" y="3833229"/>
                <a:ext cx="10139900" cy="1456296"/>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Query: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When querying an item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we report the sum of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three parts</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1) the smallest shutter counter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𝑆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among the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𝑑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mapped ones, 2) the sum of  </a:t>
                </a:r>
                <a14:m>
                  <m:oMath xmlns:m="http://schemas.openxmlformats.org/officeDocument/2006/math">
                    <m:bar>
                      <m:barPr>
                        <m:ctrlPr>
                          <a:rPr lang="zh-CN" altLang="en-US" sz="2000" i="1" dirty="0"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barPr>
                      <m:e>
                        <m:sSub>
                          <m:sSubPr>
                            <m:ctrlP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Pr>
                          <m:e>
                            <m:r>
                              <a:rPr lang="en-US" altLang="zh-CN" sz="2000" b="0" i="1" dirty="0"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𝑃</m:t>
                            </m:r>
                          </m:e>
                          <m:sub>
                            <m:r>
                              <a:rPr lang="en-US" altLang="zh-CN" sz="2000" b="0" i="1" dirty="0"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𝑖</m:t>
                            </m:r>
                          </m:sub>
                        </m:sSub>
                      </m:e>
                    </m:bar>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in the recent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𝑇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sub-windows, and 3) the smallest Δ</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𝑓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among the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𝑑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mapped ones, where </a:t>
                </a:r>
                <a14:m>
                  <m:oMath xmlns:m="http://schemas.openxmlformats.org/officeDocument/2006/math">
                    <m:bar>
                      <m:barPr>
                        <m:ctrlPr>
                          <a:rPr lang="zh-CN" altLang="en-US" sz="2000" i="1" dirty="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barPr>
                      <m:e>
                        <m:sSub>
                          <m:sSubPr>
                            <m:ctrlPr>
                              <a:rPr lang="en-US" altLang="zh-CN" sz="2000" i="1" dirty="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Pr>
                          <m:e>
                            <m:r>
                              <a:rPr lang="en-US" altLang="zh-CN" sz="2000" i="1" dirty="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𝑃</m:t>
                            </m:r>
                          </m:e>
                          <m:sub>
                            <m:r>
                              <a:rPr lang="en-US" altLang="zh-CN" sz="2000" i="1" dirty="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𝑖</m:t>
                            </m:r>
                          </m:sub>
                        </m:sSub>
                      </m:e>
                    </m:bar>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is the smallest pixel counter in the </a:t>
                </a:r>
                <a14:m>
                  <m:oMath xmlns:m="http://schemas.openxmlformats.org/officeDocument/2006/math">
                    <m:sSup>
                      <m:sSup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p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𝑖</m:t>
                        </m:r>
                      </m:e>
                      <m:sup>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𝑡h</m:t>
                        </m:r>
                      </m:sup>
                    </m:sSup>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sub-window among the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𝑑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MicroSketches</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Choice>
        <mc:Fallback xmlns="">
          <p:sp>
            <p:nvSpPr>
              <p:cNvPr id="13" name="文本框 12">
                <a:extLst>
                  <a:ext uri="{FF2B5EF4-FFF2-40B4-BE49-F238E27FC236}">
                    <a16:creationId xmlns:a16="http://schemas.microsoft.com/office/drawing/2014/main" id="{46CD058B-A677-DA23-9720-BB630E41556C}"/>
                  </a:ext>
                </a:extLst>
              </p:cNvPr>
              <p:cNvSpPr txBox="1">
                <a:spLocks noRot="1" noChangeAspect="1" noMove="1" noResize="1" noEditPoints="1" noAdjustHandles="1" noChangeArrowheads="1" noChangeShapeType="1" noTextEdit="1"/>
              </p:cNvSpPr>
              <p:nvPr/>
            </p:nvSpPr>
            <p:spPr>
              <a:xfrm>
                <a:off x="1428856" y="3833229"/>
                <a:ext cx="10139900" cy="1456296"/>
              </a:xfrm>
              <a:prstGeom prst="rect">
                <a:avLst/>
              </a:prstGeom>
              <a:blipFill>
                <a:blip r:embed="rId4"/>
                <a:stretch>
                  <a:fillRect l="-601" t="-2929" r="-1142" b="-6695"/>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BCAB4666-F80E-B1D1-1D00-FB4D23D9EECC}"/>
              </a:ext>
            </a:extLst>
          </p:cNvPr>
          <p:cNvSpPr txBox="1"/>
          <p:nvPr/>
        </p:nvSpPr>
        <p:spPr>
          <a:xfrm>
            <a:off x="1444259" y="5454536"/>
            <a:ext cx="10124497" cy="707886"/>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Conclusion: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-CU can achieve the only overestimation by using the overestimation query 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Tree>
    <p:extLst>
      <p:ext uri="{BB962C8B-B14F-4D97-AF65-F5344CB8AC3E}">
        <p14:creationId xmlns:p14="http://schemas.microsoft.com/office/powerpoint/2010/main" val="247117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Applications</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82652"/>
            <a:ext cx="11576887" cy="8127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Times New Roman" panose="02020603050405020304" pitchFamily="18" charset="0"/>
                <a:cs typeface="Times New Roman" panose="02020603050405020304" pitchFamily="18" charset="0"/>
              </a:rPr>
              <a:t>Finding top-k frequent items</a:t>
            </a:r>
            <a:endParaRPr lang="en-US" altLang="zh-MO" sz="2000" dirty="0">
              <a:solidFill>
                <a:srgbClr val="000000"/>
              </a:solidFill>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endParaRPr lang="en-US" altLang="zh-MO" sz="2000" dirty="0">
              <a:solidFill>
                <a:srgbClr val="00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58BA499-79CE-06CD-D933-43B1DF30434F}"/>
              </a:ext>
            </a:extLst>
          </p:cNvPr>
          <p:cNvSpPr txBox="1"/>
          <p:nvPr/>
        </p:nvSpPr>
        <p:spPr>
          <a:xfrm>
            <a:off x="1428856" y="2282163"/>
            <a:ext cx="10584400" cy="400110"/>
          </a:xfrm>
          <a:prstGeom prst="rect">
            <a:avLst/>
          </a:prstGeom>
          <a:noFill/>
        </p:spPr>
        <p:txBody>
          <a:bodyPr wrap="square" rtlCol="0">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We use a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to replace each value of the KV pairs in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HeavyGuardian</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
        <p:nvSpPr>
          <p:cNvPr id="11" name="文本框 10">
            <a:extLst>
              <a:ext uri="{FF2B5EF4-FFF2-40B4-BE49-F238E27FC236}">
                <a16:creationId xmlns:a16="http://schemas.microsoft.com/office/drawing/2014/main" id="{FF670A5A-2DFF-87F0-E177-2024EADD8023}"/>
              </a:ext>
            </a:extLst>
          </p:cNvPr>
          <p:cNvSpPr txBox="1"/>
          <p:nvPr/>
        </p:nvSpPr>
        <p:spPr>
          <a:xfrm>
            <a:off x="984356" y="1717013"/>
            <a:ext cx="10584400" cy="400110"/>
          </a:xfrm>
          <a:prstGeom prst="rect">
            <a:avLst/>
          </a:prstGeom>
          <a:noFill/>
        </p:spPr>
        <p:txBody>
          <a:bodyPr wrap="square" rtlCol="0">
            <a:spAutoFit/>
          </a:bodyPr>
          <a:lstStyle/>
          <a:p>
            <a:pPr marL="457200" indent="-457200">
              <a:buFont typeface="+mj-lt"/>
              <a:buAutoNum type="arabicPeriod"/>
            </a:pP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-HG</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96A385D-17A9-71E8-F553-53EAD3BAEAFE}"/>
                  </a:ext>
                </a:extLst>
              </p:cNvPr>
              <p:cNvSpPr txBox="1"/>
              <p:nvPr/>
            </p:nvSpPr>
            <p:spPr>
              <a:xfrm>
                <a:off x="1428856" y="2745058"/>
                <a:ext cx="10401194" cy="3557705"/>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Insertion: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When inserting an item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we first use a hash function ℎ(</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to map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to a bucket. Now assume that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is mapped to the </a:t>
                </a:r>
                <a14:m>
                  <m:oMath xmlns:m="http://schemas.openxmlformats.org/officeDocument/2006/math">
                    <m:sSup>
                      <m:sSup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p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𝑖</m:t>
                        </m:r>
                      </m:e>
                      <m:sup>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𝑡h</m:t>
                        </m:r>
                      </m:sup>
                    </m:sSup>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bucket. Then, there are three cases:</a:t>
                </a:r>
              </a:p>
              <a:p>
                <a:pPr marL="457200" indent="-457200">
                  <a:buFont typeface="+mj-lt"/>
                  <a:buAutoNum type="arabicPeriod"/>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If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already exists in the bucket, its frequency will be increased by using the Insertion operation 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p>
              <a:p>
                <a:pPr marL="457200" indent="-457200">
                  <a:buFont typeface="+mj-lt"/>
                  <a:buAutoNum type="arabicPeriod"/>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If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is not recorded in the bucket, but the bucket has an empty cell,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will be inserted into the empty cell with a frequency of 1.</a:t>
                </a:r>
              </a:p>
              <a:p>
                <a:pPr marL="457200" indent="-457200">
                  <a:buFont typeface="+mj-lt"/>
                  <a:buAutoNum type="arabicPeriod"/>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If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is not recorded in the bucket and the bucket is full, we will decay the weakest guardian with a probability. Assuming that the frequency of the weakest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guardian is </a:t>
                </a:r>
                <a14:m>
                  <m:oMath xmlns:m="http://schemas.openxmlformats.org/officeDocument/2006/math">
                    <m:sSubSup>
                      <m:sSubSup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Sup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𝑓</m:t>
                        </m:r>
                      </m:e>
                      <m:sub>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𝑖</m:t>
                        </m:r>
                      </m:sub>
                      <m:sup>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up>
                    </m:sSubSup>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we use the deletion operation 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to decrease </a:t>
                </a:r>
                <a14:m>
                  <m:oMath xmlns:m="http://schemas.openxmlformats.org/officeDocument/2006/math">
                    <m:sSubSup>
                      <m:sSubSupPr>
                        <m:ctrlP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SupPr>
                      <m:e>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𝑓</m:t>
                        </m:r>
                      </m:e>
                      <m:sub>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𝑖</m:t>
                        </m:r>
                      </m:sub>
                      <m:sup>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up>
                    </m:sSubSup>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by 1 with probability </a:t>
                </a:r>
                <a14:m>
                  <m:oMath xmlns:m="http://schemas.openxmlformats.org/officeDocument/2006/math">
                    <m:sSup>
                      <m:sSup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pPr>
                      <m:e>
                        <m:r>
                          <a:rPr lang="zh-CN" altLang="en-US"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𝛽</m:t>
                        </m:r>
                      </m:e>
                      <m:sup>
                        <m:sSubSup>
                          <m:sSubSupPr>
                            <m:ctrlP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Sup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𝑓</m:t>
                            </m:r>
                          </m:e>
                          <m:sub>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𝑖</m:t>
                            </m:r>
                          </m:sub>
                          <m:sup>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up>
                        </m:sSubSup>
                      </m:sup>
                    </m:sSup>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where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𝛽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is a constant (e.g.,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𝛽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=1.08). After the decay, if </a:t>
                </a:r>
                <a14:m>
                  <m:oMath xmlns:m="http://schemas.openxmlformats.org/officeDocument/2006/math">
                    <m:sSubSup>
                      <m:sSubSupPr>
                        <m:ctrlP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SupPr>
                      <m:e>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𝑓</m:t>
                        </m:r>
                      </m:e>
                      <m:sub>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𝑖</m:t>
                        </m:r>
                      </m:sub>
                      <m:sup>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up>
                    </m:sSubSup>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becomes 0, we insert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into the weakest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guardian.</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Choice>
        <mc:Fallback xmlns="">
          <p:sp>
            <p:nvSpPr>
              <p:cNvPr id="12" name="文本框 11">
                <a:extLst>
                  <a:ext uri="{FF2B5EF4-FFF2-40B4-BE49-F238E27FC236}">
                    <a16:creationId xmlns:a16="http://schemas.microsoft.com/office/drawing/2014/main" id="{D96A385D-17A9-71E8-F553-53EAD3BAEAFE}"/>
                  </a:ext>
                </a:extLst>
              </p:cNvPr>
              <p:cNvSpPr txBox="1">
                <a:spLocks noRot="1" noChangeAspect="1" noMove="1" noResize="1" noEditPoints="1" noAdjustHandles="1" noChangeArrowheads="1" noChangeShapeType="1" noTextEdit="1"/>
              </p:cNvSpPr>
              <p:nvPr/>
            </p:nvSpPr>
            <p:spPr>
              <a:xfrm>
                <a:off x="1428856" y="2745058"/>
                <a:ext cx="10401194" cy="3557705"/>
              </a:xfrm>
              <a:prstGeom prst="rect">
                <a:avLst/>
              </a:prstGeom>
              <a:blipFill>
                <a:blip r:embed="rId3"/>
                <a:stretch>
                  <a:fillRect l="-586" t="-1027" r="-1054" b="-102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C4D635BD-4257-F22F-4A45-B160CF4AACFE}"/>
              </a:ext>
            </a:extLst>
          </p:cNvPr>
          <p:cNvPicPr>
            <a:picLocks noChangeAspect="1"/>
          </p:cNvPicPr>
          <p:nvPr/>
        </p:nvPicPr>
        <p:blipFill>
          <a:blip r:embed="rId4"/>
          <a:stretch>
            <a:fillRect/>
          </a:stretch>
        </p:blipFill>
        <p:spPr>
          <a:xfrm>
            <a:off x="5584738" y="63423"/>
            <a:ext cx="4124575" cy="2222732"/>
          </a:xfrm>
          <a:prstGeom prst="rect">
            <a:avLst/>
          </a:prstGeom>
        </p:spPr>
      </p:pic>
    </p:spTree>
    <p:extLst>
      <p:ext uri="{BB962C8B-B14F-4D97-AF65-F5344CB8AC3E}">
        <p14:creationId xmlns:p14="http://schemas.microsoft.com/office/powerpoint/2010/main" val="403065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Applications</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82652"/>
            <a:ext cx="11576887" cy="8127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Times New Roman" panose="02020603050405020304" pitchFamily="18" charset="0"/>
                <a:cs typeface="Times New Roman" panose="02020603050405020304" pitchFamily="18" charset="0"/>
              </a:rPr>
              <a:t>Finding top-k frequent items</a:t>
            </a:r>
            <a:endParaRPr lang="en-US" altLang="zh-MO" sz="2000" dirty="0">
              <a:solidFill>
                <a:srgbClr val="000000"/>
              </a:solidFill>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endParaRPr lang="en-US" altLang="zh-MO" sz="2000" dirty="0">
              <a:solidFill>
                <a:srgbClr val="00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FF670A5A-2DFF-87F0-E177-2024EADD8023}"/>
              </a:ext>
            </a:extLst>
          </p:cNvPr>
          <p:cNvSpPr txBox="1"/>
          <p:nvPr/>
        </p:nvSpPr>
        <p:spPr>
          <a:xfrm>
            <a:off x="984356" y="1717013"/>
            <a:ext cx="10584400" cy="400110"/>
          </a:xfrm>
          <a:prstGeom prst="rect">
            <a:avLst/>
          </a:prstGeom>
          <a:noFill/>
        </p:spPr>
        <p:txBody>
          <a:bodyPr wrap="square" rtlCol="0">
            <a:spAutoFit/>
          </a:bodyPr>
          <a:lstStyle/>
          <a:p>
            <a:pPr marL="457200" indent="-457200">
              <a:buFont typeface="+mj-lt"/>
              <a:buAutoNum type="arabicPeriod"/>
            </a:pP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-HG</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
        <p:nvSpPr>
          <p:cNvPr id="12" name="文本框 11">
            <a:extLst>
              <a:ext uri="{FF2B5EF4-FFF2-40B4-BE49-F238E27FC236}">
                <a16:creationId xmlns:a16="http://schemas.microsoft.com/office/drawing/2014/main" id="{D96A385D-17A9-71E8-F553-53EAD3BAEAFE}"/>
              </a:ext>
            </a:extLst>
          </p:cNvPr>
          <p:cNvSpPr txBox="1"/>
          <p:nvPr/>
        </p:nvSpPr>
        <p:spPr>
          <a:xfrm>
            <a:off x="1428856" y="2745058"/>
            <a:ext cx="10401194" cy="707886"/>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Top-k report: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To get the top-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𝑘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frequent items from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MicroSketchHG</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we traverse all KV pairs and report the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𝑘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KV pairs with the highest frequency.</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pic>
        <p:nvPicPr>
          <p:cNvPr id="6" name="图片 5">
            <a:extLst>
              <a:ext uri="{FF2B5EF4-FFF2-40B4-BE49-F238E27FC236}">
                <a16:creationId xmlns:a16="http://schemas.microsoft.com/office/drawing/2014/main" id="{C4D635BD-4257-F22F-4A45-B160CF4AACFE}"/>
              </a:ext>
            </a:extLst>
          </p:cNvPr>
          <p:cNvPicPr>
            <a:picLocks noChangeAspect="1"/>
          </p:cNvPicPr>
          <p:nvPr/>
        </p:nvPicPr>
        <p:blipFill>
          <a:blip r:embed="rId3"/>
          <a:stretch>
            <a:fillRect/>
          </a:stretch>
        </p:blipFill>
        <p:spPr>
          <a:xfrm>
            <a:off x="5584738" y="63423"/>
            <a:ext cx="4124575" cy="2222732"/>
          </a:xfrm>
          <a:prstGeom prst="rect">
            <a:avLst/>
          </a:prstGeom>
        </p:spPr>
      </p:pic>
      <p:sp>
        <p:nvSpPr>
          <p:cNvPr id="5" name="文本框 4">
            <a:extLst>
              <a:ext uri="{FF2B5EF4-FFF2-40B4-BE49-F238E27FC236}">
                <a16:creationId xmlns:a16="http://schemas.microsoft.com/office/drawing/2014/main" id="{AD4C2C6A-2379-3CF1-BB30-942E271E70E2}"/>
              </a:ext>
            </a:extLst>
          </p:cNvPr>
          <p:cNvSpPr txBox="1"/>
          <p:nvPr/>
        </p:nvSpPr>
        <p:spPr>
          <a:xfrm>
            <a:off x="1444259" y="3625736"/>
            <a:ext cx="10309591" cy="707886"/>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Conclusion: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-HG can achieve the only underestimation by using the underestimation query 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Tree>
    <p:extLst>
      <p:ext uri="{BB962C8B-B14F-4D97-AF65-F5344CB8AC3E}">
        <p14:creationId xmlns:p14="http://schemas.microsoft.com/office/powerpoint/2010/main" val="394497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Applications</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82652"/>
            <a:ext cx="11576887" cy="8127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Times New Roman" panose="02020603050405020304" pitchFamily="18" charset="0"/>
                <a:cs typeface="Times New Roman" panose="02020603050405020304" pitchFamily="18" charset="0"/>
              </a:rPr>
              <a:t>Finding top-k frequent items</a:t>
            </a:r>
            <a:endParaRPr lang="en-US" altLang="zh-MO" sz="2000" dirty="0">
              <a:solidFill>
                <a:srgbClr val="000000"/>
              </a:solidFill>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endParaRPr lang="en-US" altLang="zh-MO" sz="2000" dirty="0">
              <a:solidFill>
                <a:srgbClr val="00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FF670A5A-2DFF-87F0-E177-2024EADD8023}"/>
              </a:ext>
            </a:extLst>
          </p:cNvPr>
          <p:cNvSpPr txBox="1"/>
          <p:nvPr/>
        </p:nvSpPr>
        <p:spPr>
          <a:xfrm>
            <a:off x="984356" y="1717013"/>
            <a:ext cx="10584400" cy="400110"/>
          </a:xfrm>
          <a:prstGeom prst="rect">
            <a:avLst/>
          </a:prstGeom>
          <a:noFill/>
        </p:spPr>
        <p:txBody>
          <a:bodyPr wrap="square" rtlCol="0">
            <a:spAutoFit/>
          </a:bodyPr>
          <a:lstStyle/>
          <a:p>
            <a:pPr marL="457200" indent="-457200">
              <a:buFont typeface="+mj-lt"/>
              <a:buAutoNum type="arabicPeriod" startAt="2"/>
            </a:pP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-SS</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
        <p:nvSpPr>
          <p:cNvPr id="12" name="文本框 11">
            <a:extLst>
              <a:ext uri="{FF2B5EF4-FFF2-40B4-BE49-F238E27FC236}">
                <a16:creationId xmlns:a16="http://schemas.microsoft.com/office/drawing/2014/main" id="{D96A385D-17A9-71E8-F553-53EAD3BAEAFE}"/>
              </a:ext>
            </a:extLst>
          </p:cNvPr>
          <p:cNvSpPr txBox="1"/>
          <p:nvPr/>
        </p:nvSpPr>
        <p:spPr>
          <a:xfrm>
            <a:off x="1428856" y="3488008"/>
            <a:ext cx="10401194" cy="1015663"/>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Insertion: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We only need to modify the third case above 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-HG as follows: If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is not recorded in the bucket and the bucket is full, we increase the frequency of the weakest guardian by 1. Then, we replace the ID of the weakest guardian by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pic>
        <p:nvPicPr>
          <p:cNvPr id="6" name="图片 5">
            <a:extLst>
              <a:ext uri="{FF2B5EF4-FFF2-40B4-BE49-F238E27FC236}">
                <a16:creationId xmlns:a16="http://schemas.microsoft.com/office/drawing/2014/main" id="{C4D635BD-4257-F22F-4A45-B160CF4AACFE}"/>
              </a:ext>
            </a:extLst>
          </p:cNvPr>
          <p:cNvPicPr>
            <a:picLocks noChangeAspect="1"/>
          </p:cNvPicPr>
          <p:nvPr/>
        </p:nvPicPr>
        <p:blipFill>
          <a:blip r:embed="rId3"/>
          <a:stretch>
            <a:fillRect/>
          </a:stretch>
        </p:blipFill>
        <p:spPr>
          <a:xfrm>
            <a:off x="5584738" y="63423"/>
            <a:ext cx="4124575" cy="2222732"/>
          </a:xfrm>
          <a:prstGeom prst="rect">
            <a:avLst/>
          </a:prstGeom>
        </p:spPr>
      </p:pic>
      <p:sp>
        <p:nvSpPr>
          <p:cNvPr id="5" name="文本框 4">
            <a:extLst>
              <a:ext uri="{FF2B5EF4-FFF2-40B4-BE49-F238E27FC236}">
                <a16:creationId xmlns:a16="http://schemas.microsoft.com/office/drawing/2014/main" id="{AD4C2C6A-2379-3CF1-BB30-942E271E70E2}"/>
              </a:ext>
            </a:extLst>
          </p:cNvPr>
          <p:cNvSpPr txBox="1"/>
          <p:nvPr/>
        </p:nvSpPr>
        <p:spPr>
          <a:xfrm>
            <a:off x="1444259" y="4660786"/>
            <a:ext cx="10309591" cy="707886"/>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Conclusion: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-SS can achieve the only overestimation by using the overestimation query 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
        <p:nvSpPr>
          <p:cNvPr id="4" name="文本框 3">
            <a:extLst>
              <a:ext uri="{FF2B5EF4-FFF2-40B4-BE49-F238E27FC236}">
                <a16:creationId xmlns:a16="http://schemas.microsoft.com/office/drawing/2014/main" id="{13CBD20B-48FE-70CC-D9FD-CB26D93213EB}"/>
              </a:ext>
            </a:extLst>
          </p:cNvPr>
          <p:cNvSpPr txBox="1"/>
          <p:nvPr/>
        </p:nvSpPr>
        <p:spPr>
          <a:xfrm>
            <a:off x="1428856" y="2567913"/>
            <a:ext cx="10401194" cy="707886"/>
          </a:xfrm>
          <a:prstGeom prst="rect">
            <a:avLst/>
          </a:prstGeom>
          <a:noFill/>
        </p:spPr>
        <p:txBody>
          <a:bodyPr wrap="square" rtlCol="0">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The main idea 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SpaceSaving</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is to always use the incoming item to replace the weakest guardian and increment it by 1.</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Tree>
    <p:extLst>
      <p:ext uri="{BB962C8B-B14F-4D97-AF65-F5344CB8AC3E}">
        <p14:creationId xmlns:p14="http://schemas.microsoft.com/office/powerpoint/2010/main" val="2061620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Applications</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82652"/>
            <a:ext cx="11576887" cy="8127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Times New Roman" panose="02020603050405020304" pitchFamily="18" charset="0"/>
                <a:cs typeface="Times New Roman" panose="02020603050405020304" pitchFamily="18" charset="0"/>
              </a:rPr>
              <a:t>Finding top-k heavy changes</a:t>
            </a:r>
            <a:endParaRPr lang="en-US" altLang="zh-MO" sz="2000" dirty="0">
              <a:solidFill>
                <a:srgbClr val="000000"/>
              </a:solidFill>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endParaRPr lang="en-US" altLang="zh-MO" sz="2000" dirty="0">
              <a:solidFill>
                <a:srgbClr val="00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58BA499-79CE-06CD-D933-43B1DF30434F}"/>
              </a:ext>
            </a:extLst>
          </p:cNvPr>
          <p:cNvSpPr txBox="1"/>
          <p:nvPr/>
        </p:nvSpPr>
        <p:spPr>
          <a:xfrm>
            <a:off x="1428856" y="2382806"/>
            <a:ext cx="10584400" cy="400110"/>
          </a:xfrm>
          <a:prstGeom prst="rect">
            <a:avLst/>
          </a:prstGeom>
          <a:noFill/>
        </p:spPr>
        <p:txBody>
          <a:bodyPr wrap="square" rtlCol="0">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We still use the data structure and operations 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-HG but do some changes.</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
        <p:nvSpPr>
          <p:cNvPr id="11" name="文本框 10">
            <a:extLst>
              <a:ext uri="{FF2B5EF4-FFF2-40B4-BE49-F238E27FC236}">
                <a16:creationId xmlns:a16="http://schemas.microsoft.com/office/drawing/2014/main" id="{FF670A5A-2DFF-87F0-E177-2024EADD8023}"/>
              </a:ext>
            </a:extLst>
          </p:cNvPr>
          <p:cNvSpPr txBox="1"/>
          <p:nvPr/>
        </p:nvSpPr>
        <p:spPr>
          <a:xfrm>
            <a:off x="984356" y="1717013"/>
            <a:ext cx="10584400" cy="400110"/>
          </a:xfrm>
          <a:prstGeom prst="rect">
            <a:avLst/>
          </a:prstGeom>
          <a:noFill/>
        </p:spPr>
        <p:txBody>
          <a:bodyPr wrap="square" rtlCol="0">
            <a:spAutoFit/>
          </a:bodyPr>
          <a:lstStyle/>
          <a:p>
            <a:pPr marL="457200" indent="-457200">
              <a:buFont typeface="+mj-lt"/>
              <a:buAutoNum type="arabicPeriod"/>
            </a:pP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-HG</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96A385D-17A9-71E8-F553-53EAD3BAEAFE}"/>
                  </a:ext>
                </a:extLst>
              </p:cNvPr>
              <p:cNvSpPr txBox="1"/>
              <p:nvPr/>
            </p:nvSpPr>
            <p:spPr>
              <a:xfrm>
                <a:off x="1428856" y="3048599"/>
                <a:ext cx="9169294" cy="1662058"/>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Insertion: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We extend the number of pixel counters to 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𝑇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+ 2, where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𝑇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is the number of sub-windows of the sliding window. Assume that the current time is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we compute the frequency of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𝑒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in the sliding window ranging from time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𝑡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𝑊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to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𝑡 −𝑊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which is denoted by </a:t>
                </a:r>
                <a14:m>
                  <m:oMath xmlns:m="http://schemas.openxmlformats.org/officeDocument/2006/math">
                    <m:sSubSup>
                      <m:sSubSup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SupPr>
                      <m:e>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𝑓</m:t>
                        </m:r>
                      </m:e>
                      <m:sub>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1</m:t>
                        </m:r>
                      </m:sub>
                      <m:sup>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up>
                    </m:sSubSup>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and the frequency from time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𝑡 −𝑊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to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which is denoted by </a:t>
                </a:r>
                <a14:m>
                  <m:oMath xmlns:m="http://schemas.openxmlformats.org/officeDocument/2006/math">
                    <m:sSubSup>
                      <m:sSubSupPr>
                        <m:ctrlP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SupPr>
                      <m:e>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𝑓</m:t>
                        </m:r>
                      </m:e>
                      <m:sub>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2</m:t>
                        </m:r>
                      </m:sub>
                      <m:sup>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up>
                    </m:sSubSup>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using the query operation 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Choice>
        <mc:Fallback xmlns="">
          <p:sp>
            <p:nvSpPr>
              <p:cNvPr id="12" name="文本框 11">
                <a:extLst>
                  <a:ext uri="{FF2B5EF4-FFF2-40B4-BE49-F238E27FC236}">
                    <a16:creationId xmlns:a16="http://schemas.microsoft.com/office/drawing/2014/main" id="{D96A385D-17A9-71E8-F553-53EAD3BAEAFE}"/>
                  </a:ext>
                </a:extLst>
              </p:cNvPr>
              <p:cNvSpPr txBox="1">
                <a:spLocks noRot="1" noChangeAspect="1" noMove="1" noResize="1" noEditPoints="1" noAdjustHandles="1" noChangeArrowheads="1" noChangeShapeType="1" noTextEdit="1"/>
              </p:cNvSpPr>
              <p:nvPr/>
            </p:nvSpPr>
            <p:spPr>
              <a:xfrm>
                <a:off x="1428856" y="3048599"/>
                <a:ext cx="9169294" cy="1662058"/>
              </a:xfrm>
              <a:prstGeom prst="rect">
                <a:avLst/>
              </a:prstGeom>
              <a:blipFill>
                <a:blip r:embed="rId3"/>
                <a:stretch>
                  <a:fillRect l="-664" t="-2198" b="-43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231300F-6CA4-6120-EA67-53B74F52B0D8}"/>
                  </a:ext>
                </a:extLst>
              </p:cNvPr>
              <p:cNvSpPr txBox="1"/>
              <p:nvPr/>
            </p:nvSpPr>
            <p:spPr>
              <a:xfrm>
                <a:off x="1428856" y="4923108"/>
                <a:ext cx="9270894" cy="719364"/>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Top-k report: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To get the top-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𝑘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heavy changes from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MicroSketchHG</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we traverse all KV pairs and report the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𝑘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KV pairs whose |</a:t>
                </a:r>
                <a:r>
                  <a:rPr lang="en-US" altLang="zh-CN" sz="2000" dirty="0">
                    <a:ea typeface="微软雅黑" panose="020B0503020204020204" pitchFamily="34" charset="-122"/>
                    <a:cs typeface="Times New Roman" panose="02020603050405020304" pitchFamily="18" charset="0"/>
                    <a:sym typeface="Arial" panose="020B0604020202090204" pitchFamily="34" charset="0"/>
                  </a:rPr>
                  <a:t> </a:t>
                </a:r>
                <a14:m>
                  <m:oMath xmlns:m="http://schemas.openxmlformats.org/officeDocument/2006/math">
                    <m:sSubSup>
                      <m:sSubSup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SupPr>
                      <m:e>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𝑓</m:t>
                        </m:r>
                      </m:e>
                      <m:sub>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1</m:t>
                        </m:r>
                      </m:sub>
                      <m:sup>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up>
                    </m:sSubSup>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a:t>
                </a:r>
                <a:r>
                  <a:rPr lang="en-US" altLang="zh-CN" sz="2000" dirty="0">
                    <a:ea typeface="微软雅黑" panose="020B0503020204020204" pitchFamily="34" charset="-122"/>
                    <a:cs typeface="Times New Roman" panose="02020603050405020304" pitchFamily="18" charset="0"/>
                    <a:sym typeface="Arial" panose="020B0604020202090204" pitchFamily="34" charset="0"/>
                  </a:rPr>
                  <a:t> </a:t>
                </a:r>
                <a14:m>
                  <m:oMath xmlns:m="http://schemas.openxmlformats.org/officeDocument/2006/math">
                    <m:sSubSup>
                      <m:sSubSupPr>
                        <m:ctrlP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bSupPr>
                      <m:e>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𝑓</m:t>
                        </m:r>
                      </m:e>
                      <m:sub>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2</m:t>
                        </m:r>
                      </m:sub>
                      <m:sup>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sup>
                    </m:sSubSup>
                    <m:r>
                      <a:rPr lang="en-US" altLang="zh-CN" sz="2000" i="1">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is highest.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Choice>
        <mc:Fallback xmlns="">
          <p:sp>
            <p:nvSpPr>
              <p:cNvPr id="10" name="文本框 9">
                <a:extLst>
                  <a:ext uri="{FF2B5EF4-FFF2-40B4-BE49-F238E27FC236}">
                    <a16:creationId xmlns:a16="http://schemas.microsoft.com/office/drawing/2014/main" id="{A231300F-6CA4-6120-EA67-53B74F52B0D8}"/>
                  </a:ext>
                </a:extLst>
              </p:cNvPr>
              <p:cNvSpPr txBox="1">
                <a:spLocks noRot="1" noChangeAspect="1" noMove="1" noResize="1" noEditPoints="1" noAdjustHandles="1" noChangeArrowheads="1" noChangeShapeType="1" noTextEdit="1"/>
              </p:cNvSpPr>
              <p:nvPr/>
            </p:nvSpPr>
            <p:spPr>
              <a:xfrm>
                <a:off x="1428856" y="4923108"/>
                <a:ext cx="9270894" cy="719364"/>
              </a:xfrm>
              <a:prstGeom prst="rect">
                <a:avLst/>
              </a:prstGeom>
              <a:blipFill>
                <a:blip r:embed="rId4"/>
                <a:stretch>
                  <a:fillRect l="-657" t="-5932" r="-855" b="-14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5366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Related Work</a:t>
            </a:r>
            <a:endParaRPr lang="zh-CN" altLang="en-US" dirty="0"/>
          </a:p>
        </p:txBody>
      </p:sp>
      <p:cxnSp>
        <p:nvCxnSpPr>
          <p:cNvPr id="10" name="直接箭头连接符 9">
            <a:extLst>
              <a:ext uri="{FF2B5EF4-FFF2-40B4-BE49-F238E27FC236}">
                <a16:creationId xmlns:a16="http://schemas.microsoft.com/office/drawing/2014/main" id="{611BFDD3-DDE9-4579-898F-9447653A5CB3}"/>
              </a:ext>
            </a:extLst>
          </p:cNvPr>
          <p:cNvCxnSpPr>
            <a:cxnSpLocks/>
            <a:stCxn id="14" idx="3"/>
          </p:cNvCxnSpPr>
          <p:nvPr/>
        </p:nvCxnSpPr>
        <p:spPr>
          <a:xfrm>
            <a:off x="4381659" y="3668388"/>
            <a:ext cx="872613" cy="7848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FE99F1D8-5F65-45C5-891F-0EA05EB43847}"/>
              </a:ext>
            </a:extLst>
          </p:cNvPr>
          <p:cNvCxnSpPr>
            <a:cxnSpLocks/>
            <a:stCxn id="14" idx="3"/>
          </p:cNvCxnSpPr>
          <p:nvPr/>
        </p:nvCxnSpPr>
        <p:spPr>
          <a:xfrm flipV="1">
            <a:off x="4381659" y="2488194"/>
            <a:ext cx="841720" cy="11801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7FCCB41C-272B-4C9E-A95D-B0D4209D2786}"/>
              </a:ext>
            </a:extLst>
          </p:cNvPr>
          <p:cNvCxnSpPr>
            <a:cxnSpLocks/>
            <a:stCxn id="14" idx="3"/>
          </p:cNvCxnSpPr>
          <p:nvPr/>
        </p:nvCxnSpPr>
        <p:spPr>
          <a:xfrm flipV="1">
            <a:off x="4381659" y="3625858"/>
            <a:ext cx="841720" cy="425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表格 12">
            <a:extLst>
              <a:ext uri="{FF2B5EF4-FFF2-40B4-BE49-F238E27FC236}">
                <a16:creationId xmlns:a16="http://schemas.microsoft.com/office/drawing/2014/main" id="{2AD48E62-97E2-4680-853D-6C2FCB334864}"/>
              </a:ext>
            </a:extLst>
          </p:cNvPr>
          <p:cNvGraphicFramePr>
            <a:graphicFrameLocks noGrp="1"/>
          </p:cNvGraphicFramePr>
          <p:nvPr>
            <p:extLst>
              <p:ext uri="{D42A27DB-BD31-4B8C-83A1-F6EECF244321}">
                <p14:modId xmlns:p14="http://schemas.microsoft.com/office/powerpoint/2010/main" val="3282537706"/>
              </p:ext>
            </p:extLst>
          </p:nvPr>
        </p:nvGraphicFramePr>
        <p:xfrm>
          <a:off x="5254273" y="2208495"/>
          <a:ext cx="433264" cy="3169920"/>
        </p:xfrm>
        <a:graphic>
          <a:graphicData uri="http://schemas.openxmlformats.org/drawingml/2006/table">
            <a:tbl>
              <a:tblPr firstRow="1" bandRow="1">
                <a:tableStyleId>{0505E3EF-67EA-436B-97B2-0124C06EBD24}</a:tableStyleId>
              </a:tblPr>
              <a:tblGrid>
                <a:gridCol w="433264">
                  <a:extLst>
                    <a:ext uri="{9D8B030D-6E8A-4147-A177-3AD203B41FA5}">
                      <a16:colId xmlns:a16="http://schemas.microsoft.com/office/drawing/2014/main" val="3694790875"/>
                    </a:ext>
                  </a:extLst>
                </a:gridCol>
              </a:tblGrid>
              <a:tr h="376682">
                <a:tc>
                  <a:txBody>
                    <a:bodyPr/>
                    <a:lstStyle/>
                    <a:p>
                      <a:pPr algn="ctr"/>
                      <a:r>
                        <a:rPr lang="en-US" altLang="zh-CN" sz="2000" b="0" dirty="0"/>
                        <a:t>4</a:t>
                      </a:r>
                      <a:endParaRPr lang="zh-CN" altLang="en-US" sz="20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8026063"/>
                  </a:ext>
                </a:extLst>
              </a:tr>
              <a:tr h="376682">
                <a:tc>
                  <a:txBody>
                    <a:bodyPr/>
                    <a:lstStyle/>
                    <a:p>
                      <a:pPr algn="ctr"/>
                      <a:r>
                        <a:rPr lang="en-US" altLang="zh-CN" sz="2000" dirty="0"/>
                        <a:t>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561030745"/>
                  </a:ext>
                </a:extLst>
              </a:tr>
              <a:tr h="376682">
                <a:tc>
                  <a:txBody>
                    <a:bodyPr/>
                    <a:lstStyle/>
                    <a:p>
                      <a:pPr algn="ctr"/>
                      <a:r>
                        <a:rPr lang="en-US" altLang="zh-CN" sz="2000" dirty="0"/>
                        <a:t>1</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650389283"/>
                  </a:ext>
                </a:extLst>
              </a:tr>
              <a:tr h="376682">
                <a:tc>
                  <a:txBody>
                    <a:bodyPr/>
                    <a:lstStyle/>
                    <a:p>
                      <a:pPr algn="ctr"/>
                      <a:r>
                        <a:rPr lang="en-US" altLang="zh-CN" sz="2000" dirty="0"/>
                        <a:t>6</a:t>
                      </a:r>
                      <a:endParaRPr lang="zh-CN" altLang="en-US" sz="20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05791267"/>
                  </a:ext>
                </a:extLst>
              </a:tr>
              <a:tr h="376682">
                <a:tc>
                  <a:txBody>
                    <a:bodyPr/>
                    <a:lstStyle/>
                    <a:p>
                      <a:pPr algn="ctr"/>
                      <a:r>
                        <a:rPr lang="en-US" altLang="zh-CN" sz="2000" dirty="0"/>
                        <a:t>3</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748417988"/>
                  </a:ext>
                </a:extLst>
              </a:tr>
              <a:tr h="376682">
                <a:tc>
                  <a:txBody>
                    <a:bodyPr/>
                    <a:lstStyle/>
                    <a:p>
                      <a:pPr algn="ctr"/>
                      <a:r>
                        <a:rPr lang="en-US" altLang="zh-CN" sz="2000" dirty="0"/>
                        <a:t>5</a:t>
                      </a:r>
                      <a:endParaRPr lang="zh-CN" altLang="en-US" sz="20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059843643"/>
                  </a:ext>
                </a:extLst>
              </a:tr>
              <a:tr h="376682">
                <a:tc>
                  <a:txBody>
                    <a:bodyPr/>
                    <a:lstStyle/>
                    <a:p>
                      <a:pPr algn="ctr"/>
                      <a:r>
                        <a:rPr lang="en-US" altLang="zh-CN" sz="2000" dirty="0"/>
                        <a:t>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367378618"/>
                  </a:ext>
                </a:extLst>
              </a:tr>
              <a:tr h="376682">
                <a:tc>
                  <a:txBody>
                    <a:bodyPr/>
                    <a:lstStyle/>
                    <a:p>
                      <a:pPr algn="ctr"/>
                      <a:r>
                        <a:rPr lang="en-US" altLang="zh-CN" sz="2000" dirty="0"/>
                        <a:t>2</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4436407"/>
                  </a:ext>
                </a:extLst>
              </a:tr>
            </a:tbl>
          </a:graphicData>
        </a:graphic>
      </p:graphicFrame>
      <p:sp>
        <p:nvSpPr>
          <p:cNvPr id="14" name="文本框 13">
            <a:extLst>
              <a:ext uri="{FF2B5EF4-FFF2-40B4-BE49-F238E27FC236}">
                <a16:creationId xmlns:a16="http://schemas.microsoft.com/office/drawing/2014/main" id="{2BE97656-1E88-47DB-BAA0-DA82A2027959}"/>
              </a:ext>
            </a:extLst>
          </p:cNvPr>
          <p:cNvSpPr txBox="1"/>
          <p:nvPr/>
        </p:nvSpPr>
        <p:spPr>
          <a:xfrm>
            <a:off x="2685682" y="3483722"/>
            <a:ext cx="1695977" cy="369332"/>
          </a:xfrm>
          <a:prstGeom prst="rect">
            <a:avLst/>
          </a:prstGeom>
          <a:noFill/>
        </p:spPr>
        <p:txBody>
          <a:bodyPr wrap="none" rtlCol="0">
            <a:spAutoFit/>
          </a:bodyPr>
          <a:lstStyle/>
          <a:p>
            <a:r>
              <a:rPr lang="en-US" altLang="zh-CN" b="1" dirty="0">
                <a:latin typeface="+mn-lt"/>
              </a:rPr>
              <a:t>Insert item A</a:t>
            </a:r>
            <a:endParaRPr lang="zh-CN" altLang="en-US" b="1" i="1" baseline="-25000" dirty="0">
              <a:latin typeface="+mn-lt"/>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35695FF-861D-43C6-BCB8-A309C40FD47F}"/>
                  </a:ext>
                </a:extLst>
              </p:cNvPr>
              <p:cNvSpPr txBox="1"/>
              <p:nvPr/>
            </p:nvSpPr>
            <p:spPr>
              <a:xfrm>
                <a:off x="4454993" y="3352306"/>
                <a:ext cx="537924"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panose="02040503050406030204" pitchFamily="18" charset="0"/>
                              <a:ea typeface="+mn-ea"/>
                            </a:rPr>
                          </m:ctrlPr>
                        </m:sSubPr>
                        <m:e>
                          <m:r>
                            <a:rPr lang="en-US" altLang="zh-CN" sz="1400" b="1" i="1" smtClean="0">
                              <a:latin typeface="Cambria Math" panose="02040503050406030204" pitchFamily="18" charset="0"/>
                              <a:ea typeface="+mn-ea"/>
                            </a:rPr>
                            <m:t>𝑯𝒂𝒔𝒉</m:t>
                          </m:r>
                        </m:e>
                        <m:sub>
                          <m:r>
                            <a:rPr lang="en-US" altLang="zh-CN" sz="1400" b="1" i="1" smtClean="0">
                              <a:latin typeface="Cambria Math" panose="02040503050406030204" pitchFamily="18" charset="0"/>
                              <a:ea typeface="+mn-ea"/>
                            </a:rPr>
                            <m:t>𝟐</m:t>
                          </m:r>
                        </m:sub>
                      </m:sSub>
                      <m:r>
                        <a:rPr lang="en-US" altLang="zh-CN" sz="1400" b="1" i="1" smtClean="0">
                          <a:latin typeface="Cambria Math" panose="02040503050406030204" pitchFamily="18" charset="0"/>
                          <a:ea typeface="+mn-ea"/>
                        </a:rPr>
                        <m:t> (</m:t>
                      </m:r>
                      <m:r>
                        <a:rPr lang="en-US" altLang="zh-CN" sz="1400" b="1" i="1" smtClean="0">
                          <a:latin typeface="Cambria Math" panose="02040503050406030204" pitchFamily="18" charset="0"/>
                          <a:ea typeface="+mn-ea"/>
                        </a:rPr>
                        <m:t>𝑨</m:t>
                      </m:r>
                      <m:r>
                        <a:rPr lang="en-US" altLang="zh-CN" sz="1400" b="1" i="1" smtClean="0">
                          <a:latin typeface="Cambria Math" panose="02040503050406030204" pitchFamily="18" charset="0"/>
                          <a:ea typeface="+mn-ea"/>
                        </a:rPr>
                        <m:t>)</m:t>
                      </m:r>
                    </m:oMath>
                  </m:oMathPara>
                </a14:m>
                <a:endParaRPr lang="zh-MO" altLang="en-US" sz="1400" b="1" baseline="-25000" dirty="0">
                  <a:latin typeface="+mn-ea"/>
                  <a:ea typeface="+mn-ea"/>
                </a:endParaRPr>
              </a:p>
            </p:txBody>
          </p:sp>
        </mc:Choice>
        <mc:Fallback xmlns="">
          <p:sp>
            <p:nvSpPr>
              <p:cNvPr id="16" name="文本框 15">
                <a:extLst>
                  <a:ext uri="{FF2B5EF4-FFF2-40B4-BE49-F238E27FC236}">
                    <a16:creationId xmlns:a16="http://schemas.microsoft.com/office/drawing/2014/main" id="{A35695FF-861D-43C6-BCB8-A309C40FD47F}"/>
                  </a:ext>
                </a:extLst>
              </p:cNvPr>
              <p:cNvSpPr txBox="1">
                <a:spLocks noRot="1" noChangeAspect="1" noMove="1" noResize="1" noEditPoints="1" noAdjustHandles="1" noChangeArrowheads="1" noChangeShapeType="1" noTextEdit="1"/>
              </p:cNvSpPr>
              <p:nvPr/>
            </p:nvSpPr>
            <p:spPr>
              <a:xfrm>
                <a:off x="4454993" y="3352306"/>
                <a:ext cx="537924" cy="302840"/>
              </a:xfrm>
              <a:prstGeom prst="rect">
                <a:avLst/>
              </a:prstGeom>
              <a:blipFill>
                <a:blip r:embed="rId3"/>
                <a:stretch>
                  <a:fillRect r="-88636"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A29408F4-BCDA-4745-A4CF-2C374079BBD8}"/>
                  </a:ext>
                </a:extLst>
              </p:cNvPr>
              <p:cNvSpPr txBox="1"/>
              <p:nvPr/>
            </p:nvSpPr>
            <p:spPr>
              <a:xfrm>
                <a:off x="3758208" y="2819502"/>
                <a:ext cx="537924" cy="3329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panose="02040503050406030204" pitchFamily="18" charset="0"/>
                              <a:ea typeface="+mn-ea"/>
                            </a:rPr>
                          </m:ctrlPr>
                        </m:sSubPr>
                        <m:e>
                          <m:r>
                            <a:rPr lang="en-US" altLang="zh-CN" sz="1600" b="1" i="1" smtClean="0">
                              <a:latin typeface="Cambria Math" panose="02040503050406030204" pitchFamily="18" charset="0"/>
                              <a:ea typeface="+mn-ea"/>
                            </a:rPr>
                            <m:t>𝑯𝒂𝒔𝒉</m:t>
                          </m:r>
                        </m:e>
                        <m:sub>
                          <m:r>
                            <a:rPr lang="en-US" altLang="zh-CN" sz="1600" b="1" i="1" smtClean="0">
                              <a:latin typeface="Cambria Math" panose="02040503050406030204" pitchFamily="18" charset="0"/>
                              <a:ea typeface="+mn-ea"/>
                            </a:rPr>
                            <m:t>𝟏</m:t>
                          </m:r>
                        </m:sub>
                      </m:sSub>
                      <m:r>
                        <a:rPr lang="en-US" altLang="zh-CN" sz="1600" b="1" i="1" smtClean="0">
                          <a:latin typeface="Cambria Math" panose="02040503050406030204" pitchFamily="18" charset="0"/>
                          <a:ea typeface="+mn-ea"/>
                        </a:rPr>
                        <m:t> (</m:t>
                      </m:r>
                      <m:r>
                        <a:rPr lang="en-US" altLang="zh-CN" sz="1600" b="1" i="1" smtClean="0">
                          <a:latin typeface="Cambria Math" panose="02040503050406030204" pitchFamily="18" charset="0"/>
                          <a:ea typeface="+mn-ea"/>
                        </a:rPr>
                        <m:t>𝑨</m:t>
                      </m:r>
                      <m:r>
                        <a:rPr lang="en-US" altLang="zh-CN" sz="1600" b="1" i="1" smtClean="0">
                          <a:latin typeface="Cambria Math" panose="02040503050406030204" pitchFamily="18" charset="0"/>
                          <a:ea typeface="+mn-ea"/>
                        </a:rPr>
                        <m:t>)</m:t>
                      </m:r>
                    </m:oMath>
                  </m:oMathPara>
                </a14:m>
                <a:endParaRPr lang="zh-MO" altLang="en-US" sz="1600" b="1" baseline="-25000" dirty="0">
                  <a:latin typeface="+mn-ea"/>
                  <a:ea typeface="+mn-ea"/>
                </a:endParaRPr>
              </a:p>
            </p:txBody>
          </p:sp>
        </mc:Choice>
        <mc:Fallback xmlns="">
          <p:sp>
            <p:nvSpPr>
              <p:cNvPr id="17" name="文本框 16">
                <a:extLst>
                  <a:ext uri="{FF2B5EF4-FFF2-40B4-BE49-F238E27FC236}">
                    <a16:creationId xmlns:a16="http://schemas.microsoft.com/office/drawing/2014/main" id="{A29408F4-BCDA-4745-A4CF-2C374079BBD8}"/>
                  </a:ext>
                </a:extLst>
              </p:cNvPr>
              <p:cNvSpPr txBox="1">
                <a:spLocks noRot="1" noChangeAspect="1" noMove="1" noResize="1" noEditPoints="1" noAdjustHandles="1" noChangeArrowheads="1" noChangeShapeType="1" noTextEdit="1"/>
              </p:cNvSpPr>
              <p:nvPr/>
            </p:nvSpPr>
            <p:spPr>
              <a:xfrm>
                <a:off x="3758208" y="2819502"/>
                <a:ext cx="537924" cy="332912"/>
              </a:xfrm>
              <a:prstGeom prst="rect">
                <a:avLst/>
              </a:prstGeom>
              <a:blipFill>
                <a:blip r:embed="rId4"/>
                <a:stretch>
                  <a:fillRect r="-113636" b="-148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7488BB6-6B64-431C-ADAD-0931DA8DFA4D}"/>
                  </a:ext>
                </a:extLst>
              </p:cNvPr>
              <p:cNvSpPr txBox="1"/>
              <p:nvPr/>
            </p:nvSpPr>
            <p:spPr>
              <a:xfrm>
                <a:off x="3878944" y="4120280"/>
                <a:ext cx="537924" cy="3329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panose="02040503050406030204" pitchFamily="18" charset="0"/>
                              <a:ea typeface="+mn-ea"/>
                            </a:rPr>
                          </m:ctrlPr>
                        </m:sSubPr>
                        <m:e>
                          <m:r>
                            <a:rPr lang="en-US" altLang="zh-CN" sz="1600" b="1" i="1" smtClean="0">
                              <a:latin typeface="Cambria Math" panose="02040503050406030204" pitchFamily="18" charset="0"/>
                              <a:ea typeface="+mn-ea"/>
                            </a:rPr>
                            <m:t>𝑯𝒂𝒔𝒉</m:t>
                          </m:r>
                        </m:e>
                        <m:sub>
                          <m:r>
                            <a:rPr lang="en-US" altLang="zh-CN" sz="1600" b="1" i="1" smtClean="0">
                              <a:latin typeface="Cambria Math" panose="02040503050406030204" pitchFamily="18" charset="0"/>
                              <a:ea typeface="+mn-ea"/>
                            </a:rPr>
                            <m:t>𝟑</m:t>
                          </m:r>
                        </m:sub>
                      </m:sSub>
                      <m:r>
                        <a:rPr lang="en-US" altLang="zh-CN" sz="1600" b="1" i="1" smtClean="0">
                          <a:latin typeface="Cambria Math" panose="02040503050406030204" pitchFamily="18" charset="0"/>
                          <a:ea typeface="+mn-ea"/>
                        </a:rPr>
                        <m:t> (</m:t>
                      </m:r>
                      <m:r>
                        <a:rPr lang="en-US" altLang="zh-CN" sz="1600" b="1" i="1" smtClean="0">
                          <a:latin typeface="Cambria Math" panose="02040503050406030204" pitchFamily="18" charset="0"/>
                          <a:ea typeface="+mn-ea"/>
                        </a:rPr>
                        <m:t>𝑨</m:t>
                      </m:r>
                      <m:r>
                        <a:rPr lang="en-US" altLang="zh-CN" sz="1600" b="1" i="1" smtClean="0">
                          <a:latin typeface="Cambria Math" panose="02040503050406030204" pitchFamily="18" charset="0"/>
                          <a:ea typeface="+mn-ea"/>
                        </a:rPr>
                        <m:t>)</m:t>
                      </m:r>
                    </m:oMath>
                  </m:oMathPara>
                </a14:m>
                <a:endParaRPr lang="zh-MO" altLang="en-US" sz="1600" b="1" baseline="-25000" dirty="0">
                  <a:latin typeface="+mn-ea"/>
                  <a:ea typeface="+mn-ea"/>
                </a:endParaRPr>
              </a:p>
            </p:txBody>
          </p:sp>
        </mc:Choice>
        <mc:Fallback xmlns="">
          <p:sp>
            <p:nvSpPr>
              <p:cNvPr id="18" name="文本框 17">
                <a:extLst>
                  <a:ext uri="{FF2B5EF4-FFF2-40B4-BE49-F238E27FC236}">
                    <a16:creationId xmlns:a16="http://schemas.microsoft.com/office/drawing/2014/main" id="{17488BB6-6B64-431C-ADAD-0931DA8DFA4D}"/>
                  </a:ext>
                </a:extLst>
              </p:cNvPr>
              <p:cNvSpPr txBox="1">
                <a:spLocks noRot="1" noChangeAspect="1" noMove="1" noResize="1" noEditPoints="1" noAdjustHandles="1" noChangeArrowheads="1" noChangeShapeType="1" noTextEdit="1"/>
              </p:cNvSpPr>
              <p:nvPr/>
            </p:nvSpPr>
            <p:spPr>
              <a:xfrm>
                <a:off x="3878944" y="4120280"/>
                <a:ext cx="537924" cy="332912"/>
              </a:xfrm>
              <a:prstGeom prst="rect">
                <a:avLst/>
              </a:prstGeom>
              <a:blipFill>
                <a:blip r:embed="rId5"/>
                <a:stretch>
                  <a:fillRect r="-112360" b="-12727"/>
                </a:stretch>
              </a:blipFill>
            </p:spPr>
            <p:txBody>
              <a:bodyPr/>
              <a:lstStyle/>
              <a:p>
                <a:r>
                  <a:rPr lang="zh-CN" altLang="en-US">
                    <a:noFill/>
                  </a:rPr>
                  <a:t> </a:t>
                </a:r>
              </a:p>
            </p:txBody>
          </p:sp>
        </mc:Fallback>
      </mc:AlternateContent>
      <p:cxnSp>
        <p:nvCxnSpPr>
          <p:cNvPr id="19" name="直接箭头连接符 18">
            <a:extLst>
              <a:ext uri="{FF2B5EF4-FFF2-40B4-BE49-F238E27FC236}">
                <a16:creationId xmlns:a16="http://schemas.microsoft.com/office/drawing/2014/main" id="{5770BD98-85ED-4CFD-B18B-8617C3353E53}"/>
              </a:ext>
            </a:extLst>
          </p:cNvPr>
          <p:cNvCxnSpPr>
            <a:cxnSpLocks/>
            <a:stCxn id="22" idx="1"/>
          </p:cNvCxnSpPr>
          <p:nvPr/>
        </p:nvCxnSpPr>
        <p:spPr>
          <a:xfrm flipH="1" flipV="1">
            <a:off x="5741121" y="2466907"/>
            <a:ext cx="1163322" cy="4916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3467A3D9-2A85-44DE-95D9-95D90979C6BC}"/>
              </a:ext>
            </a:extLst>
          </p:cNvPr>
          <p:cNvCxnSpPr>
            <a:cxnSpLocks/>
            <a:stCxn id="22" idx="1"/>
          </p:cNvCxnSpPr>
          <p:nvPr/>
        </p:nvCxnSpPr>
        <p:spPr>
          <a:xfrm flipH="1">
            <a:off x="5741121" y="2958571"/>
            <a:ext cx="1163322" cy="14110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600EAB1E-6CDF-4CFA-A740-B8DDB674A3DD}"/>
              </a:ext>
            </a:extLst>
          </p:cNvPr>
          <p:cNvCxnSpPr>
            <a:cxnSpLocks/>
            <a:stCxn id="22" idx="1"/>
          </p:cNvCxnSpPr>
          <p:nvPr/>
        </p:nvCxnSpPr>
        <p:spPr>
          <a:xfrm flipH="1">
            <a:off x="5741121" y="2958571"/>
            <a:ext cx="1163322" cy="6672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3F877A46-0880-4C6C-9D7B-BEE7DD353A30}"/>
              </a:ext>
            </a:extLst>
          </p:cNvPr>
          <p:cNvSpPr txBox="1"/>
          <p:nvPr/>
        </p:nvSpPr>
        <p:spPr>
          <a:xfrm>
            <a:off x="6904443" y="2773905"/>
            <a:ext cx="2304157" cy="369332"/>
          </a:xfrm>
          <a:prstGeom prst="rect">
            <a:avLst/>
          </a:prstGeom>
          <a:noFill/>
        </p:spPr>
        <p:txBody>
          <a:bodyPr wrap="none" rtlCol="0">
            <a:spAutoFit/>
          </a:bodyPr>
          <a:lstStyle/>
          <a:p>
            <a:r>
              <a:rPr lang="en-US" altLang="zh-CN" b="1" dirty="0">
                <a:latin typeface="+mn-lt"/>
              </a:rPr>
              <a:t>Query A ? 4 times.</a:t>
            </a:r>
            <a:endParaRPr lang="zh-CN" altLang="en-US" i="1" baseline="-25000" dirty="0">
              <a:latin typeface="+mn-lt"/>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A52DFE0D-9AD5-40BE-AD4B-2808614BFB52}"/>
                  </a:ext>
                </a:extLst>
              </p:cNvPr>
              <p:cNvSpPr txBox="1"/>
              <p:nvPr/>
            </p:nvSpPr>
            <p:spPr>
              <a:xfrm>
                <a:off x="6927383" y="3847855"/>
                <a:ext cx="2366674" cy="369332"/>
              </a:xfrm>
              <a:prstGeom prst="rect">
                <a:avLst/>
              </a:prstGeom>
              <a:noFill/>
            </p:spPr>
            <p:txBody>
              <a:bodyPr wrap="none" rtlCol="0">
                <a:spAutoFit/>
              </a:bodyPr>
              <a:lstStyle/>
              <a:p>
                <a:r>
                  <a:rPr lang="en-US" altLang="zh-CN" b="1" dirty="0">
                    <a:latin typeface="+mn-lt"/>
                  </a:rPr>
                  <a:t>Query </a:t>
                </a:r>
                <a14:m>
                  <m:oMath xmlns:m="http://schemas.openxmlformats.org/officeDocument/2006/math">
                    <m:r>
                      <a:rPr lang="en-US" altLang="zh-CN" b="1" i="1" smtClean="0">
                        <a:latin typeface="Cambria Math" panose="02040503050406030204" pitchFamily="18" charset="0"/>
                      </a:rPr>
                      <m:t>𝑩</m:t>
                    </m:r>
                  </m:oMath>
                </a14:m>
                <a:r>
                  <a:rPr lang="en-US" altLang="zh-CN" b="1" dirty="0">
                    <a:latin typeface="+mn-lt"/>
                  </a:rPr>
                  <a:t> ? 2 times. </a:t>
                </a:r>
                <a:endParaRPr lang="zh-CN" altLang="en-US" i="1" baseline="-25000" dirty="0">
                  <a:latin typeface="+mn-lt"/>
                </a:endParaRPr>
              </a:p>
            </p:txBody>
          </p:sp>
        </mc:Choice>
        <mc:Fallback xmlns="">
          <p:sp>
            <p:nvSpPr>
              <p:cNvPr id="24" name="文本框 23">
                <a:extLst>
                  <a:ext uri="{FF2B5EF4-FFF2-40B4-BE49-F238E27FC236}">
                    <a16:creationId xmlns:a16="http://schemas.microsoft.com/office/drawing/2014/main" id="{A52DFE0D-9AD5-40BE-AD4B-2808614BFB52}"/>
                  </a:ext>
                </a:extLst>
              </p:cNvPr>
              <p:cNvSpPr txBox="1">
                <a:spLocks noRot="1" noChangeAspect="1" noMove="1" noResize="1" noEditPoints="1" noAdjustHandles="1" noChangeArrowheads="1" noChangeShapeType="1" noTextEdit="1"/>
              </p:cNvSpPr>
              <p:nvPr/>
            </p:nvSpPr>
            <p:spPr>
              <a:xfrm>
                <a:off x="6927383" y="3847855"/>
                <a:ext cx="2366674" cy="369332"/>
              </a:xfrm>
              <a:prstGeom prst="rect">
                <a:avLst/>
              </a:prstGeom>
              <a:blipFill>
                <a:blip r:embed="rId6"/>
                <a:stretch>
                  <a:fillRect l="-2057" t="-8197" b="-24590"/>
                </a:stretch>
              </a:blipFill>
            </p:spPr>
            <p:txBody>
              <a:bodyPr/>
              <a:lstStyle/>
              <a:p>
                <a:r>
                  <a:rPr lang="zh-CN" altLang="en-US">
                    <a:noFill/>
                  </a:rPr>
                  <a:t> </a:t>
                </a:r>
              </a:p>
            </p:txBody>
          </p:sp>
        </mc:Fallback>
      </mc:AlternateContent>
      <p:cxnSp>
        <p:nvCxnSpPr>
          <p:cNvPr id="25" name="直接箭头连接符 24">
            <a:extLst>
              <a:ext uri="{FF2B5EF4-FFF2-40B4-BE49-F238E27FC236}">
                <a16:creationId xmlns:a16="http://schemas.microsoft.com/office/drawing/2014/main" id="{C9A65421-D474-4E56-8E7E-42E403AFD207}"/>
              </a:ext>
            </a:extLst>
          </p:cNvPr>
          <p:cNvCxnSpPr>
            <a:cxnSpLocks/>
            <a:stCxn id="24" idx="1"/>
          </p:cNvCxnSpPr>
          <p:nvPr/>
        </p:nvCxnSpPr>
        <p:spPr>
          <a:xfrm flipH="1">
            <a:off x="5741121" y="4032521"/>
            <a:ext cx="1186262" cy="11615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89E9D295-5B4F-43F5-88F0-8C5E690B7E19}"/>
              </a:ext>
            </a:extLst>
          </p:cNvPr>
          <p:cNvCxnSpPr>
            <a:cxnSpLocks/>
            <a:stCxn id="24" idx="1"/>
          </p:cNvCxnSpPr>
          <p:nvPr/>
        </p:nvCxnSpPr>
        <p:spPr>
          <a:xfrm flipH="1" flipV="1">
            <a:off x="5741119" y="3625857"/>
            <a:ext cx="1186264" cy="4066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B38C82DA-FE6F-41D8-A40F-9F38CBE3964C}"/>
              </a:ext>
            </a:extLst>
          </p:cNvPr>
          <p:cNvCxnSpPr>
            <a:cxnSpLocks/>
            <a:stCxn id="24" idx="1"/>
          </p:cNvCxnSpPr>
          <p:nvPr/>
        </p:nvCxnSpPr>
        <p:spPr>
          <a:xfrm flipH="1">
            <a:off x="5687537" y="4032521"/>
            <a:ext cx="12398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3CC9EE43-797D-4D01-BCD0-D3A7725A2D90}"/>
              </a:ext>
            </a:extLst>
          </p:cNvPr>
          <p:cNvSpPr txBox="1"/>
          <p:nvPr/>
        </p:nvSpPr>
        <p:spPr>
          <a:xfrm>
            <a:off x="1348672" y="4698601"/>
            <a:ext cx="3629199" cy="646331"/>
          </a:xfrm>
          <a:prstGeom prst="rect">
            <a:avLst/>
          </a:prstGeom>
          <a:noFill/>
        </p:spPr>
        <p:txBody>
          <a:bodyPr wrap="none" rtlCol="0">
            <a:spAutoFit/>
          </a:bodyPr>
          <a:lstStyle/>
          <a:p>
            <a:r>
              <a:rPr lang="en-US" altLang="zh-CN" dirty="0">
                <a:latin typeface="+mn-ea"/>
              </a:rPr>
              <a:t>Insert:</a:t>
            </a:r>
          </a:p>
          <a:p>
            <a:r>
              <a:rPr lang="en-US" altLang="zh-CN" dirty="0">
                <a:latin typeface="+mn-ea"/>
              </a:rPr>
              <a:t>Increment All Hashed Counters</a:t>
            </a:r>
            <a:endParaRPr lang="zh-CN" altLang="en-US" i="1" baseline="-25000" dirty="0">
              <a:latin typeface="+mn-ea"/>
            </a:endParaRPr>
          </a:p>
        </p:txBody>
      </p:sp>
      <p:sp>
        <p:nvSpPr>
          <p:cNvPr id="30" name="文本框 29">
            <a:extLst>
              <a:ext uri="{FF2B5EF4-FFF2-40B4-BE49-F238E27FC236}">
                <a16:creationId xmlns:a16="http://schemas.microsoft.com/office/drawing/2014/main" id="{0F4F9CC8-25F5-4F88-A3D3-4AED8B39A523}"/>
              </a:ext>
            </a:extLst>
          </p:cNvPr>
          <p:cNvSpPr txBox="1"/>
          <p:nvPr/>
        </p:nvSpPr>
        <p:spPr>
          <a:xfrm>
            <a:off x="6273093" y="4644949"/>
            <a:ext cx="3413050" cy="646331"/>
          </a:xfrm>
          <a:prstGeom prst="rect">
            <a:avLst/>
          </a:prstGeom>
          <a:noFill/>
        </p:spPr>
        <p:txBody>
          <a:bodyPr wrap="none" rtlCol="0">
            <a:spAutoFit/>
          </a:bodyPr>
          <a:lstStyle/>
          <a:p>
            <a:r>
              <a:rPr lang="en-US" altLang="zh-CN" dirty="0">
                <a:latin typeface="+mn-ea"/>
              </a:rPr>
              <a:t>Query:</a:t>
            </a:r>
          </a:p>
          <a:p>
            <a:r>
              <a:rPr lang="en-US" altLang="zh-CN" dirty="0">
                <a:latin typeface="+mn-ea"/>
              </a:rPr>
              <a:t>Report the minimum counter</a:t>
            </a:r>
            <a:endParaRPr lang="zh-CN" altLang="en-US" dirty="0">
              <a:latin typeface="+mn-ea"/>
            </a:endParaRPr>
          </a:p>
        </p:txBody>
      </p:sp>
      <p:sp>
        <p:nvSpPr>
          <p:cNvPr id="31" name="文本框 30">
            <a:extLst>
              <a:ext uri="{FF2B5EF4-FFF2-40B4-BE49-F238E27FC236}">
                <a16:creationId xmlns:a16="http://schemas.microsoft.com/office/drawing/2014/main" id="{1D0E0BA0-9AA1-4BF3-856E-7F95233B0EAF}"/>
              </a:ext>
            </a:extLst>
          </p:cNvPr>
          <p:cNvSpPr txBox="1"/>
          <p:nvPr/>
        </p:nvSpPr>
        <p:spPr>
          <a:xfrm>
            <a:off x="727600" y="1228929"/>
            <a:ext cx="11026250" cy="4986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000" dirty="0">
                <a:latin typeface="+mj-ea"/>
                <a:ea typeface="+mj-ea"/>
                <a:cs typeface="Times New Roman" panose="02020603050405020304" pitchFamily="18" charset="0"/>
                <a:sym typeface="Arial" panose="020B0604020202090204" pitchFamily="34" charset="0"/>
              </a:rPr>
              <a:t>Count-Min Sketch: A ready-to-use approximate algorithm for frequency estimation</a:t>
            </a:r>
          </a:p>
        </p:txBody>
      </p:sp>
      <p:cxnSp>
        <p:nvCxnSpPr>
          <p:cNvPr id="23" name="直接连接符 22">
            <a:extLst>
              <a:ext uri="{FF2B5EF4-FFF2-40B4-BE49-F238E27FC236}">
                <a16:creationId xmlns:a16="http://schemas.microsoft.com/office/drawing/2014/main" id="{DF2BF91F-8B26-4DD5-B5FC-FA67666BC5D0}"/>
              </a:ext>
            </a:extLst>
          </p:cNvPr>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right)">
                                      <p:cBhvr>
                                        <p:cTn id="34" dur="500"/>
                                        <p:tgtEl>
                                          <p:spTgt spid="20"/>
                                        </p:tgtEl>
                                      </p:cBhvr>
                                    </p:animEffect>
                                  </p:childTnLst>
                                </p:cTn>
                              </p:par>
                              <p:par>
                                <p:cTn id="35" presetID="22" presetClass="entr" presetSubtype="2"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par>
                                <p:cTn id="38" presetID="22" presetClass="entr" presetSubtype="2"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right)">
                                      <p:cBhvr>
                                        <p:cTn id="50" dur="500"/>
                                        <p:tgtEl>
                                          <p:spTgt spid="26"/>
                                        </p:tgtEl>
                                      </p:cBhvr>
                                    </p:animEffect>
                                  </p:childTnLst>
                                </p:cTn>
                              </p:par>
                              <p:par>
                                <p:cTn id="51" presetID="22" presetClass="entr" presetSubtype="2"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par>
                                <p:cTn id="54" presetID="22" presetClass="entr" presetSubtype="2"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righ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2" grpId="0"/>
      <p:bldP spid="24"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Related Work: Sliding sketch (KDD’20)</a:t>
            </a:r>
            <a:endParaRPr lang="zh-CN" altLang="en-US" dirty="0"/>
          </a:p>
        </p:txBody>
      </p:sp>
      <p:sp>
        <p:nvSpPr>
          <p:cNvPr id="28" name="左大括号 27">
            <a:extLst>
              <a:ext uri="{FF2B5EF4-FFF2-40B4-BE49-F238E27FC236}">
                <a16:creationId xmlns:a16="http://schemas.microsoft.com/office/drawing/2014/main" id="{5C3F800C-E70A-4698-B084-7E9B2E54B5AD}"/>
              </a:ext>
            </a:extLst>
          </p:cNvPr>
          <p:cNvSpPr/>
          <p:nvPr/>
        </p:nvSpPr>
        <p:spPr>
          <a:xfrm rot="16200000">
            <a:off x="5475103" y="2832385"/>
            <a:ext cx="357047" cy="5042540"/>
          </a:xfrm>
          <a:prstGeom prst="leftBrace">
            <a:avLst>
              <a:gd name="adj1" fmla="val 8333"/>
              <a:gd name="adj2" fmla="val 50524"/>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29" name="立方体 28">
            <a:extLst>
              <a:ext uri="{FF2B5EF4-FFF2-40B4-BE49-F238E27FC236}">
                <a16:creationId xmlns:a16="http://schemas.microsoft.com/office/drawing/2014/main" id="{AC3D9D8E-FFE2-4209-8276-CF3968D7E7E7}"/>
              </a:ext>
            </a:extLst>
          </p:cNvPr>
          <p:cNvSpPr/>
          <p:nvPr/>
        </p:nvSpPr>
        <p:spPr>
          <a:xfrm>
            <a:off x="1465485" y="458809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30" name="立方体 29">
            <a:extLst>
              <a:ext uri="{FF2B5EF4-FFF2-40B4-BE49-F238E27FC236}">
                <a16:creationId xmlns:a16="http://schemas.microsoft.com/office/drawing/2014/main" id="{14C46DF3-FAA2-4270-9230-977C424DDCFF}"/>
              </a:ext>
            </a:extLst>
          </p:cNvPr>
          <p:cNvSpPr/>
          <p:nvPr/>
        </p:nvSpPr>
        <p:spPr>
          <a:xfrm>
            <a:off x="2033414" y="458809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31" name="立方体 30">
            <a:extLst>
              <a:ext uri="{FF2B5EF4-FFF2-40B4-BE49-F238E27FC236}">
                <a16:creationId xmlns:a16="http://schemas.microsoft.com/office/drawing/2014/main" id="{DEA4282E-E188-4BA5-BBA4-D94259B52948}"/>
              </a:ext>
            </a:extLst>
          </p:cNvPr>
          <p:cNvSpPr/>
          <p:nvPr/>
        </p:nvSpPr>
        <p:spPr>
          <a:xfrm>
            <a:off x="2601343" y="458809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32" name="立方体 31">
            <a:extLst>
              <a:ext uri="{FF2B5EF4-FFF2-40B4-BE49-F238E27FC236}">
                <a16:creationId xmlns:a16="http://schemas.microsoft.com/office/drawing/2014/main" id="{C4A7114E-C1CF-403D-8344-E75FFCB58002}"/>
              </a:ext>
            </a:extLst>
          </p:cNvPr>
          <p:cNvSpPr/>
          <p:nvPr/>
        </p:nvSpPr>
        <p:spPr>
          <a:xfrm>
            <a:off x="3169272" y="4593198"/>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33" name="立方体 32">
            <a:extLst>
              <a:ext uri="{FF2B5EF4-FFF2-40B4-BE49-F238E27FC236}">
                <a16:creationId xmlns:a16="http://schemas.microsoft.com/office/drawing/2014/main" id="{1C95B000-F4AC-4619-8EF0-3EAAFF16C449}"/>
              </a:ext>
            </a:extLst>
          </p:cNvPr>
          <p:cNvSpPr/>
          <p:nvPr/>
        </p:nvSpPr>
        <p:spPr>
          <a:xfrm>
            <a:off x="3737201" y="458809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a:extLst>
              <a:ext uri="{FF2B5EF4-FFF2-40B4-BE49-F238E27FC236}">
                <a16:creationId xmlns:a16="http://schemas.microsoft.com/office/drawing/2014/main" id="{2DEA210A-5AD1-4C50-A839-159CABFE7911}"/>
              </a:ext>
            </a:extLst>
          </p:cNvPr>
          <p:cNvSpPr/>
          <p:nvPr/>
        </p:nvSpPr>
        <p:spPr>
          <a:xfrm>
            <a:off x="4305130" y="458809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a:extLst>
              <a:ext uri="{FF2B5EF4-FFF2-40B4-BE49-F238E27FC236}">
                <a16:creationId xmlns:a16="http://schemas.microsoft.com/office/drawing/2014/main" id="{9EB91F03-A146-4DC1-98BF-10DE9165B188}"/>
              </a:ext>
            </a:extLst>
          </p:cNvPr>
          <p:cNvSpPr/>
          <p:nvPr/>
        </p:nvSpPr>
        <p:spPr>
          <a:xfrm>
            <a:off x="4873059" y="4588090"/>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36" name="立方体 35">
            <a:extLst>
              <a:ext uri="{FF2B5EF4-FFF2-40B4-BE49-F238E27FC236}">
                <a16:creationId xmlns:a16="http://schemas.microsoft.com/office/drawing/2014/main" id="{29BF56DA-1D67-412E-976D-AC791CA5120F}"/>
              </a:ext>
            </a:extLst>
          </p:cNvPr>
          <p:cNvSpPr/>
          <p:nvPr/>
        </p:nvSpPr>
        <p:spPr>
          <a:xfrm>
            <a:off x="5440988" y="458809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a:t>
            </a:r>
            <a:endParaRPr kumimoji="1" lang="zh-CN" altLang="en-US" dirty="0">
              <a:solidFill>
                <a:schemeClr val="tx1"/>
              </a:solidFill>
            </a:endParaRPr>
          </a:p>
        </p:txBody>
      </p:sp>
      <p:sp>
        <p:nvSpPr>
          <p:cNvPr id="37" name="立方体 36">
            <a:extLst>
              <a:ext uri="{FF2B5EF4-FFF2-40B4-BE49-F238E27FC236}">
                <a16:creationId xmlns:a16="http://schemas.microsoft.com/office/drawing/2014/main" id="{8E091953-925F-4382-A6F7-A522B860DD51}"/>
              </a:ext>
            </a:extLst>
          </p:cNvPr>
          <p:cNvSpPr/>
          <p:nvPr/>
        </p:nvSpPr>
        <p:spPr>
          <a:xfrm>
            <a:off x="6008917" y="458809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a:t>
            </a:r>
            <a:endParaRPr kumimoji="1" lang="zh-CN" altLang="en-US" dirty="0">
              <a:solidFill>
                <a:schemeClr val="tx1"/>
              </a:solidFill>
            </a:endParaRPr>
          </a:p>
        </p:txBody>
      </p:sp>
      <p:sp>
        <p:nvSpPr>
          <p:cNvPr id="38" name="立方体 37">
            <a:extLst>
              <a:ext uri="{FF2B5EF4-FFF2-40B4-BE49-F238E27FC236}">
                <a16:creationId xmlns:a16="http://schemas.microsoft.com/office/drawing/2014/main" id="{028CEF3E-013B-4C96-8D11-581DBD0DA96A}"/>
              </a:ext>
            </a:extLst>
          </p:cNvPr>
          <p:cNvSpPr/>
          <p:nvPr/>
        </p:nvSpPr>
        <p:spPr>
          <a:xfrm>
            <a:off x="6576846" y="4588090"/>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39" name="立方体 38">
            <a:extLst>
              <a:ext uri="{FF2B5EF4-FFF2-40B4-BE49-F238E27FC236}">
                <a16:creationId xmlns:a16="http://schemas.microsoft.com/office/drawing/2014/main" id="{92D4E0B9-8747-4BEE-8D92-025196615C9B}"/>
              </a:ext>
            </a:extLst>
          </p:cNvPr>
          <p:cNvSpPr/>
          <p:nvPr/>
        </p:nvSpPr>
        <p:spPr>
          <a:xfrm>
            <a:off x="7144775" y="4588090"/>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40" name="立方体 39">
            <a:extLst>
              <a:ext uri="{FF2B5EF4-FFF2-40B4-BE49-F238E27FC236}">
                <a16:creationId xmlns:a16="http://schemas.microsoft.com/office/drawing/2014/main" id="{C99A9184-7D16-40FD-8014-833932962367}"/>
              </a:ext>
            </a:extLst>
          </p:cNvPr>
          <p:cNvSpPr/>
          <p:nvPr/>
        </p:nvSpPr>
        <p:spPr>
          <a:xfrm>
            <a:off x="7712704" y="458809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F</a:t>
            </a:r>
            <a:endParaRPr kumimoji="1" lang="zh-CN" altLang="en-US" dirty="0">
              <a:solidFill>
                <a:schemeClr val="tx1"/>
              </a:solidFill>
            </a:endParaRPr>
          </a:p>
        </p:txBody>
      </p:sp>
      <p:cxnSp>
        <p:nvCxnSpPr>
          <p:cNvPr id="41" name="直接箭头连接符 40">
            <a:extLst>
              <a:ext uri="{FF2B5EF4-FFF2-40B4-BE49-F238E27FC236}">
                <a16:creationId xmlns:a16="http://schemas.microsoft.com/office/drawing/2014/main" id="{9B379A65-D283-4F40-8370-A00ECEE1CF60}"/>
              </a:ext>
            </a:extLst>
          </p:cNvPr>
          <p:cNvCxnSpPr>
            <a:cxnSpLocks/>
          </p:cNvCxnSpPr>
          <p:nvPr/>
        </p:nvCxnSpPr>
        <p:spPr>
          <a:xfrm>
            <a:off x="1458765" y="4343095"/>
            <a:ext cx="8389721" cy="203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19703661-E02B-4A07-ACDA-8D6C3CA91460}"/>
              </a:ext>
            </a:extLst>
          </p:cNvPr>
          <p:cNvSpPr txBox="1"/>
          <p:nvPr/>
        </p:nvSpPr>
        <p:spPr>
          <a:xfrm>
            <a:off x="9848486" y="4153209"/>
            <a:ext cx="943648" cy="400110"/>
          </a:xfrm>
          <a:prstGeom prst="rect">
            <a:avLst/>
          </a:prstGeom>
          <a:noFill/>
        </p:spPr>
        <p:txBody>
          <a:bodyPr wrap="square" rtlCol="0">
            <a:spAutoFit/>
          </a:bodyPr>
          <a:lstStyle/>
          <a:p>
            <a:r>
              <a:rPr lang="en-US" altLang="zh-CN" sz="2000" dirty="0">
                <a:solidFill>
                  <a:srgbClr val="C00000"/>
                </a:solidFill>
                <a:latin typeface="+mn-lt"/>
              </a:rPr>
              <a:t>Time </a:t>
            </a:r>
            <a:endParaRPr lang="zh-CN" altLang="en-US" sz="2000" dirty="0">
              <a:solidFill>
                <a:srgbClr val="C00000"/>
              </a:solidFill>
              <a:latin typeface="+mn-lt"/>
            </a:endParaRPr>
          </a:p>
        </p:txBody>
      </p:sp>
      <p:sp>
        <p:nvSpPr>
          <p:cNvPr id="43" name="文本框 42">
            <a:extLst>
              <a:ext uri="{FF2B5EF4-FFF2-40B4-BE49-F238E27FC236}">
                <a16:creationId xmlns:a16="http://schemas.microsoft.com/office/drawing/2014/main" id="{76CEED98-1C3F-4347-97F0-56FC6660D1B4}"/>
              </a:ext>
            </a:extLst>
          </p:cNvPr>
          <p:cNvSpPr txBox="1"/>
          <p:nvPr/>
        </p:nvSpPr>
        <p:spPr>
          <a:xfrm>
            <a:off x="4394788" y="5532179"/>
            <a:ext cx="6424358"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Sliding Window (9 most recent items)</a:t>
            </a:r>
            <a:endParaRPr lang="zh-CN" altLang="en-US" sz="2400" dirty="0">
              <a:latin typeface="Arial" panose="020B0604020202020204" pitchFamily="34" charset="0"/>
              <a:cs typeface="Arial" panose="020B0604020202020204" pitchFamily="34" charset="0"/>
            </a:endParaRPr>
          </a:p>
        </p:txBody>
      </p:sp>
      <p:sp>
        <p:nvSpPr>
          <p:cNvPr id="44" name="左大括号 43">
            <a:extLst>
              <a:ext uri="{FF2B5EF4-FFF2-40B4-BE49-F238E27FC236}">
                <a16:creationId xmlns:a16="http://schemas.microsoft.com/office/drawing/2014/main" id="{6E52FE11-99E8-4816-8E00-AD95D0FD3949}"/>
              </a:ext>
            </a:extLst>
          </p:cNvPr>
          <p:cNvSpPr/>
          <p:nvPr/>
        </p:nvSpPr>
        <p:spPr>
          <a:xfrm rot="5400000">
            <a:off x="3775107" y="3121119"/>
            <a:ext cx="386377" cy="1598050"/>
          </a:xfrm>
          <a:prstGeom prst="leftBrace">
            <a:avLst>
              <a:gd name="adj1" fmla="val 8333"/>
              <a:gd name="adj2" fmla="val 50524"/>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5" name="左大括号 44">
            <a:extLst>
              <a:ext uri="{FF2B5EF4-FFF2-40B4-BE49-F238E27FC236}">
                <a16:creationId xmlns:a16="http://schemas.microsoft.com/office/drawing/2014/main" id="{83ECBA66-095E-4AD4-8284-8E69FDB8D1FE}"/>
              </a:ext>
            </a:extLst>
          </p:cNvPr>
          <p:cNvSpPr/>
          <p:nvPr/>
        </p:nvSpPr>
        <p:spPr>
          <a:xfrm rot="5400000">
            <a:off x="5478895" y="3121118"/>
            <a:ext cx="386377" cy="1598050"/>
          </a:xfrm>
          <a:prstGeom prst="leftBrace">
            <a:avLst>
              <a:gd name="adj1" fmla="val 8333"/>
              <a:gd name="adj2" fmla="val 50524"/>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6" name="左大括号 45">
            <a:extLst>
              <a:ext uri="{FF2B5EF4-FFF2-40B4-BE49-F238E27FC236}">
                <a16:creationId xmlns:a16="http://schemas.microsoft.com/office/drawing/2014/main" id="{84F817FB-85EF-484C-A4B5-5F89038420D6}"/>
              </a:ext>
            </a:extLst>
          </p:cNvPr>
          <p:cNvSpPr/>
          <p:nvPr/>
        </p:nvSpPr>
        <p:spPr>
          <a:xfrm rot="5400000">
            <a:off x="7182682" y="3121118"/>
            <a:ext cx="386377" cy="1598050"/>
          </a:xfrm>
          <a:prstGeom prst="leftBrace">
            <a:avLst>
              <a:gd name="adj1" fmla="val 8333"/>
              <a:gd name="adj2" fmla="val 50524"/>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45E90DCB-6B63-4098-9CCC-4FDD47D9F96E}"/>
              </a:ext>
            </a:extLst>
          </p:cNvPr>
          <p:cNvSpPr txBox="1"/>
          <p:nvPr/>
        </p:nvSpPr>
        <p:spPr>
          <a:xfrm>
            <a:off x="2832437" y="3896990"/>
            <a:ext cx="2271716"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Sub-window 1</a:t>
            </a:r>
            <a:endParaRPr lang="zh-CN" altLang="en-US" dirty="0">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E3412645-9ABF-4852-B280-85ACBA9AF59E}"/>
              </a:ext>
            </a:extLst>
          </p:cNvPr>
          <p:cNvSpPr txBox="1"/>
          <p:nvPr/>
        </p:nvSpPr>
        <p:spPr>
          <a:xfrm>
            <a:off x="4536226" y="3895865"/>
            <a:ext cx="2271716"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Sub-window 2</a:t>
            </a:r>
            <a:endParaRPr lang="zh-CN" altLang="en-US"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A21129BA-2577-4E75-9329-AFC65794A4E7}"/>
              </a:ext>
            </a:extLst>
          </p:cNvPr>
          <p:cNvSpPr txBox="1"/>
          <p:nvPr/>
        </p:nvSpPr>
        <p:spPr>
          <a:xfrm>
            <a:off x="6240015" y="3904379"/>
            <a:ext cx="2271716"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Sub-window 3</a:t>
            </a:r>
            <a:endParaRPr lang="zh-CN" altLang="en-US" dirty="0">
              <a:latin typeface="Arial" panose="020B0604020202020204" pitchFamily="34" charset="0"/>
              <a:cs typeface="Arial" panose="020B0604020202020204" pitchFamily="34" charset="0"/>
            </a:endParaRPr>
          </a:p>
        </p:txBody>
      </p:sp>
      <p:graphicFrame>
        <p:nvGraphicFramePr>
          <p:cNvPr id="50" name="表格 49">
            <a:extLst>
              <a:ext uri="{FF2B5EF4-FFF2-40B4-BE49-F238E27FC236}">
                <a16:creationId xmlns:a16="http://schemas.microsoft.com/office/drawing/2014/main" id="{FA5AB397-CB9B-4638-9CB7-C799419C352E}"/>
              </a:ext>
            </a:extLst>
          </p:cNvPr>
          <p:cNvGraphicFramePr>
            <a:graphicFrameLocks noGrp="1"/>
          </p:cNvGraphicFramePr>
          <p:nvPr>
            <p:extLst>
              <p:ext uri="{D42A27DB-BD31-4B8C-83A1-F6EECF244321}">
                <p14:modId xmlns:p14="http://schemas.microsoft.com/office/powerpoint/2010/main" val="2903497288"/>
              </p:ext>
            </p:extLst>
          </p:nvPr>
        </p:nvGraphicFramePr>
        <p:xfrm>
          <a:off x="3784656" y="1521890"/>
          <a:ext cx="311185" cy="2072640"/>
        </p:xfrm>
        <a:graphic>
          <a:graphicData uri="http://schemas.openxmlformats.org/drawingml/2006/table">
            <a:tbl>
              <a:tblPr firstRow="1" bandRow="1">
                <a:tableStyleId>{0505E3EF-67EA-436B-97B2-0124C06EBD24}</a:tableStyleId>
              </a:tblPr>
              <a:tblGrid>
                <a:gridCol w="311185">
                  <a:extLst>
                    <a:ext uri="{9D8B030D-6E8A-4147-A177-3AD203B41FA5}">
                      <a16:colId xmlns:a16="http://schemas.microsoft.com/office/drawing/2014/main" val="1684909556"/>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262870167"/>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0504631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044874831"/>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46702024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507571872"/>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25392533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66884623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522835213"/>
                  </a:ext>
                </a:extLst>
              </a:tr>
            </a:tbl>
          </a:graphicData>
        </a:graphic>
      </p:graphicFrame>
      <p:sp>
        <p:nvSpPr>
          <p:cNvPr id="53" name="文本框 52">
            <a:extLst>
              <a:ext uri="{FF2B5EF4-FFF2-40B4-BE49-F238E27FC236}">
                <a16:creationId xmlns:a16="http://schemas.microsoft.com/office/drawing/2014/main" id="{B2E880C9-2899-4EAB-A7F9-AA1BFDB61F22}"/>
              </a:ext>
            </a:extLst>
          </p:cNvPr>
          <p:cNvSpPr txBox="1"/>
          <p:nvPr/>
        </p:nvSpPr>
        <p:spPr>
          <a:xfrm>
            <a:off x="1520745" y="2358913"/>
            <a:ext cx="2271716"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Count-Min Sketch 1</a:t>
            </a:r>
            <a:endParaRPr lang="zh-CN" altLang="en-US" dirty="0">
              <a:latin typeface="Arial" panose="020B0604020202020204" pitchFamily="34" charset="0"/>
              <a:cs typeface="Arial" panose="020B0604020202020204" pitchFamily="34" charset="0"/>
            </a:endParaRPr>
          </a:p>
        </p:txBody>
      </p:sp>
      <p:sp>
        <p:nvSpPr>
          <p:cNvPr id="54" name="文本框 53">
            <a:extLst>
              <a:ext uri="{FF2B5EF4-FFF2-40B4-BE49-F238E27FC236}">
                <a16:creationId xmlns:a16="http://schemas.microsoft.com/office/drawing/2014/main" id="{4FB60788-2595-413D-9637-F95B589BEBDF}"/>
              </a:ext>
            </a:extLst>
          </p:cNvPr>
          <p:cNvSpPr txBox="1"/>
          <p:nvPr/>
        </p:nvSpPr>
        <p:spPr>
          <a:xfrm>
            <a:off x="3835798" y="2358913"/>
            <a:ext cx="2271716"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Sketch 2</a:t>
            </a:r>
            <a:endParaRPr lang="zh-CN" altLang="en-US" dirty="0">
              <a:latin typeface="Arial" panose="020B0604020202020204" pitchFamily="34" charset="0"/>
              <a:cs typeface="Arial" panose="020B0604020202020204" pitchFamily="34" charset="0"/>
            </a:endParaRPr>
          </a:p>
        </p:txBody>
      </p:sp>
      <p:sp>
        <p:nvSpPr>
          <p:cNvPr id="55" name="文本框 54">
            <a:extLst>
              <a:ext uri="{FF2B5EF4-FFF2-40B4-BE49-F238E27FC236}">
                <a16:creationId xmlns:a16="http://schemas.microsoft.com/office/drawing/2014/main" id="{E0C81384-3863-4FEA-AE4C-98F0F3E2EEA9}"/>
              </a:ext>
            </a:extLst>
          </p:cNvPr>
          <p:cNvSpPr txBox="1"/>
          <p:nvPr/>
        </p:nvSpPr>
        <p:spPr>
          <a:xfrm>
            <a:off x="5597151" y="2358913"/>
            <a:ext cx="2271716"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Sketch 3</a:t>
            </a:r>
            <a:endParaRPr lang="zh-CN" altLang="en-US" dirty="0">
              <a:latin typeface="Arial" panose="020B0604020202020204" pitchFamily="34" charset="0"/>
              <a:cs typeface="Arial" panose="020B0604020202020204" pitchFamily="34" charset="0"/>
            </a:endParaRPr>
          </a:p>
        </p:txBody>
      </p:sp>
      <p:cxnSp>
        <p:nvCxnSpPr>
          <p:cNvPr id="56" name="直接连接符 55">
            <a:extLst>
              <a:ext uri="{FF2B5EF4-FFF2-40B4-BE49-F238E27FC236}">
                <a16:creationId xmlns:a16="http://schemas.microsoft.com/office/drawing/2014/main" id="{103C67F2-F57E-4A01-808B-1014F6F18CFA}"/>
              </a:ext>
            </a:extLst>
          </p:cNvPr>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7" name="表格 56">
            <a:extLst>
              <a:ext uri="{FF2B5EF4-FFF2-40B4-BE49-F238E27FC236}">
                <a16:creationId xmlns:a16="http://schemas.microsoft.com/office/drawing/2014/main" id="{9C1D3D19-34AA-4B46-85C7-FFD339CCFAE4}"/>
              </a:ext>
            </a:extLst>
          </p:cNvPr>
          <p:cNvGraphicFramePr>
            <a:graphicFrameLocks noGrp="1"/>
          </p:cNvGraphicFramePr>
          <p:nvPr>
            <p:extLst>
              <p:ext uri="{D42A27DB-BD31-4B8C-83A1-F6EECF244321}">
                <p14:modId xmlns:p14="http://schemas.microsoft.com/office/powerpoint/2010/main" val="3212932123"/>
              </p:ext>
            </p:extLst>
          </p:nvPr>
        </p:nvGraphicFramePr>
        <p:xfrm>
          <a:off x="5516490" y="1521890"/>
          <a:ext cx="311185" cy="2072640"/>
        </p:xfrm>
        <a:graphic>
          <a:graphicData uri="http://schemas.openxmlformats.org/drawingml/2006/table">
            <a:tbl>
              <a:tblPr firstRow="1" bandRow="1">
                <a:tableStyleId>{0505E3EF-67EA-436B-97B2-0124C06EBD24}</a:tableStyleId>
              </a:tblPr>
              <a:tblGrid>
                <a:gridCol w="311185">
                  <a:extLst>
                    <a:ext uri="{9D8B030D-6E8A-4147-A177-3AD203B41FA5}">
                      <a16:colId xmlns:a16="http://schemas.microsoft.com/office/drawing/2014/main" val="1684909556"/>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262870167"/>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0504631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044874831"/>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46702024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507571872"/>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25392533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66884623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522835213"/>
                  </a:ext>
                </a:extLst>
              </a:tr>
            </a:tbl>
          </a:graphicData>
        </a:graphic>
      </p:graphicFrame>
      <p:graphicFrame>
        <p:nvGraphicFramePr>
          <p:cNvPr id="58" name="表格 57">
            <a:extLst>
              <a:ext uri="{FF2B5EF4-FFF2-40B4-BE49-F238E27FC236}">
                <a16:creationId xmlns:a16="http://schemas.microsoft.com/office/drawing/2014/main" id="{A3D7AAE9-9C86-4256-9D83-88AAACE7B243}"/>
              </a:ext>
            </a:extLst>
          </p:cNvPr>
          <p:cNvGraphicFramePr>
            <a:graphicFrameLocks noGrp="1"/>
          </p:cNvGraphicFramePr>
          <p:nvPr>
            <p:extLst>
              <p:ext uri="{D42A27DB-BD31-4B8C-83A1-F6EECF244321}">
                <p14:modId xmlns:p14="http://schemas.microsoft.com/office/powerpoint/2010/main" val="3212932123"/>
              </p:ext>
            </p:extLst>
          </p:nvPr>
        </p:nvGraphicFramePr>
        <p:xfrm>
          <a:off x="7248324" y="1521890"/>
          <a:ext cx="311185" cy="2072640"/>
        </p:xfrm>
        <a:graphic>
          <a:graphicData uri="http://schemas.openxmlformats.org/drawingml/2006/table">
            <a:tbl>
              <a:tblPr firstRow="1" bandRow="1">
                <a:tableStyleId>{0505E3EF-67EA-436B-97B2-0124C06EBD24}</a:tableStyleId>
              </a:tblPr>
              <a:tblGrid>
                <a:gridCol w="311185">
                  <a:extLst>
                    <a:ext uri="{9D8B030D-6E8A-4147-A177-3AD203B41FA5}">
                      <a16:colId xmlns:a16="http://schemas.microsoft.com/office/drawing/2014/main" val="1684909556"/>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262870167"/>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0504631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044874831"/>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46702024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507571872"/>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25392533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66884623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522835213"/>
                  </a:ext>
                </a:extLst>
              </a:tr>
            </a:tbl>
          </a:graphicData>
        </a:graphic>
      </p:graphicFrame>
    </p:spTree>
    <p:extLst>
      <p:ext uri="{BB962C8B-B14F-4D97-AF65-F5344CB8AC3E}">
        <p14:creationId xmlns:p14="http://schemas.microsoft.com/office/powerpoint/2010/main" val="340011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Insight</a:t>
            </a:r>
            <a:endParaRPr lang="zh-CN" altLang="en-US" dirty="0"/>
          </a:p>
        </p:txBody>
      </p:sp>
      <p:sp>
        <p:nvSpPr>
          <p:cNvPr id="10" name="左大括号 9">
            <a:extLst>
              <a:ext uri="{FF2B5EF4-FFF2-40B4-BE49-F238E27FC236}">
                <a16:creationId xmlns:a16="http://schemas.microsoft.com/office/drawing/2014/main" id="{E98637C9-A80E-4A36-A468-BA00F33B1A76}"/>
              </a:ext>
            </a:extLst>
          </p:cNvPr>
          <p:cNvSpPr/>
          <p:nvPr/>
        </p:nvSpPr>
        <p:spPr>
          <a:xfrm rot="16200000">
            <a:off x="5202541" y="3355595"/>
            <a:ext cx="357047" cy="5042540"/>
          </a:xfrm>
          <a:prstGeom prst="leftBrace">
            <a:avLst>
              <a:gd name="adj1" fmla="val 8333"/>
              <a:gd name="adj2" fmla="val 50524"/>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1" name="立方体 10">
            <a:extLst>
              <a:ext uri="{FF2B5EF4-FFF2-40B4-BE49-F238E27FC236}">
                <a16:creationId xmlns:a16="http://schemas.microsoft.com/office/drawing/2014/main" id="{319ADA0A-32E8-418A-8126-AD01CAD56267}"/>
              </a:ext>
            </a:extLst>
          </p:cNvPr>
          <p:cNvSpPr/>
          <p:nvPr/>
        </p:nvSpPr>
        <p:spPr>
          <a:xfrm>
            <a:off x="1192923" y="511130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2" name="立方体 11">
            <a:extLst>
              <a:ext uri="{FF2B5EF4-FFF2-40B4-BE49-F238E27FC236}">
                <a16:creationId xmlns:a16="http://schemas.microsoft.com/office/drawing/2014/main" id="{E2FEEA50-A4CA-48B7-8378-7AAAA9F6CCD4}"/>
              </a:ext>
            </a:extLst>
          </p:cNvPr>
          <p:cNvSpPr/>
          <p:nvPr/>
        </p:nvSpPr>
        <p:spPr>
          <a:xfrm>
            <a:off x="1760852" y="511130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3" name="立方体 12">
            <a:extLst>
              <a:ext uri="{FF2B5EF4-FFF2-40B4-BE49-F238E27FC236}">
                <a16:creationId xmlns:a16="http://schemas.microsoft.com/office/drawing/2014/main" id="{193ECDC7-1B3E-4230-AD10-ECBF2495BC14}"/>
              </a:ext>
            </a:extLst>
          </p:cNvPr>
          <p:cNvSpPr/>
          <p:nvPr/>
        </p:nvSpPr>
        <p:spPr>
          <a:xfrm>
            <a:off x="2328781" y="511130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4" name="立方体 13">
            <a:extLst>
              <a:ext uri="{FF2B5EF4-FFF2-40B4-BE49-F238E27FC236}">
                <a16:creationId xmlns:a16="http://schemas.microsoft.com/office/drawing/2014/main" id="{63282F61-74E0-4180-807B-BB883F35D602}"/>
              </a:ext>
            </a:extLst>
          </p:cNvPr>
          <p:cNvSpPr/>
          <p:nvPr/>
        </p:nvSpPr>
        <p:spPr>
          <a:xfrm>
            <a:off x="2896710" y="5116408"/>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16" name="立方体 15">
            <a:extLst>
              <a:ext uri="{FF2B5EF4-FFF2-40B4-BE49-F238E27FC236}">
                <a16:creationId xmlns:a16="http://schemas.microsoft.com/office/drawing/2014/main" id="{D6C519E5-4A50-46BC-A7A8-7EE033664064}"/>
              </a:ext>
            </a:extLst>
          </p:cNvPr>
          <p:cNvSpPr/>
          <p:nvPr/>
        </p:nvSpPr>
        <p:spPr>
          <a:xfrm>
            <a:off x="3464639" y="511130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17" name="立方体 16">
            <a:extLst>
              <a:ext uri="{FF2B5EF4-FFF2-40B4-BE49-F238E27FC236}">
                <a16:creationId xmlns:a16="http://schemas.microsoft.com/office/drawing/2014/main" id="{11F9503D-381D-4E3D-9038-3FBE9A9B04C9}"/>
              </a:ext>
            </a:extLst>
          </p:cNvPr>
          <p:cNvSpPr/>
          <p:nvPr/>
        </p:nvSpPr>
        <p:spPr>
          <a:xfrm>
            <a:off x="4032568" y="511130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18" name="立方体 17">
            <a:extLst>
              <a:ext uri="{FF2B5EF4-FFF2-40B4-BE49-F238E27FC236}">
                <a16:creationId xmlns:a16="http://schemas.microsoft.com/office/drawing/2014/main" id="{D7A08387-6C4C-4C6C-84C1-0642D362990C}"/>
              </a:ext>
            </a:extLst>
          </p:cNvPr>
          <p:cNvSpPr/>
          <p:nvPr/>
        </p:nvSpPr>
        <p:spPr>
          <a:xfrm>
            <a:off x="4600497" y="5111300"/>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19" name="立方体 18">
            <a:extLst>
              <a:ext uri="{FF2B5EF4-FFF2-40B4-BE49-F238E27FC236}">
                <a16:creationId xmlns:a16="http://schemas.microsoft.com/office/drawing/2014/main" id="{DF1117FB-65FA-402D-B0A6-C909F1456BAE}"/>
              </a:ext>
            </a:extLst>
          </p:cNvPr>
          <p:cNvSpPr/>
          <p:nvPr/>
        </p:nvSpPr>
        <p:spPr>
          <a:xfrm>
            <a:off x="5168426" y="511130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a:t>
            </a:r>
            <a:endParaRPr kumimoji="1" lang="zh-CN" altLang="en-US" dirty="0">
              <a:solidFill>
                <a:schemeClr val="tx1"/>
              </a:solidFill>
            </a:endParaRPr>
          </a:p>
        </p:txBody>
      </p:sp>
      <p:sp>
        <p:nvSpPr>
          <p:cNvPr id="20" name="立方体 19">
            <a:extLst>
              <a:ext uri="{FF2B5EF4-FFF2-40B4-BE49-F238E27FC236}">
                <a16:creationId xmlns:a16="http://schemas.microsoft.com/office/drawing/2014/main" id="{9667E7CD-D3DA-4AD8-9288-AAC59D313F08}"/>
              </a:ext>
            </a:extLst>
          </p:cNvPr>
          <p:cNvSpPr/>
          <p:nvPr/>
        </p:nvSpPr>
        <p:spPr>
          <a:xfrm>
            <a:off x="5736355" y="511130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a:t>
            </a:r>
            <a:endParaRPr kumimoji="1" lang="zh-CN" altLang="en-US" dirty="0">
              <a:solidFill>
                <a:schemeClr val="tx1"/>
              </a:solidFill>
            </a:endParaRPr>
          </a:p>
        </p:txBody>
      </p:sp>
      <p:sp>
        <p:nvSpPr>
          <p:cNvPr id="21" name="立方体 20">
            <a:extLst>
              <a:ext uri="{FF2B5EF4-FFF2-40B4-BE49-F238E27FC236}">
                <a16:creationId xmlns:a16="http://schemas.microsoft.com/office/drawing/2014/main" id="{38AD4302-CD91-4447-AEE4-1328FFBB8487}"/>
              </a:ext>
            </a:extLst>
          </p:cNvPr>
          <p:cNvSpPr/>
          <p:nvPr/>
        </p:nvSpPr>
        <p:spPr>
          <a:xfrm>
            <a:off x="6304284" y="5111300"/>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 name="立方体 21">
            <a:extLst>
              <a:ext uri="{FF2B5EF4-FFF2-40B4-BE49-F238E27FC236}">
                <a16:creationId xmlns:a16="http://schemas.microsoft.com/office/drawing/2014/main" id="{E8BD35B2-22A8-4ECE-ADE6-66307E414E05}"/>
              </a:ext>
            </a:extLst>
          </p:cNvPr>
          <p:cNvSpPr/>
          <p:nvPr/>
        </p:nvSpPr>
        <p:spPr>
          <a:xfrm>
            <a:off x="6872213" y="5111300"/>
            <a:ext cx="462192" cy="462192"/>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3" name="立方体 22">
            <a:extLst>
              <a:ext uri="{FF2B5EF4-FFF2-40B4-BE49-F238E27FC236}">
                <a16:creationId xmlns:a16="http://schemas.microsoft.com/office/drawing/2014/main" id="{21C09F90-2A77-49CF-8056-CA22A47769D8}"/>
              </a:ext>
            </a:extLst>
          </p:cNvPr>
          <p:cNvSpPr/>
          <p:nvPr/>
        </p:nvSpPr>
        <p:spPr>
          <a:xfrm>
            <a:off x="7440142" y="5111300"/>
            <a:ext cx="462192" cy="462192"/>
          </a:xfrm>
          <a:prstGeom prst="cube">
            <a:avLst/>
          </a:prstGeom>
          <a:solidFill>
            <a:schemeClr val="bg2">
              <a:lumMod val="9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F</a:t>
            </a:r>
            <a:endParaRPr kumimoji="1" lang="zh-CN" altLang="en-US" dirty="0">
              <a:solidFill>
                <a:schemeClr val="tx1"/>
              </a:solidFill>
            </a:endParaRPr>
          </a:p>
        </p:txBody>
      </p:sp>
      <p:cxnSp>
        <p:nvCxnSpPr>
          <p:cNvPr id="24" name="直接箭头连接符 23">
            <a:extLst>
              <a:ext uri="{FF2B5EF4-FFF2-40B4-BE49-F238E27FC236}">
                <a16:creationId xmlns:a16="http://schemas.microsoft.com/office/drawing/2014/main" id="{19984B67-E278-4EDE-A579-FB9A82E80D8D}"/>
              </a:ext>
            </a:extLst>
          </p:cNvPr>
          <p:cNvCxnSpPr>
            <a:cxnSpLocks/>
          </p:cNvCxnSpPr>
          <p:nvPr/>
        </p:nvCxnSpPr>
        <p:spPr>
          <a:xfrm>
            <a:off x="1186203" y="4866305"/>
            <a:ext cx="8389721" cy="203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6385233A-FD64-4D88-8925-E17EB0E8E2FB}"/>
              </a:ext>
            </a:extLst>
          </p:cNvPr>
          <p:cNvSpPr txBox="1"/>
          <p:nvPr/>
        </p:nvSpPr>
        <p:spPr>
          <a:xfrm>
            <a:off x="9575924" y="4676419"/>
            <a:ext cx="943648" cy="400110"/>
          </a:xfrm>
          <a:prstGeom prst="rect">
            <a:avLst/>
          </a:prstGeom>
          <a:noFill/>
        </p:spPr>
        <p:txBody>
          <a:bodyPr wrap="square" rtlCol="0">
            <a:spAutoFit/>
          </a:bodyPr>
          <a:lstStyle/>
          <a:p>
            <a:r>
              <a:rPr lang="en-US" altLang="zh-CN" sz="2000" dirty="0">
                <a:solidFill>
                  <a:srgbClr val="C00000"/>
                </a:solidFill>
                <a:latin typeface="+mn-lt"/>
              </a:rPr>
              <a:t>Time </a:t>
            </a:r>
            <a:endParaRPr lang="zh-CN" altLang="en-US" sz="2000" dirty="0">
              <a:solidFill>
                <a:srgbClr val="C00000"/>
              </a:solidFill>
              <a:latin typeface="+mn-lt"/>
            </a:endParaRPr>
          </a:p>
        </p:txBody>
      </p:sp>
      <p:sp>
        <p:nvSpPr>
          <p:cNvPr id="26" name="文本框 25">
            <a:extLst>
              <a:ext uri="{FF2B5EF4-FFF2-40B4-BE49-F238E27FC236}">
                <a16:creationId xmlns:a16="http://schemas.microsoft.com/office/drawing/2014/main" id="{D00D3A03-B008-49E3-B1EC-D469732599C8}"/>
              </a:ext>
            </a:extLst>
          </p:cNvPr>
          <p:cNvSpPr txBox="1"/>
          <p:nvPr/>
        </p:nvSpPr>
        <p:spPr>
          <a:xfrm>
            <a:off x="4122226" y="6055389"/>
            <a:ext cx="6424358"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Sliding Window (9 most recent items)</a:t>
            </a:r>
            <a:endParaRPr lang="zh-CN" altLang="en-US" sz="2400" dirty="0">
              <a:latin typeface="Arial" panose="020B0604020202020204" pitchFamily="34" charset="0"/>
              <a:cs typeface="Arial" panose="020B0604020202020204" pitchFamily="34" charset="0"/>
            </a:endParaRPr>
          </a:p>
        </p:txBody>
      </p:sp>
      <p:sp>
        <p:nvSpPr>
          <p:cNvPr id="27" name="左大括号 26">
            <a:extLst>
              <a:ext uri="{FF2B5EF4-FFF2-40B4-BE49-F238E27FC236}">
                <a16:creationId xmlns:a16="http://schemas.microsoft.com/office/drawing/2014/main" id="{B0B32857-3325-4406-A0B9-D2E9D56EEC1A}"/>
              </a:ext>
            </a:extLst>
          </p:cNvPr>
          <p:cNvSpPr/>
          <p:nvPr/>
        </p:nvSpPr>
        <p:spPr>
          <a:xfrm rot="5400000">
            <a:off x="3502545" y="3644329"/>
            <a:ext cx="386377" cy="1598050"/>
          </a:xfrm>
          <a:prstGeom prst="leftBrace">
            <a:avLst>
              <a:gd name="adj1" fmla="val 8333"/>
              <a:gd name="adj2" fmla="val 50524"/>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28" name="左大括号 27">
            <a:extLst>
              <a:ext uri="{FF2B5EF4-FFF2-40B4-BE49-F238E27FC236}">
                <a16:creationId xmlns:a16="http://schemas.microsoft.com/office/drawing/2014/main" id="{2BDBB36D-0E3A-469C-A37F-D89B627CB106}"/>
              </a:ext>
            </a:extLst>
          </p:cNvPr>
          <p:cNvSpPr/>
          <p:nvPr/>
        </p:nvSpPr>
        <p:spPr>
          <a:xfrm rot="5400000">
            <a:off x="5206333" y="3644328"/>
            <a:ext cx="386377" cy="1598050"/>
          </a:xfrm>
          <a:prstGeom prst="leftBrace">
            <a:avLst>
              <a:gd name="adj1" fmla="val 8333"/>
              <a:gd name="adj2" fmla="val 50524"/>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29" name="左大括号 28">
            <a:extLst>
              <a:ext uri="{FF2B5EF4-FFF2-40B4-BE49-F238E27FC236}">
                <a16:creationId xmlns:a16="http://schemas.microsoft.com/office/drawing/2014/main" id="{8B049653-3D6C-47C1-B72F-97B8516041F4}"/>
              </a:ext>
            </a:extLst>
          </p:cNvPr>
          <p:cNvSpPr/>
          <p:nvPr/>
        </p:nvSpPr>
        <p:spPr>
          <a:xfrm rot="5400000">
            <a:off x="6910120" y="3644328"/>
            <a:ext cx="386377" cy="1598050"/>
          </a:xfrm>
          <a:prstGeom prst="leftBrace">
            <a:avLst>
              <a:gd name="adj1" fmla="val 8333"/>
              <a:gd name="adj2" fmla="val 50524"/>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39E13F44-27B4-479E-BF0F-71B4031C6147}"/>
              </a:ext>
            </a:extLst>
          </p:cNvPr>
          <p:cNvSpPr txBox="1"/>
          <p:nvPr/>
        </p:nvSpPr>
        <p:spPr>
          <a:xfrm>
            <a:off x="2559875" y="4420200"/>
            <a:ext cx="2271716"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Sub-window 1</a:t>
            </a:r>
            <a:endParaRPr lang="zh-CN" altLang="en-US" dirty="0">
              <a:latin typeface="Arial" panose="020B0604020202020204" pitchFamily="34" charset="0"/>
              <a:cs typeface="Arial" panose="020B0604020202020204" pitchFamily="34" charset="0"/>
            </a:endParaRPr>
          </a:p>
        </p:txBody>
      </p:sp>
      <p:sp>
        <p:nvSpPr>
          <p:cNvPr id="31" name="文本框 30">
            <a:extLst>
              <a:ext uri="{FF2B5EF4-FFF2-40B4-BE49-F238E27FC236}">
                <a16:creationId xmlns:a16="http://schemas.microsoft.com/office/drawing/2014/main" id="{E81AE163-C9E0-46B5-B27D-BFFC0FC179E6}"/>
              </a:ext>
            </a:extLst>
          </p:cNvPr>
          <p:cNvSpPr txBox="1"/>
          <p:nvPr/>
        </p:nvSpPr>
        <p:spPr>
          <a:xfrm>
            <a:off x="4263664" y="4419075"/>
            <a:ext cx="2271716"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Sub-window 2</a:t>
            </a:r>
            <a:endParaRPr lang="zh-CN" altLang="en-US"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E6E28228-8EA1-44CD-8696-2F19541A2054}"/>
              </a:ext>
            </a:extLst>
          </p:cNvPr>
          <p:cNvSpPr txBox="1"/>
          <p:nvPr/>
        </p:nvSpPr>
        <p:spPr>
          <a:xfrm>
            <a:off x="5967453" y="4427589"/>
            <a:ext cx="2271716"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Sub-window 3</a:t>
            </a:r>
            <a:endParaRPr lang="zh-CN" altLang="en-US" dirty="0">
              <a:latin typeface="Arial" panose="020B0604020202020204" pitchFamily="34" charset="0"/>
              <a:cs typeface="Arial" panose="020B0604020202020204" pitchFamily="34" charset="0"/>
            </a:endParaRPr>
          </a:p>
        </p:txBody>
      </p:sp>
      <p:graphicFrame>
        <p:nvGraphicFramePr>
          <p:cNvPr id="33" name="表格 32">
            <a:extLst>
              <a:ext uri="{FF2B5EF4-FFF2-40B4-BE49-F238E27FC236}">
                <a16:creationId xmlns:a16="http://schemas.microsoft.com/office/drawing/2014/main" id="{2613E636-3FFA-41DF-9456-926414A1EE37}"/>
              </a:ext>
            </a:extLst>
          </p:cNvPr>
          <p:cNvGraphicFramePr>
            <a:graphicFrameLocks noGrp="1"/>
          </p:cNvGraphicFramePr>
          <p:nvPr>
            <p:extLst>
              <p:ext uri="{D42A27DB-BD31-4B8C-83A1-F6EECF244321}">
                <p14:modId xmlns:p14="http://schemas.microsoft.com/office/powerpoint/2010/main" val="3757019608"/>
              </p:ext>
            </p:extLst>
          </p:nvPr>
        </p:nvGraphicFramePr>
        <p:xfrm>
          <a:off x="3512094" y="2045100"/>
          <a:ext cx="311185" cy="2072640"/>
        </p:xfrm>
        <a:graphic>
          <a:graphicData uri="http://schemas.openxmlformats.org/drawingml/2006/table">
            <a:tbl>
              <a:tblPr firstRow="1" bandRow="1">
                <a:tableStyleId>{5C22544A-7EE6-4342-B048-85BDC9FD1C3A}</a:tableStyleId>
              </a:tblPr>
              <a:tblGrid>
                <a:gridCol w="311185">
                  <a:extLst>
                    <a:ext uri="{9D8B030D-6E8A-4147-A177-3AD203B41FA5}">
                      <a16:colId xmlns:a16="http://schemas.microsoft.com/office/drawing/2014/main" val="1684909556"/>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262870167"/>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420504631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2044874831"/>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6702024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507571872"/>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5392533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66884623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3522835213"/>
                  </a:ext>
                </a:extLst>
              </a:tr>
            </a:tbl>
          </a:graphicData>
        </a:graphic>
      </p:graphicFrame>
      <p:graphicFrame>
        <p:nvGraphicFramePr>
          <p:cNvPr id="34" name="表格 33">
            <a:extLst>
              <a:ext uri="{FF2B5EF4-FFF2-40B4-BE49-F238E27FC236}">
                <a16:creationId xmlns:a16="http://schemas.microsoft.com/office/drawing/2014/main" id="{663DC7BF-7831-4F26-9D47-97E376F940CD}"/>
              </a:ext>
            </a:extLst>
          </p:cNvPr>
          <p:cNvGraphicFramePr>
            <a:graphicFrameLocks noGrp="1"/>
          </p:cNvGraphicFramePr>
          <p:nvPr>
            <p:extLst>
              <p:ext uri="{D42A27DB-BD31-4B8C-83A1-F6EECF244321}">
                <p14:modId xmlns:p14="http://schemas.microsoft.com/office/powerpoint/2010/main" val="2363157331"/>
              </p:ext>
            </p:extLst>
          </p:nvPr>
        </p:nvGraphicFramePr>
        <p:xfrm>
          <a:off x="5225470" y="2052675"/>
          <a:ext cx="311185" cy="2072640"/>
        </p:xfrm>
        <a:graphic>
          <a:graphicData uri="http://schemas.openxmlformats.org/drawingml/2006/table">
            <a:tbl>
              <a:tblPr firstRow="1" bandRow="1">
                <a:tableStyleId>{5C22544A-7EE6-4342-B048-85BDC9FD1C3A}</a:tableStyleId>
              </a:tblPr>
              <a:tblGrid>
                <a:gridCol w="311185">
                  <a:extLst>
                    <a:ext uri="{9D8B030D-6E8A-4147-A177-3AD203B41FA5}">
                      <a16:colId xmlns:a16="http://schemas.microsoft.com/office/drawing/2014/main" val="1684909556"/>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262870167"/>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420504631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2044874831"/>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6702024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507571872"/>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5392533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66884623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3522835213"/>
                  </a:ext>
                </a:extLst>
              </a:tr>
            </a:tbl>
          </a:graphicData>
        </a:graphic>
      </p:graphicFrame>
      <p:graphicFrame>
        <p:nvGraphicFramePr>
          <p:cNvPr id="35" name="表格 34">
            <a:extLst>
              <a:ext uri="{FF2B5EF4-FFF2-40B4-BE49-F238E27FC236}">
                <a16:creationId xmlns:a16="http://schemas.microsoft.com/office/drawing/2014/main" id="{29316AE9-D1E9-4B22-B5A5-820D3A2023E0}"/>
              </a:ext>
            </a:extLst>
          </p:cNvPr>
          <p:cNvGraphicFramePr>
            <a:graphicFrameLocks noGrp="1"/>
          </p:cNvGraphicFramePr>
          <p:nvPr>
            <p:extLst>
              <p:ext uri="{D42A27DB-BD31-4B8C-83A1-F6EECF244321}">
                <p14:modId xmlns:p14="http://schemas.microsoft.com/office/powerpoint/2010/main" val="3104062544"/>
              </p:ext>
            </p:extLst>
          </p:nvPr>
        </p:nvGraphicFramePr>
        <p:xfrm>
          <a:off x="6938846" y="2052675"/>
          <a:ext cx="311185" cy="2072640"/>
        </p:xfrm>
        <a:graphic>
          <a:graphicData uri="http://schemas.openxmlformats.org/drawingml/2006/table">
            <a:tbl>
              <a:tblPr firstRow="1" bandRow="1">
                <a:tableStyleId>{5C22544A-7EE6-4342-B048-85BDC9FD1C3A}</a:tableStyleId>
              </a:tblPr>
              <a:tblGrid>
                <a:gridCol w="311185">
                  <a:extLst>
                    <a:ext uri="{9D8B030D-6E8A-4147-A177-3AD203B41FA5}">
                      <a16:colId xmlns:a16="http://schemas.microsoft.com/office/drawing/2014/main" val="1684909556"/>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262870167"/>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420504631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2044874831"/>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6702024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507571872"/>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5392533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668846236"/>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3522835213"/>
                  </a:ext>
                </a:extLst>
              </a:tr>
            </a:tbl>
          </a:graphicData>
        </a:graphic>
      </p:graphicFrame>
      <p:sp>
        <p:nvSpPr>
          <p:cNvPr id="36" name="立方体 35">
            <a:extLst>
              <a:ext uri="{FF2B5EF4-FFF2-40B4-BE49-F238E27FC236}">
                <a16:creationId xmlns:a16="http://schemas.microsoft.com/office/drawing/2014/main" id="{49D98C3F-291D-4617-8C1A-4E35ECCD2925}"/>
              </a:ext>
            </a:extLst>
          </p:cNvPr>
          <p:cNvSpPr/>
          <p:nvPr/>
        </p:nvSpPr>
        <p:spPr>
          <a:xfrm>
            <a:off x="2588157" y="2871840"/>
            <a:ext cx="336831" cy="300783"/>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cxnSp>
        <p:nvCxnSpPr>
          <p:cNvPr id="37" name="直接箭头连接符 36">
            <a:extLst>
              <a:ext uri="{FF2B5EF4-FFF2-40B4-BE49-F238E27FC236}">
                <a16:creationId xmlns:a16="http://schemas.microsoft.com/office/drawing/2014/main" id="{7814FE6D-2A9C-4D84-9E6F-7A6CAE4E88A7}"/>
              </a:ext>
            </a:extLst>
          </p:cNvPr>
          <p:cNvCxnSpPr>
            <a:cxnSpLocks/>
            <a:stCxn id="36" idx="5"/>
          </p:cNvCxnSpPr>
          <p:nvPr/>
        </p:nvCxnSpPr>
        <p:spPr>
          <a:xfrm flipV="1">
            <a:off x="2924988" y="2179483"/>
            <a:ext cx="533215" cy="8051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D143B0A2-66E0-43A7-9E0D-A5B9B83B5564}"/>
              </a:ext>
            </a:extLst>
          </p:cNvPr>
          <p:cNvCxnSpPr>
            <a:cxnSpLocks/>
            <a:stCxn id="36" idx="5"/>
          </p:cNvCxnSpPr>
          <p:nvPr/>
        </p:nvCxnSpPr>
        <p:spPr>
          <a:xfrm flipV="1">
            <a:off x="2924988" y="2955374"/>
            <a:ext cx="504005" cy="292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E81DA613-C816-4D87-8256-79B5AA54AC5D}"/>
              </a:ext>
            </a:extLst>
          </p:cNvPr>
          <p:cNvCxnSpPr>
            <a:cxnSpLocks/>
            <a:stCxn id="36" idx="5"/>
          </p:cNvCxnSpPr>
          <p:nvPr/>
        </p:nvCxnSpPr>
        <p:spPr>
          <a:xfrm>
            <a:off x="2924988" y="2984634"/>
            <a:ext cx="504005" cy="501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立方体 39">
            <a:extLst>
              <a:ext uri="{FF2B5EF4-FFF2-40B4-BE49-F238E27FC236}">
                <a16:creationId xmlns:a16="http://schemas.microsoft.com/office/drawing/2014/main" id="{48419F46-6372-4350-99E5-F8FEFAA7671C}"/>
              </a:ext>
            </a:extLst>
          </p:cNvPr>
          <p:cNvSpPr/>
          <p:nvPr/>
        </p:nvSpPr>
        <p:spPr>
          <a:xfrm>
            <a:off x="4296859" y="2925877"/>
            <a:ext cx="336831" cy="300783"/>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cxnSp>
        <p:nvCxnSpPr>
          <p:cNvPr id="41" name="直接箭头连接符 40">
            <a:extLst>
              <a:ext uri="{FF2B5EF4-FFF2-40B4-BE49-F238E27FC236}">
                <a16:creationId xmlns:a16="http://schemas.microsoft.com/office/drawing/2014/main" id="{49237C86-26C1-4054-AE16-BF7A8098D292}"/>
              </a:ext>
            </a:extLst>
          </p:cNvPr>
          <p:cNvCxnSpPr>
            <a:cxnSpLocks/>
            <a:stCxn id="40" idx="5"/>
          </p:cNvCxnSpPr>
          <p:nvPr/>
        </p:nvCxnSpPr>
        <p:spPr>
          <a:xfrm flipV="1">
            <a:off x="4633690" y="2233520"/>
            <a:ext cx="533215" cy="8051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419F99C4-0A78-4EC6-A151-44A12495D73F}"/>
              </a:ext>
            </a:extLst>
          </p:cNvPr>
          <p:cNvCxnSpPr>
            <a:cxnSpLocks/>
            <a:stCxn id="40" idx="5"/>
          </p:cNvCxnSpPr>
          <p:nvPr/>
        </p:nvCxnSpPr>
        <p:spPr>
          <a:xfrm flipV="1">
            <a:off x="4633690" y="3009411"/>
            <a:ext cx="504005" cy="292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D178A494-E7C3-46F9-A4BB-1C05ACFC5F37}"/>
              </a:ext>
            </a:extLst>
          </p:cNvPr>
          <p:cNvCxnSpPr>
            <a:cxnSpLocks/>
            <a:stCxn id="40" idx="5"/>
          </p:cNvCxnSpPr>
          <p:nvPr/>
        </p:nvCxnSpPr>
        <p:spPr>
          <a:xfrm>
            <a:off x="4633690" y="3038671"/>
            <a:ext cx="504005" cy="501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立方体 43">
            <a:extLst>
              <a:ext uri="{FF2B5EF4-FFF2-40B4-BE49-F238E27FC236}">
                <a16:creationId xmlns:a16="http://schemas.microsoft.com/office/drawing/2014/main" id="{7050CBB4-C623-42BF-B208-AADFEDE3CFB6}"/>
              </a:ext>
            </a:extLst>
          </p:cNvPr>
          <p:cNvSpPr/>
          <p:nvPr/>
        </p:nvSpPr>
        <p:spPr>
          <a:xfrm>
            <a:off x="6030131" y="2925877"/>
            <a:ext cx="336831" cy="300783"/>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cxnSp>
        <p:nvCxnSpPr>
          <p:cNvPr id="45" name="直接箭头连接符 44">
            <a:extLst>
              <a:ext uri="{FF2B5EF4-FFF2-40B4-BE49-F238E27FC236}">
                <a16:creationId xmlns:a16="http://schemas.microsoft.com/office/drawing/2014/main" id="{EBF69779-F882-497B-98E0-9CE422D394E2}"/>
              </a:ext>
            </a:extLst>
          </p:cNvPr>
          <p:cNvCxnSpPr>
            <a:cxnSpLocks/>
            <a:stCxn id="44" idx="5"/>
          </p:cNvCxnSpPr>
          <p:nvPr/>
        </p:nvCxnSpPr>
        <p:spPr>
          <a:xfrm flipV="1">
            <a:off x="6366962" y="2233520"/>
            <a:ext cx="533215" cy="8051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269BD2E8-D389-42A2-8F5D-A38D78B13D9A}"/>
              </a:ext>
            </a:extLst>
          </p:cNvPr>
          <p:cNvCxnSpPr>
            <a:cxnSpLocks/>
            <a:stCxn id="44" idx="5"/>
          </p:cNvCxnSpPr>
          <p:nvPr/>
        </p:nvCxnSpPr>
        <p:spPr>
          <a:xfrm flipV="1">
            <a:off x="6366962" y="3009411"/>
            <a:ext cx="504005" cy="292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00503408-5F84-4284-B4FC-7D5635F0E3E1}"/>
              </a:ext>
            </a:extLst>
          </p:cNvPr>
          <p:cNvCxnSpPr>
            <a:cxnSpLocks/>
            <a:stCxn id="44" idx="5"/>
          </p:cNvCxnSpPr>
          <p:nvPr/>
        </p:nvCxnSpPr>
        <p:spPr>
          <a:xfrm>
            <a:off x="6366962" y="3038671"/>
            <a:ext cx="504005" cy="501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圆角 47">
            <a:extLst>
              <a:ext uri="{FF2B5EF4-FFF2-40B4-BE49-F238E27FC236}">
                <a16:creationId xmlns:a16="http://schemas.microsoft.com/office/drawing/2014/main" id="{EB3486E5-2B9D-4064-82BF-D23C9E0C23EF}"/>
              </a:ext>
            </a:extLst>
          </p:cNvPr>
          <p:cNvSpPr/>
          <p:nvPr/>
        </p:nvSpPr>
        <p:spPr>
          <a:xfrm>
            <a:off x="3305641" y="1953460"/>
            <a:ext cx="4223813" cy="42876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F5EEFFC2-8C58-4041-8786-13F7F952F42E}"/>
              </a:ext>
            </a:extLst>
          </p:cNvPr>
          <p:cNvSpPr txBox="1"/>
          <p:nvPr/>
        </p:nvSpPr>
        <p:spPr>
          <a:xfrm>
            <a:off x="7902334" y="1549046"/>
            <a:ext cx="4266876" cy="2985433"/>
          </a:xfrm>
          <a:prstGeom prst="rect">
            <a:avLst/>
          </a:prstGeom>
          <a:noFill/>
        </p:spPr>
        <p:txBody>
          <a:bodyPr wrap="square" rtlCol="0">
            <a:spAutoFit/>
          </a:bodyPr>
          <a:lstStyle/>
          <a:p>
            <a:r>
              <a:rPr lang="en-US" altLang="zh-CN" sz="2400" dirty="0">
                <a:solidFill>
                  <a:srgbClr val="C00000"/>
                </a:solidFill>
                <a:latin typeface="Arial" panose="020B0604020202020204" pitchFamily="34" charset="0"/>
                <a:cs typeface="Arial" panose="020B0604020202020204" pitchFamily="34" charset="0"/>
              </a:rPr>
              <a:t>Similarity</a:t>
            </a:r>
          </a:p>
          <a:p>
            <a:pPr indent="-342900">
              <a:buFont typeface="Arial" panose="020B0604020202020204" pitchFamily="34" charset="0"/>
              <a:buChar char="•"/>
            </a:pPr>
            <a:r>
              <a:rPr lang="en-US" altLang="zh-CN" sz="2000" dirty="0">
                <a:latin typeface="+mn-ea"/>
              </a:rPr>
              <a:t>The counter values at these identical positions show certain similarities.</a:t>
            </a:r>
          </a:p>
          <a:p>
            <a:pPr indent="-342900">
              <a:buFont typeface="Arial" panose="020B0604020202020204" pitchFamily="34" charset="0"/>
              <a:buChar char="•"/>
            </a:pPr>
            <a:r>
              <a:rPr lang="en-US" altLang="zh-CN" sz="2000" dirty="0">
                <a:latin typeface="+mn-ea"/>
              </a:rPr>
              <a:t>Each sub-window need a large counter to keep frequency, which leads to memory waste.</a:t>
            </a:r>
          </a:p>
          <a:p>
            <a:endParaRPr lang="en-US" altLang="zh-CN" sz="2000" dirty="0">
              <a:latin typeface="+mn-ea"/>
            </a:endParaRPr>
          </a:p>
          <a:p>
            <a:endParaRPr lang="zh-CN" altLang="en-US" sz="2400" dirty="0">
              <a:solidFill>
                <a:srgbClr val="C00000"/>
              </a:solidFill>
              <a:latin typeface="Arial" panose="020B0604020202020204" pitchFamily="34" charset="0"/>
              <a:cs typeface="Arial" panose="020B0604020202020204" pitchFamily="34" charset="0"/>
            </a:endParaRPr>
          </a:p>
        </p:txBody>
      </p:sp>
      <p:cxnSp>
        <p:nvCxnSpPr>
          <p:cNvPr id="50" name="直接连接符 49">
            <a:extLst>
              <a:ext uri="{FF2B5EF4-FFF2-40B4-BE49-F238E27FC236}">
                <a16:creationId xmlns:a16="http://schemas.microsoft.com/office/drawing/2014/main" id="{317E077C-A22E-434A-A664-D5A8934EFE57}"/>
              </a:ext>
            </a:extLst>
          </p:cNvPr>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99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MicroscopeSketch</a:t>
            </a:r>
            <a:r>
              <a:rPr lang="en-US" altLang="zh-CN" dirty="0"/>
              <a:t> (</a:t>
            </a:r>
            <a:r>
              <a:rPr lang="en-US" altLang="zh-CN" dirty="0" err="1"/>
              <a:t>MicroSketch</a:t>
            </a:r>
            <a:r>
              <a:rPr lang="en-US" altLang="zh-CN" dirty="0"/>
              <a:t>)</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831852"/>
            <a:ext cx="4325187" cy="14795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US" altLang="zh-CN" b="1" dirty="0">
                <a:solidFill>
                  <a:srgbClr val="000000"/>
                </a:solidFill>
                <a:latin typeface="+mj-ea"/>
                <a:ea typeface="+mj-ea"/>
                <a:cs typeface="Times New Roman" panose="02020603050405020304" pitchFamily="18" charset="0"/>
              </a:rPr>
              <a:t>Adaptive zooming</a:t>
            </a:r>
          </a:p>
          <a:p>
            <a:pPr lvl="1">
              <a:lnSpc>
                <a:spcPct val="170000"/>
              </a:lnSpc>
            </a:pPr>
            <a:r>
              <a:rPr lang="en-US" altLang="zh-CN" sz="2000" dirty="0">
                <a:latin typeface="+mj-ea"/>
                <a:ea typeface="+mj-ea"/>
              </a:rPr>
              <a:t>Reorder counters </a:t>
            </a:r>
            <a:endParaRPr lang="en-US" altLang="zh-MO" sz="2000" dirty="0">
              <a:solidFill>
                <a:srgbClr val="000000"/>
              </a:solidFill>
              <a:latin typeface="+mj-ea"/>
              <a:ea typeface="+mj-ea"/>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E34D8DC6-058A-44E9-9C28-EE6461BD9A96}"/>
              </a:ext>
            </a:extLst>
          </p:cNvPr>
          <p:cNvGraphicFramePr>
            <a:graphicFrameLocks noGrp="1"/>
          </p:cNvGraphicFramePr>
          <p:nvPr>
            <p:extLst>
              <p:ext uri="{D42A27DB-BD31-4B8C-83A1-F6EECF244321}">
                <p14:modId xmlns:p14="http://schemas.microsoft.com/office/powerpoint/2010/main" val="106542964"/>
              </p:ext>
            </p:extLst>
          </p:nvPr>
        </p:nvGraphicFramePr>
        <p:xfrm>
          <a:off x="3533671" y="3178384"/>
          <a:ext cx="311185" cy="2072640"/>
        </p:xfrm>
        <a:graphic>
          <a:graphicData uri="http://schemas.openxmlformats.org/drawingml/2006/table">
            <a:tbl>
              <a:tblPr firstRow="1" bandRow="1">
                <a:tableStyleId>{5C22544A-7EE6-4342-B048-85BDC9FD1C3A}</a:tableStyleId>
              </a:tblPr>
              <a:tblGrid>
                <a:gridCol w="311185">
                  <a:extLst>
                    <a:ext uri="{9D8B030D-6E8A-4147-A177-3AD203B41FA5}">
                      <a16:colId xmlns:a16="http://schemas.microsoft.com/office/drawing/2014/main" val="3247233414"/>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22778305"/>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594099462"/>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289497523"/>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777683198"/>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56875376"/>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7821696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76335371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4261371523"/>
                  </a:ext>
                </a:extLst>
              </a:tr>
            </a:tbl>
          </a:graphicData>
        </a:graphic>
      </p:graphicFrame>
      <p:graphicFrame>
        <p:nvGraphicFramePr>
          <p:cNvPr id="21" name="表格 20">
            <a:extLst>
              <a:ext uri="{FF2B5EF4-FFF2-40B4-BE49-F238E27FC236}">
                <a16:creationId xmlns:a16="http://schemas.microsoft.com/office/drawing/2014/main" id="{1AB67E5C-8B2C-41D0-962D-76B1DBB2B797}"/>
              </a:ext>
            </a:extLst>
          </p:cNvPr>
          <p:cNvGraphicFramePr>
            <a:graphicFrameLocks noGrp="1"/>
          </p:cNvGraphicFramePr>
          <p:nvPr>
            <p:extLst>
              <p:ext uri="{D42A27DB-BD31-4B8C-83A1-F6EECF244321}">
                <p14:modId xmlns:p14="http://schemas.microsoft.com/office/powerpoint/2010/main" val="2890289555"/>
              </p:ext>
            </p:extLst>
          </p:nvPr>
        </p:nvGraphicFramePr>
        <p:xfrm>
          <a:off x="4308500" y="3178384"/>
          <a:ext cx="311185" cy="2072640"/>
        </p:xfrm>
        <a:graphic>
          <a:graphicData uri="http://schemas.openxmlformats.org/drawingml/2006/table">
            <a:tbl>
              <a:tblPr firstRow="1" bandRow="1">
                <a:tableStyleId>{5C22544A-7EE6-4342-B048-85BDC9FD1C3A}</a:tableStyleId>
              </a:tblPr>
              <a:tblGrid>
                <a:gridCol w="311185">
                  <a:extLst>
                    <a:ext uri="{9D8B030D-6E8A-4147-A177-3AD203B41FA5}">
                      <a16:colId xmlns:a16="http://schemas.microsoft.com/office/drawing/2014/main" val="3247233414"/>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22778305"/>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594099462"/>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289497523"/>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777683198"/>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56875376"/>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7821696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76335371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4261371523"/>
                  </a:ext>
                </a:extLst>
              </a:tr>
            </a:tbl>
          </a:graphicData>
        </a:graphic>
      </p:graphicFrame>
      <p:graphicFrame>
        <p:nvGraphicFramePr>
          <p:cNvPr id="22" name="表格 21">
            <a:extLst>
              <a:ext uri="{FF2B5EF4-FFF2-40B4-BE49-F238E27FC236}">
                <a16:creationId xmlns:a16="http://schemas.microsoft.com/office/drawing/2014/main" id="{16ADACA5-BAEA-4087-8337-8BC22D2473D1}"/>
              </a:ext>
            </a:extLst>
          </p:cNvPr>
          <p:cNvGraphicFramePr>
            <a:graphicFrameLocks noGrp="1"/>
          </p:cNvGraphicFramePr>
          <p:nvPr>
            <p:extLst>
              <p:ext uri="{D42A27DB-BD31-4B8C-83A1-F6EECF244321}">
                <p14:modId xmlns:p14="http://schemas.microsoft.com/office/powerpoint/2010/main" val="3187142257"/>
              </p:ext>
            </p:extLst>
          </p:nvPr>
        </p:nvGraphicFramePr>
        <p:xfrm>
          <a:off x="5077867" y="3178384"/>
          <a:ext cx="311185" cy="2072640"/>
        </p:xfrm>
        <a:graphic>
          <a:graphicData uri="http://schemas.openxmlformats.org/drawingml/2006/table">
            <a:tbl>
              <a:tblPr firstRow="1" bandRow="1">
                <a:tableStyleId>{5C22544A-7EE6-4342-B048-85BDC9FD1C3A}</a:tableStyleId>
              </a:tblPr>
              <a:tblGrid>
                <a:gridCol w="311185">
                  <a:extLst>
                    <a:ext uri="{9D8B030D-6E8A-4147-A177-3AD203B41FA5}">
                      <a16:colId xmlns:a16="http://schemas.microsoft.com/office/drawing/2014/main" val="3247233414"/>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22778305"/>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594099462"/>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289497523"/>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777683198"/>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56875376"/>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7821696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76335371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4261371523"/>
                  </a:ext>
                </a:extLst>
              </a:tr>
            </a:tbl>
          </a:graphicData>
        </a:graphic>
      </p:graphicFrame>
      <p:graphicFrame>
        <p:nvGraphicFramePr>
          <p:cNvPr id="23" name="表格 22">
            <a:extLst>
              <a:ext uri="{FF2B5EF4-FFF2-40B4-BE49-F238E27FC236}">
                <a16:creationId xmlns:a16="http://schemas.microsoft.com/office/drawing/2014/main" id="{F2C98295-65B6-42E5-8B8A-F66DA1BFDDD1}"/>
              </a:ext>
            </a:extLst>
          </p:cNvPr>
          <p:cNvGraphicFramePr>
            <a:graphicFrameLocks noGrp="1"/>
          </p:cNvGraphicFramePr>
          <p:nvPr>
            <p:extLst>
              <p:ext uri="{D42A27DB-BD31-4B8C-83A1-F6EECF244321}">
                <p14:modId xmlns:p14="http://schemas.microsoft.com/office/powerpoint/2010/main" val="62519885"/>
              </p:ext>
            </p:extLst>
          </p:nvPr>
        </p:nvGraphicFramePr>
        <p:xfrm>
          <a:off x="7059183" y="3178384"/>
          <a:ext cx="311185" cy="2072640"/>
        </p:xfrm>
        <a:graphic>
          <a:graphicData uri="http://schemas.openxmlformats.org/drawingml/2006/table">
            <a:tbl>
              <a:tblPr firstRow="1" bandRow="1">
                <a:tableStyleId>{5C22544A-7EE6-4342-B048-85BDC9FD1C3A}</a:tableStyleId>
              </a:tblPr>
              <a:tblGrid>
                <a:gridCol w="311185">
                  <a:extLst>
                    <a:ext uri="{9D8B030D-6E8A-4147-A177-3AD203B41FA5}">
                      <a16:colId xmlns:a16="http://schemas.microsoft.com/office/drawing/2014/main" val="3247233414"/>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22778305"/>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594099462"/>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289497523"/>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777683198"/>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56875376"/>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7821696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76335371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4261371523"/>
                  </a:ext>
                </a:extLst>
              </a:tr>
            </a:tbl>
          </a:graphicData>
        </a:graphic>
      </p:graphicFrame>
      <p:graphicFrame>
        <p:nvGraphicFramePr>
          <p:cNvPr id="24" name="表格 23">
            <a:extLst>
              <a:ext uri="{FF2B5EF4-FFF2-40B4-BE49-F238E27FC236}">
                <a16:creationId xmlns:a16="http://schemas.microsoft.com/office/drawing/2014/main" id="{5B615381-38F5-4117-80A0-E5FFBC6DA434}"/>
              </a:ext>
            </a:extLst>
          </p:cNvPr>
          <p:cNvGraphicFramePr>
            <a:graphicFrameLocks noGrp="1"/>
          </p:cNvGraphicFramePr>
          <p:nvPr>
            <p:extLst>
              <p:ext uri="{D42A27DB-BD31-4B8C-83A1-F6EECF244321}">
                <p14:modId xmlns:p14="http://schemas.microsoft.com/office/powerpoint/2010/main" val="3467139685"/>
              </p:ext>
            </p:extLst>
          </p:nvPr>
        </p:nvGraphicFramePr>
        <p:xfrm>
          <a:off x="7447858" y="3178384"/>
          <a:ext cx="311185" cy="2072640"/>
        </p:xfrm>
        <a:graphic>
          <a:graphicData uri="http://schemas.openxmlformats.org/drawingml/2006/table">
            <a:tbl>
              <a:tblPr firstRow="1" bandRow="1">
                <a:tableStyleId>{5C22544A-7EE6-4342-B048-85BDC9FD1C3A}</a:tableStyleId>
              </a:tblPr>
              <a:tblGrid>
                <a:gridCol w="311185">
                  <a:extLst>
                    <a:ext uri="{9D8B030D-6E8A-4147-A177-3AD203B41FA5}">
                      <a16:colId xmlns:a16="http://schemas.microsoft.com/office/drawing/2014/main" val="3247233414"/>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22778305"/>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594099462"/>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289497523"/>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777683198"/>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56875376"/>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7821696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76335371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4261371523"/>
                  </a:ext>
                </a:extLst>
              </a:tr>
            </a:tbl>
          </a:graphicData>
        </a:graphic>
      </p:graphicFrame>
      <p:graphicFrame>
        <p:nvGraphicFramePr>
          <p:cNvPr id="25" name="表格 24">
            <a:extLst>
              <a:ext uri="{FF2B5EF4-FFF2-40B4-BE49-F238E27FC236}">
                <a16:creationId xmlns:a16="http://schemas.microsoft.com/office/drawing/2014/main" id="{AB0EACB7-35E2-4A88-BBB2-7BE771EE1DE3}"/>
              </a:ext>
            </a:extLst>
          </p:cNvPr>
          <p:cNvGraphicFramePr>
            <a:graphicFrameLocks noGrp="1"/>
          </p:cNvGraphicFramePr>
          <p:nvPr>
            <p:extLst>
              <p:ext uri="{D42A27DB-BD31-4B8C-83A1-F6EECF244321}">
                <p14:modId xmlns:p14="http://schemas.microsoft.com/office/powerpoint/2010/main" val="2203374731"/>
              </p:ext>
            </p:extLst>
          </p:nvPr>
        </p:nvGraphicFramePr>
        <p:xfrm>
          <a:off x="7836533" y="3178384"/>
          <a:ext cx="311185" cy="2072640"/>
        </p:xfrm>
        <a:graphic>
          <a:graphicData uri="http://schemas.openxmlformats.org/drawingml/2006/table">
            <a:tbl>
              <a:tblPr firstRow="1" bandRow="1">
                <a:tableStyleId>{5C22544A-7EE6-4342-B048-85BDC9FD1C3A}</a:tableStyleId>
              </a:tblPr>
              <a:tblGrid>
                <a:gridCol w="311185">
                  <a:extLst>
                    <a:ext uri="{9D8B030D-6E8A-4147-A177-3AD203B41FA5}">
                      <a16:colId xmlns:a16="http://schemas.microsoft.com/office/drawing/2014/main" val="3247233414"/>
                    </a:ext>
                  </a:extLst>
                </a:gridCol>
              </a:tblGrid>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22778305"/>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594099462"/>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289497523"/>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777683198"/>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56875376"/>
                  </a:ext>
                </a:extLst>
              </a:tr>
              <a:tr h="193276">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78216960"/>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763353711"/>
                  </a:ext>
                </a:extLst>
              </a:tr>
              <a:tr h="193276">
                <a:tc>
                  <a:txBody>
                    <a:bodyPr/>
                    <a:lstStyle/>
                    <a:p>
                      <a:pPr algn="ct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4261371523"/>
                  </a:ext>
                </a:extLst>
              </a:tr>
            </a:tbl>
          </a:graphicData>
        </a:graphic>
      </p:graphicFrame>
      <p:sp>
        <p:nvSpPr>
          <p:cNvPr id="28" name="箭头: 手杖形 27">
            <a:extLst>
              <a:ext uri="{FF2B5EF4-FFF2-40B4-BE49-F238E27FC236}">
                <a16:creationId xmlns:a16="http://schemas.microsoft.com/office/drawing/2014/main" id="{A6F6B01E-3AC2-47E1-8CD4-01EA9F2AFDDB}"/>
              </a:ext>
            </a:extLst>
          </p:cNvPr>
          <p:cNvSpPr/>
          <p:nvPr/>
        </p:nvSpPr>
        <p:spPr>
          <a:xfrm rot="10800000" flipH="1">
            <a:off x="3642751" y="2916990"/>
            <a:ext cx="554147" cy="2595427"/>
          </a:xfrm>
          <a:prstGeom prst="uturnArrow">
            <a:avLst>
              <a:gd name="adj1" fmla="val 13889"/>
              <a:gd name="adj2" fmla="val 21555"/>
              <a:gd name="adj3" fmla="val 32152"/>
              <a:gd name="adj4" fmla="val 43750"/>
              <a:gd name="adj5" fmla="val 32584"/>
            </a:avLst>
          </a:prstGeom>
          <a:solidFill>
            <a:srgbClr val="00CC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箭头: 手杖形 28">
            <a:extLst>
              <a:ext uri="{FF2B5EF4-FFF2-40B4-BE49-F238E27FC236}">
                <a16:creationId xmlns:a16="http://schemas.microsoft.com/office/drawing/2014/main" id="{BCE23DB1-68B0-402D-AAFA-D23C69B555E4}"/>
              </a:ext>
            </a:extLst>
          </p:cNvPr>
          <p:cNvSpPr/>
          <p:nvPr/>
        </p:nvSpPr>
        <p:spPr>
          <a:xfrm>
            <a:off x="4025965" y="2559558"/>
            <a:ext cx="554146" cy="2034578"/>
          </a:xfrm>
          <a:prstGeom prst="uturnArrow">
            <a:avLst>
              <a:gd name="adj1" fmla="val 13889"/>
              <a:gd name="adj2" fmla="val 21555"/>
              <a:gd name="adj3" fmla="val 32152"/>
              <a:gd name="adj4" fmla="val 43750"/>
              <a:gd name="adj5" fmla="val 26475"/>
            </a:avLst>
          </a:prstGeom>
          <a:solidFill>
            <a:srgbClr val="00CC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箭头: 手杖形 33">
            <a:extLst>
              <a:ext uri="{FF2B5EF4-FFF2-40B4-BE49-F238E27FC236}">
                <a16:creationId xmlns:a16="http://schemas.microsoft.com/office/drawing/2014/main" id="{CEEE516E-3067-4400-8A3A-8226BE2342C8}"/>
              </a:ext>
            </a:extLst>
          </p:cNvPr>
          <p:cNvSpPr/>
          <p:nvPr/>
        </p:nvSpPr>
        <p:spPr>
          <a:xfrm rot="10800000" flipH="1">
            <a:off x="4417580" y="3357781"/>
            <a:ext cx="554147" cy="2151477"/>
          </a:xfrm>
          <a:prstGeom prst="uturnArrow">
            <a:avLst>
              <a:gd name="adj1" fmla="val 13889"/>
              <a:gd name="adj2" fmla="val 21555"/>
              <a:gd name="adj3" fmla="val 32152"/>
              <a:gd name="adj4" fmla="val 43750"/>
              <a:gd name="adj5" fmla="val 38021"/>
            </a:avLst>
          </a:prstGeom>
          <a:solidFill>
            <a:srgbClr val="00CC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箭头: 手杖形 34">
            <a:extLst>
              <a:ext uri="{FF2B5EF4-FFF2-40B4-BE49-F238E27FC236}">
                <a16:creationId xmlns:a16="http://schemas.microsoft.com/office/drawing/2014/main" id="{E8AAA834-025E-4F23-8147-57C7C9144951}"/>
              </a:ext>
            </a:extLst>
          </p:cNvPr>
          <p:cNvSpPr/>
          <p:nvPr/>
        </p:nvSpPr>
        <p:spPr>
          <a:xfrm>
            <a:off x="4817232" y="2556400"/>
            <a:ext cx="554146" cy="2034578"/>
          </a:xfrm>
          <a:prstGeom prst="uturnArrow">
            <a:avLst>
              <a:gd name="adj1" fmla="val 13889"/>
              <a:gd name="adj2" fmla="val 21555"/>
              <a:gd name="adj3" fmla="val 32152"/>
              <a:gd name="adj4" fmla="val 43750"/>
              <a:gd name="adj5" fmla="val 26475"/>
            </a:avLst>
          </a:prstGeom>
          <a:solidFill>
            <a:srgbClr val="00CC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箭头: 右 36">
            <a:extLst>
              <a:ext uri="{FF2B5EF4-FFF2-40B4-BE49-F238E27FC236}">
                <a16:creationId xmlns:a16="http://schemas.microsoft.com/office/drawing/2014/main" id="{19A3CD25-9EE0-41B6-9C38-EAB056B2338F}"/>
              </a:ext>
            </a:extLst>
          </p:cNvPr>
          <p:cNvSpPr/>
          <p:nvPr/>
        </p:nvSpPr>
        <p:spPr>
          <a:xfrm>
            <a:off x="6985773" y="3226726"/>
            <a:ext cx="906498" cy="150668"/>
          </a:xfrm>
          <a:prstGeom prst="rightArrow">
            <a:avLst>
              <a:gd name="adj1" fmla="val 50000"/>
              <a:gd name="adj2" fmla="val 144718"/>
            </a:avLst>
          </a:prstGeom>
          <a:solidFill>
            <a:srgbClr val="00CC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箭头: 右 37">
            <a:extLst>
              <a:ext uri="{FF2B5EF4-FFF2-40B4-BE49-F238E27FC236}">
                <a16:creationId xmlns:a16="http://schemas.microsoft.com/office/drawing/2014/main" id="{F1A657D5-3E10-47F0-ADAC-A70B2A22A12A}"/>
              </a:ext>
            </a:extLst>
          </p:cNvPr>
          <p:cNvSpPr/>
          <p:nvPr/>
        </p:nvSpPr>
        <p:spPr>
          <a:xfrm>
            <a:off x="6985773" y="3502529"/>
            <a:ext cx="906498" cy="150668"/>
          </a:xfrm>
          <a:prstGeom prst="rightArrow">
            <a:avLst>
              <a:gd name="adj1" fmla="val 50000"/>
              <a:gd name="adj2" fmla="val 144718"/>
            </a:avLst>
          </a:prstGeom>
          <a:solidFill>
            <a:srgbClr val="00CC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箭头: 右 38">
            <a:extLst>
              <a:ext uri="{FF2B5EF4-FFF2-40B4-BE49-F238E27FC236}">
                <a16:creationId xmlns:a16="http://schemas.microsoft.com/office/drawing/2014/main" id="{A7A0D997-AB6D-40DF-9D2D-5C7C2D11EA68}"/>
              </a:ext>
            </a:extLst>
          </p:cNvPr>
          <p:cNvSpPr/>
          <p:nvPr/>
        </p:nvSpPr>
        <p:spPr>
          <a:xfrm>
            <a:off x="6985773" y="3748450"/>
            <a:ext cx="906498" cy="150668"/>
          </a:xfrm>
          <a:prstGeom prst="rightArrow">
            <a:avLst>
              <a:gd name="adj1" fmla="val 50000"/>
              <a:gd name="adj2" fmla="val 144718"/>
            </a:avLst>
          </a:prstGeom>
          <a:solidFill>
            <a:srgbClr val="00CC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箭头: 右 39">
            <a:extLst>
              <a:ext uri="{FF2B5EF4-FFF2-40B4-BE49-F238E27FC236}">
                <a16:creationId xmlns:a16="http://schemas.microsoft.com/office/drawing/2014/main" id="{532CEDBA-AF39-4085-9489-EC3C31D0F88D}"/>
              </a:ext>
            </a:extLst>
          </p:cNvPr>
          <p:cNvSpPr/>
          <p:nvPr/>
        </p:nvSpPr>
        <p:spPr>
          <a:xfrm>
            <a:off x="6985773" y="4007045"/>
            <a:ext cx="906498" cy="150668"/>
          </a:xfrm>
          <a:prstGeom prst="rightArrow">
            <a:avLst>
              <a:gd name="adj1" fmla="val 50000"/>
              <a:gd name="adj2" fmla="val 144718"/>
            </a:avLst>
          </a:prstGeom>
          <a:solidFill>
            <a:srgbClr val="00CC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箭头: 右 40">
            <a:extLst>
              <a:ext uri="{FF2B5EF4-FFF2-40B4-BE49-F238E27FC236}">
                <a16:creationId xmlns:a16="http://schemas.microsoft.com/office/drawing/2014/main" id="{6A29DD5E-A0F0-4363-81E2-B60415EF4EC3}"/>
              </a:ext>
            </a:extLst>
          </p:cNvPr>
          <p:cNvSpPr/>
          <p:nvPr/>
        </p:nvSpPr>
        <p:spPr>
          <a:xfrm>
            <a:off x="5883077" y="3899117"/>
            <a:ext cx="758781" cy="727795"/>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42" name="矩形: 圆角 41">
            <a:extLst>
              <a:ext uri="{FF2B5EF4-FFF2-40B4-BE49-F238E27FC236}">
                <a16:creationId xmlns:a16="http://schemas.microsoft.com/office/drawing/2014/main" id="{9D361185-AE41-47DD-A1F6-BE7A7682544E}"/>
              </a:ext>
            </a:extLst>
          </p:cNvPr>
          <p:cNvSpPr/>
          <p:nvPr/>
        </p:nvSpPr>
        <p:spPr>
          <a:xfrm>
            <a:off x="6710181" y="3095617"/>
            <a:ext cx="1583770" cy="42876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DFEEA0A9-74FD-4DDC-BEF4-850B0CAF028E}"/>
              </a:ext>
            </a:extLst>
          </p:cNvPr>
          <p:cNvSpPr txBox="1"/>
          <p:nvPr/>
        </p:nvSpPr>
        <p:spPr>
          <a:xfrm>
            <a:off x="8432150" y="3071227"/>
            <a:ext cx="3063863" cy="461665"/>
          </a:xfrm>
          <a:prstGeom prst="rect">
            <a:avLst/>
          </a:prstGeom>
          <a:noFill/>
        </p:spPr>
        <p:txBody>
          <a:bodyPr wrap="square" rtlCol="0">
            <a:spAutoFit/>
          </a:bodyPr>
          <a:lstStyle/>
          <a:p>
            <a:r>
              <a:rPr lang="en-US" altLang="zh-CN" sz="2400" dirty="0">
                <a:solidFill>
                  <a:srgbClr val="C00000"/>
                </a:solidFill>
                <a:latin typeface="Arial" panose="020B0604020202020204" pitchFamily="34" charset="0"/>
                <a:cs typeface="Arial" panose="020B0604020202020204" pitchFamily="34" charset="0"/>
              </a:rPr>
              <a:t>Store Consecutively</a:t>
            </a:r>
            <a:endParaRPr lang="zh-CN" altLang="en-US" sz="2400" dirty="0">
              <a:solidFill>
                <a:srgbClr val="C00000"/>
              </a:solidFill>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7128C334-9FA6-4172-9117-708DE53D16B9}"/>
              </a:ext>
            </a:extLst>
          </p:cNvPr>
          <p:cNvSpPr txBox="1"/>
          <p:nvPr/>
        </p:nvSpPr>
        <p:spPr>
          <a:xfrm>
            <a:off x="3439407" y="5688655"/>
            <a:ext cx="1949646" cy="461665"/>
          </a:xfrm>
          <a:prstGeom prst="rect">
            <a:avLst/>
          </a:prstGeom>
          <a:noFill/>
        </p:spPr>
        <p:txBody>
          <a:bodyPr wrap="square" rtlCol="0">
            <a:spAutoFit/>
          </a:bodyPr>
          <a:lstStyle/>
          <a:p>
            <a:r>
              <a:rPr lang="en-US" altLang="zh-CN" sz="2400" dirty="0">
                <a:solidFill>
                  <a:srgbClr val="C00000"/>
                </a:solidFill>
                <a:latin typeface="Arial" panose="020B0604020202020204" pitchFamily="34" charset="0"/>
                <a:cs typeface="Arial" panose="020B0604020202020204" pitchFamily="34" charset="0"/>
              </a:rPr>
              <a:t>Column First</a:t>
            </a:r>
            <a:endParaRPr lang="zh-CN" altLang="en-US" sz="2400" dirty="0">
              <a:solidFill>
                <a:srgbClr val="C00000"/>
              </a:solidFill>
              <a:latin typeface="Arial" panose="020B0604020202020204" pitchFamily="34" charset="0"/>
              <a:cs typeface="Arial" panose="020B0604020202020204" pitchFamily="34" charset="0"/>
            </a:endParaRPr>
          </a:p>
        </p:txBody>
      </p:sp>
      <p:sp>
        <p:nvSpPr>
          <p:cNvPr id="45" name="文本框 44">
            <a:extLst>
              <a:ext uri="{FF2B5EF4-FFF2-40B4-BE49-F238E27FC236}">
                <a16:creationId xmlns:a16="http://schemas.microsoft.com/office/drawing/2014/main" id="{3408E0EF-0FF6-4F04-9CF5-A53D25BA0265}"/>
              </a:ext>
            </a:extLst>
          </p:cNvPr>
          <p:cNvSpPr txBox="1"/>
          <p:nvPr/>
        </p:nvSpPr>
        <p:spPr>
          <a:xfrm>
            <a:off x="6861710" y="5688655"/>
            <a:ext cx="1949646" cy="461665"/>
          </a:xfrm>
          <a:prstGeom prst="rect">
            <a:avLst/>
          </a:prstGeom>
          <a:noFill/>
        </p:spPr>
        <p:txBody>
          <a:bodyPr wrap="square" rtlCol="0">
            <a:spAutoFit/>
          </a:bodyPr>
          <a:lstStyle/>
          <a:p>
            <a:r>
              <a:rPr lang="en-US" altLang="zh-CN" sz="2400" dirty="0">
                <a:solidFill>
                  <a:srgbClr val="C00000"/>
                </a:solidFill>
                <a:latin typeface="Arial" panose="020B0604020202020204" pitchFamily="34" charset="0"/>
                <a:cs typeface="Arial" panose="020B0604020202020204" pitchFamily="34" charset="0"/>
              </a:rPr>
              <a:t>Row First</a:t>
            </a:r>
            <a:endParaRPr lang="zh-CN" alt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74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MicroscopeSketch</a:t>
            </a:r>
            <a:r>
              <a:rPr lang="en-US" altLang="zh-CN" dirty="0"/>
              <a:t> (</a:t>
            </a:r>
            <a:r>
              <a:rPr lang="en-US" altLang="zh-CN" dirty="0" err="1"/>
              <a:t>MicroSketch</a:t>
            </a:r>
            <a:r>
              <a:rPr lang="en-US" altLang="zh-CN" dirty="0"/>
              <a:t>)</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内容占位符 2">
                <a:extLst>
                  <a:ext uri="{FF2B5EF4-FFF2-40B4-BE49-F238E27FC236}">
                    <a16:creationId xmlns:a16="http://schemas.microsoft.com/office/drawing/2014/main" id="{6D9226D6-A4A2-410B-BE4B-A0EBED5B2A33}"/>
                  </a:ext>
                </a:extLst>
              </p:cNvPr>
              <p:cNvSpPr txBox="1">
                <a:spLocks/>
              </p:cNvSpPr>
              <p:nvPr/>
            </p:nvSpPr>
            <p:spPr>
              <a:xfrm>
                <a:off x="488113" y="831852"/>
                <a:ext cx="6191252" cy="545841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b="1" dirty="0">
                    <a:solidFill>
                      <a:srgbClr val="000000"/>
                    </a:solidFill>
                    <a:latin typeface="+mj-ea"/>
                    <a:ea typeface="+mj-ea"/>
                    <a:cs typeface="Times New Roman" panose="02020603050405020304" pitchFamily="18" charset="0"/>
                  </a:rPr>
                  <a:t>Adaptive zooming</a:t>
                </a:r>
              </a:p>
              <a:p>
                <a:pPr lvl="1">
                  <a:lnSpc>
                    <a:spcPct val="150000"/>
                  </a:lnSpc>
                </a:pPr>
                <a:r>
                  <a:rPr lang="en-US" altLang="zh-CN" sz="2000" dirty="0">
                    <a:latin typeface="+mj-ea"/>
                    <a:ea typeface="+mj-ea"/>
                  </a:rPr>
                  <a:t>Float-point number representation</a:t>
                </a:r>
              </a:p>
              <a:p>
                <a:pPr lvl="2">
                  <a:lnSpc>
                    <a:spcPct val="150000"/>
                  </a:lnSpc>
                </a:pPr>
                <a14:m>
                  <m:oMath xmlns:m="http://schemas.openxmlformats.org/officeDocument/2006/math">
                    <m:r>
                      <a:rPr lang="en-US" altLang="zh-CN" sz="2400" i="1">
                        <a:latin typeface="Cambria Math" panose="02040503050406030204" pitchFamily="18" charset="0"/>
                        <a:ea typeface="微软雅黑" panose="020B0503020204020204" pitchFamily="34" charset="-122"/>
                        <a:cs typeface="+mn-ea"/>
                        <a:sym typeface="Arial" panose="020B0604020202090204" pitchFamily="34" charset="0"/>
                      </a:rPr>
                      <m:t>𝑓𝑟𝑒𝑞𝑢𝑒𝑛𝑐𝑦</m:t>
                    </m:r>
                    <m:r>
                      <a:rPr lang="en-US" altLang="zh-CN" sz="2400" i="1">
                        <a:latin typeface="Cambria Math" panose="02040503050406030204" pitchFamily="18" charset="0"/>
                        <a:ea typeface="微软雅黑" panose="020B0503020204020204" pitchFamily="34" charset="-122"/>
                        <a:cs typeface="+mn-ea"/>
                        <a:sym typeface="Arial" panose="020B0604020202090204" pitchFamily="34" charset="0"/>
                      </a:rPr>
                      <m:t>=</m:t>
                    </m:r>
                    <m:r>
                      <a:rPr lang="en-US" altLang="zh-CN" sz="2400" i="1">
                        <a:latin typeface="Cambria Math" panose="02040503050406030204" pitchFamily="18" charset="0"/>
                        <a:ea typeface="微软雅黑" panose="020B0503020204020204" pitchFamily="34" charset="-122"/>
                        <a:cs typeface="+mn-ea"/>
                        <a:sym typeface="Arial" panose="020B0604020202090204" pitchFamily="34" charset="0"/>
                      </a:rPr>
                      <m:t>𝑎</m:t>
                    </m:r>
                    <m:r>
                      <a:rPr lang="en-US" altLang="zh-CN" sz="2400" i="1">
                        <a:latin typeface="Cambria Math" panose="02040503050406030204" pitchFamily="18" charset="0"/>
                        <a:ea typeface="Cambria Math" panose="02040503050406030204" pitchFamily="18" charset="0"/>
                        <a:cs typeface="+mn-ea"/>
                        <a:sym typeface="Arial" panose="020B0604020202090204" pitchFamily="34" charset="0"/>
                      </a:rPr>
                      <m:t>×</m:t>
                    </m:r>
                    <m:sSup>
                      <m:sSupPr>
                        <m:ctrlPr>
                          <a:rPr lang="en-US" altLang="zh-CN" sz="2400" i="1">
                            <a:latin typeface="Cambria Math" panose="02040503050406030204" pitchFamily="18" charset="0"/>
                            <a:ea typeface="Cambria Math" panose="02040503050406030204" pitchFamily="18" charset="0"/>
                            <a:cs typeface="+mn-ea"/>
                            <a:sym typeface="Arial" panose="020B0604020202090204" pitchFamily="34" charset="0"/>
                          </a:rPr>
                        </m:ctrlPr>
                      </m:sSupPr>
                      <m:e>
                        <m:r>
                          <a:rPr lang="en-US" altLang="zh-CN" sz="2400" i="1">
                            <a:latin typeface="Cambria Math" panose="02040503050406030204" pitchFamily="18" charset="0"/>
                            <a:ea typeface="Cambria Math" panose="02040503050406030204" pitchFamily="18" charset="0"/>
                            <a:cs typeface="+mn-ea"/>
                            <a:sym typeface="Arial" panose="020B0604020202090204" pitchFamily="34" charset="0"/>
                          </a:rPr>
                          <m:t>𝑐</m:t>
                        </m:r>
                      </m:e>
                      <m:sup>
                        <m:r>
                          <a:rPr lang="en-US" altLang="zh-CN" sz="2400" i="1">
                            <a:latin typeface="Cambria Math" panose="02040503050406030204" pitchFamily="18" charset="0"/>
                            <a:ea typeface="Cambria Math" panose="02040503050406030204" pitchFamily="18" charset="0"/>
                            <a:cs typeface="+mn-ea"/>
                            <a:sym typeface="Arial" panose="020B0604020202090204" pitchFamily="34" charset="0"/>
                          </a:rPr>
                          <m:t>𝑏</m:t>
                        </m:r>
                      </m:sup>
                    </m:sSup>
                  </m:oMath>
                </a14:m>
                <a:endParaRPr lang="en-US" altLang="zh-CN" sz="2100" dirty="0">
                  <a:latin typeface="+mj-ea"/>
                  <a:ea typeface="+mj-ea"/>
                </a:endParaRPr>
              </a:p>
              <a:p>
                <a:pPr lvl="2">
                  <a:lnSpc>
                    <a:spcPct val="150000"/>
                  </a:lnSpc>
                </a:pPr>
                <a:r>
                  <a:rPr lang="en-US" altLang="zh-CN" sz="2100" dirty="0">
                    <a:latin typeface="+mj-ea"/>
                    <a:ea typeface="+mj-ea"/>
                  </a:rPr>
                  <a:t>a: the significand of frequency. Each sub-window has independent significand.</a:t>
                </a:r>
              </a:p>
              <a:p>
                <a:pPr lvl="2">
                  <a:lnSpc>
                    <a:spcPct val="150000"/>
                  </a:lnSpc>
                </a:pPr>
                <a:r>
                  <a:rPr lang="en-US" altLang="zh-CN" sz="2100" dirty="0">
                    <a:latin typeface="+mj-ea"/>
                    <a:ea typeface="+mj-ea"/>
                  </a:rPr>
                  <a:t>b: </a:t>
                </a:r>
                <a:r>
                  <a:rPr lang="en-US" altLang="zh-CN" sz="2300" dirty="0">
                    <a:latin typeface="+mj-ea"/>
                    <a:ea typeface="+mj-ea"/>
                  </a:rPr>
                  <a:t>the</a:t>
                </a:r>
                <a:r>
                  <a:rPr lang="en-US" altLang="zh-CN" sz="2100" dirty="0">
                    <a:latin typeface="+mj-ea"/>
                    <a:ea typeface="+mj-ea"/>
                  </a:rPr>
                  <a:t> integer exponent of frequency. All sub-windows share the same one.</a:t>
                </a:r>
              </a:p>
              <a:p>
                <a:pPr lvl="2">
                  <a:lnSpc>
                    <a:spcPct val="150000"/>
                  </a:lnSpc>
                </a:pPr>
                <a:r>
                  <a:rPr lang="en-US" altLang="zh-CN" sz="2100" dirty="0">
                    <a:latin typeface="+mj-ea"/>
                    <a:ea typeface="+mj-ea"/>
                  </a:rPr>
                  <a:t>c: the pre-defined parameter.</a:t>
                </a:r>
              </a:p>
              <a:p>
                <a:pPr lvl="1">
                  <a:lnSpc>
                    <a:spcPct val="150000"/>
                  </a:lnSpc>
                </a:pPr>
                <a:r>
                  <a:rPr lang="en-US" altLang="zh-CN" sz="2000" dirty="0">
                    <a:latin typeface="+mj-ea"/>
                    <a:ea typeface="+mj-ea"/>
                  </a:rPr>
                  <a:t>Dynamically alters the granularity of count</a:t>
                </a:r>
              </a:p>
              <a:p>
                <a:pPr lvl="2">
                  <a:lnSpc>
                    <a:spcPct val="150000"/>
                  </a:lnSpc>
                </a:pPr>
                <a:r>
                  <a:rPr lang="en-US" altLang="zh-MO" sz="1800" dirty="0">
                    <a:solidFill>
                      <a:srgbClr val="000000"/>
                    </a:solidFill>
                    <a:latin typeface="+mj-ea"/>
                    <a:ea typeface="+mj-ea"/>
                    <a:cs typeface="Times New Roman" panose="02020603050405020304" pitchFamily="18" charset="0"/>
                  </a:rPr>
                  <a:t>Adjust exponent b</a:t>
                </a:r>
                <a:endParaRPr lang="en-US" altLang="zh-CN" sz="1800" dirty="0">
                  <a:latin typeface="+mj-ea"/>
                  <a:ea typeface="+mj-ea"/>
                </a:endParaRPr>
              </a:p>
              <a:p>
                <a:pPr lvl="1">
                  <a:lnSpc>
                    <a:spcPct val="150000"/>
                  </a:lnSpc>
                </a:pPr>
                <a:endParaRPr lang="en-US" altLang="zh-CN" sz="2000" dirty="0">
                  <a:latin typeface="+mj-ea"/>
                  <a:ea typeface="+mj-ea"/>
                </a:endParaRPr>
              </a:p>
            </p:txBody>
          </p:sp>
        </mc:Choice>
        <mc:Fallback xmlns="">
          <p:sp>
            <p:nvSpPr>
              <p:cNvPr id="17" name="内容占位符 2">
                <a:extLst>
                  <a:ext uri="{FF2B5EF4-FFF2-40B4-BE49-F238E27FC236}">
                    <a16:creationId xmlns:a16="http://schemas.microsoft.com/office/drawing/2014/main" id="{6D9226D6-A4A2-410B-BE4B-A0EBED5B2A33}"/>
                  </a:ext>
                </a:extLst>
              </p:cNvPr>
              <p:cNvSpPr txBox="1">
                <a:spLocks noRot="1" noChangeAspect="1" noMove="1" noResize="1" noEditPoints="1" noAdjustHandles="1" noChangeArrowheads="1" noChangeShapeType="1" noTextEdit="1"/>
              </p:cNvSpPr>
              <p:nvPr/>
            </p:nvSpPr>
            <p:spPr>
              <a:xfrm>
                <a:off x="488113" y="831852"/>
                <a:ext cx="6191252" cy="5458414"/>
              </a:xfrm>
              <a:prstGeom prst="rect">
                <a:avLst/>
              </a:prstGeom>
              <a:blipFill>
                <a:blip r:embed="rId3"/>
                <a:stretch>
                  <a:fillRect l="-1476"/>
                </a:stretch>
              </a:blipFill>
            </p:spPr>
            <p:txBody>
              <a:bodyPr/>
              <a:lstStyle/>
              <a:p>
                <a:r>
                  <a:rPr lang="zh-CN" altLang="en-US">
                    <a:noFill/>
                  </a:rPr>
                  <a:t> </a:t>
                </a:r>
              </a:p>
            </p:txBody>
          </p:sp>
        </mc:Fallback>
      </mc:AlternateContent>
      <p:graphicFrame>
        <p:nvGraphicFramePr>
          <p:cNvPr id="18" name="表格 17">
            <a:extLst>
              <a:ext uri="{FF2B5EF4-FFF2-40B4-BE49-F238E27FC236}">
                <a16:creationId xmlns:a16="http://schemas.microsoft.com/office/drawing/2014/main" id="{7094FCAF-A96B-486B-9705-371C0C6B229A}"/>
              </a:ext>
            </a:extLst>
          </p:cNvPr>
          <p:cNvGraphicFramePr>
            <a:graphicFrameLocks noGrp="1"/>
          </p:cNvGraphicFramePr>
          <p:nvPr>
            <p:extLst>
              <p:ext uri="{D42A27DB-BD31-4B8C-83A1-F6EECF244321}">
                <p14:modId xmlns:p14="http://schemas.microsoft.com/office/powerpoint/2010/main" val="1096635590"/>
              </p:ext>
            </p:extLst>
          </p:nvPr>
        </p:nvGraphicFramePr>
        <p:xfrm>
          <a:off x="8298756" y="2170516"/>
          <a:ext cx="458851" cy="332451"/>
        </p:xfrm>
        <a:graphic>
          <a:graphicData uri="http://schemas.openxmlformats.org/drawingml/2006/table">
            <a:tbl>
              <a:tblPr firstRow="1" bandRow="1">
                <a:tableStyleId>{5C22544A-7EE6-4342-B048-85BDC9FD1C3A}</a:tableStyleId>
              </a:tblPr>
              <a:tblGrid>
                <a:gridCol w="458851">
                  <a:extLst>
                    <a:ext uri="{9D8B030D-6E8A-4147-A177-3AD203B41FA5}">
                      <a16:colId xmlns:a16="http://schemas.microsoft.com/office/drawing/2014/main" val="3247233414"/>
                    </a:ext>
                  </a:extLst>
                </a:gridCol>
              </a:tblGrid>
              <a:tr h="332451">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22778305"/>
                  </a:ext>
                </a:extLst>
              </a:tr>
            </a:tbl>
          </a:graphicData>
        </a:graphic>
      </p:graphicFrame>
      <p:graphicFrame>
        <p:nvGraphicFramePr>
          <p:cNvPr id="19" name="表格 18">
            <a:extLst>
              <a:ext uri="{FF2B5EF4-FFF2-40B4-BE49-F238E27FC236}">
                <a16:creationId xmlns:a16="http://schemas.microsoft.com/office/drawing/2014/main" id="{B7D8FD7A-DA2D-493F-AD55-97A49E889828}"/>
              </a:ext>
            </a:extLst>
          </p:cNvPr>
          <p:cNvGraphicFramePr>
            <a:graphicFrameLocks noGrp="1"/>
          </p:cNvGraphicFramePr>
          <p:nvPr>
            <p:extLst>
              <p:ext uri="{D42A27DB-BD31-4B8C-83A1-F6EECF244321}">
                <p14:modId xmlns:p14="http://schemas.microsoft.com/office/powerpoint/2010/main" val="160436640"/>
              </p:ext>
            </p:extLst>
          </p:nvPr>
        </p:nvGraphicFramePr>
        <p:xfrm>
          <a:off x="9331567" y="2162053"/>
          <a:ext cx="458851" cy="332451"/>
        </p:xfrm>
        <a:graphic>
          <a:graphicData uri="http://schemas.openxmlformats.org/drawingml/2006/table">
            <a:tbl>
              <a:tblPr firstRow="1" bandRow="1">
                <a:tableStyleId>{5C22544A-7EE6-4342-B048-85BDC9FD1C3A}</a:tableStyleId>
              </a:tblPr>
              <a:tblGrid>
                <a:gridCol w="458851">
                  <a:extLst>
                    <a:ext uri="{9D8B030D-6E8A-4147-A177-3AD203B41FA5}">
                      <a16:colId xmlns:a16="http://schemas.microsoft.com/office/drawing/2014/main" val="3247233414"/>
                    </a:ext>
                  </a:extLst>
                </a:gridCol>
              </a:tblGrid>
              <a:tr h="332451">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22778305"/>
                  </a:ext>
                </a:extLst>
              </a:tr>
            </a:tbl>
          </a:graphicData>
        </a:graphic>
      </p:graphicFrame>
      <p:graphicFrame>
        <p:nvGraphicFramePr>
          <p:cNvPr id="20" name="表格 19">
            <a:extLst>
              <a:ext uri="{FF2B5EF4-FFF2-40B4-BE49-F238E27FC236}">
                <a16:creationId xmlns:a16="http://schemas.microsoft.com/office/drawing/2014/main" id="{C51D7AC8-FE30-4785-86AB-B2C520220A40}"/>
              </a:ext>
            </a:extLst>
          </p:cNvPr>
          <p:cNvGraphicFramePr>
            <a:graphicFrameLocks noGrp="1"/>
          </p:cNvGraphicFramePr>
          <p:nvPr>
            <p:extLst>
              <p:ext uri="{D42A27DB-BD31-4B8C-83A1-F6EECF244321}">
                <p14:modId xmlns:p14="http://schemas.microsoft.com/office/powerpoint/2010/main" val="185445829"/>
              </p:ext>
            </p:extLst>
          </p:nvPr>
        </p:nvGraphicFramePr>
        <p:xfrm>
          <a:off x="10364378" y="2162052"/>
          <a:ext cx="458851" cy="332451"/>
        </p:xfrm>
        <a:graphic>
          <a:graphicData uri="http://schemas.openxmlformats.org/drawingml/2006/table">
            <a:tbl>
              <a:tblPr firstRow="1" bandRow="1">
                <a:tableStyleId>{5C22544A-7EE6-4342-B048-85BDC9FD1C3A}</a:tableStyleId>
              </a:tblPr>
              <a:tblGrid>
                <a:gridCol w="458851">
                  <a:extLst>
                    <a:ext uri="{9D8B030D-6E8A-4147-A177-3AD203B41FA5}">
                      <a16:colId xmlns:a16="http://schemas.microsoft.com/office/drawing/2014/main" val="3247233414"/>
                    </a:ext>
                  </a:extLst>
                </a:gridCol>
              </a:tblGrid>
              <a:tr h="332451">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22778305"/>
                  </a:ext>
                </a:extLst>
              </a:tr>
            </a:tbl>
          </a:graphicData>
        </a:graphic>
      </p:graphicFrame>
      <p:sp>
        <p:nvSpPr>
          <p:cNvPr id="21" name="矩形: 圆角 20">
            <a:extLst>
              <a:ext uri="{FF2B5EF4-FFF2-40B4-BE49-F238E27FC236}">
                <a16:creationId xmlns:a16="http://schemas.microsoft.com/office/drawing/2014/main" id="{B76BC1EC-6CC4-4EBF-977E-1D0C5E218FAD}"/>
              </a:ext>
            </a:extLst>
          </p:cNvPr>
          <p:cNvSpPr/>
          <p:nvPr/>
        </p:nvSpPr>
        <p:spPr>
          <a:xfrm>
            <a:off x="7772038" y="2008059"/>
            <a:ext cx="3577907" cy="10164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AFFD7592-155E-41CB-A9DC-CD779FAD7E48}"/>
              </a:ext>
            </a:extLst>
          </p:cNvPr>
          <p:cNvSpPr txBox="1"/>
          <p:nvPr/>
        </p:nvSpPr>
        <p:spPr>
          <a:xfrm>
            <a:off x="8136510" y="1411752"/>
            <a:ext cx="3063863" cy="461665"/>
          </a:xfrm>
          <a:prstGeom prst="rect">
            <a:avLst/>
          </a:prstGeom>
          <a:noFill/>
        </p:spPr>
        <p:txBody>
          <a:bodyPr wrap="square" rtlCol="0">
            <a:spAutoFit/>
          </a:bodyPr>
          <a:lstStyle/>
          <a:p>
            <a:r>
              <a:rPr lang="en-US" altLang="zh-CN" sz="2400" dirty="0">
                <a:solidFill>
                  <a:srgbClr val="C00000"/>
                </a:solidFill>
                <a:latin typeface="Arial" panose="020B0604020202020204" pitchFamily="34" charset="0"/>
                <a:cs typeface="Arial" panose="020B0604020202020204" pitchFamily="34" charset="0"/>
              </a:rPr>
              <a:t>A row of counters</a:t>
            </a:r>
            <a:endParaRPr lang="zh-CN" altLang="en-US" sz="2400" dirty="0">
              <a:solidFill>
                <a:srgbClr val="C00000"/>
              </a:solidFill>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id="{9D982435-23D4-470C-A479-C4F6567E92A0}"/>
              </a:ext>
            </a:extLst>
          </p:cNvPr>
          <p:cNvSpPr txBox="1"/>
          <p:nvPr/>
        </p:nvSpPr>
        <p:spPr>
          <a:xfrm>
            <a:off x="8248438" y="2522878"/>
            <a:ext cx="3063863" cy="461665"/>
          </a:xfrm>
          <a:prstGeom prst="rect">
            <a:avLst/>
          </a:prstGeom>
          <a:noFill/>
        </p:spPr>
        <p:txBody>
          <a:bodyPr wrap="square" rtlCol="0">
            <a:spAutoFit/>
          </a:bodyPr>
          <a:lstStyle/>
          <a:p>
            <a:r>
              <a:rPr lang="en-US" altLang="zh-CN" sz="2400" dirty="0">
                <a:solidFill>
                  <a:srgbClr val="C00000"/>
                </a:solidFill>
                <a:latin typeface="Arial" panose="020B0604020202020204" pitchFamily="34" charset="0"/>
                <a:cs typeface="Arial" panose="020B0604020202020204" pitchFamily="34" charset="0"/>
              </a:rPr>
              <a:t>F1        F2        F3</a:t>
            </a:r>
            <a:endParaRPr lang="zh-CN" altLang="en-US" sz="2400" dirty="0">
              <a:solidFill>
                <a:srgbClr val="C00000"/>
              </a:solidFill>
              <a:latin typeface="Arial" panose="020B0604020202020204" pitchFamily="34" charset="0"/>
              <a:cs typeface="Arial" panose="020B0604020202020204" pitchFamily="34" charset="0"/>
            </a:endParaRPr>
          </a:p>
        </p:txBody>
      </p:sp>
      <p:sp>
        <p:nvSpPr>
          <p:cNvPr id="25" name="箭头: 右 24">
            <a:extLst>
              <a:ext uri="{FF2B5EF4-FFF2-40B4-BE49-F238E27FC236}">
                <a16:creationId xmlns:a16="http://schemas.microsoft.com/office/drawing/2014/main" id="{33C114DA-2707-4EC0-A02A-3F0205644473}"/>
              </a:ext>
            </a:extLst>
          </p:cNvPr>
          <p:cNvSpPr/>
          <p:nvPr/>
        </p:nvSpPr>
        <p:spPr>
          <a:xfrm rot="5400000">
            <a:off x="9202180" y="3710533"/>
            <a:ext cx="717620" cy="727795"/>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EFEE3A9B-930A-467C-8DAC-3BC7F5C24F14}"/>
                  </a:ext>
                </a:extLst>
              </p:cNvPr>
              <p:cNvSpPr/>
              <p:nvPr/>
            </p:nvSpPr>
            <p:spPr>
              <a:xfrm>
                <a:off x="7920514" y="3125092"/>
                <a:ext cx="1005275" cy="4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spc="-150" smtClean="0">
                          <a:latin typeface="Cambria Math" panose="02040503050406030204" pitchFamily="18" charset="0"/>
                          <a:ea typeface="微软雅黑" panose="020B0503020204020204" pitchFamily="34" charset="-122"/>
                          <a:cs typeface="+mn-ea"/>
                          <a:sym typeface="Arial" panose="020B0604020202090204" pitchFamily="34" charset="0"/>
                        </a:rPr>
                        <m:t>𝑎</m:t>
                      </m:r>
                      <m:r>
                        <a:rPr lang="en-US" altLang="zh-CN" sz="2000" b="0" i="1" spc="-150" smtClean="0">
                          <a:latin typeface="Cambria Math" panose="02040503050406030204" pitchFamily="18" charset="0"/>
                          <a:ea typeface="微软雅黑" panose="020B0503020204020204" pitchFamily="34" charset="-122"/>
                          <a:cs typeface="+mn-ea"/>
                          <a:sym typeface="Arial" panose="020B0604020202090204" pitchFamily="34" charset="0"/>
                        </a:rPr>
                        <m:t>1</m:t>
                      </m:r>
                      <m:r>
                        <a:rPr lang="en-US" altLang="zh-CN" sz="2000" i="1">
                          <a:latin typeface="Cambria Math" panose="02040503050406030204" pitchFamily="18" charset="0"/>
                          <a:ea typeface="Cambria Math" panose="02040503050406030204" pitchFamily="18" charset="0"/>
                          <a:cs typeface="+mn-ea"/>
                          <a:sym typeface="Arial" panose="020B0604020202090204" pitchFamily="34" charset="0"/>
                        </a:rPr>
                        <m:t>×</m:t>
                      </m:r>
                      <m:sSup>
                        <m:sSupPr>
                          <m:ctrlPr>
                            <a:rPr lang="en-US" altLang="zh-CN" sz="2000" i="1" spc="-150">
                              <a:latin typeface="Cambria Math" panose="02040503050406030204" pitchFamily="18" charset="0"/>
                              <a:ea typeface="Cambria Math" panose="02040503050406030204" pitchFamily="18" charset="0"/>
                              <a:cs typeface="+mn-ea"/>
                              <a:sym typeface="Arial" panose="020B0604020202090204" pitchFamily="34" charset="0"/>
                            </a:rPr>
                          </m:ctrlPr>
                        </m:sSupPr>
                        <m:e>
                          <m:r>
                            <a:rPr lang="en-US" altLang="zh-CN" sz="2000" i="1" spc="-150">
                              <a:latin typeface="Cambria Math" panose="02040503050406030204" pitchFamily="18" charset="0"/>
                              <a:ea typeface="Cambria Math" panose="02040503050406030204" pitchFamily="18" charset="0"/>
                              <a:cs typeface="+mn-ea"/>
                              <a:sym typeface="Arial" panose="020B0604020202090204" pitchFamily="34" charset="0"/>
                            </a:rPr>
                            <m:t>𝑐</m:t>
                          </m:r>
                        </m:e>
                        <m:sup>
                          <m:r>
                            <a:rPr lang="en-US" altLang="zh-CN" sz="2000" i="1" spc="-150">
                              <a:latin typeface="Cambria Math" panose="02040503050406030204" pitchFamily="18" charset="0"/>
                              <a:ea typeface="Cambria Math" panose="02040503050406030204" pitchFamily="18" charset="0"/>
                              <a:cs typeface="+mn-ea"/>
                              <a:sym typeface="Arial" panose="020B0604020202090204" pitchFamily="34" charset="0"/>
                            </a:rPr>
                            <m:t>𝑏</m:t>
                          </m:r>
                        </m:sup>
                      </m:sSup>
                    </m:oMath>
                  </m:oMathPara>
                </a14:m>
                <a:endParaRPr lang="zh-CN" altLang="en-US" sz="2000" spc="-150" dirty="0"/>
              </a:p>
            </p:txBody>
          </p:sp>
        </mc:Choice>
        <mc:Fallback xmlns="">
          <p:sp>
            <p:nvSpPr>
              <p:cNvPr id="3" name="矩形 2">
                <a:extLst>
                  <a:ext uri="{FF2B5EF4-FFF2-40B4-BE49-F238E27FC236}">
                    <a16:creationId xmlns:a16="http://schemas.microsoft.com/office/drawing/2014/main" id="{EFEE3A9B-930A-467C-8DAC-3BC7F5C24F14}"/>
                  </a:ext>
                </a:extLst>
              </p:cNvPr>
              <p:cNvSpPr>
                <a:spLocks noRot="1" noChangeAspect="1" noMove="1" noResize="1" noEditPoints="1" noAdjustHandles="1" noChangeArrowheads="1" noChangeShapeType="1" noTextEdit="1"/>
              </p:cNvSpPr>
              <p:nvPr/>
            </p:nvSpPr>
            <p:spPr>
              <a:xfrm>
                <a:off x="7920514" y="3125092"/>
                <a:ext cx="1005275" cy="40562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D271189F-4D92-452C-A402-B910E4EB5090}"/>
                  </a:ext>
                </a:extLst>
              </p:cNvPr>
              <p:cNvSpPr/>
              <p:nvPr/>
            </p:nvSpPr>
            <p:spPr>
              <a:xfrm>
                <a:off x="9043186" y="3125092"/>
                <a:ext cx="1005275" cy="4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spc="-150" smtClean="0">
                          <a:latin typeface="Cambria Math" panose="02040503050406030204" pitchFamily="18" charset="0"/>
                          <a:ea typeface="微软雅黑" panose="020B0503020204020204" pitchFamily="34" charset="-122"/>
                          <a:cs typeface="+mn-ea"/>
                          <a:sym typeface="Arial" panose="020B0604020202090204" pitchFamily="34" charset="0"/>
                        </a:rPr>
                        <m:t>𝑎</m:t>
                      </m:r>
                      <m:r>
                        <a:rPr lang="en-US" altLang="zh-CN" sz="2000" b="0" i="1" spc="-150" smtClean="0">
                          <a:latin typeface="Cambria Math" panose="02040503050406030204" pitchFamily="18" charset="0"/>
                          <a:ea typeface="微软雅黑" panose="020B0503020204020204" pitchFamily="34" charset="-122"/>
                          <a:cs typeface="+mn-ea"/>
                          <a:sym typeface="Arial" panose="020B0604020202090204" pitchFamily="34" charset="0"/>
                        </a:rPr>
                        <m:t>2</m:t>
                      </m:r>
                      <m:r>
                        <a:rPr lang="en-US" altLang="zh-CN" sz="2000" i="1">
                          <a:latin typeface="Cambria Math" panose="02040503050406030204" pitchFamily="18" charset="0"/>
                          <a:ea typeface="Cambria Math" panose="02040503050406030204" pitchFamily="18" charset="0"/>
                          <a:cs typeface="+mn-ea"/>
                          <a:sym typeface="Arial" panose="020B0604020202090204" pitchFamily="34" charset="0"/>
                        </a:rPr>
                        <m:t>×</m:t>
                      </m:r>
                      <m:sSup>
                        <m:sSupPr>
                          <m:ctrlPr>
                            <a:rPr lang="en-US" altLang="zh-CN" sz="2000" i="1" spc="-150">
                              <a:latin typeface="Cambria Math" panose="02040503050406030204" pitchFamily="18" charset="0"/>
                              <a:ea typeface="Cambria Math" panose="02040503050406030204" pitchFamily="18" charset="0"/>
                              <a:cs typeface="+mn-ea"/>
                              <a:sym typeface="Arial" panose="020B0604020202090204" pitchFamily="34" charset="0"/>
                            </a:rPr>
                          </m:ctrlPr>
                        </m:sSupPr>
                        <m:e>
                          <m:r>
                            <a:rPr lang="en-US" altLang="zh-CN" sz="2000" i="1" spc="-150">
                              <a:latin typeface="Cambria Math" panose="02040503050406030204" pitchFamily="18" charset="0"/>
                              <a:ea typeface="Cambria Math" panose="02040503050406030204" pitchFamily="18" charset="0"/>
                              <a:cs typeface="+mn-ea"/>
                              <a:sym typeface="Arial" panose="020B0604020202090204" pitchFamily="34" charset="0"/>
                            </a:rPr>
                            <m:t>𝑐</m:t>
                          </m:r>
                        </m:e>
                        <m:sup>
                          <m:r>
                            <a:rPr lang="en-US" altLang="zh-CN" sz="2000" b="0" i="1" spc="-150" smtClean="0">
                              <a:latin typeface="Cambria Math" panose="02040503050406030204" pitchFamily="18" charset="0"/>
                              <a:ea typeface="Cambria Math" panose="02040503050406030204" pitchFamily="18" charset="0"/>
                              <a:cs typeface="+mn-ea"/>
                              <a:sym typeface="Arial" panose="020B0604020202090204" pitchFamily="34" charset="0"/>
                            </a:rPr>
                            <m:t>𝑏</m:t>
                          </m:r>
                        </m:sup>
                      </m:sSup>
                    </m:oMath>
                  </m:oMathPara>
                </a14:m>
                <a:endParaRPr lang="zh-CN" altLang="en-US" sz="2000" spc="-150" dirty="0"/>
              </a:p>
            </p:txBody>
          </p:sp>
        </mc:Choice>
        <mc:Fallback xmlns="">
          <p:sp>
            <p:nvSpPr>
              <p:cNvPr id="28" name="矩形 27">
                <a:extLst>
                  <a:ext uri="{FF2B5EF4-FFF2-40B4-BE49-F238E27FC236}">
                    <a16:creationId xmlns:a16="http://schemas.microsoft.com/office/drawing/2014/main" id="{D271189F-4D92-452C-A402-B910E4EB5090}"/>
                  </a:ext>
                </a:extLst>
              </p:cNvPr>
              <p:cNvSpPr>
                <a:spLocks noRot="1" noChangeAspect="1" noMove="1" noResize="1" noEditPoints="1" noAdjustHandles="1" noChangeArrowheads="1" noChangeShapeType="1" noTextEdit="1"/>
              </p:cNvSpPr>
              <p:nvPr/>
            </p:nvSpPr>
            <p:spPr>
              <a:xfrm>
                <a:off x="9043186" y="3125092"/>
                <a:ext cx="1005275" cy="40562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3EE196F2-3F1E-4A87-9049-82F5D3005884}"/>
                  </a:ext>
                </a:extLst>
              </p:cNvPr>
              <p:cNvSpPr/>
              <p:nvPr/>
            </p:nvSpPr>
            <p:spPr>
              <a:xfrm>
                <a:off x="10165859" y="3125092"/>
                <a:ext cx="1005275" cy="4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spc="-150" smtClean="0">
                          <a:latin typeface="Cambria Math" panose="02040503050406030204" pitchFamily="18" charset="0"/>
                          <a:ea typeface="微软雅黑" panose="020B0503020204020204" pitchFamily="34" charset="-122"/>
                          <a:cs typeface="+mn-ea"/>
                          <a:sym typeface="Arial" panose="020B0604020202090204" pitchFamily="34" charset="0"/>
                        </a:rPr>
                        <m:t>𝑎</m:t>
                      </m:r>
                      <m:r>
                        <a:rPr lang="en-US" altLang="zh-CN" sz="2000" b="0" i="1" spc="-150" smtClean="0">
                          <a:latin typeface="Cambria Math" panose="02040503050406030204" pitchFamily="18" charset="0"/>
                          <a:ea typeface="微软雅黑" panose="020B0503020204020204" pitchFamily="34" charset="-122"/>
                          <a:cs typeface="+mn-ea"/>
                          <a:sym typeface="Arial" panose="020B0604020202090204" pitchFamily="34" charset="0"/>
                        </a:rPr>
                        <m:t>3</m:t>
                      </m:r>
                      <m:r>
                        <a:rPr lang="en-US" altLang="zh-CN" sz="2000" i="1">
                          <a:latin typeface="Cambria Math" panose="02040503050406030204" pitchFamily="18" charset="0"/>
                          <a:ea typeface="Cambria Math" panose="02040503050406030204" pitchFamily="18" charset="0"/>
                          <a:cs typeface="+mn-ea"/>
                          <a:sym typeface="Arial" panose="020B0604020202090204" pitchFamily="34" charset="0"/>
                        </a:rPr>
                        <m:t>×</m:t>
                      </m:r>
                      <m:sSup>
                        <m:sSupPr>
                          <m:ctrlPr>
                            <a:rPr lang="en-US" altLang="zh-CN" sz="2000" i="1" spc="-150">
                              <a:latin typeface="Cambria Math" panose="02040503050406030204" pitchFamily="18" charset="0"/>
                              <a:ea typeface="Cambria Math" panose="02040503050406030204" pitchFamily="18" charset="0"/>
                              <a:cs typeface="+mn-ea"/>
                              <a:sym typeface="Arial" panose="020B0604020202090204" pitchFamily="34" charset="0"/>
                            </a:rPr>
                          </m:ctrlPr>
                        </m:sSupPr>
                        <m:e>
                          <m:r>
                            <a:rPr lang="en-US" altLang="zh-CN" sz="2000" i="1" spc="-150">
                              <a:latin typeface="Cambria Math" panose="02040503050406030204" pitchFamily="18" charset="0"/>
                              <a:ea typeface="Cambria Math" panose="02040503050406030204" pitchFamily="18" charset="0"/>
                              <a:cs typeface="+mn-ea"/>
                              <a:sym typeface="Arial" panose="020B0604020202090204" pitchFamily="34" charset="0"/>
                            </a:rPr>
                            <m:t>𝑐</m:t>
                          </m:r>
                        </m:e>
                        <m:sup>
                          <m:r>
                            <a:rPr lang="en-US" altLang="zh-CN" sz="2000" b="0" i="1" spc="-150" smtClean="0">
                              <a:latin typeface="Cambria Math" panose="02040503050406030204" pitchFamily="18" charset="0"/>
                              <a:ea typeface="Cambria Math" panose="02040503050406030204" pitchFamily="18" charset="0"/>
                              <a:cs typeface="+mn-ea"/>
                              <a:sym typeface="Arial" panose="020B0604020202090204" pitchFamily="34" charset="0"/>
                            </a:rPr>
                            <m:t>𝑏</m:t>
                          </m:r>
                        </m:sup>
                      </m:sSup>
                    </m:oMath>
                  </m:oMathPara>
                </a14:m>
                <a:endParaRPr lang="zh-CN" altLang="en-US" sz="2000" spc="-150" dirty="0"/>
              </a:p>
            </p:txBody>
          </p:sp>
        </mc:Choice>
        <mc:Fallback xmlns="">
          <p:sp>
            <p:nvSpPr>
              <p:cNvPr id="29" name="矩形 28">
                <a:extLst>
                  <a:ext uri="{FF2B5EF4-FFF2-40B4-BE49-F238E27FC236}">
                    <a16:creationId xmlns:a16="http://schemas.microsoft.com/office/drawing/2014/main" id="{3EE196F2-3F1E-4A87-9049-82F5D3005884}"/>
                  </a:ext>
                </a:extLst>
              </p:cNvPr>
              <p:cNvSpPr>
                <a:spLocks noRot="1" noChangeAspect="1" noMove="1" noResize="1" noEditPoints="1" noAdjustHandles="1" noChangeArrowheads="1" noChangeShapeType="1" noTextEdit="1"/>
              </p:cNvSpPr>
              <p:nvPr/>
            </p:nvSpPr>
            <p:spPr>
              <a:xfrm>
                <a:off x="10165859" y="3125092"/>
                <a:ext cx="1005275" cy="405624"/>
              </a:xfrm>
              <a:prstGeom prst="rect">
                <a:avLst/>
              </a:prstGeom>
              <a:blipFill>
                <a:blip r:embed="rId6"/>
                <a:stretch>
                  <a:fillRect/>
                </a:stretch>
              </a:blipFill>
            </p:spPr>
            <p:txBody>
              <a:bodyPr/>
              <a:lstStyle/>
              <a:p>
                <a:r>
                  <a:rPr lang="zh-CN" altLang="en-US">
                    <a:noFill/>
                  </a:rPr>
                  <a:t> </a:t>
                </a:r>
              </a:p>
            </p:txBody>
          </p:sp>
        </mc:Fallback>
      </mc:AlternateContent>
      <p:sp>
        <p:nvSpPr>
          <p:cNvPr id="31" name="矩形: 圆角 30">
            <a:extLst>
              <a:ext uri="{FF2B5EF4-FFF2-40B4-BE49-F238E27FC236}">
                <a16:creationId xmlns:a16="http://schemas.microsoft.com/office/drawing/2014/main" id="{0C01FD19-5A41-4E88-9205-CA4C2528EB3A}"/>
              </a:ext>
            </a:extLst>
          </p:cNvPr>
          <p:cNvSpPr/>
          <p:nvPr/>
        </p:nvSpPr>
        <p:spPr>
          <a:xfrm>
            <a:off x="7756869" y="4602606"/>
            <a:ext cx="3577907" cy="1016491"/>
          </a:xfrm>
          <a:prstGeom prst="round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2" name="表格 31">
            <a:extLst>
              <a:ext uri="{FF2B5EF4-FFF2-40B4-BE49-F238E27FC236}">
                <a16:creationId xmlns:a16="http://schemas.microsoft.com/office/drawing/2014/main" id="{3F0D6A6D-F02D-4052-9949-7C961B6281FE}"/>
              </a:ext>
            </a:extLst>
          </p:cNvPr>
          <p:cNvGraphicFramePr>
            <a:graphicFrameLocks noGrp="1"/>
          </p:cNvGraphicFramePr>
          <p:nvPr>
            <p:extLst>
              <p:ext uri="{D42A27DB-BD31-4B8C-83A1-F6EECF244321}">
                <p14:modId xmlns:p14="http://schemas.microsoft.com/office/powerpoint/2010/main" val="1547785633"/>
              </p:ext>
            </p:extLst>
          </p:nvPr>
        </p:nvGraphicFramePr>
        <p:xfrm>
          <a:off x="8298756" y="4875484"/>
          <a:ext cx="358942" cy="259080"/>
        </p:xfrm>
        <a:graphic>
          <a:graphicData uri="http://schemas.openxmlformats.org/drawingml/2006/table">
            <a:tbl>
              <a:tblPr firstRow="1" bandRow="1">
                <a:tableStyleId>{5C22544A-7EE6-4342-B048-85BDC9FD1C3A}</a:tableStyleId>
              </a:tblPr>
              <a:tblGrid>
                <a:gridCol w="358942">
                  <a:extLst>
                    <a:ext uri="{9D8B030D-6E8A-4147-A177-3AD203B41FA5}">
                      <a16:colId xmlns:a16="http://schemas.microsoft.com/office/drawing/2014/main" val="3247233414"/>
                    </a:ext>
                  </a:extLst>
                </a:gridCol>
              </a:tblGrid>
              <a:tr h="150582">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22778305"/>
                  </a:ext>
                </a:extLst>
              </a:tr>
            </a:tbl>
          </a:graphicData>
        </a:graphic>
      </p:graphicFrame>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D7034405-113D-4FB4-B92E-089BD198ED81}"/>
                  </a:ext>
                </a:extLst>
              </p:cNvPr>
              <p:cNvSpPr txBox="1"/>
              <p:nvPr/>
            </p:nvSpPr>
            <p:spPr>
              <a:xfrm>
                <a:off x="8270913" y="5168866"/>
                <a:ext cx="3063863" cy="461665"/>
              </a:xfrm>
              <a:prstGeom prst="rect">
                <a:avLst/>
              </a:prstGeom>
              <a:noFill/>
            </p:spPr>
            <p:txBody>
              <a:bodyPr wrap="square" rtlCol="0">
                <a:spAutoFit/>
              </a:bodyPr>
              <a:lstStyle/>
              <a:p>
                <a14:m>
                  <m:oMath xmlns:m="http://schemas.openxmlformats.org/officeDocument/2006/math">
                    <m:r>
                      <a:rPr lang="en-US" altLang="zh-CN" sz="2400" i="1" spc="-150" smtClean="0">
                        <a:latin typeface="Cambria Math" panose="02040503050406030204" pitchFamily="18" charset="0"/>
                        <a:ea typeface="微软雅黑" panose="020B0503020204020204" pitchFamily="34" charset="-122"/>
                        <a:cs typeface="+mn-ea"/>
                        <a:sym typeface="Arial" panose="020B0604020202090204" pitchFamily="34" charset="0"/>
                      </a:rPr>
                      <m:t>𝑎</m:t>
                    </m:r>
                    <m:r>
                      <a:rPr lang="en-US" altLang="zh-CN" sz="2400" i="1" spc="-150" smtClean="0">
                        <a:latin typeface="Cambria Math" panose="02040503050406030204" pitchFamily="18" charset="0"/>
                        <a:ea typeface="微软雅黑" panose="020B0503020204020204" pitchFamily="34" charset="-122"/>
                        <a:cs typeface="+mn-ea"/>
                        <a:sym typeface="Arial" panose="020B0604020202090204" pitchFamily="34" charset="0"/>
                      </a:rPr>
                      <m:t>1        </m:t>
                    </m:r>
                    <m:r>
                      <a:rPr lang="en-US" altLang="zh-CN" sz="2400" i="1" spc="-150">
                        <a:latin typeface="Cambria Math" panose="02040503050406030204" pitchFamily="18" charset="0"/>
                        <a:ea typeface="微软雅黑" panose="020B0503020204020204" pitchFamily="34" charset="-122"/>
                        <a:cs typeface="+mn-ea"/>
                        <a:sym typeface="Arial" panose="020B0604020202090204" pitchFamily="34" charset="0"/>
                      </a:rPr>
                      <m:t>𝑎</m:t>
                    </m:r>
                    <m:r>
                      <a:rPr lang="en-US" altLang="zh-CN" sz="2400" b="0" i="1" spc="-150" smtClean="0">
                        <a:latin typeface="Cambria Math" panose="02040503050406030204" pitchFamily="18" charset="0"/>
                        <a:ea typeface="微软雅黑" panose="020B0503020204020204" pitchFamily="34" charset="-122"/>
                        <a:cs typeface="+mn-ea"/>
                        <a:sym typeface="Arial" panose="020B0604020202090204" pitchFamily="34" charset="0"/>
                      </a:rPr>
                      <m:t>2        </m:t>
                    </m:r>
                    <m:r>
                      <a:rPr lang="en-US" altLang="zh-CN" sz="2400" b="0" i="1" spc="-150" smtClean="0">
                        <a:latin typeface="Cambria Math" panose="02040503050406030204" pitchFamily="18" charset="0"/>
                        <a:ea typeface="微软雅黑" panose="020B0503020204020204" pitchFamily="34" charset="-122"/>
                        <a:cs typeface="+mn-ea"/>
                        <a:sym typeface="Arial" panose="020B0604020202090204" pitchFamily="34" charset="0"/>
                      </a:rPr>
                      <m:t>𝑎</m:t>
                    </m:r>
                    <m:r>
                      <a:rPr lang="en-US" altLang="zh-CN" sz="2400" b="0" i="1" spc="-150" smtClean="0">
                        <a:latin typeface="Cambria Math" panose="02040503050406030204" pitchFamily="18" charset="0"/>
                        <a:ea typeface="微软雅黑" panose="020B0503020204020204" pitchFamily="34" charset="-122"/>
                        <a:cs typeface="+mn-ea"/>
                        <a:sym typeface="Arial" panose="020B0604020202090204" pitchFamily="34" charset="0"/>
                      </a:rPr>
                      <m:t>3</m:t>
                    </m:r>
                  </m:oMath>
                </a14:m>
                <a:r>
                  <a:rPr lang="zh-CN" altLang="en-US" sz="2400" spc="-150" dirty="0"/>
                  <a:t>       </a:t>
                </a:r>
                <a:r>
                  <a:rPr lang="en-US" altLang="zh-CN" sz="2400" spc="-150" dirty="0"/>
                  <a:t>b</a:t>
                </a:r>
                <a:endParaRPr lang="zh-CN" altLang="en-US" sz="2400" spc="-150" dirty="0"/>
              </a:p>
            </p:txBody>
          </p:sp>
        </mc:Choice>
        <mc:Fallback xmlns="">
          <p:sp>
            <p:nvSpPr>
              <p:cNvPr id="35" name="文本框 34">
                <a:extLst>
                  <a:ext uri="{FF2B5EF4-FFF2-40B4-BE49-F238E27FC236}">
                    <a16:creationId xmlns:a16="http://schemas.microsoft.com/office/drawing/2014/main" id="{D7034405-113D-4FB4-B92E-089BD198ED81}"/>
                  </a:ext>
                </a:extLst>
              </p:cNvPr>
              <p:cNvSpPr txBox="1">
                <a:spLocks noRot="1" noChangeAspect="1" noMove="1" noResize="1" noEditPoints="1" noAdjustHandles="1" noChangeArrowheads="1" noChangeShapeType="1" noTextEdit="1"/>
              </p:cNvSpPr>
              <p:nvPr/>
            </p:nvSpPr>
            <p:spPr>
              <a:xfrm>
                <a:off x="8270913" y="5168866"/>
                <a:ext cx="3063863" cy="461665"/>
              </a:xfrm>
              <a:prstGeom prst="rect">
                <a:avLst/>
              </a:prstGeom>
              <a:blipFill>
                <a:blip r:embed="rId7"/>
                <a:stretch>
                  <a:fillRect l="-598" t="-9211" b="-30263"/>
                </a:stretch>
              </a:blipFill>
            </p:spPr>
            <p:txBody>
              <a:bodyPr/>
              <a:lstStyle/>
              <a:p>
                <a:r>
                  <a:rPr lang="zh-CN" altLang="en-US">
                    <a:noFill/>
                  </a:rPr>
                  <a:t> </a:t>
                </a:r>
              </a:p>
            </p:txBody>
          </p:sp>
        </mc:Fallback>
      </mc:AlternateContent>
      <p:graphicFrame>
        <p:nvGraphicFramePr>
          <p:cNvPr id="36" name="表格 35">
            <a:extLst>
              <a:ext uri="{FF2B5EF4-FFF2-40B4-BE49-F238E27FC236}">
                <a16:creationId xmlns:a16="http://schemas.microsoft.com/office/drawing/2014/main" id="{357890AE-5F75-4566-A6DE-5386615080DC}"/>
              </a:ext>
            </a:extLst>
          </p:cNvPr>
          <p:cNvGraphicFramePr>
            <a:graphicFrameLocks noGrp="1"/>
          </p:cNvGraphicFramePr>
          <p:nvPr>
            <p:extLst>
              <p:ext uri="{D42A27DB-BD31-4B8C-83A1-F6EECF244321}">
                <p14:modId xmlns:p14="http://schemas.microsoft.com/office/powerpoint/2010/main" val="1984581106"/>
              </p:ext>
            </p:extLst>
          </p:nvPr>
        </p:nvGraphicFramePr>
        <p:xfrm>
          <a:off x="9010171" y="4875484"/>
          <a:ext cx="358942" cy="259080"/>
        </p:xfrm>
        <a:graphic>
          <a:graphicData uri="http://schemas.openxmlformats.org/drawingml/2006/table">
            <a:tbl>
              <a:tblPr firstRow="1" bandRow="1">
                <a:tableStyleId>{5C22544A-7EE6-4342-B048-85BDC9FD1C3A}</a:tableStyleId>
              </a:tblPr>
              <a:tblGrid>
                <a:gridCol w="358942">
                  <a:extLst>
                    <a:ext uri="{9D8B030D-6E8A-4147-A177-3AD203B41FA5}">
                      <a16:colId xmlns:a16="http://schemas.microsoft.com/office/drawing/2014/main" val="3247233414"/>
                    </a:ext>
                  </a:extLst>
                </a:gridCol>
              </a:tblGrid>
              <a:tr h="150582">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22778305"/>
                  </a:ext>
                </a:extLst>
              </a:tr>
            </a:tbl>
          </a:graphicData>
        </a:graphic>
      </p:graphicFrame>
      <p:graphicFrame>
        <p:nvGraphicFramePr>
          <p:cNvPr id="37" name="表格 36">
            <a:extLst>
              <a:ext uri="{FF2B5EF4-FFF2-40B4-BE49-F238E27FC236}">
                <a16:creationId xmlns:a16="http://schemas.microsoft.com/office/drawing/2014/main" id="{8D2600CB-8AFA-4C17-B1CC-303F571C6D00}"/>
              </a:ext>
            </a:extLst>
          </p:cNvPr>
          <p:cNvGraphicFramePr>
            <a:graphicFrameLocks noGrp="1"/>
          </p:cNvGraphicFramePr>
          <p:nvPr>
            <p:extLst>
              <p:ext uri="{D42A27DB-BD31-4B8C-83A1-F6EECF244321}">
                <p14:modId xmlns:p14="http://schemas.microsoft.com/office/powerpoint/2010/main" val="242150140"/>
              </p:ext>
            </p:extLst>
          </p:nvPr>
        </p:nvGraphicFramePr>
        <p:xfrm>
          <a:off x="9721586" y="4875484"/>
          <a:ext cx="358942" cy="259080"/>
        </p:xfrm>
        <a:graphic>
          <a:graphicData uri="http://schemas.openxmlformats.org/drawingml/2006/table">
            <a:tbl>
              <a:tblPr firstRow="1" bandRow="1">
                <a:tableStyleId>{5C22544A-7EE6-4342-B048-85BDC9FD1C3A}</a:tableStyleId>
              </a:tblPr>
              <a:tblGrid>
                <a:gridCol w="358942">
                  <a:extLst>
                    <a:ext uri="{9D8B030D-6E8A-4147-A177-3AD203B41FA5}">
                      <a16:colId xmlns:a16="http://schemas.microsoft.com/office/drawing/2014/main" val="3247233414"/>
                    </a:ext>
                  </a:extLst>
                </a:gridCol>
              </a:tblGrid>
              <a:tr h="150582">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22778305"/>
                  </a:ext>
                </a:extLst>
              </a:tr>
            </a:tbl>
          </a:graphicData>
        </a:graphic>
      </p:graphicFrame>
      <p:graphicFrame>
        <p:nvGraphicFramePr>
          <p:cNvPr id="38" name="表格 37">
            <a:extLst>
              <a:ext uri="{FF2B5EF4-FFF2-40B4-BE49-F238E27FC236}">
                <a16:creationId xmlns:a16="http://schemas.microsoft.com/office/drawing/2014/main" id="{5BD9AF5C-7EF7-4120-BD02-10624631C919}"/>
              </a:ext>
            </a:extLst>
          </p:cNvPr>
          <p:cNvGraphicFramePr>
            <a:graphicFrameLocks noGrp="1"/>
          </p:cNvGraphicFramePr>
          <p:nvPr>
            <p:extLst>
              <p:ext uri="{D42A27DB-BD31-4B8C-83A1-F6EECF244321}">
                <p14:modId xmlns:p14="http://schemas.microsoft.com/office/powerpoint/2010/main" val="242150140"/>
              </p:ext>
            </p:extLst>
          </p:nvPr>
        </p:nvGraphicFramePr>
        <p:xfrm>
          <a:off x="10433001" y="4875484"/>
          <a:ext cx="358942" cy="259080"/>
        </p:xfrm>
        <a:graphic>
          <a:graphicData uri="http://schemas.openxmlformats.org/drawingml/2006/table">
            <a:tbl>
              <a:tblPr firstRow="1" bandRow="1">
                <a:tableStyleId>{5C22544A-7EE6-4342-B048-85BDC9FD1C3A}</a:tableStyleId>
              </a:tblPr>
              <a:tblGrid>
                <a:gridCol w="358942">
                  <a:extLst>
                    <a:ext uri="{9D8B030D-6E8A-4147-A177-3AD203B41FA5}">
                      <a16:colId xmlns:a16="http://schemas.microsoft.com/office/drawing/2014/main" val="3247233414"/>
                    </a:ext>
                  </a:extLst>
                </a:gridCol>
              </a:tblGrid>
              <a:tr h="150582">
                <a:tc>
                  <a:txBody>
                    <a:bodyPr/>
                    <a:lstStyle/>
                    <a:p>
                      <a:pPr algn="ctr"/>
                      <a:endParaRPr lang="zh-CN" altLang="en-US" sz="1100" b="0" dirty="0">
                        <a:solidFill>
                          <a:srgbClr val="FF0000"/>
                        </a:solidFill>
                        <a:latin typeface="微软雅黑" panose="020B0503020204020204" pitchFamily="34" charset="-122"/>
                        <a:ea typeface="微软雅黑" panose="020B0503020204020204" pitchFamily="34" charset="-122"/>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22778305"/>
                  </a:ext>
                </a:extLst>
              </a:tr>
            </a:tbl>
          </a:graphicData>
        </a:graphic>
      </p:graphicFrame>
      <p:sp>
        <p:nvSpPr>
          <p:cNvPr id="39" name="文本框 38">
            <a:extLst>
              <a:ext uri="{FF2B5EF4-FFF2-40B4-BE49-F238E27FC236}">
                <a16:creationId xmlns:a16="http://schemas.microsoft.com/office/drawing/2014/main" id="{35454876-061A-49D5-853C-C44EB2E2E045}"/>
              </a:ext>
            </a:extLst>
          </p:cNvPr>
          <p:cNvSpPr txBox="1"/>
          <p:nvPr/>
        </p:nvSpPr>
        <p:spPr>
          <a:xfrm>
            <a:off x="8136510" y="5782821"/>
            <a:ext cx="3063863" cy="461665"/>
          </a:xfrm>
          <a:prstGeom prst="rect">
            <a:avLst/>
          </a:prstGeom>
          <a:noFill/>
        </p:spPr>
        <p:txBody>
          <a:bodyPr wrap="square" rtlCol="0">
            <a:spAutoFit/>
          </a:bodyPr>
          <a:lstStyle/>
          <a:p>
            <a:r>
              <a:rPr lang="en-US" altLang="zh-CN" sz="2400" dirty="0">
                <a:solidFill>
                  <a:schemeClr val="accent2">
                    <a:lumMod val="50000"/>
                  </a:schemeClr>
                </a:solidFill>
                <a:latin typeface="Arial" panose="020B0604020202020204" pitchFamily="34" charset="0"/>
                <a:cs typeface="Arial" panose="020B0604020202020204" pitchFamily="34" charset="0"/>
              </a:rPr>
              <a:t>Actual Storage</a:t>
            </a:r>
            <a:endParaRPr lang="zh-CN" altLang="en-US" sz="24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4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MicroscopeSketch</a:t>
            </a:r>
            <a:r>
              <a:rPr lang="en-US" altLang="zh-CN" dirty="0"/>
              <a:t> (</a:t>
            </a:r>
            <a:r>
              <a:rPr lang="en-US" altLang="zh-CN" dirty="0" err="1"/>
              <a:t>MicroSketch</a:t>
            </a:r>
            <a:r>
              <a:rPr lang="en-US" altLang="zh-CN" dirty="0"/>
              <a:t>)</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3" y="1135078"/>
                <a:ext cx="11315700" cy="511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b="1" dirty="0">
                    <a:solidFill>
                      <a:srgbClr val="000000"/>
                    </a:solidFill>
                    <a:latin typeface="+mn-ea"/>
                    <a:cs typeface="Times New Roman" panose="02020603050405020304" pitchFamily="18" charset="0"/>
                  </a:rPr>
                  <a:t>Data structure</a:t>
                </a:r>
              </a:p>
              <a:p>
                <a:pPr marL="457200" indent="-457200">
                  <a:lnSpc>
                    <a:spcPct val="100000"/>
                  </a:lnSpc>
                  <a:buFont typeface="+mj-lt"/>
                  <a:buAutoNum type="arabicPeriod"/>
                </a:pPr>
                <a:r>
                  <a:rPr lang="en-US" altLang="zh-MO" sz="2400" dirty="0">
                    <a:solidFill>
                      <a:srgbClr val="000000"/>
                    </a:solidFill>
                    <a:latin typeface="+mn-ea"/>
                    <a:cs typeface="Times New Roman" panose="02020603050405020304" pitchFamily="18" charset="0"/>
                  </a:rPr>
                  <a:t>T+2 pixel counters (P[0], P[1],…, P[T+1]): </a:t>
                </a:r>
                <a14:m>
                  <m:oMath xmlns:m="http://schemas.openxmlformats.org/officeDocument/2006/math">
                    <m:r>
                      <a:rPr lang="en-US" altLang="zh-MO" sz="2400" b="0" i="1" smtClean="0">
                        <a:solidFill>
                          <a:srgbClr val="000000"/>
                        </a:solidFill>
                        <a:latin typeface="Cambria Math" panose="02040503050406030204" pitchFamily="18" charset="0"/>
                        <a:cs typeface="Times New Roman" panose="02020603050405020304" pitchFamily="18" charset="0"/>
                      </a:rPr>
                      <m:t>𝑙</m:t>
                    </m:r>
                  </m:oMath>
                </a14:m>
                <a:r>
                  <a:rPr lang="en-US" altLang="zh-MO" sz="2400" dirty="0">
                    <a:solidFill>
                      <a:srgbClr val="000000"/>
                    </a:solidFill>
                    <a:latin typeface="+mn-ea"/>
                    <a:cs typeface="Times New Roman" panose="02020603050405020304" pitchFamily="18" charset="0"/>
                  </a:rPr>
                  <a:t> bit (e.g., </a:t>
                </a:r>
                <a14:m>
                  <m:oMath xmlns:m="http://schemas.openxmlformats.org/officeDocument/2006/math">
                    <m:r>
                      <a:rPr lang="en-US" altLang="zh-MO" sz="2400" b="0" i="1" smtClean="0">
                        <a:solidFill>
                          <a:srgbClr val="000000"/>
                        </a:solidFill>
                        <a:latin typeface="Cambria Math" panose="02040503050406030204" pitchFamily="18" charset="0"/>
                        <a:cs typeface="Times New Roman" panose="02020603050405020304" pitchFamily="18" charset="0"/>
                      </a:rPr>
                      <m:t>4 </m:t>
                    </m:r>
                    <m:r>
                      <m:rPr>
                        <m:sty m:val="p"/>
                      </m:rPr>
                      <a:rPr lang="en-US" altLang="zh-CN" sz="2400" i="1">
                        <a:solidFill>
                          <a:srgbClr val="000000"/>
                        </a:solidFill>
                        <a:latin typeface="Cambria Math" panose="02040503050406030204" pitchFamily="18" charset="0"/>
                        <a:cs typeface="Times New Roman" panose="02020603050405020304" pitchFamily="18" charset="0"/>
                      </a:rPr>
                      <m:t>bit</m:t>
                    </m:r>
                  </m:oMath>
                </a14:m>
                <a:r>
                  <a:rPr lang="en-US" altLang="zh-MO" sz="2400" dirty="0">
                    <a:solidFill>
                      <a:srgbClr val="000000"/>
                    </a:solidFill>
                    <a:latin typeface="+mn-ea"/>
                    <a:cs typeface="Times New Roman" panose="02020603050405020304" pitchFamily="18" charset="0"/>
                  </a:rPr>
                  <a:t>), record the value of a in T+2 sub-windows.</a:t>
                </a:r>
              </a:p>
              <a:p>
                <a:pPr marL="457200" indent="-457200">
                  <a:lnSpc>
                    <a:spcPct val="100000"/>
                  </a:lnSpc>
                  <a:buFont typeface="+mj-lt"/>
                  <a:buAutoNum type="arabicPeriod"/>
                </a:pPr>
                <a:r>
                  <a:rPr lang="en-US" altLang="zh-MO" sz="2400" dirty="0">
                    <a:solidFill>
                      <a:srgbClr val="000000"/>
                    </a:solidFill>
                    <a:latin typeface="+mn-ea"/>
                    <a:cs typeface="Times New Roman" panose="02020603050405020304" pitchFamily="18" charset="0"/>
                  </a:rPr>
                  <a:t>A zooming counter Z: 5 bit, record the value of b.</a:t>
                </a:r>
              </a:p>
              <a:p>
                <a:pPr marL="457200" indent="-457200">
                  <a:lnSpc>
                    <a:spcPct val="100000"/>
                  </a:lnSpc>
                  <a:buFont typeface="+mj-lt"/>
                  <a:buAutoNum type="arabicPeriod"/>
                </a:pPr>
                <a:r>
                  <a:rPr lang="en-US" altLang="zh-MO" sz="2400" dirty="0">
                    <a:solidFill>
                      <a:srgbClr val="000000"/>
                    </a:solidFill>
                    <a:latin typeface="+mn-ea"/>
                    <a:cs typeface="Times New Roman" panose="02020603050405020304" pitchFamily="18" charset="0"/>
                  </a:rPr>
                  <a:t>A shutter counter </a:t>
                </a:r>
                <a:r>
                  <a:rPr lang="en-US" altLang="zh-CN" sz="2400" dirty="0">
                    <a:solidFill>
                      <a:srgbClr val="000000"/>
                    </a:solidFill>
                    <a:latin typeface="+mn-ea"/>
                    <a:cs typeface="Times New Roman" panose="02020603050405020304" pitchFamily="18" charset="0"/>
                  </a:rPr>
                  <a:t>S</a:t>
                </a:r>
                <a:r>
                  <a:rPr lang="en-US" altLang="zh-MO" sz="2400" dirty="0">
                    <a:solidFill>
                      <a:srgbClr val="000000"/>
                    </a:solidFill>
                    <a:latin typeface="+mn-ea"/>
                    <a:cs typeface="Times New Roman" panose="02020603050405020304" pitchFamily="18" charset="0"/>
                  </a:rPr>
                  <a:t>: record the sum of </a:t>
                </a:r>
              </a:p>
              <a:p>
                <a:pPr marL="914400" lvl="1" indent="-457200">
                  <a:lnSpc>
                    <a:spcPct val="100000"/>
                  </a:lnSpc>
                  <a:buAutoNum type="arabicParenR"/>
                </a:pPr>
                <a:r>
                  <a:rPr lang="en-US" altLang="zh-MO" sz="2000" dirty="0">
                    <a:solidFill>
                      <a:srgbClr val="000000"/>
                    </a:solidFill>
                    <a:latin typeface="+mn-ea"/>
                    <a:cs typeface="Times New Roman" panose="02020603050405020304" pitchFamily="18" charset="0"/>
                  </a:rPr>
                  <a:t>the frequency of the current sub-window, and </a:t>
                </a:r>
              </a:p>
              <a:p>
                <a:pPr marL="914400" lvl="1" indent="-457200">
                  <a:lnSpc>
                    <a:spcPct val="100000"/>
                  </a:lnSpc>
                  <a:buAutoNum type="arabicParenR"/>
                </a:pPr>
                <a:r>
                  <a:rPr lang="en-US" altLang="zh-MO" sz="2000" dirty="0">
                    <a:solidFill>
                      <a:srgbClr val="000000"/>
                    </a:solidFill>
                    <a:latin typeface="+mn-ea"/>
                    <a:cs typeface="Times New Roman" panose="02020603050405020304" pitchFamily="18" charset="0"/>
                  </a:rPr>
                  <a:t>the remaining frequency of the previous sub-window.</a:t>
                </a:r>
              </a:p>
              <a:p>
                <a:pPr marL="457200" indent="-457200">
                  <a:lnSpc>
                    <a:spcPct val="100000"/>
                  </a:lnSpc>
                  <a:buFont typeface="+mj-lt"/>
                  <a:buAutoNum type="arabicPeriod"/>
                </a:pPr>
                <a:endParaRPr lang="en-US" altLang="zh-MO" sz="2000" dirty="0">
                  <a:solidFill>
                    <a:srgbClr val="000000"/>
                  </a:solidFill>
                  <a:latin typeface="+mn-ea"/>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F0949525-EED5-1388-EAAC-1631876326B2}"/>
                  </a:ext>
                </a:extLst>
              </p:cNvPr>
              <p:cNvSpPr txBox="1">
                <a:spLocks noRot="1" noChangeAspect="1" noMove="1" noResize="1" noEditPoints="1" noAdjustHandles="1" noChangeArrowheads="1" noChangeShapeType="1" noTextEdit="1"/>
              </p:cNvSpPr>
              <p:nvPr/>
            </p:nvSpPr>
            <p:spPr>
              <a:xfrm>
                <a:off x="488113" y="1135078"/>
                <a:ext cx="11315700" cy="5118098"/>
              </a:xfrm>
              <a:prstGeom prst="rect">
                <a:avLst/>
              </a:prstGeom>
              <a:blipFill>
                <a:blip r:embed="rId3"/>
                <a:stretch>
                  <a:fillRect l="-970" t="-1190" r="-8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26EB57A-3029-4CA9-A654-6C437474A6B3}"/>
                  </a:ext>
                </a:extLst>
              </p:cNvPr>
              <p:cNvSpPr txBox="1"/>
              <p:nvPr/>
            </p:nvSpPr>
            <p:spPr>
              <a:xfrm>
                <a:off x="7452331" y="932266"/>
                <a:ext cx="2959100" cy="40562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𝑓𝑟𝑒𝑞𝑢𝑒𝑛𝑐𝑦</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𝑎</m:t>
                      </m:r>
                      <m: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t>×</m:t>
                      </m:r>
                      <m:sSup>
                        <m:sSupPr>
                          <m:ctrlP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ctrlPr>
                        </m:sSupPr>
                        <m:e>
                          <m: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t>𝑐</m:t>
                          </m:r>
                        </m:e>
                        <m:sup>
                          <m: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t>𝑏</m:t>
                          </m:r>
                        </m:sup>
                      </m:sSup>
                    </m:oMath>
                  </m:oMathPara>
                </a14:m>
                <a:endParaRPr lang="zh-CN" altLang="en-US" sz="2000" dirty="0">
                  <a:latin typeface="Arial" panose="020B0604020202090204" pitchFamily="34" charset="0"/>
                  <a:ea typeface="微软雅黑" panose="020B0503020204020204" pitchFamily="34" charset="-122"/>
                  <a:cs typeface="+mn-ea"/>
                  <a:sym typeface="Arial" panose="020B0604020202090204" pitchFamily="34" charset="0"/>
                </a:endParaRPr>
              </a:p>
            </p:txBody>
          </p:sp>
        </mc:Choice>
        <mc:Fallback xmlns="">
          <p:sp>
            <p:nvSpPr>
              <p:cNvPr id="14" name="文本框 13">
                <a:extLst>
                  <a:ext uri="{FF2B5EF4-FFF2-40B4-BE49-F238E27FC236}">
                    <a16:creationId xmlns:a16="http://schemas.microsoft.com/office/drawing/2014/main" id="{426EB57A-3029-4CA9-A654-6C437474A6B3}"/>
                  </a:ext>
                </a:extLst>
              </p:cNvPr>
              <p:cNvSpPr txBox="1">
                <a:spLocks noRot="1" noChangeAspect="1" noMove="1" noResize="1" noEditPoints="1" noAdjustHandles="1" noChangeArrowheads="1" noChangeShapeType="1" noTextEdit="1"/>
              </p:cNvSpPr>
              <p:nvPr/>
            </p:nvSpPr>
            <p:spPr>
              <a:xfrm>
                <a:off x="7452331" y="932266"/>
                <a:ext cx="2959100" cy="405624"/>
              </a:xfrm>
              <a:prstGeom prst="rect">
                <a:avLst/>
              </a:prstGeom>
              <a:blipFill>
                <a:blip r:embed="rId6"/>
                <a:stretch>
                  <a:fillRect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972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MicroscopeSketch</a:t>
            </a:r>
            <a:r>
              <a:rPr lang="en-US" altLang="zh-CN" dirty="0"/>
              <a:t> (</a:t>
            </a:r>
            <a:r>
              <a:rPr lang="en-US" altLang="zh-CN" dirty="0" err="1"/>
              <a:t>MicroSketch</a:t>
            </a:r>
            <a:r>
              <a:rPr lang="en-US" altLang="zh-CN" dirty="0"/>
              <a:t>)</a:t>
            </a:r>
            <a:endParaRPr lang="zh-CN" altLang="en-US" dirty="0"/>
          </a:p>
        </p:txBody>
      </p:sp>
      <p:cxnSp>
        <p:nvCxnSpPr>
          <p:cNvPr id="15" name="直接连接符 14"/>
          <p:cNvCxnSpPr/>
          <p:nvPr/>
        </p:nvCxnSpPr>
        <p:spPr>
          <a:xfrm>
            <a:off x="438150" y="65595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0949525-EED5-1388-EAAC-1631876326B2}"/>
                  </a:ext>
                </a:extLst>
              </p:cNvPr>
              <p:cNvSpPr txBox="1">
                <a:spLocks/>
              </p:cNvSpPr>
              <p:nvPr/>
            </p:nvSpPr>
            <p:spPr>
              <a:xfrm>
                <a:off x="488112" y="1135078"/>
                <a:ext cx="11576887" cy="511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b="1" dirty="0">
                    <a:solidFill>
                      <a:srgbClr val="000000"/>
                    </a:solidFill>
                    <a:latin typeface="+mn-ea"/>
                    <a:cs typeface="Times New Roman" panose="02020603050405020304" pitchFamily="18" charset="0"/>
                  </a:rPr>
                  <a:t>Data structure</a:t>
                </a:r>
              </a:p>
              <a:p>
                <a:pPr marL="457200" indent="-457200">
                  <a:lnSpc>
                    <a:spcPct val="100000"/>
                  </a:lnSpc>
                  <a:buFont typeface="+mj-lt"/>
                  <a:buAutoNum type="arabicPeriod"/>
                </a:pPr>
                <a:r>
                  <a:rPr lang="en-US" altLang="zh-MO" sz="2000" dirty="0">
                    <a:solidFill>
                      <a:srgbClr val="000000"/>
                    </a:solidFill>
                    <a:latin typeface="+mn-ea"/>
                    <a:cs typeface="Times New Roman" panose="02020603050405020304" pitchFamily="18" charset="0"/>
                  </a:rPr>
                  <a:t>T+2 pixel counters (P[0], P[1],…, P[T+1]): </a:t>
                </a:r>
                <a14:m>
                  <m:oMath xmlns:m="http://schemas.openxmlformats.org/officeDocument/2006/math">
                    <m:r>
                      <a:rPr lang="en-US" altLang="zh-MO" sz="2000" b="0" i="1" smtClean="0">
                        <a:solidFill>
                          <a:srgbClr val="000000"/>
                        </a:solidFill>
                        <a:latin typeface="Cambria Math" panose="02040503050406030204" pitchFamily="18" charset="0"/>
                        <a:cs typeface="Times New Roman" panose="02020603050405020304" pitchFamily="18" charset="0"/>
                      </a:rPr>
                      <m:t>𝑙</m:t>
                    </m:r>
                  </m:oMath>
                </a14:m>
                <a:r>
                  <a:rPr lang="en-US" altLang="zh-MO" sz="2000" dirty="0">
                    <a:solidFill>
                      <a:srgbClr val="000000"/>
                    </a:solidFill>
                    <a:latin typeface="+mn-ea"/>
                    <a:cs typeface="Times New Roman" panose="02020603050405020304" pitchFamily="18" charset="0"/>
                  </a:rPr>
                  <a:t> bit (e.g., </a:t>
                </a:r>
                <a14:m>
                  <m:oMath xmlns:m="http://schemas.openxmlformats.org/officeDocument/2006/math">
                    <m:r>
                      <a:rPr lang="en-US" altLang="zh-MO" sz="2000" b="0" i="1" smtClean="0">
                        <a:solidFill>
                          <a:srgbClr val="000000"/>
                        </a:solidFill>
                        <a:latin typeface="Cambria Math" panose="02040503050406030204" pitchFamily="18" charset="0"/>
                        <a:cs typeface="Times New Roman" panose="02020603050405020304" pitchFamily="18" charset="0"/>
                      </a:rPr>
                      <m:t>4 </m:t>
                    </m:r>
                    <m:r>
                      <m:rPr>
                        <m:sty m:val="p"/>
                      </m:rPr>
                      <a:rPr lang="en-US" altLang="zh-CN" sz="2000" i="1">
                        <a:solidFill>
                          <a:srgbClr val="000000"/>
                        </a:solidFill>
                        <a:latin typeface="Cambria Math" panose="02040503050406030204" pitchFamily="18" charset="0"/>
                        <a:cs typeface="Times New Roman" panose="02020603050405020304" pitchFamily="18" charset="0"/>
                      </a:rPr>
                      <m:t>bit</m:t>
                    </m:r>
                  </m:oMath>
                </a14:m>
                <a:r>
                  <a:rPr lang="en-US" altLang="zh-MO" sz="2000" dirty="0">
                    <a:solidFill>
                      <a:srgbClr val="000000"/>
                    </a:solidFill>
                    <a:latin typeface="+mn-ea"/>
                    <a:cs typeface="Times New Roman" panose="02020603050405020304" pitchFamily="18" charset="0"/>
                  </a:rPr>
                  <a:t>), record the value of a in T+2 sub-windows.</a:t>
                </a:r>
              </a:p>
              <a:p>
                <a:pPr marL="457200" indent="-457200">
                  <a:lnSpc>
                    <a:spcPct val="100000"/>
                  </a:lnSpc>
                  <a:buFont typeface="+mj-lt"/>
                  <a:buAutoNum type="arabicPeriod"/>
                </a:pPr>
                <a:r>
                  <a:rPr lang="en-US" altLang="zh-MO" sz="2000" dirty="0">
                    <a:solidFill>
                      <a:srgbClr val="000000"/>
                    </a:solidFill>
                    <a:latin typeface="+mn-ea"/>
                    <a:cs typeface="Times New Roman" panose="02020603050405020304" pitchFamily="18" charset="0"/>
                  </a:rPr>
                  <a:t>A zooming counter Z: 5 bit, record the value of b.</a:t>
                </a:r>
              </a:p>
              <a:p>
                <a:pPr marL="457200" indent="-457200">
                  <a:lnSpc>
                    <a:spcPct val="100000"/>
                  </a:lnSpc>
                  <a:buFont typeface="+mj-lt"/>
                  <a:buAutoNum type="arabicPeriod"/>
                </a:pPr>
                <a:r>
                  <a:rPr lang="en-US" altLang="zh-MO" sz="2000" dirty="0">
                    <a:solidFill>
                      <a:srgbClr val="000000"/>
                    </a:solidFill>
                    <a:latin typeface="+mn-ea"/>
                    <a:cs typeface="Times New Roman" panose="02020603050405020304" pitchFamily="18" charset="0"/>
                  </a:rPr>
                  <a:t>A shutter counter </a:t>
                </a:r>
                <a:r>
                  <a:rPr lang="en-US" altLang="zh-CN" sz="2000" dirty="0">
                    <a:solidFill>
                      <a:srgbClr val="000000"/>
                    </a:solidFill>
                    <a:latin typeface="+mn-ea"/>
                    <a:cs typeface="Times New Roman" panose="02020603050405020304" pitchFamily="18" charset="0"/>
                  </a:rPr>
                  <a:t>S</a:t>
                </a:r>
                <a:r>
                  <a:rPr lang="en-US" altLang="zh-MO" sz="2000" dirty="0">
                    <a:solidFill>
                      <a:srgbClr val="000000"/>
                    </a:solidFill>
                    <a:latin typeface="+mn-ea"/>
                    <a:cs typeface="Times New Roman" panose="02020603050405020304" pitchFamily="18" charset="0"/>
                  </a:rPr>
                  <a:t>: record the sum of 1) the frequency of the current sub-window and 2) the remaining frequency of the previous sub-window.</a:t>
                </a:r>
              </a:p>
              <a:p>
                <a:pPr>
                  <a:lnSpc>
                    <a:spcPct val="100000"/>
                  </a:lnSpc>
                </a:pPr>
                <a:r>
                  <a:rPr lang="en-US" altLang="zh-MO" dirty="0">
                    <a:solidFill>
                      <a:srgbClr val="000000"/>
                    </a:solidFill>
                    <a:latin typeface="+mn-ea"/>
                    <a:cs typeface="Times New Roman" panose="02020603050405020304" pitchFamily="18" charset="0"/>
                  </a:rPr>
                  <a:t>Why we need T+2 pixel counters?</a:t>
                </a:r>
              </a:p>
              <a:p>
                <a:pPr marL="0" indent="0">
                  <a:lnSpc>
                    <a:spcPct val="100000"/>
                  </a:lnSpc>
                  <a:buNone/>
                </a:pPr>
                <a:endParaRPr lang="en-US" altLang="zh-MO" sz="2000" dirty="0">
                  <a:solidFill>
                    <a:srgbClr val="000000"/>
                  </a:solidFill>
                  <a:latin typeface="+mn-ea"/>
                  <a:cs typeface="Times New Roman" panose="02020603050405020304" pitchFamily="18" charset="0"/>
                </a:endParaRPr>
              </a:p>
              <a:p>
                <a:pPr marL="457200" indent="-457200">
                  <a:lnSpc>
                    <a:spcPct val="100000"/>
                  </a:lnSpc>
                  <a:buFont typeface="+mj-lt"/>
                  <a:buAutoNum type="arabicPeriod"/>
                </a:pPr>
                <a:endParaRPr lang="en-US" altLang="zh-MO" sz="2000" dirty="0">
                  <a:solidFill>
                    <a:srgbClr val="000000"/>
                  </a:solidFill>
                  <a:latin typeface="+mn-ea"/>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F0949525-EED5-1388-EAAC-1631876326B2}"/>
                  </a:ext>
                </a:extLst>
              </p:cNvPr>
              <p:cNvSpPr txBox="1">
                <a:spLocks noRot="1" noChangeAspect="1" noMove="1" noResize="1" noEditPoints="1" noAdjustHandles="1" noChangeArrowheads="1" noChangeShapeType="1" noTextEdit="1"/>
              </p:cNvSpPr>
              <p:nvPr/>
            </p:nvSpPr>
            <p:spPr>
              <a:xfrm>
                <a:off x="488112" y="1135078"/>
                <a:ext cx="11576887" cy="5118098"/>
              </a:xfrm>
              <a:prstGeom prst="rect">
                <a:avLst/>
              </a:prstGeom>
              <a:blipFill>
                <a:blip r:embed="rId3"/>
                <a:stretch>
                  <a:fillRect l="-948" t="-1190" r="-527"/>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367E3005-7B0D-DDC8-148B-2991989F5B1D}"/>
              </a:ext>
            </a:extLst>
          </p:cNvPr>
          <p:cNvPicPr>
            <a:picLocks noChangeAspect="1"/>
          </p:cNvPicPr>
          <p:nvPr/>
        </p:nvPicPr>
        <p:blipFill>
          <a:blip r:embed="rId4"/>
          <a:stretch>
            <a:fillRect/>
          </a:stretch>
        </p:blipFill>
        <p:spPr>
          <a:xfrm>
            <a:off x="2540164" y="4527196"/>
            <a:ext cx="6959600" cy="1473554"/>
          </a:xfrm>
          <a:prstGeom prst="rect">
            <a:avLst/>
          </a:prstGeom>
        </p:spPr>
      </p:pic>
      <p:sp>
        <p:nvSpPr>
          <p:cNvPr id="6" name="右大括号 5">
            <a:extLst>
              <a:ext uri="{FF2B5EF4-FFF2-40B4-BE49-F238E27FC236}">
                <a16:creationId xmlns:a16="http://schemas.microsoft.com/office/drawing/2014/main" id="{5D93D130-6D4D-4CD8-7632-A9554B5B89F3}"/>
              </a:ext>
            </a:extLst>
          </p:cNvPr>
          <p:cNvSpPr/>
          <p:nvPr/>
        </p:nvSpPr>
        <p:spPr>
          <a:xfrm rot="5400000">
            <a:off x="6667511" y="3980813"/>
            <a:ext cx="260327" cy="409575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5F53286B-F31D-1F05-1185-CF90CC20B7FC}"/>
              </a:ext>
            </a:extLst>
          </p:cNvPr>
          <p:cNvSpPr txBox="1"/>
          <p:nvPr/>
        </p:nvSpPr>
        <p:spPr>
          <a:xfrm>
            <a:off x="6276556" y="6159440"/>
            <a:ext cx="1079500" cy="400110"/>
          </a:xfrm>
          <a:prstGeom prst="rect">
            <a:avLst/>
          </a:prstGeom>
          <a:noFill/>
        </p:spPr>
        <p:txBody>
          <a:bodyPr wrap="square" rtlCol="0">
            <a:spAutoFit/>
          </a:bodyPr>
          <a:lstStyle/>
          <a:p>
            <a:pPr algn="ct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T=8</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p:sp>
        <p:nvSpPr>
          <p:cNvPr id="11" name="矩形 10">
            <a:extLst>
              <a:ext uri="{FF2B5EF4-FFF2-40B4-BE49-F238E27FC236}">
                <a16:creationId xmlns:a16="http://schemas.microsoft.com/office/drawing/2014/main" id="{0AF94C5E-0E0B-13F7-5879-2A34CD312D04}"/>
              </a:ext>
            </a:extLst>
          </p:cNvPr>
          <p:cNvSpPr/>
          <p:nvPr/>
        </p:nvSpPr>
        <p:spPr>
          <a:xfrm>
            <a:off x="4203699" y="5340350"/>
            <a:ext cx="469901"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288B6F6A-FB36-7F59-809B-A3BA19EADF52}"/>
              </a:ext>
            </a:extLst>
          </p:cNvPr>
          <p:cNvSpPr/>
          <p:nvPr/>
        </p:nvSpPr>
        <p:spPr>
          <a:xfrm>
            <a:off x="3613150" y="5340350"/>
            <a:ext cx="5207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1805825C-31EA-D3B8-952F-E44099FF0E2E}"/>
              </a:ext>
            </a:extLst>
          </p:cNvPr>
          <p:cNvCxnSpPr>
            <a:cxnSpLocks/>
            <a:endCxn id="20" idx="0"/>
          </p:cNvCxnSpPr>
          <p:nvPr/>
        </p:nvCxnSpPr>
        <p:spPr>
          <a:xfrm flipH="1">
            <a:off x="2670175" y="5784850"/>
            <a:ext cx="1177925" cy="2095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83379D62-9463-5105-595D-14A762825575}"/>
              </a:ext>
            </a:extLst>
          </p:cNvPr>
          <p:cNvSpPr txBox="1"/>
          <p:nvPr/>
        </p:nvSpPr>
        <p:spPr>
          <a:xfrm>
            <a:off x="1841500" y="5994398"/>
            <a:ext cx="1657350" cy="400110"/>
          </a:xfrm>
          <a:prstGeom prst="rect">
            <a:avLst/>
          </a:prstGeom>
          <a:noFill/>
        </p:spPr>
        <p:txBody>
          <a:bodyPr wrap="square" rtlCol="0">
            <a:spAutoFit/>
          </a:bodyPr>
          <a:lstStyle/>
          <a:p>
            <a:pPr algn="ct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zero counter</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397DFD9-8E9C-720B-8E96-32CBCDC954EF}"/>
                  </a:ext>
                </a:extLst>
              </p:cNvPr>
              <p:cNvSpPr txBox="1"/>
              <p:nvPr/>
            </p:nvSpPr>
            <p:spPr>
              <a:xfrm>
                <a:off x="3259137" y="6128880"/>
                <a:ext cx="2703721" cy="405624"/>
              </a:xfrm>
              <a:prstGeom prst="rect">
                <a:avLst/>
              </a:prstGeom>
              <a:noFill/>
            </p:spPr>
            <p:txBody>
              <a:bodyPr wrap="square" rtlCol="0">
                <a:spAutoFit/>
              </a:bodyPr>
              <a:lstStyle/>
              <a:p>
                <a:pPr algn="ctr"/>
                <a14:m>
                  <m:oMath xmlns:m="http://schemas.openxmlformats.org/officeDocument/2006/math">
                    <m:sSup>
                      <m:sSup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ctrlPr>
                      </m:sSup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m:t>
                        </m:r>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𝑇</m:t>
                        </m:r>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+1)</m:t>
                        </m:r>
                      </m:e>
                      <m:sup>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sym typeface="Arial" panose="020B0604020202090204" pitchFamily="34" charset="0"/>
                          </a:rPr>
                          <m:t>𝑡h</m:t>
                        </m:r>
                      </m:sup>
                    </m:sSup>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rPr>
                  <a:t>sub-window</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90204" pitchFamily="34" charset="0"/>
                </a:endParaRPr>
              </a:p>
            </p:txBody>
          </p:sp>
        </mc:Choice>
        <mc:Fallback xmlns="">
          <p:sp>
            <p:nvSpPr>
              <p:cNvPr id="7" name="文本框 6">
                <a:extLst>
                  <a:ext uri="{FF2B5EF4-FFF2-40B4-BE49-F238E27FC236}">
                    <a16:creationId xmlns:a16="http://schemas.microsoft.com/office/drawing/2014/main" id="{0397DFD9-8E9C-720B-8E96-32CBCDC954EF}"/>
                  </a:ext>
                </a:extLst>
              </p:cNvPr>
              <p:cNvSpPr txBox="1">
                <a:spLocks noRot="1" noChangeAspect="1" noMove="1" noResize="1" noEditPoints="1" noAdjustHandles="1" noChangeArrowheads="1" noChangeShapeType="1" noTextEdit="1"/>
              </p:cNvSpPr>
              <p:nvPr/>
            </p:nvSpPr>
            <p:spPr>
              <a:xfrm>
                <a:off x="3259137" y="6128880"/>
                <a:ext cx="2703721" cy="405624"/>
              </a:xfrm>
              <a:prstGeom prst="rect">
                <a:avLst/>
              </a:prstGeom>
              <a:blipFill>
                <a:blip r:embed="rId5"/>
                <a:stretch>
                  <a:fillRect t="-5970" b="-25373"/>
                </a:stretch>
              </a:blipFill>
            </p:spPr>
            <p:txBody>
              <a:bodyPr/>
              <a:lstStyle/>
              <a:p>
                <a:r>
                  <a:rPr lang="zh-CN" altLang="en-US">
                    <a:noFill/>
                  </a:rPr>
                  <a:t> </a:t>
                </a:r>
              </a:p>
            </p:txBody>
          </p:sp>
        </mc:Fallback>
      </mc:AlternateContent>
      <p:cxnSp>
        <p:nvCxnSpPr>
          <p:cNvPr id="8" name="直接箭头连接符 7">
            <a:extLst>
              <a:ext uri="{FF2B5EF4-FFF2-40B4-BE49-F238E27FC236}">
                <a16:creationId xmlns:a16="http://schemas.microsoft.com/office/drawing/2014/main" id="{DA0181CD-96B4-6056-FB50-019231067672}"/>
              </a:ext>
            </a:extLst>
          </p:cNvPr>
          <p:cNvCxnSpPr>
            <a:cxnSpLocks/>
            <a:endCxn id="7" idx="0"/>
          </p:cNvCxnSpPr>
          <p:nvPr/>
        </p:nvCxnSpPr>
        <p:spPr>
          <a:xfrm>
            <a:off x="4436101" y="5756276"/>
            <a:ext cx="174897" cy="3726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26EB57A-3029-4CA9-A654-6C437474A6B3}"/>
                  </a:ext>
                </a:extLst>
              </p:cNvPr>
              <p:cNvSpPr txBox="1"/>
              <p:nvPr/>
            </p:nvSpPr>
            <p:spPr>
              <a:xfrm>
                <a:off x="7452331" y="932266"/>
                <a:ext cx="2959100" cy="40562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𝑓𝑟𝑒𝑞𝑢𝑒𝑛𝑐𝑦</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m:t>
                      </m:r>
                      <m:r>
                        <a:rPr lang="en-US" altLang="zh-CN" sz="2000" b="0" i="1" smtClean="0">
                          <a:latin typeface="Cambria Math" panose="02040503050406030204" pitchFamily="18" charset="0"/>
                          <a:ea typeface="微软雅黑" panose="020B0503020204020204" pitchFamily="34" charset="-122"/>
                          <a:cs typeface="+mn-ea"/>
                          <a:sym typeface="Arial" panose="020B0604020202090204" pitchFamily="34" charset="0"/>
                        </a:rPr>
                        <m:t>𝑎</m:t>
                      </m:r>
                      <m: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t>×</m:t>
                      </m:r>
                      <m:sSup>
                        <m:sSupPr>
                          <m:ctrlP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ctrlPr>
                        </m:sSupPr>
                        <m:e>
                          <m: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t>𝑐</m:t>
                          </m:r>
                        </m:e>
                        <m:sup>
                          <m:r>
                            <a:rPr lang="en-US" altLang="zh-CN" sz="2000" b="0" i="1" smtClean="0">
                              <a:latin typeface="Cambria Math" panose="02040503050406030204" pitchFamily="18" charset="0"/>
                              <a:ea typeface="Cambria Math" panose="02040503050406030204" pitchFamily="18" charset="0"/>
                              <a:cs typeface="+mn-ea"/>
                              <a:sym typeface="Arial" panose="020B0604020202090204" pitchFamily="34" charset="0"/>
                            </a:rPr>
                            <m:t>𝑏</m:t>
                          </m:r>
                        </m:sup>
                      </m:sSup>
                    </m:oMath>
                  </m:oMathPara>
                </a14:m>
                <a:endParaRPr lang="zh-CN" altLang="en-US" sz="2000" dirty="0">
                  <a:latin typeface="Arial" panose="020B0604020202090204" pitchFamily="34" charset="0"/>
                  <a:ea typeface="微软雅黑" panose="020B0503020204020204" pitchFamily="34" charset="-122"/>
                  <a:cs typeface="+mn-ea"/>
                  <a:sym typeface="Arial" panose="020B0604020202090204" pitchFamily="34" charset="0"/>
                </a:endParaRPr>
              </a:p>
            </p:txBody>
          </p:sp>
        </mc:Choice>
        <mc:Fallback xmlns="">
          <p:sp>
            <p:nvSpPr>
              <p:cNvPr id="14" name="文本框 13">
                <a:extLst>
                  <a:ext uri="{FF2B5EF4-FFF2-40B4-BE49-F238E27FC236}">
                    <a16:creationId xmlns:a16="http://schemas.microsoft.com/office/drawing/2014/main" id="{426EB57A-3029-4CA9-A654-6C437474A6B3}"/>
                  </a:ext>
                </a:extLst>
              </p:cNvPr>
              <p:cNvSpPr txBox="1">
                <a:spLocks noRot="1" noChangeAspect="1" noMove="1" noResize="1" noEditPoints="1" noAdjustHandles="1" noChangeArrowheads="1" noChangeShapeType="1" noTextEdit="1"/>
              </p:cNvSpPr>
              <p:nvPr/>
            </p:nvSpPr>
            <p:spPr>
              <a:xfrm>
                <a:off x="7452331" y="932266"/>
                <a:ext cx="2959100" cy="405624"/>
              </a:xfrm>
              <a:prstGeom prst="rect">
                <a:avLst/>
              </a:prstGeom>
              <a:blipFill>
                <a:blip r:embed="rId6"/>
                <a:stretch>
                  <a:fillRect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19115080"/>
      </p:ext>
    </p:extLst>
  </p:cSld>
  <p:clrMapOvr>
    <a:masterClrMapping/>
  </p:clrMapOvr>
</p:sld>
</file>

<file path=ppt/theme/theme1.xml><?xml version="1.0" encoding="utf-8"?>
<a:theme xmlns:a="http://schemas.openxmlformats.org/drawingml/2006/main" name="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90204" pitchFamily="34" charset="0"/>
            <a:ea typeface="微软雅黑" panose="020B0503020204020204" pitchFamily="34" charset="-122"/>
            <a:cs typeface="+mn-ea"/>
            <a:sym typeface="Arial" panose="020B060402020209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90204" pitchFamily="34" charset="0"/>
            <a:ea typeface="微软雅黑" panose="020B0503020204020204" pitchFamily="34" charset="-122"/>
            <a:cs typeface="+mn-ea"/>
            <a:sym typeface="Arial" panose="020B060402020209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16821</TotalTime>
  <Words>4006</Words>
  <Application>Microsoft Office PowerPoint</Application>
  <PresentationFormat>宽屏</PresentationFormat>
  <Paragraphs>314</Paragraphs>
  <Slides>25</Slides>
  <Notes>24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25</vt:i4>
      </vt:variant>
    </vt:vector>
  </HeadingPairs>
  <TitlesOfParts>
    <vt:vector size="39" baseType="lpstr">
      <vt:lpstr>等线</vt:lpstr>
      <vt:lpstr>经典圆体简</vt:lpstr>
      <vt:lpstr>宋体</vt:lpstr>
      <vt:lpstr>微软雅黑</vt:lpstr>
      <vt:lpstr>微软雅黑</vt:lpstr>
      <vt:lpstr>Arial</vt:lpstr>
      <vt:lpstr>Calibri</vt:lpstr>
      <vt:lpstr>Cambria</vt:lpstr>
      <vt:lpstr>Cambria Math</vt:lpstr>
      <vt:lpstr>Segoe UI</vt:lpstr>
      <vt:lpstr>Segoe UI Light</vt:lpstr>
      <vt:lpstr>Times New Roman</vt:lpstr>
      <vt:lpstr>自定义设计方案</vt:lpstr>
      <vt:lpstr>1_自定义设计方案</vt:lpstr>
      <vt:lpstr>PowerPoint 演示文稿</vt:lpstr>
      <vt:lpstr>Background and Motivation</vt:lpstr>
      <vt:lpstr>Related Work</vt:lpstr>
      <vt:lpstr>Related Work: Sliding sketch (KDD’20)</vt:lpstr>
      <vt:lpstr>Insight</vt:lpstr>
      <vt:lpstr>MicroscopeSketch (MicroSketch)</vt:lpstr>
      <vt:lpstr>MicroscopeSketch (MicroSketch)</vt:lpstr>
      <vt:lpstr>MicroscopeSketch (MicroSketch)</vt:lpstr>
      <vt:lpstr>MicroscopeSketch (MicroSketch)</vt:lpstr>
      <vt:lpstr>MicroscopeSketch (MicroSketch)</vt:lpstr>
      <vt:lpstr>MicroscopeSketch (MicroSketch)</vt:lpstr>
      <vt:lpstr>MicroscopeSketch (MicroSketch)</vt:lpstr>
      <vt:lpstr>MicroscopeSketch (MicroSketch)</vt:lpstr>
      <vt:lpstr>Applications</vt:lpstr>
      <vt:lpstr>Experiments on Frequency Estimation</vt:lpstr>
      <vt:lpstr>Experiments on Frequency Estimation</vt:lpstr>
      <vt:lpstr>Experiments on Finding Top-k Frequent Items</vt:lpstr>
      <vt:lpstr>Experiments on Finding Top-k Heavy Changes</vt:lpstr>
      <vt:lpstr>Conclusion</vt:lpstr>
      <vt:lpstr>Q&amp;A</vt:lpstr>
      <vt:lpstr>Applications</vt:lpstr>
      <vt:lpstr>Applications</vt:lpstr>
      <vt:lpstr>Applications</vt:lpstr>
      <vt:lpstr>Applications</vt:lpstr>
      <vt:lpstr>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田 振宇</dc:creator>
  <cp:lastModifiedBy>吴 钰晗</cp:lastModifiedBy>
  <cp:revision>1319</cp:revision>
  <cp:lastPrinted>2019-07-01T05:23:48Z</cp:lastPrinted>
  <dcterms:created xsi:type="dcterms:W3CDTF">2019-06-29T15:10:52Z</dcterms:created>
  <dcterms:modified xsi:type="dcterms:W3CDTF">2023-08-08T23:45:59Z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2019-04-13T09:21:34.3521271Z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8ba33e4d-f70c-4f8a-80c4-7b79b430a7ab</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2052-1.2.1.1575</vt:lpwstr>
  </property>
</Properties>
</file>