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handoutMasters/handoutMaster1.xml" ContentType="application/vnd.openxmlformats-officedocument.presentationml.handoutMaster+xml"/>
  <Override PartName="/ppt/media/image3.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 id="2147483669" r:id="rId3"/>
    <p:sldMasterId id="2147483693" r:id="rId4"/>
    <p:sldMasterId id="2147483717" r:id="rId5"/>
  </p:sldMasterIdLst>
  <p:notesMasterIdLst>
    <p:notesMasterId r:id="rId7"/>
  </p:notesMasterIdLst>
  <p:handoutMasterIdLst>
    <p:handoutMasterId r:id="rId27"/>
  </p:handoutMasterIdLst>
  <p:sldIdLst>
    <p:sldId id="635" r:id="rId6"/>
    <p:sldId id="258" r:id="rId8"/>
    <p:sldId id="1737" r:id="rId9"/>
    <p:sldId id="1736" r:id="rId10"/>
    <p:sldId id="1734" r:id="rId11"/>
    <p:sldId id="1735" r:id="rId12"/>
    <p:sldId id="1729" r:id="rId13"/>
    <p:sldId id="1731" r:id="rId14"/>
    <p:sldId id="1732" r:id="rId15"/>
    <p:sldId id="1733" r:id="rId16"/>
    <p:sldId id="1738" r:id="rId17"/>
    <p:sldId id="1739" r:id="rId18"/>
    <p:sldId id="1740" r:id="rId19"/>
    <p:sldId id="1730" r:id="rId20"/>
    <p:sldId id="1741" r:id="rId21"/>
    <p:sldId id="1742" r:id="rId22"/>
    <p:sldId id="1743" r:id="rId23"/>
    <p:sldId id="1744" r:id="rId24"/>
    <p:sldId id="1746" r:id="rId25"/>
    <p:sldId id="1745" r:id="rId2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素材" id="{548E6020-DE2C-4A43-8C4A-E92BE1952416}">
          <p14:sldIdLst>
            <p14:sldId id="635"/>
            <p14:sldId id="258"/>
            <p14:sldId id="1737"/>
            <p14:sldId id="1736"/>
            <p14:sldId id="1734"/>
            <p14:sldId id="1735"/>
            <p14:sldId id="1729"/>
            <p14:sldId id="1731"/>
            <p14:sldId id="1732"/>
            <p14:sldId id="1733"/>
            <p14:sldId id="1738"/>
            <p14:sldId id="1739"/>
            <p14:sldId id="1740"/>
            <p14:sldId id="1730"/>
            <p14:sldId id="1741"/>
            <p14:sldId id="1742"/>
            <p14:sldId id="1743"/>
            <p14:sldId id="1744"/>
            <p14:sldId id="1746"/>
            <p14:sldId id="1745"/>
          </p14:sldIdLst>
        </p14:section>
      </p14:section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杨 伟洲" initials="杨" lastIdx="1" clrIdx="0"/>
  <p:cmAuthor id="2" name="Fish Zheng" initials="FZ" lastIdx="1" clrIdx="1"/>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E4FFD8"/>
    <a:srgbClr val="9A0001"/>
    <a:srgbClr val="BFBFBF"/>
    <a:srgbClr val="CEAB6E"/>
    <a:srgbClr val="A6A6A6"/>
    <a:srgbClr val="B1B1B1"/>
    <a:srgbClr val="063771"/>
    <a:srgbClr val="222A35"/>
    <a:srgbClr val="A23341"/>
    <a:srgbClr val="DCDCD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7134" autoAdjust="0"/>
    <p:restoredTop sz="96580" autoAdjust="0"/>
  </p:normalViewPr>
  <p:slideViewPr>
    <p:cSldViewPr snapToGrid="0">
      <p:cViewPr varScale="1">
        <p:scale>
          <a:sx n="61" d="100"/>
          <a:sy n="61" d="100"/>
        </p:scale>
        <p:origin x="102" y="582"/>
      </p:cViewPr>
      <p:guideLst/>
    </p:cSldViewPr>
  </p:slideViewPr>
  <p:outlineViewPr>
    <p:cViewPr>
      <p:scale>
        <a:sx n="33" d="100"/>
        <a:sy n="33" d="100"/>
      </p:scale>
      <p:origin x="0" y="0"/>
    </p:cViewPr>
  </p:outlineViewPr>
  <p:notesTextViewPr>
    <p:cViewPr>
      <p:scale>
        <a:sx n="75" d="100"/>
        <a:sy n="75" d="100"/>
      </p:scale>
      <p:origin x="0" y="0"/>
    </p:cViewPr>
  </p:notesTextViewPr>
  <p:sorterViewPr>
    <p:cViewPr>
      <p:scale>
        <a:sx n="66" d="100"/>
        <a:sy n="66" d="100"/>
      </p:scale>
      <p:origin x="0" y="-4118"/>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3.xml"/><Relationship Id="rId8" Type="http://schemas.openxmlformats.org/officeDocument/2006/relationships/slide" Target="slides/slide2.xml"/><Relationship Id="rId7" Type="http://schemas.openxmlformats.org/officeDocument/2006/relationships/notesMaster" Target="notesMasters/notesMaster1.xml"/><Relationship Id="rId6" Type="http://schemas.openxmlformats.org/officeDocument/2006/relationships/slide" Target="slides/slide1.xml"/><Relationship Id="rId5" Type="http://schemas.openxmlformats.org/officeDocument/2006/relationships/slideMaster" Target="slideMasters/slideMaster4.xml"/><Relationship Id="rId4" Type="http://schemas.openxmlformats.org/officeDocument/2006/relationships/slideMaster" Target="slideMasters/slideMaster3.xml"/><Relationship Id="rId31" Type="http://schemas.openxmlformats.org/officeDocument/2006/relationships/commentAuthors" Target="commentAuthors.xml"/><Relationship Id="rId30" Type="http://schemas.openxmlformats.org/officeDocument/2006/relationships/tableStyles" Target="tableStyles.xml"/><Relationship Id="rId3" Type="http://schemas.openxmlformats.org/officeDocument/2006/relationships/slideMaster" Target="slideMasters/slideMaster2.xml"/><Relationship Id="rId29" Type="http://schemas.openxmlformats.org/officeDocument/2006/relationships/viewProps" Target="viewProps.xml"/><Relationship Id="rId28" Type="http://schemas.openxmlformats.org/officeDocument/2006/relationships/presProps" Target="presProps.xml"/><Relationship Id="rId27" Type="http://schemas.openxmlformats.org/officeDocument/2006/relationships/handoutMaster" Target="handoutMasters/handoutMaster1.xml"/><Relationship Id="rId26" Type="http://schemas.openxmlformats.org/officeDocument/2006/relationships/slide" Target="slides/slide20.xml"/><Relationship Id="rId25" Type="http://schemas.openxmlformats.org/officeDocument/2006/relationships/slide" Target="slides/slide19.xml"/><Relationship Id="rId24" Type="http://schemas.openxmlformats.org/officeDocument/2006/relationships/slide" Target="slides/slide18.xml"/><Relationship Id="rId23" Type="http://schemas.openxmlformats.org/officeDocument/2006/relationships/slide" Target="slides/slide17.xml"/><Relationship Id="rId22" Type="http://schemas.openxmlformats.org/officeDocument/2006/relationships/slide" Target="slides/slide16.xml"/><Relationship Id="rId21" Type="http://schemas.openxmlformats.org/officeDocument/2006/relationships/slide" Target="slides/slide15.xml"/><Relationship Id="rId20" Type="http://schemas.openxmlformats.org/officeDocument/2006/relationships/slide" Target="slides/slide14.xml"/><Relationship Id="rId2" Type="http://schemas.openxmlformats.org/officeDocument/2006/relationships/theme" Target="theme/theme1.xml"/><Relationship Id="rId19" Type="http://schemas.openxmlformats.org/officeDocument/2006/relationships/slide" Target="slides/slide13.xml"/><Relationship Id="rId18" Type="http://schemas.openxmlformats.org/officeDocument/2006/relationships/slide" Target="slides/slide12.xml"/><Relationship Id="rId17" Type="http://schemas.openxmlformats.org/officeDocument/2006/relationships/slide" Target="slides/slide11.xml"/><Relationship Id="rId16" Type="http://schemas.openxmlformats.org/officeDocument/2006/relationships/slide" Target="slides/slide10.xml"/><Relationship Id="rId15" Type="http://schemas.openxmlformats.org/officeDocument/2006/relationships/slide" Target="slides/slide9.xml"/><Relationship Id="rId14" Type="http://schemas.openxmlformats.org/officeDocument/2006/relationships/slide" Target="slides/slide8.xml"/><Relationship Id="rId13" Type="http://schemas.openxmlformats.org/officeDocument/2006/relationships/slide" Target="slides/slide7.xml"/><Relationship Id="rId12" Type="http://schemas.openxmlformats.org/officeDocument/2006/relationships/slide" Target="slides/slide6.xml"/><Relationship Id="rId11" Type="http://schemas.openxmlformats.org/officeDocument/2006/relationships/slide" Target="slides/slide5.xml"/><Relationship Id="rId10" Type="http://schemas.openxmlformats.org/officeDocument/2006/relationships/slide" Target="slides/slide4.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96C064A-D61B-4B21-B757-51A9B82445B8}" type="datetimeFigureOut">
              <a:rPr lang="en-US" smtClean="0"/>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0305E07-67EA-4042-A3F6-853A8AD8D209}" type="slidenum">
              <a:rPr lang="en-US" smtClean="0"/>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A399999-22BB-4EB1-820B-6F546983B52B}"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2A75D99-2AE7-49F1-BB03-59E2BF5579C1}"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Good morning, esteemed colleagues and fellow researchers. It is an honor to be here today to share my work with such a distinguished audience.</a:t>
            </a:r>
            <a:r>
              <a:rPr lang="en-US" altLang="zh-CN"/>
              <a:t> I am Siyuan Dong from Peking University and my paper is called M4: A Framework for Per-Flow Quantile Estimation.</a:t>
            </a:r>
            <a:endParaRPr lang="en-US" spc="20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Next, let’s talk about SUM. </a:t>
            </a:r>
            <a:r>
              <a:rPr lang="en-US" altLang="zh-CN">
                <a:sym typeface="+mn-ea"/>
              </a:rPr>
              <a:t>SUM is an operation we do across different layers.</a:t>
            </a:r>
            <a:endParaRPr lang="en-US" altLang="zh-CN"/>
          </a:p>
          <a:p>
            <a:endParaRPr lang="en-US" altLang="zh-CN"/>
          </a:p>
          <a:p>
            <a:r>
              <a:rPr lang="en-US" altLang="zh-CN"/>
              <a:t>To address data skew, we need to categorize flows based on their size and tailor treatment accordingly.  We uses multiple layers to segment every flow into multiple parts and tailor the treatment in each layer. You can see flow B is segmented to part (1) and part (2). So part (2) of flow B can enjoy the high accuracy and large capacity. Next, we need to aggregate the segments to generate the full distribution. Because the distribution in different layers corresponds to disjoint parts of a flow, we should sum up the frequemcy at each value point to get the overall distribution information. For example, to query for flow B, we use the SUM technique on layer one and layer two to restore the real distribution.</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As I mentioned before, we need to guarantee that M4 can be applied to all single-flow quantile estimation algorithms. This procedure is composed of three steps. </a:t>
            </a:r>
            <a:endParaRPr lang="en-US" altLang="zh-CN"/>
          </a:p>
          <a:p>
            <a:endParaRPr lang="en-US" altLang="zh-CN"/>
          </a:p>
          <a:p>
            <a:r>
              <a:rPr lang="en-US" altLang="zh-CN"/>
              <a:t>First, From META to Histogram.</a:t>
            </a:r>
            <a:endParaRPr lang="en-US" altLang="zh-CN"/>
          </a:p>
          <a:p>
            <a:endParaRPr lang="en-US" altLang="zh-CN"/>
          </a:p>
          <a:p>
            <a:r>
              <a:rPr lang="en-US" altLang="zh-CN"/>
              <a:t>One thing we know for sure is that, as long as a single-flow algorithm outputs a distribution, we can express this distribution in the form of histogram. Those are three examples of how we express the output of DDSketch, t-digest and ReqSketch in Histogram.</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Next, segment alighment.</a:t>
            </a:r>
            <a:endParaRPr lang="en-US" altLang="zh-CN"/>
          </a:p>
          <a:p>
            <a:endParaRPr lang="en-US" altLang="zh-CN"/>
          </a:p>
          <a:p>
            <a:r>
              <a:rPr lang="en-US" altLang="zh-CN"/>
              <a:t>Suppose we have two histograms H1 and H2, we have to align the segments of them before we can compare or add up the frequency in every segment. We use the union set of the segment boundary as the new set of segment boundary. We scatter the frequency recorded in the original segments to the new segments following a uniform distribution. So we get H1 prime and H2 prime.</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The third step is the MINIMUM or SUM operation on aligned Historams.</a:t>
            </a:r>
            <a:endParaRPr lang="en-US" altLang="zh-CN"/>
          </a:p>
          <a:p>
            <a:endParaRPr lang="en-US" altLang="zh-CN"/>
          </a:p>
          <a:p>
            <a:r>
              <a:rPr lang="en-US" altLang="zh-CN"/>
              <a:t>Now we have two aligned histograms. If they are from the same level, we need to do the MINIMUM operation on them, which means we select the minimum frequency in each segment. </a:t>
            </a:r>
            <a:r>
              <a:rPr lang="en-US" altLang="zh-CN">
                <a:sym typeface="+mn-ea"/>
              </a:rPr>
              <a:t>If they are from different levels, we need to do the SUM operation on them, which means we add up frequency in each segment.</a:t>
            </a:r>
            <a:endParaRPr lang="en-US" altLang="zh-CN">
              <a:sym typeface="+mn-ea"/>
            </a:endParaRPr>
          </a:p>
          <a:p>
            <a:endParaRPr lang="en-US" altLang="zh-CN"/>
          </a:p>
          <a:p>
            <a:r>
              <a:rPr lang="en-US" altLang="zh-CN"/>
              <a:t>That is the main idea of our algorithm.</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Part 4, evaluation.</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The metric we use to test accuracy is Average Logarithm Error. We take the logarithm of the real quantile and estimated quantile and calculate the average of their difference. To test throughtput, </a:t>
            </a:r>
            <a:r>
              <a:rPr lang="en-US" altLang="zh-CN" dirty="0">
                <a:sym typeface="Arial" panose="020B0604020202020204" pitchFamily="34" charset="0"/>
              </a:rPr>
              <a:t>We use million operations per second (Mops) to measure the throughput. An operation means inserting an item or querying a flow.</a:t>
            </a:r>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We designed two comparison algorithms. They are both derivatives of hash tables that employ single-flow algorithms to do per-flow job. The straw-man solution has three hash tables, we try to insert the new items into them in order. If all the three buckets are occupied by other flows, we discard the item. The cuckoo filter has two hash tables. If a hash collision happens, the item got replaced will try to find another bucket in the other table.</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We conducted experiments with METAs being DDSketch, t-digest and ReqSketch on different datasets. We can see that in every setting, our algorithm, which is represented by the black line, has the lowest error, while the straw-man solution has the highest error.</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We also test the throughput of insertion and query. Our throughput is higher than cuckoo filter and slightly lower than Straw-man.</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Let’s start with background and motivation.</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lvl="1"/>
            <a:r>
              <a:rPr lang="en-US" altLang="zh-CN"/>
              <a:t>This study focuses on quantile estimation, which </a:t>
            </a:r>
            <a:r>
              <a:rPr lang="en-US" altLang="zh-CN" dirty="0">
                <a:sym typeface="Arial" panose="020B0604020202020204" pitchFamily="34" charset="0"/>
              </a:rPr>
              <a:t>is an important task in data stream monitoring. For example, the quantile estimation for latency and packet interval can give information of network status. </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r>
              <a:rPr lang="en-US" altLang="zh-CN" dirty="0">
                <a:sym typeface="Arial" panose="020B0604020202020204" pitchFamily="34" charset="0"/>
              </a:rPr>
              <a:t>However, prior work mostly focus on single-flow quantile estimation. Single-flow algorithms are unable to discern among different flows.</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r>
              <a:rPr lang="en-US" altLang="zh-CN" dirty="0">
                <a:sym typeface="Arial" panose="020B0604020202020204" pitchFamily="34" charset="0"/>
              </a:rPr>
              <a:t>Per-flow quantile estimation is of wide practical usage. </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r>
              <a:rPr lang="en-US" altLang="zh-CN" dirty="0">
                <a:sym typeface="Arial" panose="020B0604020202020204" pitchFamily="34" charset="0"/>
              </a:rPr>
              <a:t>For example, improving the quality of service (QoS) for online app users. In this scenario, a flow refers to a user using a service. The </a:t>
            </a:r>
            <a:r>
              <a:rPr lang="en-US" altLang="zh-CN" dirty="0">
                <a:sym typeface="Arial" panose="020B0604020202020204" pitchFamily="34" charset="0"/>
              </a:rPr>
              <a:t>challenge for network managers in maintaining optimal Quality of Service lies in the ability to precisely identify latency issues at a per-user granularity.</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r>
              <a:rPr lang="en-US" altLang="zh-CN" dirty="0">
                <a:sym typeface="Arial" panose="020B0604020202020204" pitchFamily="34" charset="0"/>
              </a:rPr>
              <a:t>Second, Network anomaly detection. In this scenario, a flow refers to packets going through a network link with the same source IP and destination IP. Traditional single-flow quantile estimation approaches aggregate data across all flows, which can dilute </a:t>
            </a:r>
            <a:r>
              <a:rPr lang="en-US" altLang="zh-CN" dirty="0">
                <a:sym typeface="Arial" panose="020B0604020202020204" pitchFamily="34" charset="0"/>
              </a:rPr>
              <a:t>the impact of anomalies present in a small subset of flows.</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r>
              <a:rPr lang="en-US" altLang="zh-CN" dirty="0">
                <a:sym typeface="Arial" panose="020B0604020202020204" pitchFamily="34" charset="0"/>
              </a:rPr>
              <a:t>Third, Cache performance optimization. In this scenario, a flow refers to</a:t>
            </a:r>
            <a:r>
              <a:rPr lang="en-US" altLang="zh-CN" dirty="0">
                <a:sym typeface="Arial" panose="020B0604020202020204" pitchFamily="34" charset="0"/>
              </a:rPr>
              <a:t> a distinct user or a specific service. A core challenge in this domain is the diverse latency requirements</a:t>
            </a:r>
            <a:endParaRPr lang="en-US" altLang="zh-CN" dirty="0">
              <a:sym typeface="Arial" panose="020B0604020202020204" pitchFamily="34" charset="0"/>
            </a:endParaRPr>
          </a:p>
          <a:p>
            <a:pPr marL="0" lvl="1"/>
            <a:r>
              <a:rPr lang="en-US" altLang="zh-CN" dirty="0">
                <a:sym typeface="Arial" panose="020B0604020202020204" pitchFamily="34" charset="0"/>
              </a:rPr>
              <a:t>and usage patterns across different flows.</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r>
              <a:rPr lang="en-US" altLang="zh-CN" dirty="0">
                <a:sym typeface="Arial" panose="020B0604020202020204" pitchFamily="34" charset="0"/>
              </a:rPr>
              <a:t>There are two challenges when addressing such a problem: </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r>
              <a:rPr lang="en-US" altLang="zh-CN" dirty="0">
                <a:sym typeface="Arial" panose="020B0604020202020204" pitchFamily="34" charset="0"/>
              </a:rPr>
              <a:t>First, </a:t>
            </a:r>
            <a:r>
              <a:rPr lang="en-US" altLang="zh-CN" dirty="0">
                <a:sym typeface="Arial" panose="020B0604020202020204" pitchFamily="34" charset="0"/>
              </a:rPr>
              <a:t>Scalability. A data stream is composed of  thousands or millions of </a:t>
            </a:r>
            <a:r>
              <a:rPr lang="en-US" altLang="zh-CN" dirty="0">
                <a:sym typeface="Arial" panose="020B0604020202020204" pitchFamily="34" charset="0"/>
              </a:rPr>
              <a:t>flows. The framework must efficiently manage resources to maintain high throughput and accuracy across all flows.</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r>
              <a:rPr lang="en-US" altLang="zh-CN" dirty="0">
                <a:sym typeface="Arial" panose="020B0604020202020204" pitchFamily="34" charset="0"/>
              </a:rPr>
              <a:t>Second, </a:t>
            </a:r>
            <a:r>
              <a:rPr lang="en-US" altLang="zh-CN" dirty="0">
                <a:sym typeface="Arial" panose="020B0604020202020204" pitchFamily="34" charset="0"/>
              </a:rPr>
              <a:t>Data Skew and Flow Variability. some flows may be more active or larger than others, leading </a:t>
            </a:r>
            <a:r>
              <a:rPr lang="en-US" altLang="zh-CN" dirty="0">
                <a:sym typeface="Arial" panose="020B0604020202020204" pitchFamily="34" charset="0"/>
              </a:rPr>
              <a:t>to data skew. The framework needs to handle such variability.</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marL="0" lvl="1"/>
            <a:endParaRPr lang="en-US" altLang="zh-CN" dirty="0">
              <a:sym typeface="Arial" panose="020B0604020202020204" pitchFamily="34" charset="0"/>
            </a:endParaRPr>
          </a:p>
          <a:p>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lvl="1"/>
            <a:r>
              <a:rPr lang="en-US" altLang="zh-CN" dirty="0">
                <a:sym typeface="Arial" panose="020B0604020202020204" pitchFamily="34" charset="0"/>
              </a:rPr>
              <a:t>To address the above problem, w</a:t>
            </a:r>
            <a:r>
              <a:rPr lang="en-US" altLang="zh-CN" dirty="0">
                <a:sym typeface="Arial" panose="020B0604020202020204" pitchFamily="34" charset="0"/>
              </a:rPr>
              <a:t>e can choose to design a brand new algorithm tailored for per-flow estimation, or we can design a versatile framework capable of enabling existing single-flow algorithms to handle per-flow queries.</a:t>
            </a:r>
            <a:endParaRPr lang="en-US" altLang="zh-CN" dirty="0">
              <a:sym typeface="Arial" panose="020B0604020202020204" pitchFamily="34" charset="0"/>
            </a:endParaRPr>
          </a:p>
          <a:p>
            <a:pPr lvl="1"/>
            <a:endParaRPr lang="en-US" altLang="zh-CN" dirty="0">
              <a:sym typeface="Arial" panose="020B0604020202020204" pitchFamily="34" charset="0"/>
            </a:endParaRPr>
          </a:p>
          <a:p>
            <a:pPr lvl="1"/>
            <a:r>
              <a:rPr lang="en-US" altLang="zh-CN" dirty="0">
                <a:sym typeface="Arial" panose="020B0604020202020204" pitchFamily="34" charset="0"/>
              </a:rPr>
              <a:t>We advocate for the latter, because it is more adaptable and scalable. Different application scenarios prioritize different aspects of algorithms, such as high throughput, high accuracy, or low memory overhead. By developing a framework, we can create a reusable solution that preserves the unique strengths of existing single-flow algorithms and use them to accomplish per-flow estimation in different scenarios.</a:t>
            </a:r>
            <a:endParaRPr lang="en-US" altLang="zh-CN" dirty="0">
              <a:sym typeface="Arial" panose="020B0604020202020204" pitchFamily="34" charset="0"/>
            </a:endParaRPr>
          </a:p>
          <a:p>
            <a:pPr lvl="1"/>
            <a:endParaRPr lang="en-US" altLang="zh-CN" dirty="0">
              <a:sym typeface="Arial" panose="020B0604020202020204" pitchFamily="34" charset="0"/>
            </a:endParaRPr>
          </a:p>
          <a:p>
            <a:pPr lvl="1"/>
            <a:r>
              <a:rPr lang="en-US" altLang="zh-CN" dirty="0">
                <a:sym typeface="Arial" panose="020B0604020202020204" pitchFamily="34" charset="0"/>
              </a:rPr>
              <a:t>It raises a new problem. How to guarantee Algorithmic Compatibility? Different single-flow algorithms may have unique characteristics, optimizations, and assumptions. The framework must provide a flexible architecture that can adapt various single-flow algorithms to per-flow requirements without compromising their inherent advantages. We will get back to this matter latter in the presentation.</a:t>
            </a:r>
            <a:endParaRPr lang="en-US" altLang="zh-CN" dirty="0">
              <a:sym typeface="Arial" panose="020B0604020202020204" pitchFamily="34" charset="0"/>
            </a:endParaRPr>
          </a:p>
          <a:p>
            <a:pPr marL="0" lvl="1"/>
            <a:endParaRPr lang="en-US" altLang="zh-CN" dirty="0">
              <a:sym typeface="Arial" panose="020B0604020202020204" pitchFamily="34" charset="0"/>
            </a:endParaRPr>
          </a:p>
          <a:p>
            <a:pPr indent="457200"/>
            <a:r>
              <a:rPr lang="zh-CN" altLang="en-US"/>
              <a:t>For simplicity, we refer to the single-flow</a:t>
            </a:r>
            <a:r>
              <a:rPr lang="en-US" altLang="zh-CN"/>
              <a:t> </a:t>
            </a:r>
            <a:r>
              <a:rPr lang="zh-CN" altLang="en-US"/>
              <a:t>algorithm on which we employ </a:t>
            </a:r>
            <a:r>
              <a:rPr lang="en-US" altLang="zh-CN"/>
              <a:t>our framework</a:t>
            </a:r>
            <a:r>
              <a:rPr lang="zh-CN" altLang="en-US"/>
              <a:t> as META</a:t>
            </a:r>
            <a:r>
              <a:rPr lang="en-US" altLang="zh-CN"/>
              <a:t>. We choose three METAs, DDSketch, t-digest,</a:t>
            </a:r>
            <a:endParaRPr lang="en-US" altLang="zh-CN"/>
          </a:p>
          <a:p>
            <a:pPr indent="457200"/>
            <a:r>
              <a:rPr lang="en-US" altLang="zh-CN"/>
              <a:t>and ReqSketch. To represent a distribution, basically what we do is segmenting the whole range of value and count the number of items</a:t>
            </a:r>
            <a:endParaRPr lang="en-US" altLang="zh-CN"/>
          </a:p>
          <a:p>
            <a:pPr indent="457200"/>
            <a:r>
              <a:rPr lang="en-US" altLang="zh-CN"/>
              <a:t>falling in every segment. For DDSketch, segments are predefined, and we count the frequency in every segment. For t-digest, segments are adjusting, and we</a:t>
            </a:r>
            <a:endParaRPr lang="en-US" altLang="zh-CN"/>
          </a:p>
          <a:p>
            <a:pPr indent="457200"/>
            <a:r>
              <a:rPr lang="en-US" altLang="zh-CN"/>
              <a:t>count the frequency</a:t>
            </a:r>
            <a:r>
              <a:rPr lang="en-US" altLang="zh-CN">
                <a:sym typeface="+mn-ea"/>
              </a:rPr>
              <a:t> in every segment</a:t>
            </a:r>
            <a:r>
              <a:rPr lang="en-US" altLang="zh-CN"/>
              <a:t>. For ReqSketch, segments are adjusting, we count frequency using predefined units of weight.</a:t>
            </a:r>
            <a:endParaRPr lang="zh-CN" altLang="en-US"/>
          </a:p>
          <a:p>
            <a:pPr indent="457200"/>
            <a:endParaRPr lang="zh-CN" altLang="en-US"/>
          </a:p>
          <a:p>
            <a:pPr indent="457200"/>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Next, some prerequisites.</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A data stream is a sequence of items of key-value pair. For example, a3, a2, b5, d1, a4. </a:t>
            </a:r>
            <a:r>
              <a:rPr lang="en-US" altLang="zh-CN">
                <a:sym typeface="+mn-ea"/>
              </a:rPr>
              <a:t>The value is the metric that needs processing.</a:t>
            </a:r>
            <a:endParaRPr lang="en-US" altLang="zh-CN"/>
          </a:p>
          <a:p>
            <a:endParaRPr lang="en-US" altLang="zh-CN"/>
          </a:p>
          <a:p>
            <a:r>
              <a:rPr lang="en-US" altLang="zh-CN"/>
              <a:t>Items sharing the same key compose a flow. The shared key serves as the flow ID.</a:t>
            </a:r>
            <a:endParaRPr lang="en-US" altLang="zh-CN"/>
          </a:p>
          <a:p>
            <a:endParaRPr lang="zh-CN" altLang="en-US"/>
          </a:p>
          <a:p>
            <a:r>
              <a:rPr lang="en-US" altLang="zh-CN"/>
              <a:t>Given a multiset S with x(i-1) not greater than xi, and a percentage p, the p-quantile of S is x_[p(n-1)+1]</a:t>
            </a:r>
            <a:endParaRPr lang="en-US" altLang="zh-CN"/>
          </a:p>
          <a:p>
            <a:endParaRPr lang="en-US" altLang="zh-CN"/>
          </a:p>
          <a:p>
            <a:r>
              <a:rPr lang="en-US" altLang="zh-CN"/>
              <a:t>A single-flow quantile estimation is getting the p-quantile of value from the whole data stream</a:t>
            </a:r>
            <a:endParaRPr lang="en-US" altLang="zh-CN"/>
          </a:p>
          <a:p>
            <a:r>
              <a:rPr lang="en-US" altLang="zh-CN"/>
              <a:t>A Per-Flow quantile estimation can get the p-quantile of value with a certain key</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Next, let’s get into the design of M4</a:t>
            </a:r>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The data structure has multiple layers. Every layer is a hash table with several buckets. Each bucket contains a META to record a distribution.</a:t>
            </a:r>
            <a:endParaRPr lang="en-US" altLang="zh-CN"/>
          </a:p>
          <a:p>
            <a:endParaRPr lang="en-US" altLang="zh-CN"/>
          </a:p>
          <a:p>
            <a:pPr marL="0" lvl="1"/>
            <a:r>
              <a:rPr lang="en-US" altLang="zh-CN" dirty="0">
                <a:sym typeface="Arial" panose="020B0604020202020204" pitchFamily="34" charset="0"/>
              </a:rPr>
              <a:t>Buckets in higher layers have larger capacity and finer granularity. The insertion of a flow starts at the first layer, when buckets in lower layer overflows, we insert subsequent items to higher layers. We can see flow B is segmented to part (1) and part(2), because the capacity limit is reached at layer 1, so subsequent items are inserted to layer 2. </a:t>
            </a:r>
            <a:endParaRPr lang="en-US" altLang="zh-CN" dirty="0">
              <a:sym typeface="Arial" panose="020B0604020202020204" pitchFamily="34" charset="0"/>
            </a:endParaRPr>
          </a:p>
          <a:p>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The framework is called M4 because we have two techniques, MINIMUM and SUM. </a:t>
            </a:r>
            <a:endParaRPr lang="en-US" altLang="zh-CN"/>
          </a:p>
          <a:p>
            <a:endParaRPr lang="en-US" altLang="zh-CN"/>
          </a:p>
          <a:p>
            <a:r>
              <a:rPr lang="en-US" altLang="zh-CN">
                <a:sym typeface="+mn-ea"/>
              </a:rPr>
              <a:t>First let’s talk about MINIMUM. MINIMUM is an operation we do within every layer. </a:t>
            </a:r>
            <a:r>
              <a:rPr lang="en-US" altLang="zh-CN"/>
              <a:t>MINIMUM addressed hash collision without recording ID, achieving O(1) time complexity  for both insertion and query.</a:t>
            </a:r>
            <a:endParaRPr lang="en-US" altLang="zh-CN"/>
          </a:p>
          <a:p>
            <a:endParaRPr lang="en-US" altLang="zh-CN"/>
          </a:p>
          <a:p>
            <a:r>
              <a:rPr lang="en-US" altLang="zh-CN"/>
              <a:t>In every layer, a flow is mapped to multiple buckets for recording.</a:t>
            </a:r>
            <a:r>
              <a:rPr lang="en-US" altLang="zh-CN">
                <a:sym typeface="+mn-ea"/>
              </a:rPr>
              <a:t> We need to restore the real distribution from the multiple records. One thing we know that a hash collision can only increase the frequency at a value point, so choosing </a:t>
            </a:r>
            <a:r>
              <a:rPr lang="en-US" altLang="zh-CN" dirty="0">
                <a:sym typeface="Arial" panose="020B0604020202020204" pitchFamily="34" charset="0"/>
              </a:rPr>
              <a:t>the lowest frequency at every value point gives the most accurate result.  If </a:t>
            </a:r>
            <a:r>
              <a:rPr lang="en-US" altLang="zh-CN">
                <a:sym typeface="+mn-ea"/>
              </a:rPr>
              <a:t>META can give an error-free result, this technique can guarantee a unilateral error of over-estimation.</a:t>
            </a:r>
            <a:endParaRPr lang="en-US" altLang="zh-CN">
              <a:sym typeface="+mn-ea"/>
            </a:endParaRPr>
          </a:p>
          <a:p>
            <a:endParaRPr lang="en-US" altLang="zh-CN">
              <a:sym typeface="+mn-ea"/>
            </a:endParaRPr>
          </a:p>
          <a:p>
            <a:r>
              <a:rPr lang="en-US" altLang="zh-CN"/>
              <a:t> You can see flow A is mapped to bucket 1 and 2, flow B is mapped to bucket 2 and 3. So a hash collision happens at bucket 2. By choosing the lower frequency in bucket 1 and 2, we restore the real distribtion of flow A. </a:t>
            </a:r>
            <a:r>
              <a:rPr lang="en-US" altLang="zh-CN">
                <a:sym typeface="+mn-ea"/>
              </a:rPr>
              <a:t>By choosing the lower frequency in bucket 2 and 3, we restore the real distribtion of the part (1) of flow A. </a:t>
            </a:r>
            <a:endParaRPr lang="en-US" altLang="zh-CN"/>
          </a:p>
          <a:p>
            <a:endParaRPr lang="en-US" altLang="zh-CN"/>
          </a:p>
        </p:txBody>
      </p:sp>
      <p:sp>
        <p:nvSpPr>
          <p:cNvPr id="4" name="灯片编号占位符 3"/>
          <p:cNvSpPr>
            <a:spLocks noGrp="1"/>
          </p:cNvSpPr>
          <p:nvPr>
            <p:ph type="sldNum" sz="quarter" idx="5"/>
          </p:nvPr>
        </p:nvSpPr>
        <p:spPr/>
        <p:txBody>
          <a:bodyPr/>
          <a:lstStyle/>
          <a:p>
            <a:fld id="{C2A75D99-2AE7-49F1-BB03-59E2BF5579C1}"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12192000" cy="3357217"/>
          </a:xfrm>
          <a:prstGeom prst="rect">
            <a:avLst/>
          </a:prstGeom>
        </p:spPr>
      </p:pic>
      <p:sp>
        <p:nvSpPr>
          <p:cNvPr id="4" name="矩形 3"/>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5410200" y="2670375"/>
            <a:ext cx="13716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Microsoft YaHei" panose="020B0503020204020204" pitchFamily="34" charset="-122"/>
                <a:cs typeface="Microsoft YaHei"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北京大学学术答辩通用</a:t>
            </a:r>
            <a:r>
              <a:rPr lang="en-US" altLang="zh-CN"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PPT</a:t>
            </a:r>
            <a:r>
              <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模板</a:t>
            </a:r>
            <a:endPar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endParaRPr>
          </a:p>
        </p:txBody>
      </p:sp>
      <p:sp>
        <p:nvSpPr>
          <p:cNvPr id="41" name="文本占位符 37"/>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院系：</a:t>
            </a:r>
            <a:r>
              <a:rPr lang="en-US" altLang="zh-CN" dirty="0"/>
              <a:t>XXX</a:t>
            </a:r>
            <a:endParaRPr lang="zh-CN"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528706" y="867990"/>
            <a:ext cx="2433027"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fld>
            <a:r>
              <a:rPr lang="zh-CN" altLang="en-US" dirty="0"/>
              <a:t> </a:t>
            </a:r>
            <a:r>
              <a:rPr lang="en-US" altLang="zh-CN" dirty="0"/>
              <a:t>&gt;</a:t>
            </a:r>
            <a:endParaRPr lang="zh-CN" altLang="en-US" dirty="0"/>
          </a:p>
        </p:txBody>
      </p:sp>
      <p:sp>
        <p:nvSpPr>
          <p:cNvPr id="125"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71" name="文本框 70"/>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5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endParaRPr lang="zh-CN" altLang="en-US"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66" name="图片占位符 65"/>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endParaRPr lang="zh-CN" altLang="en-US"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endParaRPr lang="zh-CN" altLang="en-US" dirty="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3" name="图片占位符 2"/>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4" name="图片占位符 3"/>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5" name="图片占位符 4"/>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2546350" y="1186670"/>
            <a:ext cx="6170930" cy="2242330"/>
          </a:xfrm>
        </p:spPr>
        <p:txBody>
          <a:bodyPr/>
          <a:lstStyle/>
          <a:p>
            <a:endParaRPr lang="zh-CN" altLang="en-US"/>
          </a:p>
        </p:txBody>
      </p:sp>
      <p:sp>
        <p:nvSpPr>
          <p:cNvPr id="3" name="图片占位符 2"/>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8839200" y="1186670"/>
            <a:ext cx="2499360" cy="4767090"/>
          </a:xfrm>
          <a:prstGeom prst="rect">
            <a:avLst/>
          </a:prstGeom>
        </p:spPr>
        <p:txBody>
          <a:bodyPr/>
          <a:lstStyle/>
          <a:p>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sp>
        <p:nvSpPr>
          <p:cNvPr id="45" name="文本占位符 40"/>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6" name="文本占位符 40"/>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7" name="文本占位符 40"/>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9" name="文本占位符 40"/>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50" name="文本框 49"/>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2425132" y="3183822"/>
            <a:ext cx="1945700"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12192000" cy="3357217"/>
          </a:xfrm>
          <a:prstGeom prst="rect">
            <a:avLst/>
          </a:prstGeom>
        </p:spPr>
      </p:pic>
      <p:sp>
        <p:nvSpPr>
          <p:cNvPr id="4" name="矩形 3"/>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5410200" y="2670375"/>
            <a:ext cx="13716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Microsoft YaHei" panose="020B0503020204020204" pitchFamily="34" charset="-122"/>
                <a:cs typeface="Microsoft YaHei"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北京大学学术答辩通用</a:t>
            </a:r>
            <a:r>
              <a:rPr lang="en-US" altLang="zh-CN"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PPT</a:t>
            </a:r>
            <a:r>
              <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模板</a:t>
            </a:r>
            <a:endPar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endParaRPr>
          </a:p>
        </p:txBody>
      </p:sp>
      <p:sp>
        <p:nvSpPr>
          <p:cNvPr id="41" name="文本占位符 37"/>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院系：</a:t>
            </a:r>
            <a:r>
              <a:rPr lang="en-US" altLang="zh-CN" dirty="0"/>
              <a:t>XXX</a:t>
            </a:r>
            <a:endParaRPr lang="zh-CN" altLang="en-US" dirty="0"/>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sp>
        <p:nvSpPr>
          <p:cNvPr id="45" name="文本占位符 40"/>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6" name="文本占位符 40"/>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7" name="文本占位符 40"/>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9" name="文本占位符 40"/>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50" name="文本框 49"/>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2425132" y="3183822"/>
            <a:ext cx="1945700"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sp>
        <p:nvSpPr>
          <p:cNvPr id="71" name="矩形 70"/>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2425132" y="3183822"/>
            <a:ext cx="1945700"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grpSp>
        <p:nvGrpSpPr>
          <p:cNvPr id="11" name="组合 10"/>
          <p:cNvGrpSpPr/>
          <p:nvPr userDrawn="1"/>
        </p:nvGrpSpPr>
        <p:grpSpPr>
          <a:xfrm>
            <a:off x="2425132" y="3183822"/>
            <a:ext cx="1945700"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8" name="文本框 47"/>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cxnSp>
        <p:nvCxnSpPr>
          <p:cNvPr id="70" name="直接连接符 69"/>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20204"/>
                <a:ea typeface="Microsoft YaHei"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B0604020202020204"/>
                <a:ea typeface="Microsoft YaHei"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endParaRPr lang="zh-CN" altLang="en-US" dirty="0"/>
          </a:p>
        </p:txBody>
      </p:sp>
      <p:pic>
        <p:nvPicPr>
          <p:cNvPr id="128" name="图形 127"/>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p:cNvGrpSpPr/>
          <p:nvPr userDrawn="1"/>
        </p:nvGrpSpPr>
        <p:grpSpPr>
          <a:xfrm>
            <a:off x="1654090" y="1145460"/>
            <a:ext cx="1477533"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38" name="组合 137"/>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51" name="组合 150"/>
          <p:cNvGrpSpPr/>
          <p:nvPr userDrawn="1"/>
        </p:nvGrpSpPr>
        <p:grpSpPr>
          <a:xfrm>
            <a:off x="882188" y="613507"/>
            <a:ext cx="664422"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sp>
        <p:nvSpPr>
          <p:cNvPr id="5" name="矩形 4"/>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20204"/>
                <a:ea typeface="Microsoft YaHei" panose="020B0503020204020204" pitchFamily="34" charset="-122"/>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20204"/>
              <a:ea typeface="Microsoft YaHei" panose="020B0503020204020204" pitchFamily="34" charset="-122"/>
              <a:cs typeface="+mn-ea"/>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sp>
        <p:nvSpPr>
          <p:cNvPr id="63" name="椭圆 62"/>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64" name="组合 63"/>
          <p:cNvGrpSpPr/>
          <p:nvPr/>
        </p:nvGrpSpPr>
        <p:grpSpPr>
          <a:xfrm>
            <a:off x="5317814" y="741574"/>
            <a:ext cx="1614432"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
        <p:nvSpPr>
          <p:cNvPr id="147" name="标题 1"/>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20204"/>
                <a:ea typeface="Microsoft YaHei" panose="020B0503020204020204" pitchFamily="34" charset="-122"/>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endParaRPr lang="zh-CN" altLang="en-US" dirty="0"/>
          </a:p>
        </p:txBody>
      </p:sp>
      <p:sp>
        <p:nvSpPr>
          <p:cNvPr id="148" name="副标题 2"/>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20204"/>
                <a:ea typeface="Microsoft YaHei" panose="020B0503020204020204" pitchFamily="34" charset="-122"/>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endParaRPr lang="zh-CN" alt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fld>
            <a:r>
              <a:rPr lang="zh-CN" altLang="en-US" dirty="0"/>
              <a:t> </a:t>
            </a:r>
            <a:r>
              <a:rPr lang="en-US" altLang="zh-CN" dirty="0"/>
              <a:t>&gt;</a:t>
            </a:r>
            <a:endParaRPr lang="zh-CN" altLang="en-US" dirty="0"/>
          </a:p>
        </p:txBody>
      </p:sp>
      <p:cxnSp>
        <p:nvCxnSpPr>
          <p:cNvPr id="71" name="直接连接符 70"/>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sp>
        <p:nvSpPr>
          <p:cNvPr id="71" name="矩形 70"/>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2425132" y="3183822"/>
            <a:ext cx="1945700"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528706" y="867990"/>
            <a:ext cx="2433027"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fld>
            <a:r>
              <a:rPr lang="zh-CN" altLang="en-US" dirty="0"/>
              <a:t> </a:t>
            </a:r>
            <a:r>
              <a:rPr lang="en-US" altLang="zh-CN" dirty="0"/>
              <a:t>&gt;</a:t>
            </a:r>
            <a:endParaRPr lang="zh-CN" altLang="en-US" dirty="0"/>
          </a:p>
        </p:txBody>
      </p:sp>
      <p:sp>
        <p:nvSpPr>
          <p:cNvPr id="125"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71" name="文本框 70"/>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5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endParaRPr lang="zh-CN" altLang="en-US" dirty="0"/>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66" name="图片占位符 65"/>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endParaRPr lang="zh-CN" altLang="en-US" dirty="0"/>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endParaRPr lang="zh-CN" altLang="en-US" dirty="0"/>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3" name="图片占位符 2"/>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4" name="图片占位符 3"/>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5" name="图片占位符 4"/>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2546350" y="1186670"/>
            <a:ext cx="6170930" cy="2242330"/>
          </a:xfrm>
        </p:spPr>
        <p:txBody>
          <a:bodyPr/>
          <a:lstStyle/>
          <a:p>
            <a:endParaRPr lang="zh-CN" altLang="en-US"/>
          </a:p>
        </p:txBody>
      </p:sp>
      <p:sp>
        <p:nvSpPr>
          <p:cNvPr id="3" name="图片占位符 2"/>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8839200" y="1186670"/>
            <a:ext cx="2499360" cy="4767090"/>
          </a:xfrm>
          <a:prstGeom prst="rect">
            <a:avLst/>
          </a:prstGeom>
        </p:spPr>
        <p:txBody>
          <a:bodyPr/>
          <a:lstStyle/>
          <a:p>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grpSp>
        <p:nvGrpSpPr>
          <p:cNvPr id="11" name="组合 10"/>
          <p:cNvGrpSpPr/>
          <p:nvPr userDrawn="1"/>
        </p:nvGrpSpPr>
        <p:grpSpPr>
          <a:xfrm>
            <a:off x="2425132" y="3183822"/>
            <a:ext cx="1945700"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8" name="文本框 47"/>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transition spd="slow">
    <p:push dir="u"/>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9600" eaLnBrk="1" fontAlgn="auto" latinLnBrk="0" hangingPunct="1">
              <a:lnSpc>
                <a:spcPct val="100000"/>
              </a:lnSpc>
              <a:spcBef>
                <a:spcPts val="0"/>
              </a:spcBef>
              <a:spcAft>
                <a:spcPts val="0"/>
              </a:spcAft>
              <a:buClrTx/>
              <a:buSzTx/>
              <a:buFontTx/>
              <a:buNone/>
              <a:defRPr/>
            </a:pPr>
            <a:r>
              <a:rPr kumimoji="0" lang="zh-CN" altLang="en-US" sz="18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标注</a:t>
            </a:r>
            <a:endParaRPr kumimoji="0" lang="zh-CN" altLang="en-US" sz="18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96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使用说明 </a:t>
            </a: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声明</a:t>
            </a: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本</a:t>
            </a: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PPT</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9144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PPT</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模板，</a:t>
            </a:r>
            <a:r>
              <a:rPr kumimoji="0" lang="zh-CN" altLang="en-US" sz="1400" b="0" i="0" u="none" strike="noStrike" kern="1200" cap="none" spc="0" normalizeH="0" baseline="0" noProof="0">
                <a:ln>
                  <a:noFill/>
                </a:ln>
                <a:solidFill>
                  <a:prstClr val="white"/>
                </a:solidFill>
                <a:effectLst/>
                <a:uLnTx/>
                <a:uFillTx/>
                <a:latin typeface="+mn-lt"/>
                <a:ea typeface="Microsoft YaHei" panose="020B0503020204020204" pitchFamily="34" charset="-122"/>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a:t>
            </a:r>
            <a:r>
              <a:rPr kumimoji="0" lang="zh-CN" altLang="en-US" sz="1400" b="0" i="0" u="none" strike="noStrike" kern="1200" cap="none" spc="0" normalizeH="0" baseline="0" noProof="0">
                <a:ln>
                  <a:noFill/>
                </a:ln>
                <a:solidFill>
                  <a:prstClr val="white"/>
                </a:solidFill>
                <a:effectLst/>
                <a:uLnTx/>
                <a:uFillTx/>
                <a:latin typeface="+mn-lt"/>
                <a:ea typeface="Microsoft YaHei" panose="020B0503020204020204" pitchFamily="34" charset="-122"/>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OfficePLUS</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OfficePLUS</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拥有对本</a:t>
            </a: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PPT</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9600" eaLnBrk="1" fontAlgn="auto" latinLnBrk="0" hangingPunct="1">
              <a:lnSpc>
                <a:spcPct val="100000"/>
              </a:lnSpc>
              <a:spcBef>
                <a:spcPts val="0"/>
              </a:spcBef>
              <a:spcAft>
                <a:spcPts val="0"/>
              </a:spcAft>
              <a:buClrTx/>
              <a:buSzTx/>
              <a:buFontTx/>
              <a:buNone/>
              <a:defRPr/>
            </a:pPr>
            <a:r>
              <a:rPr kumimoji="1" lang="en-US" altLang="zh-CN" sz="1000" b="0" i="0" u="none" strike="noStrike" kern="0" cap="none" spc="0" normalizeH="0" baseline="0" noProof="0" dirty="0">
                <a:ln>
                  <a:noFill/>
                </a:ln>
                <a:solidFill>
                  <a:prstClr val="white"/>
                </a:solidFill>
                <a:effectLst/>
                <a:uLnTx/>
                <a:uFillTx/>
                <a:latin typeface="Segoe UI Light" panose="020B0502040204020203"/>
                <a:ea typeface="Microsoft YaHei" panose="020B0503020204020204" pitchFamily="34" charset="-122"/>
                <a:cs typeface="Segoe UI Light" panose="020B0502040204020203"/>
              </a:rPr>
              <a:t>OfficePLUS</a:t>
            </a:r>
            <a:endParaRPr kumimoji="0" lang="zh-CN" altLang="en-US" sz="1000" b="0" i="0" u="none" strike="noStrike" kern="0" cap="none" spc="0" normalizeH="0" baseline="0" noProof="0" dirty="0">
              <a:ln>
                <a:noFill/>
              </a:ln>
              <a:solidFill>
                <a:prstClr val="white"/>
              </a:solidFill>
              <a:effectLst/>
              <a:uLnTx/>
              <a:uFillTx/>
              <a:latin typeface="Segoe UI Light" panose="020B0502040204020203"/>
              <a:ea typeface="Microsoft YaHei" panose="020B0503020204020204" pitchFamily="34" charset="-122"/>
              <a:cs typeface="Segoe UI Light" panose="020B0502040204020203"/>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自定义版式">
    <p:bg>
      <p:bgPr>
        <a:solidFill>
          <a:schemeClr val="tx1"/>
        </a:solidFill>
        <a:effectLst/>
      </p:bgPr>
    </p:bg>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a:duotone>
              <a:schemeClr val="bg2">
                <a:shade val="45000"/>
                <a:satMod val="135000"/>
              </a:schemeClr>
              <a:prstClr val="white"/>
            </a:duotone>
          </a:blip>
          <a:srcRect r="27993"/>
          <a:stretch>
            <a:fillRect/>
          </a:stretch>
        </p:blipFill>
        <p:spPr>
          <a:xfrm>
            <a:off x="1" y="-5557"/>
            <a:ext cx="12192000" cy="6863557"/>
          </a:xfrm>
          <a:prstGeom prst="rect">
            <a:avLst/>
          </a:prstGeom>
        </p:spPr>
      </p:pic>
      <p:sp>
        <p:nvSpPr>
          <p:cNvPr id="4" name="矩形 3"/>
          <p:cNvSpPr/>
          <p:nvPr userDrawn="1"/>
        </p:nvSpPr>
        <p:spPr>
          <a:xfrm>
            <a:off x="-3"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DengXian" panose="02010600030101010101" pitchFamily="2" charset="-122"/>
              <a:cs typeface="+mn-cs"/>
            </a:endParaRPr>
          </a:p>
        </p:txBody>
      </p:sp>
      <p:sp>
        <p:nvSpPr>
          <p:cNvPr id="5" name="矩形 4"/>
          <p:cNvSpPr/>
          <p:nvPr userDrawn="1"/>
        </p:nvSpPr>
        <p:spPr>
          <a:xfrm rot="10800000">
            <a:off x="-1"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DengXian" panose="02010600030101010101" pitchFamily="2" charset="-122"/>
              <a:cs typeface="+mn-cs"/>
            </a:endParaRPr>
          </a:p>
        </p:txBody>
      </p:sp>
      <p:sp>
        <p:nvSpPr>
          <p:cNvPr id="6" name="矩形 5"/>
          <p:cNvSpPr/>
          <p:nvPr userDrawn="1"/>
        </p:nvSpPr>
        <p:spPr>
          <a:xfrm>
            <a:off x="-1" y="0"/>
            <a:ext cx="12192001" cy="6811864"/>
          </a:xfrm>
          <a:prstGeom prst="rect">
            <a:avLst/>
          </a:prstGeom>
          <a:solidFill>
            <a:srgbClr val="080304">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DengXian" panose="02010600030101010101" pitchFamily="2" charset="-122"/>
              <a:cs typeface="+mn-cs"/>
            </a:endParaRPr>
          </a:p>
        </p:txBody>
      </p:sp>
      <p:sp>
        <p:nvSpPr>
          <p:cNvPr id="7" name="文本框 6"/>
          <p:cNvSpPr txBox="1"/>
          <p:nvPr userDrawn="1"/>
        </p:nvSpPr>
        <p:spPr>
          <a:xfrm>
            <a:off x="4760680" y="564634"/>
            <a:ext cx="2670634" cy="369332"/>
          </a:xfrm>
          <a:prstGeom prst="rect">
            <a:avLst/>
          </a:prstGeom>
          <a:noFill/>
        </p:spPr>
        <p:txBody>
          <a:bodyPr wrap="square" rtlCol="0">
            <a:spAutoFit/>
          </a:bodyPr>
          <a:lstStyle>
            <a:defPPr>
              <a:defRPr lang="en-US"/>
            </a:defPPr>
            <a:lvl1pPr algn="dist">
              <a:defRPr sz="1600">
                <a:solidFill>
                  <a:schemeClr val="bg1"/>
                </a:solidFill>
                <a:latin typeface="+mj-ea"/>
                <a:ea typeface="+mj-ea"/>
              </a:defRPr>
            </a:lvl1p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本</a:t>
            </a:r>
            <a:r>
              <a:rPr kumimoji="0" lang="en-US" altLang="zh-CN" sz="18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PPT</a:t>
            </a:r>
            <a:r>
              <a:rPr kumimoji="0" lang="zh-CN" altLang="en-US" sz="18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模板正参与</a:t>
            </a:r>
            <a:endParaRPr kumimoji="0" lang="en-US" sz="18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p:txBody>
      </p:sp>
      <p:sp>
        <p:nvSpPr>
          <p:cNvPr id="8" name="矩形 7"/>
          <p:cNvSpPr/>
          <p:nvPr userDrawn="1"/>
        </p:nvSpPr>
        <p:spPr>
          <a:xfrm>
            <a:off x="3602350" y="2482543"/>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2400" b="1" i="0" u="none" strike="noStrike" kern="1200" cap="none" spc="0" normalizeH="0" baseline="0" noProof="0">
              <a:ln>
                <a:noFill/>
              </a:ln>
              <a:solidFill>
                <a:srgbClr val="0E5177"/>
              </a:solidFill>
              <a:effectLst/>
              <a:uLnTx/>
              <a:uFillTx/>
              <a:latin typeface="Segoe UI" panose="020B0502040204020203"/>
              <a:ea typeface="Microsoft YaHei" panose="020B0503020204020204" pitchFamily="34" charset="-122"/>
              <a:cs typeface="+mn-cs"/>
            </a:endParaRPr>
          </a:p>
        </p:txBody>
      </p:sp>
      <p:sp>
        <p:nvSpPr>
          <p:cNvPr id="9" name="文本框 8"/>
          <p:cNvSpPr txBox="1"/>
          <p:nvPr userDrawn="1"/>
        </p:nvSpPr>
        <p:spPr>
          <a:xfrm>
            <a:off x="4049486" y="2517885"/>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 </a:t>
            </a:r>
            <a:r>
              <a:rPr kumimoji="0" lang="zh-CN" altLang="en-US"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第一届高校</a:t>
            </a:r>
            <a:r>
              <a:rPr kumimoji="0" lang="en-US" altLang="zh-CN"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PPT</a:t>
            </a:r>
            <a:r>
              <a:rPr kumimoji="0" lang="zh-CN" altLang="en-US"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模板设计大赛 </a:t>
            </a:r>
            <a:endParaRPr kumimoji="0" lang="en-US"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p:txBody>
      </p:sp>
      <p:sp>
        <p:nvSpPr>
          <p:cNvPr id="11" name="文本框 10"/>
          <p:cNvSpPr txBox="1"/>
          <p:nvPr userDrawn="1"/>
        </p:nvSpPr>
        <p:spPr>
          <a:xfrm>
            <a:off x="6133678" y="4824918"/>
            <a:ext cx="2545865" cy="106138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微信扫码</a:t>
            </a:r>
            <a:endParaRPr kumimoji="0" lang="en-US" altLang="zh-CN"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来聆听模板作者</a:t>
            </a:r>
            <a:endParaRPr kumimoji="0" lang="en-US" altLang="zh-CN"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设计灵感、制作思路</a:t>
            </a:r>
            <a:endParaRPr kumimoji="0" lang="en-US"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p:txBody>
      </p:sp>
      <p:pic>
        <p:nvPicPr>
          <p:cNvPr id="12" name="图片 11"/>
          <p:cNvPicPr>
            <a:picLocks noChangeAspect="1"/>
          </p:cNvPicPr>
          <p:nvPr userDrawn="1"/>
        </p:nvPicPr>
        <p:blipFill>
          <a:blip r:embed="rId3"/>
          <a:stretch>
            <a:fillRect/>
          </a:stretch>
        </p:blipFill>
        <p:spPr>
          <a:xfrm>
            <a:off x="-615419" y="3771974"/>
            <a:ext cx="13817069" cy="3996426"/>
          </a:xfrm>
          <a:prstGeom prst="rect">
            <a:avLst/>
          </a:prstGeom>
        </p:spPr>
      </p:pic>
      <p:pic>
        <p:nvPicPr>
          <p:cNvPr id="13" name="图片 12"/>
          <p:cNvPicPr>
            <a:picLocks noChangeAspect="1"/>
          </p:cNvPicPr>
          <p:nvPr userDrawn="1"/>
        </p:nvPicPr>
        <p:blipFill>
          <a:blip r:embed="rId4"/>
          <a:stretch>
            <a:fillRect/>
          </a:stretch>
        </p:blipFill>
        <p:spPr>
          <a:xfrm>
            <a:off x="1683657" y="716939"/>
            <a:ext cx="8824686" cy="1844708"/>
          </a:xfrm>
          <a:prstGeom prst="rect">
            <a:avLst/>
          </a:prstGeom>
        </p:spPr>
      </p:pic>
      <p:sp>
        <p:nvSpPr>
          <p:cNvPr id="14" name="文本框 13"/>
          <p:cNvSpPr txBox="1"/>
          <p:nvPr userDrawn="1"/>
        </p:nvSpPr>
        <p:spPr>
          <a:xfrm>
            <a:off x="3742050" y="2971888"/>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rPr>
              <a:t>PPT</a:t>
            </a:r>
            <a:endParaRPr kumimoji="0" lang="en-US"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endParaRPr>
          </a:p>
        </p:txBody>
      </p:sp>
      <p:sp>
        <p:nvSpPr>
          <p:cNvPr id="15" name="文本框 14"/>
          <p:cNvSpPr txBox="1"/>
          <p:nvPr userDrawn="1"/>
        </p:nvSpPr>
        <p:spPr>
          <a:xfrm>
            <a:off x="6079638" y="2971888"/>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endParaRPr>
          </a:p>
        </p:txBody>
      </p:sp>
      <p:sp>
        <p:nvSpPr>
          <p:cNvPr id="16" name="矩形 15"/>
          <p:cNvSpPr/>
          <p:nvPr userDrawn="1"/>
        </p:nvSpPr>
        <p:spPr>
          <a:xfrm>
            <a:off x="3600610" y="3494767"/>
            <a:ext cx="2318400" cy="2318400"/>
          </a:xfrm>
          <a:prstGeom prst="rect">
            <a:avLst/>
          </a:prstGeom>
          <a:solidFill>
            <a:schemeClr val="bg1"/>
          </a:solidFill>
          <a:ln w="57150">
            <a:solidFill>
              <a:srgbClr val="CB9B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12192000" cy="3357217"/>
          </a:xfrm>
          <a:prstGeom prst="rect">
            <a:avLst/>
          </a:prstGeom>
        </p:spPr>
      </p:pic>
      <p:sp>
        <p:nvSpPr>
          <p:cNvPr id="4" name="矩形 3"/>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5410200" y="2670375"/>
            <a:ext cx="13716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Microsoft YaHei" panose="020B0503020204020204" pitchFamily="34" charset="-122"/>
                <a:cs typeface="Microsoft YaHei"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北京大学学术答辩通用</a:t>
            </a:r>
            <a:r>
              <a:rPr lang="en-US" altLang="zh-CN"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PPT</a:t>
            </a:r>
            <a:r>
              <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模板</a:t>
            </a:r>
            <a:endPar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endParaRPr>
          </a:p>
        </p:txBody>
      </p:sp>
      <p:sp>
        <p:nvSpPr>
          <p:cNvPr id="41" name="文本占位符 37"/>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院系：</a:t>
            </a:r>
            <a:r>
              <a:rPr lang="en-US" altLang="zh-CN" dirty="0"/>
              <a:t>XXX</a:t>
            </a:r>
            <a:endParaRPr lang="zh-CN" altLang="en-US" dirty="0"/>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sp>
        <p:nvSpPr>
          <p:cNvPr id="45" name="文本占位符 40"/>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6" name="文本占位符 40"/>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7" name="文本占位符 40"/>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9" name="文本占位符 40"/>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50" name="文本框 49"/>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2425132" y="3183822"/>
            <a:ext cx="1945700"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sp>
        <p:nvSpPr>
          <p:cNvPr id="71" name="矩形 70"/>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2425132" y="3183822"/>
            <a:ext cx="1945700"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grpSp>
        <p:nvGrpSpPr>
          <p:cNvPr id="11" name="组合 10"/>
          <p:cNvGrpSpPr/>
          <p:nvPr userDrawn="1"/>
        </p:nvGrpSpPr>
        <p:grpSpPr>
          <a:xfrm>
            <a:off x="2425132" y="3183822"/>
            <a:ext cx="1945700"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8" name="文本框 47"/>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cxnSp>
        <p:nvCxnSpPr>
          <p:cNvPr id="70" name="直接连接符 69"/>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20204"/>
                <a:ea typeface="Microsoft YaHei"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B0604020202020204"/>
                <a:ea typeface="Microsoft YaHei"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endParaRPr lang="zh-CN" altLang="en-US" dirty="0"/>
          </a:p>
        </p:txBody>
      </p:sp>
      <p:pic>
        <p:nvPicPr>
          <p:cNvPr id="128" name="图形 127"/>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p:cNvGrpSpPr/>
          <p:nvPr userDrawn="1"/>
        </p:nvGrpSpPr>
        <p:grpSpPr>
          <a:xfrm>
            <a:off x="1654090" y="1145460"/>
            <a:ext cx="1477533"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38" name="组合 137"/>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51" name="组合 150"/>
          <p:cNvGrpSpPr/>
          <p:nvPr userDrawn="1"/>
        </p:nvGrpSpPr>
        <p:grpSpPr>
          <a:xfrm>
            <a:off x="882188" y="613507"/>
            <a:ext cx="664422"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sp>
        <p:nvSpPr>
          <p:cNvPr id="5" name="矩形 4"/>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20204"/>
                <a:ea typeface="Microsoft YaHei" panose="020B0503020204020204" pitchFamily="34" charset="-122"/>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20204"/>
              <a:ea typeface="Microsoft YaHei" panose="020B0503020204020204" pitchFamily="34" charset="-122"/>
              <a:cs typeface="+mn-ea"/>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sp>
        <p:nvSpPr>
          <p:cNvPr id="63" name="椭圆 62"/>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64" name="组合 63"/>
          <p:cNvGrpSpPr/>
          <p:nvPr/>
        </p:nvGrpSpPr>
        <p:grpSpPr>
          <a:xfrm>
            <a:off x="5317814" y="741574"/>
            <a:ext cx="1614432"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
        <p:nvSpPr>
          <p:cNvPr id="147" name="标题 1"/>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20204"/>
                <a:ea typeface="Microsoft YaHei" panose="020B0503020204020204" pitchFamily="34" charset="-122"/>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endParaRPr lang="zh-CN" altLang="en-US" dirty="0"/>
          </a:p>
        </p:txBody>
      </p:sp>
      <p:sp>
        <p:nvSpPr>
          <p:cNvPr id="148" name="副标题 2"/>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20204"/>
                <a:ea typeface="Microsoft YaHei" panose="020B0503020204020204" pitchFamily="34" charset="-122"/>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endParaRPr lang="zh-CN" alt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cxnSp>
        <p:nvCxnSpPr>
          <p:cNvPr id="70" name="直接连接符 69"/>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20204"/>
                <a:ea typeface="Microsoft YaHei"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B0604020202020204"/>
                <a:ea typeface="Microsoft YaHei"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endParaRPr lang="zh-CN" altLang="en-US" dirty="0"/>
          </a:p>
        </p:txBody>
      </p:sp>
      <p:pic>
        <p:nvPicPr>
          <p:cNvPr id="128" name="图形 127"/>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p:cNvGrpSpPr/>
          <p:nvPr userDrawn="1"/>
        </p:nvGrpSpPr>
        <p:grpSpPr>
          <a:xfrm>
            <a:off x="1654090" y="1145460"/>
            <a:ext cx="1477533"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38" name="组合 137"/>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51" name="组合 150"/>
          <p:cNvGrpSpPr/>
          <p:nvPr userDrawn="1"/>
        </p:nvGrpSpPr>
        <p:grpSpPr>
          <a:xfrm>
            <a:off x="882188" y="613507"/>
            <a:ext cx="664422"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sp>
        <p:nvSpPr>
          <p:cNvPr id="5" name="矩形 4"/>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20204"/>
                <a:ea typeface="Microsoft YaHei" panose="020B0503020204020204" pitchFamily="34" charset="-122"/>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20204"/>
              <a:ea typeface="Microsoft YaHei" panose="020B0503020204020204" pitchFamily="34" charset="-122"/>
              <a:cs typeface="+mn-ea"/>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fld>
            <a:r>
              <a:rPr lang="zh-CN" altLang="en-US" dirty="0"/>
              <a:t> </a:t>
            </a:r>
            <a:r>
              <a:rPr lang="en-US" altLang="zh-CN" dirty="0"/>
              <a:t>&gt;</a:t>
            </a:r>
            <a:endParaRPr lang="zh-CN" altLang="en-US" dirty="0"/>
          </a:p>
        </p:txBody>
      </p:sp>
      <p:cxnSp>
        <p:nvCxnSpPr>
          <p:cNvPr id="71" name="直接连接符 70"/>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528706" y="867990"/>
            <a:ext cx="2433027"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fld>
            <a:r>
              <a:rPr lang="zh-CN" altLang="en-US" dirty="0"/>
              <a:t> </a:t>
            </a:r>
            <a:r>
              <a:rPr lang="en-US" altLang="zh-CN" dirty="0"/>
              <a:t>&gt;</a:t>
            </a:r>
            <a:endParaRPr lang="zh-CN" altLang="en-US" dirty="0"/>
          </a:p>
        </p:txBody>
      </p:sp>
      <p:sp>
        <p:nvSpPr>
          <p:cNvPr id="125"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71" name="文本框 70"/>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5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endParaRPr lang="zh-CN" altLang="en-US" dirty="0"/>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66" name="图片占位符 65"/>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endParaRPr lang="zh-CN" altLang="en-US" dirty="0"/>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endParaRPr lang="zh-CN" alt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sp>
        <p:nvSpPr>
          <p:cNvPr id="63" name="椭圆 62"/>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64" name="组合 63"/>
          <p:cNvGrpSpPr/>
          <p:nvPr/>
        </p:nvGrpSpPr>
        <p:grpSpPr>
          <a:xfrm>
            <a:off x="5317814" y="741574"/>
            <a:ext cx="1614432"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
        <p:nvSpPr>
          <p:cNvPr id="147" name="标题 1"/>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20204"/>
                <a:ea typeface="Microsoft YaHei" panose="020B0503020204020204" pitchFamily="34" charset="-122"/>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endParaRPr lang="zh-CN" altLang="en-US" dirty="0"/>
          </a:p>
        </p:txBody>
      </p:sp>
      <p:sp>
        <p:nvSpPr>
          <p:cNvPr id="148" name="副标题 2"/>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20204"/>
                <a:ea typeface="Microsoft YaHei" panose="020B0503020204020204" pitchFamily="34" charset="-122"/>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endParaRPr lang="zh-CN" altLang="en-US" dirty="0"/>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3" name="图片占位符 2"/>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4" name="图片占位符 3"/>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5" name="图片占位符 4"/>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2546350" y="1186670"/>
            <a:ext cx="6170930" cy="2242330"/>
          </a:xfrm>
        </p:spPr>
        <p:txBody>
          <a:bodyPr/>
          <a:lstStyle/>
          <a:p>
            <a:endParaRPr lang="zh-CN" altLang="en-US"/>
          </a:p>
        </p:txBody>
      </p:sp>
      <p:sp>
        <p:nvSpPr>
          <p:cNvPr id="3" name="图片占位符 2"/>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8839200" y="1186670"/>
            <a:ext cx="2499360" cy="4767090"/>
          </a:xfrm>
          <a:prstGeom prst="rect">
            <a:avLst/>
          </a:prstGeom>
        </p:spPr>
        <p:txBody>
          <a:bodyPr/>
          <a:lstStyle/>
          <a:p>
            <a:endParaRPr lang="zh-CN" altLang="en-US"/>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transition spd="slow">
    <p:push dir="u"/>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9600" eaLnBrk="1" fontAlgn="auto" latinLnBrk="0" hangingPunct="1">
              <a:lnSpc>
                <a:spcPct val="100000"/>
              </a:lnSpc>
              <a:spcBef>
                <a:spcPts val="0"/>
              </a:spcBef>
              <a:spcAft>
                <a:spcPts val="0"/>
              </a:spcAft>
              <a:buClrTx/>
              <a:buSzTx/>
              <a:buFontTx/>
              <a:buNone/>
              <a:defRPr/>
            </a:pPr>
            <a:r>
              <a:rPr kumimoji="0" lang="zh-CN" altLang="en-US" sz="18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标注</a:t>
            </a:r>
            <a:endParaRPr kumimoji="0" lang="zh-CN" altLang="en-US" sz="18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96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使用说明 </a:t>
            </a: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声明</a:t>
            </a: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本</a:t>
            </a: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PPT</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9144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PPT</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模板，</a:t>
            </a:r>
            <a:r>
              <a:rPr kumimoji="0" lang="zh-CN" altLang="en-US" sz="1400" b="0" i="0" u="none" strike="noStrike" kern="1200" cap="none" spc="0" normalizeH="0" baseline="0" noProof="0">
                <a:ln>
                  <a:noFill/>
                </a:ln>
                <a:solidFill>
                  <a:prstClr val="white"/>
                </a:solidFill>
                <a:effectLst/>
                <a:uLnTx/>
                <a:uFillTx/>
                <a:latin typeface="+mn-lt"/>
                <a:ea typeface="Microsoft YaHei" panose="020B0503020204020204" pitchFamily="34" charset="-122"/>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a:t>
            </a:r>
            <a:r>
              <a:rPr kumimoji="0" lang="zh-CN" altLang="en-US" sz="1400" b="0" i="0" u="none" strike="noStrike" kern="1200" cap="none" spc="0" normalizeH="0" baseline="0" noProof="0">
                <a:ln>
                  <a:noFill/>
                </a:ln>
                <a:solidFill>
                  <a:prstClr val="white"/>
                </a:solidFill>
                <a:effectLst/>
                <a:uLnTx/>
                <a:uFillTx/>
                <a:latin typeface="+mn-lt"/>
                <a:ea typeface="Microsoft YaHei" panose="020B0503020204020204" pitchFamily="34" charset="-122"/>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OfficePLUS</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a:p>
            <a:pPr marL="0" marR="0" lvl="0" indent="0" defTabSz="609600" eaLnBrk="1" fontAlgn="auto" latinLnBrk="0" hangingPunct="1">
              <a:lnSpc>
                <a:spcPct val="130000"/>
              </a:lnSpc>
              <a:spcBef>
                <a:spcPts val="0"/>
              </a:spcBef>
              <a:spcAft>
                <a:spcPts val="0"/>
              </a:spcAft>
              <a:buClrTx/>
              <a:buSzTx/>
              <a:buFontTx/>
              <a:buNone/>
              <a:defRPr/>
            </a:pP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OfficePLUS</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拥有对本</a:t>
            </a:r>
            <a:r>
              <a:rPr kumimoji="0" lang="en-US" altLang="zh-CN"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PPT</a:t>
            </a:r>
            <a:r>
              <a:rPr kumimoji="0" lang="zh-CN" altLang="en-US" sz="1400" b="0" i="0" u="none" strike="noStrike" kern="0" cap="none" spc="0" normalizeH="0" baseline="0" noProof="0">
                <a:ln>
                  <a:noFill/>
                </a:ln>
                <a:solidFill>
                  <a:srgbClr val="FFFFFF"/>
                </a:solidFill>
                <a:effectLst/>
                <a:uLnTx/>
                <a:uFillTx/>
                <a:latin typeface="Segoe UI Light" panose="020B0502040204020203"/>
                <a:ea typeface="Microsoft YaHei" panose="020B0503020204020204" pitchFamily="34" charset="-122"/>
                <a:cs typeface="Segoe UI Light" panose="020B0502040204020203"/>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panose="020B0502040204020203"/>
              <a:ea typeface="Microsoft YaHei" panose="020B0503020204020204" pitchFamily="34" charset="-122"/>
              <a:cs typeface="Segoe UI Light" panose="020B0502040204020203"/>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9600" eaLnBrk="1" fontAlgn="auto" latinLnBrk="0" hangingPunct="1">
              <a:lnSpc>
                <a:spcPct val="100000"/>
              </a:lnSpc>
              <a:spcBef>
                <a:spcPts val="0"/>
              </a:spcBef>
              <a:spcAft>
                <a:spcPts val="0"/>
              </a:spcAft>
              <a:buClrTx/>
              <a:buSzTx/>
              <a:buFontTx/>
              <a:buNone/>
              <a:defRPr/>
            </a:pPr>
            <a:r>
              <a:rPr kumimoji="1" lang="en-US" altLang="zh-CN" sz="1000" b="0" i="0" u="none" strike="noStrike" kern="0" cap="none" spc="0" normalizeH="0" baseline="0" noProof="0" dirty="0">
                <a:ln>
                  <a:noFill/>
                </a:ln>
                <a:solidFill>
                  <a:prstClr val="white"/>
                </a:solidFill>
                <a:effectLst/>
                <a:uLnTx/>
                <a:uFillTx/>
                <a:latin typeface="Segoe UI Light" panose="020B0502040204020203"/>
                <a:ea typeface="Microsoft YaHei" panose="020B0503020204020204" pitchFamily="34" charset="-122"/>
                <a:cs typeface="Segoe UI Light" panose="020B0502040204020203"/>
              </a:rPr>
              <a:t>OfficePLUS</a:t>
            </a:r>
            <a:endParaRPr kumimoji="0" lang="zh-CN" altLang="en-US" sz="1000" b="0" i="0" u="none" strike="noStrike" kern="0" cap="none" spc="0" normalizeH="0" baseline="0" noProof="0" dirty="0">
              <a:ln>
                <a:noFill/>
              </a:ln>
              <a:solidFill>
                <a:prstClr val="white"/>
              </a:solidFill>
              <a:effectLst/>
              <a:uLnTx/>
              <a:uFillTx/>
              <a:latin typeface="Segoe UI Light" panose="020B0502040204020203"/>
              <a:ea typeface="Microsoft YaHei" panose="020B0503020204020204" pitchFamily="34" charset="-122"/>
              <a:cs typeface="Segoe UI Light" panose="020B0502040204020203"/>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自定义版式">
    <p:bg>
      <p:bgPr>
        <a:solidFill>
          <a:schemeClr val="tx1"/>
        </a:solidFill>
        <a:effectLst/>
      </p:bgPr>
    </p:bg>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a:duotone>
              <a:schemeClr val="bg2">
                <a:shade val="45000"/>
                <a:satMod val="135000"/>
              </a:schemeClr>
              <a:prstClr val="white"/>
            </a:duotone>
          </a:blip>
          <a:srcRect r="27993"/>
          <a:stretch>
            <a:fillRect/>
          </a:stretch>
        </p:blipFill>
        <p:spPr>
          <a:xfrm>
            <a:off x="1" y="-5557"/>
            <a:ext cx="12192000" cy="6863557"/>
          </a:xfrm>
          <a:prstGeom prst="rect">
            <a:avLst/>
          </a:prstGeom>
        </p:spPr>
      </p:pic>
      <p:sp>
        <p:nvSpPr>
          <p:cNvPr id="4" name="矩形 3"/>
          <p:cNvSpPr/>
          <p:nvPr userDrawn="1"/>
        </p:nvSpPr>
        <p:spPr>
          <a:xfrm>
            <a:off x="-3"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DengXian" panose="02010600030101010101" pitchFamily="2" charset="-122"/>
              <a:cs typeface="+mn-cs"/>
            </a:endParaRPr>
          </a:p>
        </p:txBody>
      </p:sp>
      <p:sp>
        <p:nvSpPr>
          <p:cNvPr id="5" name="矩形 4"/>
          <p:cNvSpPr/>
          <p:nvPr userDrawn="1"/>
        </p:nvSpPr>
        <p:spPr>
          <a:xfrm rot="10800000">
            <a:off x="-1"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DengXian" panose="02010600030101010101" pitchFamily="2" charset="-122"/>
              <a:cs typeface="+mn-cs"/>
            </a:endParaRPr>
          </a:p>
        </p:txBody>
      </p:sp>
      <p:sp>
        <p:nvSpPr>
          <p:cNvPr id="6" name="矩形 5"/>
          <p:cNvSpPr/>
          <p:nvPr userDrawn="1"/>
        </p:nvSpPr>
        <p:spPr>
          <a:xfrm>
            <a:off x="-1" y="0"/>
            <a:ext cx="12192001" cy="6811864"/>
          </a:xfrm>
          <a:prstGeom prst="rect">
            <a:avLst/>
          </a:prstGeom>
          <a:solidFill>
            <a:srgbClr val="080304">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DengXian" panose="02010600030101010101" pitchFamily="2" charset="-122"/>
              <a:cs typeface="+mn-cs"/>
            </a:endParaRPr>
          </a:p>
        </p:txBody>
      </p:sp>
      <p:sp>
        <p:nvSpPr>
          <p:cNvPr id="7" name="文本框 6"/>
          <p:cNvSpPr txBox="1"/>
          <p:nvPr userDrawn="1"/>
        </p:nvSpPr>
        <p:spPr>
          <a:xfrm>
            <a:off x="4760680" y="564634"/>
            <a:ext cx="2670634" cy="369332"/>
          </a:xfrm>
          <a:prstGeom prst="rect">
            <a:avLst/>
          </a:prstGeom>
          <a:noFill/>
        </p:spPr>
        <p:txBody>
          <a:bodyPr wrap="square" rtlCol="0">
            <a:spAutoFit/>
          </a:bodyPr>
          <a:lstStyle>
            <a:defPPr>
              <a:defRPr lang="en-US"/>
            </a:defPPr>
            <a:lvl1pPr algn="dist">
              <a:defRPr sz="1600">
                <a:solidFill>
                  <a:schemeClr val="bg1"/>
                </a:solidFill>
                <a:latin typeface="+mj-ea"/>
                <a:ea typeface="+mj-ea"/>
              </a:defRPr>
            </a:lvl1p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本</a:t>
            </a:r>
            <a:r>
              <a:rPr kumimoji="0" lang="en-US" altLang="zh-CN" sz="18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PPT</a:t>
            </a:r>
            <a:r>
              <a:rPr kumimoji="0" lang="zh-CN" altLang="en-US" sz="18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模板正参与</a:t>
            </a:r>
            <a:endParaRPr kumimoji="0" lang="en-US" sz="18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p:txBody>
      </p:sp>
      <p:sp>
        <p:nvSpPr>
          <p:cNvPr id="8" name="矩形 7"/>
          <p:cNvSpPr/>
          <p:nvPr userDrawn="1"/>
        </p:nvSpPr>
        <p:spPr>
          <a:xfrm>
            <a:off x="3602350" y="2482543"/>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2400" b="1" i="0" u="none" strike="noStrike" kern="1200" cap="none" spc="0" normalizeH="0" baseline="0" noProof="0">
              <a:ln>
                <a:noFill/>
              </a:ln>
              <a:solidFill>
                <a:srgbClr val="0E5177"/>
              </a:solidFill>
              <a:effectLst/>
              <a:uLnTx/>
              <a:uFillTx/>
              <a:latin typeface="Segoe UI" panose="020B0502040204020203"/>
              <a:ea typeface="Microsoft YaHei" panose="020B0503020204020204" pitchFamily="34" charset="-122"/>
              <a:cs typeface="+mn-cs"/>
            </a:endParaRPr>
          </a:p>
        </p:txBody>
      </p:sp>
      <p:sp>
        <p:nvSpPr>
          <p:cNvPr id="9" name="文本框 8"/>
          <p:cNvSpPr txBox="1"/>
          <p:nvPr userDrawn="1"/>
        </p:nvSpPr>
        <p:spPr>
          <a:xfrm>
            <a:off x="4049486" y="2517885"/>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 </a:t>
            </a:r>
            <a:r>
              <a:rPr kumimoji="0" lang="zh-CN" altLang="en-US"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第一届高校</a:t>
            </a:r>
            <a:r>
              <a:rPr kumimoji="0" lang="en-US" altLang="zh-CN"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PPT</a:t>
            </a:r>
            <a:r>
              <a:rPr kumimoji="0" lang="zh-CN" altLang="en-US"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模板设计大赛 </a:t>
            </a:r>
            <a:endParaRPr kumimoji="0" lang="en-US" sz="1600" b="0" i="0" u="none" strike="noStrike" kern="1200" cap="none" spc="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p:txBody>
      </p:sp>
      <p:sp>
        <p:nvSpPr>
          <p:cNvPr id="11" name="文本框 10"/>
          <p:cNvSpPr txBox="1"/>
          <p:nvPr userDrawn="1"/>
        </p:nvSpPr>
        <p:spPr>
          <a:xfrm>
            <a:off x="6133678" y="4824918"/>
            <a:ext cx="2545865" cy="106138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微信扫码</a:t>
            </a:r>
            <a:endParaRPr kumimoji="0" lang="en-US" altLang="zh-CN"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来聆听模板作者</a:t>
            </a:r>
            <a:endParaRPr kumimoji="0" lang="en-US" altLang="zh-CN"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rPr>
              <a:t>设计灵感、制作思路</a:t>
            </a:r>
            <a:endParaRPr kumimoji="0" lang="en-US" sz="1800" b="0" i="0" u="none" strike="noStrike" kern="1200" cap="none" spc="150" normalizeH="0" baseline="0" noProof="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p:txBody>
      </p:sp>
      <p:pic>
        <p:nvPicPr>
          <p:cNvPr id="12" name="图片 11"/>
          <p:cNvPicPr>
            <a:picLocks noChangeAspect="1"/>
          </p:cNvPicPr>
          <p:nvPr userDrawn="1"/>
        </p:nvPicPr>
        <p:blipFill>
          <a:blip r:embed="rId3"/>
          <a:stretch>
            <a:fillRect/>
          </a:stretch>
        </p:blipFill>
        <p:spPr>
          <a:xfrm>
            <a:off x="-615419" y="3771974"/>
            <a:ext cx="13817069" cy="3996426"/>
          </a:xfrm>
          <a:prstGeom prst="rect">
            <a:avLst/>
          </a:prstGeom>
        </p:spPr>
      </p:pic>
      <p:pic>
        <p:nvPicPr>
          <p:cNvPr id="13" name="图片 12"/>
          <p:cNvPicPr>
            <a:picLocks noChangeAspect="1"/>
          </p:cNvPicPr>
          <p:nvPr userDrawn="1"/>
        </p:nvPicPr>
        <p:blipFill>
          <a:blip r:embed="rId4"/>
          <a:stretch>
            <a:fillRect/>
          </a:stretch>
        </p:blipFill>
        <p:spPr>
          <a:xfrm>
            <a:off x="1683657" y="716939"/>
            <a:ext cx="8824686" cy="1844708"/>
          </a:xfrm>
          <a:prstGeom prst="rect">
            <a:avLst/>
          </a:prstGeom>
        </p:spPr>
      </p:pic>
      <p:sp>
        <p:nvSpPr>
          <p:cNvPr id="14" name="文本框 13"/>
          <p:cNvSpPr txBox="1"/>
          <p:nvPr userDrawn="1"/>
        </p:nvSpPr>
        <p:spPr>
          <a:xfrm>
            <a:off x="3742050" y="2971888"/>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rPr>
              <a:t>PPT</a:t>
            </a:r>
            <a:endParaRPr kumimoji="0" lang="en-US"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endParaRPr>
          </a:p>
        </p:txBody>
      </p:sp>
      <p:sp>
        <p:nvSpPr>
          <p:cNvPr id="15" name="文本框 14"/>
          <p:cNvSpPr txBox="1"/>
          <p:nvPr userDrawn="1"/>
        </p:nvSpPr>
        <p:spPr>
          <a:xfrm>
            <a:off x="6079638" y="2971888"/>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Microsoft YaHei" panose="020B0503020204020204" pitchFamily="34" charset="-122"/>
              <a:ea typeface="Microsoft YaHei" panose="020B0503020204020204" pitchFamily="34" charset="-122"/>
              <a:cs typeface="+mn-cs"/>
            </a:endParaRPr>
          </a:p>
        </p:txBody>
      </p:sp>
      <p:sp>
        <p:nvSpPr>
          <p:cNvPr id="16" name="矩形 15"/>
          <p:cNvSpPr/>
          <p:nvPr userDrawn="1"/>
        </p:nvSpPr>
        <p:spPr>
          <a:xfrm>
            <a:off x="3600610" y="3494767"/>
            <a:ext cx="2318400" cy="2318400"/>
          </a:xfrm>
          <a:prstGeom prst="rect">
            <a:avLst/>
          </a:prstGeom>
          <a:solidFill>
            <a:schemeClr val="bg1"/>
          </a:solidFill>
          <a:ln w="57150">
            <a:solidFill>
              <a:srgbClr val="CB9B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12192000" cy="3357217"/>
          </a:xfrm>
          <a:prstGeom prst="rect">
            <a:avLst/>
          </a:prstGeom>
        </p:spPr>
      </p:pic>
      <p:sp>
        <p:nvSpPr>
          <p:cNvPr id="4" name="矩形 3"/>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5410200" y="2670375"/>
            <a:ext cx="13716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Microsoft YaHei" panose="020B0503020204020204" pitchFamily="34" charset="-122"/>
                <a:cs typeface="Microsoft YaHei"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北京大学学术答辩通用</a:t>
            </a:r>
            <a:r>
              <a:rPr lang="en-US" altLang="zh-CN"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PPT</a:t>
            </a:r>
            <a:r>
              <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rPr>
              <a:t>模板</a:t>
            </a:r>
            <a:endParaRPr lang="zh-CN" altLang="en-US" sz="4000" b="1" spc="300" dirty="0">
              <a:solidFill>
                <a:schemeClr val="tx1">
                  <a:lumMod val="85000"/>
                  <a:lumOff val="15000"/>
                </a:schemeClr>
              </a:solidFill>
              <a:latin typeface="Microsoft YaHei" panose="020B0503020204020204" pitchFamily="34" charset="-122"/>
              <a:ea typeface="Microsoft YaHei" panose="020B0503020204020204" pitchFamily="34" charset="-122"/>
              <a:cs typeface="经典圆体简" panose="02010609000101010101" pitchFamily="49" charset="-122"/>
              <a:sym typeface="Microsoft YaHei" panose="020B0503020204020204" pitchFamily="34" charset="-122"/>
            </a:endParaRPr>
          </a:p>
        </p:txBody>
      </p:sp>
      <p:sp>
        <p:nvSpPr>
          <p:cNvPr id="41" name="文本占位符 37"/>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Microsoft YaHei" panose="020B0503020204020204" pitchFamily="34" charset="-122"/>
                <a:ea typeface="Microsoft YaHei" panose="020B0503020204020204" pitchFamily="34" charset="-122"/>
              </a:defRPr>
            </a:lvl1pPr>
          </a:lstStyle>
          <a:p>
            <a:pPr marL="0" lvl="0"/>
            <a:r>
              <a:rPr lang="zh-CN" altLang="en-US" dirty="0"/>
              <a:t>院系：</a:t>
            </a:r>
            <a:r>
              <a:rPr lang="en-US" altLang="zh-CN" dirty="0"/>
              <a:t>XXX</a:t>
            </a:r>
            <a:endParaRPr lang="zh-CN" altLang="en-US" dirty="0"/>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sp>
        <p:nvSpPr>
          <p:cNvPr id="45" name="文本占位符 40"/>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6" name="文本占位符 40"/>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7" name="文本占位符 40"/>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9" name="文本占位符 40"/>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50" name="文本框 49"/>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2425132" y="3183822"/>
            <a:ext cx="1945700"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sp>
        <p:nvSpPr>
          <p:cNvPr id="71" name="矩形 70"/>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2425132" y="3183822"/>
            <a:ext cx="1945700"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Microsoft YaHei"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Microsoft YaHei" panose="020B0503020204020204" pitchFamily="34" charset="-122"/>
                <a:cs typeface="+mn-ea"/>
                <a:sym typeface="+mn-lt"/>
              </a:endParaRPr>
            </a:p>
          </p:txBody>
        </p:sp>
      </p:grpSp>
      <p:grpSp>
        <p:nvGrpSpPr>
          <p:cNvPr id="11" name="组合 10"/>
          <p:cNvGrpSpPr/>
          <p:nvPr userDrawn="1"/>
        </p:nvGrpSpPr>
        <p:grpSpPr>
          <a:xfrm>
            <a:off x="2425132" y="3183822"/>
            <a:ext cx="1945700"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Microsoft YaHei"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8" name="文本框 47"/>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cxnSp>
        <p:nvCxnSpPr>
          <p:cNvPr id="70" name="直接连接符 69"/>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20204"/>
                <a:ea typeface="Microsoft YaHei"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B0604020202020204"/>
                <a:ea typeface="Microsoft YaHei"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endParaRPr lang="zh-CN" altLang="en-US" dirty="0"/>
          </a:p>
        </p:txBody>
      </p:sp>
      <p:pic>
        <p:nvPicPr>
          <p:cNvPr id="128" name="图形 127"/>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p:cNvGrpSpPr/>
          <p:nvPr userDrawn="1"/>
        </p:nvGrpSpPr>
        <p:grpSpPr>
          <a:xfrm>
            <a:off x="1654090" y="1145460"/>
            <a:ext cx="1477533"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38" name="组合 137"/>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51" name="组合 150"/>
          <p:cNvGrpSpPr/>
          <p:nvPr userDrawn="1"/>
        </p:nvGrpSpPr>
        <p:grpSpPr>
          <a:xfrm>
            <a:off x="882188" y="613507"/>
            <a:ext cx="664422"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sp>
        <p:nvSpPr>
          <p:cNvPr id="5" name="矩形 4"/>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20204"/>
                <a:ea typeface="Microsoft YaHei" panose="020B0503020204020204" pitchFamily="34" charset="-122"/>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20204"/>
              <a:ea typeface="Microsoft YaHei" panose="020B0503020204020204" pitchFamily="34" charset="-122"/>
              <a:cs typeface="+mn-ea"/>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sp>
        <p:nvSpPr>
          <p:cNvPr id="63" name="椭圆 62"/>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Microsoft YaHei" panose="020B0503020204020204" pitchFamily="34" charset="-122"/>
              <a:cs typeface="+mn-ea"/>
              <a:sym typeface="+mn-lt"/>
            </a:endParaRPr>
          </a:p>
        </p:txBody>
      </p:sp>
      <p:grpSp>
        <p:nvGrpSpPr>
          <p:cNvPr id="64" name="组合 63"/>
          <p:cNvGrpSpPr/>
          <p:nvPr/>
        </p:nvGrpSpPr>
        <p:grpSpPr>
          <a:xfrm>
            <a:off x="5317814" y="741574"/>
            <a:ext cx="1614432"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ea"/>
                <a:sym typeface="+mn-lt"/>
              </a:endParaRPr>
            </a:p>
          </p:txBody>
        </p:sp>
      </p:grpSp>
      <p:sp>
        <p:nvSpPr>
          <p:cNvPr id="147" name="标题 1"/>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20204"/>
                <a:ea typeface="Microsoft YaHei" panose="020B0503020204020204" pitchFamily="34" charset="-122"/>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endParaRPr lang="zh-CN" altLang="en-US" dirty="0"/>
          </a:p>
        </p:txBody>
      </p:sp>
      <p:sp>
        <p:nvSpPr>
          <p:cNvPr id="148" name="副标题 2"/>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20204"/>
                <a:ea typeface="Microsoft YaHei" panose="020B0503020204020204" pitchFamily="34" charset="-122"/>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endParaRPr lang="zh-CN" altLang="en-US" dirty="0"/>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fld>
            <a:r>
              <a:rPr lang="zh-CN" altLang="en-US" dirty="0"/>
              <a:t> </a:t>
            </a:r>
            <a:r>
              <a:rPr lang="en-US" altLang="zh-CN" dirty="0"/>
              <a:t>&gt;</a:t>
            </a:r>
            <a:endParaRPr lang="zh-CN" altLang="en-US" dirty="0"/>
          </a:p>
        </p:txBody>
      </p:sp>
      <p:cxnSp>
        <p:nvCxnSpPr>
          <p:cNvPr id="71" name="直接连接符 70"/>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528706" y="867990"/>
            <a:ext cx="2433027"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fld>
            <a:r>
              <a:rPr lang="zh-CN" altLang="en-US" dirty="0"/>
              <a:t> </a:t>
            </a:r>
            <a:r>
              <a:rPr lang="en-US" altLang="zh-CN" dirty="0"/>
              <a:t>&gt;</a:t>
            </a:r>
            <a:endParaRPr lang="zh-CN" altLang="en-US" dirty="0"/>
          </a:p>
        </p:txBody>
      </p:sp>
      <p:sp>
        <p:nvSpPr>
          <p:cNvPr id="125"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71" name="文本框 70"/>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5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endParaRPr lang="zh-CN" altLang="en-US" dirty="0"/>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66" name="图片占位符 65"/>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endParaRPr lang="zh-CN" altLang="en-US" dirty="0"/>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endParaRPr lang="zh-CN" altLang="en-US" dirty="0"/>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3" name="图片占位符 2"/>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4" name="图片占位符 3"/>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5" name="图片占位符 4"/>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2546350" y="1186670"/>
            <a:ext cx="6170930" cy="2242330"/>
          </a:xfrm>
        </p:spPr>
        <p:txBody>
          <a:bodyPr/>
          <a:lstStyle/>
          <a:p>
            <a:endParaRPr lang="zh-CN" altLang="en-US"/>
          </a:p>
        </p:txBody>
      </p:sp>
      <p:sp>
        <p:nvSpPr>
          <p:cNvPr id="3" name="图片占位符 2"/>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8839200" y="1186670"/>
            <a:ext cx="2499360" cy="4767090"/>
          </a:xfrm>
          <a:prstGeom prst="rect">
            <a:avLst/>
          </a:prstGeom>
        </p:spPr>
        <p:txBody>
          <a:bodyPr/>
          <a:lstStyle/>
          <a:p>
            <a:endParaRPr lang="zh-CN" altLang="en-US"/>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Microsoft YaHei"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Microsoft YaHei" panose="020B0503020204020204" pitchFamily="34" charset="-122"/>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fld>
            <a:r>
              <a:rPr lang="zh-CN" altLang="en-US" dirty="0"/>
              <a:t> </a:t>
            </a:r>
            <a:r>
              <a:rPr lang="en-US" altLang="zh-CN" dirty="0"/>
              <a:t>&gt;</a:t>
            </a:r>
            <a:endParaRPr lang="zh-CN" altLang="en-US" dirty="0"/>
          </a:p>
        </p:txBody>
      </p:sp>
      <p:cxnSp>
        <p:nvCxnSpPr>
          <p:cNvPr id="71" name="直接连接符 70"/>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Microsoft YaHei"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1" Type="http://schemas.openxmlformats.org/officeDocument/2006/relationships/theme" Target="../theme/theme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9.xml"/><Relationship Id="rId8" Type="http://schemas.openxmlformats.org/officeDocument/2006/relationships/slideLayout" Target="../slideLayouts/slideLayout28.xml"/><Relationship Id="rId7" Type="http://schemas.openxmlformats.org/officeDocument/2006/relationships/slideLayout" Target="../slideLayouts/slideLayout27.xml"/><Relationship Id="rId6" Type="http://schemas.openxmlformats.org/officeDocument/2006/relationships/slideLayout" Target="../slideLayouts/slideLayout26.xml"/><Relationship Id="rId5" Type="http://schemas.openxmlformats.org/officeDocument/2006/relationships/slideLayout" Target="../slideLayouts/slideLayout25.xml"/><Relationship Id="rId4" Type="http://schemas.openxmlformats.org/officeDocument/2006/relationships/slideLayout" Target="../slideLayouts/slideLayout24.xml"/><Relationship Id="rId3" Type="http://schemas.openxmlformats.org/officeDocument/2006/relationships/slideLayout" Target="../slideLayouts/slideLayout23.xml"/><Relationship Id="rId24" Type="http://schemas.openxmlformats.org/officeDocument/2006/relationships/theme" Target="../theme/theme2.xml"/><Relationship Id="rId23" Type="http://schemas.openxmlformats.org/officeDocument/2006/relationships/slideLayout" Target="../slideLayouts/slideLayout43.xml"/><Relationship Id="rId22" Type="http://schemas.openxmlformats.org/officeDocument/2006/relationships/slideLayout" Target="../slideLayouts/slideLayout42.xml"/><Relationship Id="rId21" Type="http://schemas.openxmlformats.org/officeDocument/2006/relationships/slideLayout" Target="../slideLayouts/slideLayout41.xml"/><Relationship Id="rId20" Type="http://schemas.openxmlformats.org/officeDocument/2006/relationships/slideLayout" Target="../slideLayouts/slideLayout40.xml"/><Relationship Id="rId2" Type="http://schemas.openxmlformats.org/officeDocument/2006/relationships/slideLayout" Target="../slideLayouts/slideLayout22.xml"/><Relationship Id="rId19" Type="http://schemas.openxmlformats.org/officeDocument/2006/relationships/slideLayout" Target="../slideLayouts/slideLayout39.xml"/><Relationship Id="rId18" Type="http://schemas.openxmlformats.org/officeDocument/2006/relationships/slideLayout" Target="../slideLayouts/slideLayout38.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1"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52.xml"/><Relationship Id="rId8" Type="http://schemas.openxmlformats.org/officeDocument/2006/relationships/slideLayout" Target="../slideLayouts/slideLayout51.xml"/><Relationship Id="rId7" Type="http://schemas.openxmlformats.org/officeDocument/2006/relationships/slideLayout" Target="../slideLayouts/slideLayout50.xml"/><Relationship Id="rId6" Type="http://schemas.openxmlformats.org/officeDocument/2006/relationships/slideLayout" Target="../slideLayouts/slideLayout49.xml"/><Relationship Id="rId5" Type="http://schemas.openxmlformats.org/officeDocument/2006/relationships/slideLayout" Target="../slideLayouts/slideLayout48.xml"/><Relationship Id="rId4" Type="http://schemas.openxmlformats.org/officeDocument/2006/relationships/slideLayout" Target="../slideLayouts/slideLayout47.xml"/><Relationship Id="rId3" Type="http://schemas.openxmlformats.org/officeDocument/2006/relationships/slideLayout" Target="../slideLayouts/slideLayout46.xml"/><Relationship Id="rId24" Type="http://schemas.openxmlformats.org/officeDocument/2006/relationships/theme" Target="../theme/theme3.xml"/><Relationship Id="rId23" Type="http://schemas.openxmlformats.org/officeDocument/2006/relationships/slideLayout" Target="../slideLayouts/slideLayout66.xml"/><Relationship Id="rId22" Type="http://schemas.openxmlformats.org/officeDocument/2006/relationships/slideLayout" Target="../slideLayouts/slideLayout65.xml"/><Relationship Id="rId21" Type="http://schemas.openxmlformats.org/officeDocument/2006/relationships/slideLayout" Target="../slideLayouts/slideLayout64.xml"/><Relationship Id="rId20" Type="http://schemas.openxmlformats.org/officeDocument/2006/relationships/slideLayout" Target="../slideLayouts/slideLayout63.xml"/><Relationship Id="rId2" Type="http://schemas.openxmlformats.org/officeDocument/2006/relationships/slideLayout" Target="../slideLayouts/slideLayout45.xml"/><Relationship Id="rId19" Type="http://schemas.openxmlformats.org/officeDocument/2006/relationships/slideLayout" Target="../slideLayouts/slideLayout62.xml"/><Relationship Id="rId18" Type="http://schemas.openxmlformats.org/officeDocument/2006/relationships/slideLayout" Target="../slideLayouts/slideLayout61.xml"/><Relationship Id="rId17" Type="http://schemas.openxmlformats.org/officeDocument/2006/relationships/slideLayout" Target="../slideLayouts/slideLayout60.xml"/><Relationship Id="rId16" Type="http://schemas.openxmlformats.org/officeDocument/2006/relationships/slideLayout" Target="../slideLayouts/slideLayout59.xml"/><Relationship Id="rId15" Type="http://schemas.openxmlformats.org/officeDocument/2006/relationships/slideLayout" Target="../slideLayouts/slideLayout58.xml"/><Relationship Id="rId14" Type="http://schemas.openxmlformats.org/officeDocument/2006/relationships/slideLayout" Target="../slideLayouts/slideLayout57.xml"/><Relationship Id="rId13" Type="http://schemas.openxmlformats.org/officeDocument/2006/relationships/slideLayout" Target="../slideLayouts/slideLayout56.xml"/><Relationship Id="rId12" Type="http://schemas.openxmlformats.org/officeDocument/2006/relationships/slideLayout" Target="../slideLayouts/slideLayout55.xml"/><Relationship Id="rId11" Type="http://schemas.openxmlformats.org/officeDocument/2006/relationships/slideLayout" Target="../slideLayouts/slideLayout54.xml"/><Relationship Id="rId10" Type="http://schemas.openxmlformats.org/officeDocument/2006/relationships/slideLayout" Target="../slideLayouts/slideLayout53.xml"/><Relationship Id="rId1" Type="http://schemas.openxmlformats.org/officeDocument/2006/relationships/slideLayout" Target="../slideLayouts/slideLayout44.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75.xml"/><Relationship Id="rId8" Type="http://schemas.openxmlformats.org/officeDocument/2006/relationships/slideLayout" Target="../slideLayouts/slideLayout74.xml"/><Relationship Id="rId7" Type="http://schemas.openxmlformats.org/officeDocument/2006/relationships/slideLayout" Target="../slideLayouts/slideLayout73.xml"/><Relationship Id="rId6" Type="http://schemas.openxmlformats.org/officeDocument/2006/relationships/slideLayout" Target="../slideLayouts/slideLayout72.xml"/><Relationship Id="rId5" Type="http://schemas.openxmlformats.org/officeDocument/2006/relationships/slideLayout" Target="../slideLayouts/slideLayout71.xml"/><Relationship Id="rId4" Type="http://schemas.openxmlformats.org/officeDocument/2006/relationships/slideLayout" Target="../slideLayouts/slideLayout70.xml"/><Relationship Id="rId3" Type="http://schemas.openxmlformats.org/officeDocument/2006/relationships/slideLayout" Target="../slideLayouts/slideLayout69.xml"/><Relationship Id="rId21" Type="http://schemas.openxmlformats.org/officeDocument/2006/relationships/theme" Target="../theme/theme4.xml"/><Relationship Id="rId20" Type="http://schemas.openxmlformats.org/officeDocument/2006/relationships/slideLayout" Target="../slideLayouts/slideLayout86.xml"/><Relationship Id="rId2" Type="http://schemas.openxmlformats.org/officeDocument/2006/relationships/slideLayout" Target="../slideLayouts/slideLayout68.xml"/><Relationship Id="rId19" Type="http://schemas.openxmlformats.org/officeDocument/2006/relationships/slideLayout" Target="../slideLayouts/slideLayout85.xml"/><Relationship Id="rId18" Type="http://schemas.openxmlformats.org/officeDocument/2006/relationships/slideLayout" Target="../slideLayouts/slideLayout84.xml"/><Relationship Id="rId17" Type="http://schemas.openxmlformats.org/officeDocument/2006/relationships/slideLayout" Target="../slideLayouts/slideLayout83.xml"/><Relationship Id="rId16" Type="http://schemas.openxmlformats.org/officeDocument/2006/relationships/slideLayout" Target="../slideLayouts/slideLayout82.xml"/><Relationship Id="rId15" Type="http://schemas.openxmlformats.org/officeDocument/2006/relationships/slideLayout" Target="../slideLayouts/slideLayout81.xml"/><Relationship Id="rId14" Type="http://schemas.openxmlformats.org/officeDocument/2006/relationships/slideLayout" Target="../slideLayouts/slideLayout80.xml"/><Relationship Id="rId13" Type="http://schemas.openxmlformats.org/officeDocument/2006/relationships/slideLayout" Target="../slideLayouts/slideLayout79.xml"/><Relationship Id="rId12" Type="http://schemas.openxmlformats.org/officeDocument/2006/relationships/slideLayout" Target="../slideLayouts/slideLayout78.xml"/><Relationship Id="rId11" Type="http://schemas.openxmlformats.org/officeDocument/2006/relationships/slideLayout" Target="../slideLayouts/slideLayout77.xml"/><Relationship Id="rId10" Type="http://schemas.openxmlformats.org/officeDocument/2006/relationships/slideLayout" Target="../slideLayouts/slideLayout76.xml"/><Relationship Id="rId1" Type="http://schemas.openxmlformats.org/officeDocument/2006/relationships/slideLayout" Target="../slideLayouts/slideLayout6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 bg1="lt1" tx1="dk1" bg2="lt2" tx2="dk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 id="2147483705" r:id="rId12"/>
    <p:sldLayoutId id="2147483706" r:id="rId13"/>
    <p:sldLayoutId id="2147483707" r:id="rId14"/>
    <p:sldLayoutId id="2147483708" r:id="rId15"/>
    <p:sldLayoutId id="2147483709" r:id="rId16"/>
    <p:sldLayoutId id="2147483710" r:id="rId17"/>
    <p:sldLayoutId id="2147483711" r:id="rId18"/>
    <p:sldLayoutId id="2147483712" r:id="rId19"/>
    <p:sldLayoutId id="2147483713" r:id="rId20"/>
    <p:sldLayoutId id="2147483714" r:id="rId21"/>
    <p:sldLayoutId id="2147483715" r:id="rId22"/>
    <p:sldLayoutId id="2147483716" r:id="rId23"/>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2.xml"/><Relationship Id="rId1" Type="http://schemas.openxmlformats.org/officeDocument/2006/relationships/image" Target="../media/image7.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xml"/><Relationship Id="rId1"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7.xml"/><Relationship Id="rId1" Type="http://schemas.openxmlformats.org/officeDocument/2006/relationships/image" Target="../media/image13.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xml"/><Relationship Id="rId1" Type="http://schemas.openxmlformats.org/officeDocument/2006/relationships/image" Target="../media/image14.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image" Target="../media/image1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8.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image" Target="../media/image16.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image" Target="../media/image17.png"/></Relationships>
</file>

<file path=ppt/slides/_rels/slide17.xml.rels><?xml version="1.0" encoding="UTF-8" standalone="yes"?>
<Relationships xmlns="http://schemas.openxmlformats.org/package/2006/relationships"><Relationship Id="rId8" Type="http://schemas.openxmlformats.org/officeDocument/2006/relationships/notesSlide" Target="../notesSlides/notesSlide17.xml"/><Relationship Id="rId7" Type="http://schemas.openxmlformats.org/officeDocument/2006/relationships/slideLayout" Target="../slideLayouts/slideLayout20.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_rels/slide18.xml.rels><?xml version="1.0" encoding="UTF-8" standalone="yes"?>
<Relationships xmlns="http://schemas.openxmlformats.org/package/2006/relationships"><Relationship Id="rId6" Type="http://schemas.openxmlformats.org/officeDocument/2006/relationships/notesSlide" Target="../notesSlides/notesSlide18.xml"/><Relationship Id="rId5" Type="http://schemas.openxmlformats.org/officeDocument/2006/relationships/slideLayout" Target="../slideLayouts/slideLayout20.xml"/><Relationship Id="rId4" Type="http://schemas.openxmlformats.org/officeDocument/2006/relationships/image" Target="../media/image27.png"/><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image" Target="../media/image24.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1.xml"/></Relationships>
</file>

<file path=ppt/slides/_rels/slide6.xml.rels><?xml version="1.0" encoding="UTF-8" standalone="yes"?>
<Relationships xmlns="http://schemas.openxmlformats.org/package/2006/relationships"><Relationship Id="rId6" Type="http://schemas.openxmlformats.org/officeDocument/2006/relationships/notesSlide" Target="../notesSlides/notesSlide6.xml"/><Relationship Id="rId5" Type="http://schemas.openxmlformats.org/officeDocument/2006/relationships/slideLayout" Target="../slideLayouts/slideLayout7.xml"/><Relationship Id="rId4" Type="http://schemas.openxmlformats.org/officeDocument/2006/relationships/image" Target="../media/image11.png"/><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image" Target="../media/image8.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7.xml"/><Relationship Id="rId1" Type="http://schemas.openxmlformats.org/officeDocument/2006/relationships/image" Target="../media/image12.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3048000" y="0"/>
            <a:ext cx="9144000" cy="6858000"/>
          </a:xfrm>
          <a:prstGeom prst="rect">
            <a:avLst/>
          </a:prstGeom>
        </p:spPr>
      </p:pic>
      <p:sp>
        <p:nvSpPr>
          <p:cNvPr id="4" name="矩形 3"/>
          <p:cNvSpPr/>
          <p:nvPr/>
        </p:nvSpPr>
        <p:spPr>
          <a:xfrm>
            <a:off x="0" y="0"/>
            <a:ext cx="12192000" cy="6858000"/>
          </a:xfrm>
          <a:prstGeom prst="rect">
            <a:avLst/>
          </a:prstGeom>
          <a:gradFill flip="none" rotWithShape="1">
            <a:gsLst>
              <a:gs pos="31000">
                <a:schemeClr val="bg1"/>
              </a:gs>
              <a:gs pos="100000">
                <a:schemeClr val="bg1">
                  <a:alpha val="50000"/>
                </a:schemeClr>
              </a:gs>
            </a:gsLst>
            <a:lin ang="0" scaled="1"/>
            <a:tileRect/>
          </a:gra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文本框 11"/>
          <p:cNvSpPr txBox="1"/>
          <p:nvPr/>
        </p:nvSpPr>
        <p:spPr>
          <a:xfrm>
            <a:off x="265430" y="1986915"/>
            <a:ext cx="10634345" cy="175323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sz="5400" b="0" i="0" u="none" strike="noStrike" kern="1200" cap="none" spc="2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M4: A Framework for Per-Flow Quantile Estimation</a:t>
            </a:r>
            <a:endParaRPr kumimoji="0" sz="5400" b="0" i="0" u="none" strike="noStrike" kern="1200" cap="none" spc="2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文本框 68"/>
          <p:cNvSpPr txBox="1"/>
          <p:nvPr/>
        </p:nvSpPr>
        <p:spPr>
          <a:xfrm>
            <a:off x="366395" y="4267200"/>
            <a:ext cx="11129010" cy="3683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b="1"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Siyuan Dong</a:t>
            </a:r>
            <a:r>
              <a:rPr lang="en-US" altLang="zh-CN" baseline="300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 Zhuochen Fan</a:t>
            </a:r>
            <a:r>
              <a:rPr lang="en-US" altLang="zh-CN" baseline="300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 Tianyu Bai</a:t>
            </a:r>
            <a:r>
              <a:rPr lang="en-US" altLang="zh-CN" baseline="300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 Tong Yang</a:t>
            </a:r>
            <a:r>
              <a:rPr lang="en-US" altLang="zh-CN" baseline="300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 Hanyu Xue</a:t>
            </a:r>
            <a:r>
              <a:rPr lang="en-US" altLang="zh-CN" baseline="300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 Peiqing Chen</a:t>
            </a:r>
            <a:r>
              <a:rPr lang="en-US" altLang="zh-CN" baseline="300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 Yuhan Wu</a:t>
            </a:r>
            <a:r>
              <a:rPr lang="en-US" altLang="zh-CN" baseline="300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en-US" altLang="zh-CN" sz="16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 name="Text Box 1"/>
          <p:cNvSpPr txBox="1"/>
          <p:nvPr/>
        </p:nvSpPr>
        <p:spPr>
          <a:xfrm>
            <a:off x="1958340" y="5454650"/>
            <a:ext cx="8275320" cy="1076325"/>
          </a:xfrm>
          <a:prstGeom prst="rect">
            <a:avLst/>
          </a:prstGeom>
          <a:noFill/>
        </p:spPr>
        <p:txBody>
          <a:bodyPr wrap="square" rtlCol="0">
            <a:spAutoFit/>
          </a:bodyPr>
          <a:p>
            <a:pPr marL="0" marR="0" lvl="0" indent="0" algn="l" defTabSz="914400" rtl="0" eaLnBrk="1" fontAlgn="auto" latinLnBrk="0" hangingPunct="1">
              <a:lnSpc>
                <a:spcPct val="100000"/>
              </a:lnSpc>
              <a:spcBef>
                <a:spcPts val="0"/>
              </a:spcBef>
              <a:spcAft>
                <a:spcPts val="0"/>
              </a:spcAft>
              <a:buClrTx/>
              <a:buSzTx/>
              <a:buFontTx/>
              <a:buNone/>
              <a:defRPr/>
            </a:pPr>
            <a:r>
              <a:rPr lang="en-US" altLang="zh-CN" sz="1600" dirty="0">
                <a:latin typeface="Arial" panose="020B0604020202020204" pitchFamily="34" charset="0"/>
                <a:ea typeface="Microsoft YaHei" panose="020B0503020204020204" pitchFamily="34" charset="-122"/>
                <a:cs typeface="+mn-ea"/>
                <a:sym typeface="Arial" panose="020B0604020202020204" pitchFamily="34" charset="0"/>
              </a:rPr>
              <a:t>∗School of Electronics Engineering and Computer Science, Peking University, China</a:t>
            </a:r>
            <a:endParaRPr lang="en-US" altLang="zh-CN" sz="16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defRPr/>
            </a:pPr>
            <a:r>
              <a:rPr lang="en-US" altLang="zh-CN" sz="1600" dirty="0">
                <a:latin typeface="Arial" panose="020B0604020202020204" pitchFamily="34" charset="0"/>
                <a:ea typeface="Microsoft YaHei" panose="020B0503020204020204" pitchFamily="34" charset="-122"/>
                <a:cs typeface="+mn-ea"/>
                <a:sym typeface="Arial" panose="020B0604020202020204" pitchFamily="34" charset="0"/>
              </a:rPr>
              <a:t>† </a:t>
            </a:r>
            <a:r>
              <a:rPr lang="en-US" altLang="zh-CN" sz="900" dirty="0">
                <a:latin typeface="Arial" panose="020B0604020202020204" pitchFamily="34" charset="0"/>
                <a:ea typeface="Microsoft YaHei" panose="020B0503020204020204" pitchFamily="34" charset="-122"/>
                <a:cs typeface="+mn-ea"/>
                <a:sym typeface="Arial" panose="020B0604020202020204" pitchFamily="34" charset="0"/>
              </a:rPr>
              <a:t> </a:t>
            </a:r>
            <a:r>
              <a:rPr lang="en-US" altLang="zh-CN" sz="1600" dirty="0">
                <a:latin typeface="Arial" panose="020B0604020202020204" pitchFamily="34" charset="0"/>
                <a:ea typeface="Microsoft YaHei" panose="020B0503020204020204" pitchFamily="34" charset="-122"/>
                <a:cs typeface="+mn-ea"/>
                <a:sym typeface="Arial" panose="020B0604020202020204" pitchFamily="34" charset="0"/>
              </a:rPr>
              <a:t>School of Mathematical Sciences, Peking University, China </a:t>
            </a:r>
            <a:endParaRPr lang="en-US" altLang="zh-CN" sz="16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defRPr/>
            </a:pPr>
            <a:r>
              <a:rPr lang="en-US" altLang="zh-CN" sz="1600" dirty="0">
                <a:latin typeface="Arial" panose="020B0604020202020204" pitchFamily="34" charset="0"/>
                <a:ea typeface="Microsoft YaHei" panose="020B0503020204020204" pitchFamily="34" charset="-122"/>
                <a:cs typeface="+mn-ea"/>
                <a:sym typeface="Arial" panose="020B0604020202020204" pitchFamily="34" charset="0"/>
              </a:rPr>
              <a:t>‡ </a:t>
            </a:r>
            <a:r>
              <a:rPr lang="en-US" altLang="zh-CN" sz="900" dirty="0">
                <a:latin typeface="Arial" panose="020B0604020202020204" pitchFamily="34" charset="0"/>
                <a:ea typeface="Microsoft YaHei" panose="020B0503020204020204" pitchFamily="34" charset="-122"/>
                <a:cs typeface="+mn-ea"/>
                <a:sym typeface="Arial" panose="020B0604020202020204" pitchFamily="34" charset="0"/>
              </a:rPr>
              <a:t> </a:t>
            </a:r>
            <a:r>
              <a:rPr lang="en-US" altLang="zh-CN" sz="1600" dirty="0">
                <a:latin typeface="Arial" panose="020B0604020202020204" pitchFamily="34" charset="0"/>
                <a:ea typeface="Microsoft YaHei" panose="020B0503020204020204" pitchFamily="34" charset="-122"/>
                <a:cs typeface="+mn-ea"/>
                <a:sym typeface="Arial" panose="020B0604020202020204" pitchFamily="34" charset="0"/>
              </a:rPr>
              <a:t>Department of Computer Science, University of Maryland, USA</a:t>
            </a:r>
            <a:endParaRPr lang="en-US" altLang="zh-CN" sz="16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p>
            <a:pPr algn="ctr"/>
            <a:endParaRPr lang="en-US" altLang="zh-CN" sz="1600" dirty="0" smtClean="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5" name="组合 9"/>
          <p:cNvGrpSpPr/>
          <p:nvPr/>
        </p:nvGrpSpPr>
        <p:grpSpPr>
          <a:xfrm>
            <a:off x="1343720" y="978622"/>
            <a:ext cx="2136277" cy="157242"/>
            <a:chOff x="4616246" y="3878362"/>
            <a:chExt cx="5571416" cy="410087"/>
          </a:xfrm>
          <a:solidFill>
            <a:schemeClr val="tx1">
              <a:alpha val="80000"/>
            </a:schemeClr>
          </a:solidFill>
        </p:grpSpPr>
        <p:sp>
          <p:nvSpPr>
            <p:cNvPr id="6"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78" name="组合 14"/>
          <p:cNvGrpSpPr/>
          <p:nvPr/>
        </p:nvGrpSpPr>
        <p:grpSpPr>
          <a:xfrm>
            <a:off x="1340034" y="277176"/>
            <a:ext cx="2144877" cy="612998"/>
            <a:chOff x="4606634" y="2048989"/>
            <a:chExt cx="5593843" cy="1598699"/>
          </a:xfrm>
          <a:solidFill>
            <a:schemeClr val="accent1">
              <a:alpha val="80000"/>
            </a:schemeClr>
          </a:solidFill>
        </p:grpSpPr>
        <p:sp>
          <p:nvSpPr>
            <p:cNvPr id="7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91" name="组合 15"/>
          <p:cNvGrpSpPr/>
          <p:nvPr/>
        </p:nvGrpSpPr>
        <p:grpSpPr>
          <a:xfrm>
            <a:off x="227673" y="209503"/>
            <a:ext cx="960649" cy="958410"/>
            <a:chOff x="2105799" y="20055838"/>
            <a:chExt cx="6748090" cy="6732363"/>
          </a:xfrm>
          <a:solidFill>
            <a:schemeClr val="accent1">
              <a:alpha val="80000"/>
            </a:schemeClr>
          </a:solidFill>
        </p:grpSpPr>
        <p:sp>
          <p:nvSpPr>
            <p:cNvPr id="9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3.2 </a:t>
            </a:r>
            <a:r>
              <a:rPr lang="en-US" altLang="zh-CN" dirty="0">
                <a:solidFill>
                  <a:schemeClr val="tx1"/>
                </a:solidFill>
                <a:sym typeface="Arial" panose="020B0604020202020204" pitchFamily="34" charset="0"/>
              </a:rPr>
              <a:t>M</a:t>
            </a:r>
            <a:r>
              <a:rPr lang="en-US" altLang="zh-CN" dirty="0">
                <a:sym typeface="Arial" panose="020B0604020202020204" pitchFamily="34" charset="0"/>
              </a:rPr>
              <a:t>INI</a:t>
            </a:r>
            <a:r>
              <a:rPr lang="en-US" altLang="zh-CN" dirty="0">
                <a:solidFill>
                  <a:schemeClr val="tx1"/>
                </a:solidFill>
                <a:sym typeface="Arial" panose="020B0604020202020204" pitchFamily="34" charset="0"/>
              </a:rPr>
              <a:t>M</a:t>
            </a:r>
            <a:r>
              <a:rPr lang="en-US" altLang="zh-CN" dirty="0">
                <a:sym typeface="Arial" panose="020B0604020202020204" pitchFamily="34" charset="0"/>
              </a:rPr>
              <a:t>U</a:t>
            </a:r>
            <a:r>
              <a:rPr lang="en-US" altLang="zh-CN" dirty="0">
                <a:solidFill>
                  <a:schemeClr val="tx1"/>
                </a:solidFill>
                <a:sym typeface="Arial" panose="020B0604020202020204" pitchFamily="34" charset="0"/>
              </a:rPr>
              <a:t>M</a:t>
            </a:r>
            <a:r>
              <a:rPr lang="en-US" altLang="zh-CN" dirty="0">
                <a:sym typeface="Arial" panose="020B0604020202020204" pitchFamily="34" charset="0"/>
              </a:rPr>
              <a:t>-SU</a:t>
            </a:r>
            <a:r>
              <a:rPr lang="en-US" altLang="zh-CN" dirty="0">
                <a:solidFill>
                  <a:schemeClr val="tx1"/>
                </a:solidFill>
                <a:sym typeface="Arial" panose="020B0604020202020204" pitchFamily="34" charset="0"/>
              </a:rPr>
              <a:t>M</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pic>
        <p:nvPicPr>
          <p:cNvPr id="3" name="Picture 2" descr="PFLD-fig1-new5"/>
          <p:cNvPicPr>
            <a:picLocks noChangeAspect="1"/>
          </p:cNvPicPr>
          <p:nvPr/>
        </p:nvPicPr>
        <p:blipFill>
          <a:blip r:embed="rId1"/>
          <a:stretch>
            <a:fillRect/>
          </a:stretch>
        </p:blipFill>
        <p:spPr>
          <a:xfrm>
            <a:off x="5541645" y="1087120"/>
            <a:ext cx="6395720" cy="4683760"/>
          </a:xfrm>
          <a:prstGeom prst="rect">
            <a:avLst/>
          </a:prstGeom>
        </p:spPr>
      </p:pic>
      <p:sp>
        <p:nvSpPr>
          <p:cNvPr id="4" name="文本占位符 2"/>
          <p:cNvSpPr>
            <a:spLocks noGrp="1"/>
          </p:cNvSpPr>
          <p:nvPr>
            <p:ph type="body" sz="quarter" idx="10"/>
          </p:nvPr>
        </p:nvSpPr>
        <p:spPr>
          <a:xfrm>
            <a:off x="267335" y="1177290"/>
            <a:ext cx="5016500" cy="4634230"/>
          </a:xfrm>
        </p:spPr>
        <p:txBody>
          <a:bodyPr>
            <a:normAutofit/>
          </a:bodyPr>
          <a:p>
            <a:r>
              <a:rPr lang="en-US" altLang="zh-CN" sz="2400" dirty="0">
                <a:sym typeface="Arial" panose="020B0604020202020204" pitchFamily="34" charset="0"/>
              </a:rPr>
              <a:t>SUM</a:t>
            </a:r>
            <a:endParaRPr lang="en-US" altLang="zh-CN" sz="2400" dirty="0">
              <a:sym typeface="Arial" panose="020B0604020202020204" pitchFamily="34" charset="0"/>
            </a:endParaRPr>
          </a:p>
          <a:p>
            <a:pPr marL="914400" lvl="1" indent="-457200">
              <a:buFont typeface="+mj-lt"/>
              <a:buAutoNum type="arabicPeriod"/>
            </a:pPr>
            <a:r>
              <a:rPr lang="en-US" altLang="zh-CN" sz="2055" dirty="0">
                <a:sym typeface="Arial" panose="020B0604020202020204" pitchFamily="34" charset="0"/>
              </a:rPr>
              <a:t>Categorizing flows based on their sizes through segmenting</a:t>
            </a:r>
            <a:endParaRPr lang="en-US" altLang="zh-CN" sz="2055" dirty="0">
              <a:sym typeface="Arial" panose="020B0604020202020204" pitchFamily="34" charset="0"/>
            </a:endParaRPr>
          </a:p>
          <a:p>
            <a:pPr marL="914400" lvl="1" indent="-457200">
              <a:buFont typeface="+mj-lt"/>
              <a:buAutoNum type="arabicPeriod"/>
            </a:pPr>
            <a:r>
              <a:rPr lang="en-US" altLang="zh-CN" sz="2055" dirty="0">
                <a:sym typeface="Arial" panose="020B0604020202020204" pitchFamily="34" charset="0"/>
              </a:rPr>
              <a:t>Aggregating the segments to generate the full distribution</a:t>
            </a:r>
            <a:endParaRPr lang="en-US" altLang="zh-CN" sz="2055"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3.3 Algorithmic Compatibility</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 name="文本占位符 2"/>
          <p:cNvSpPr>
            <a:spLocks noGrp="1"/>
          </p:cNvSpPr>
          <p:nvPr>
            <p:ph type="body" sz="quarter" idx="10"/>
          </p:nvPr>
        </p:nvSpPr>
        <p:spPr>
          <a:xfrm>
            <a:off x="267335" y="1177290"/>
            <a:ext cx="5016500" cy="4634230"/>
          </a:xfrm>
        </p:spPr>
        <p:txBody>
          <a:bodyPr>
            <a:normAutofit/>
          </a:bodyPr>
          <a:p>
            <a:r>
              <a:rPr lang="en-US" altLang="zh-CN" sz="2400" dirty="0">
                <a:sym typeface="Arial" panose="020B0604020202020204" pitchFamily="34" charset="0"/>
              </a:rPr>
              <a:t> From META to Histogram.</a:t>
            </a:r>
            <a:endParaRPr lang="en-US" altLang="zh-CN" sz="2400" dirty="0">
              <a:sym typeface="Arial" panose="020B0604020202020204" pitchFamily="34" charset="0"/>
            </a:endParaRPr>
          </a:p>
          <a:p>
            <a:pPr marL="914400" lvl="1" indent="-457200">
              <a:buFont typeface="+mj-lt"/>
              <a:buAutoNum type="arabicPeriod"/>
            </a:pPr>
            <a:endParaRPr lang="en-US" altLang="zh-CN" sz="2055"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pic>
        <p:nvPicPr>
          <p:cNvPr id="3" name="Picture 2" descr="PFLD-fig3"/>
          <p:cNvPicPr>
            <a:picLocks noChangeAspect="1"/>
          </p:cNvPicPr>
          <p:nvPr/>
        </p:nvPicPr>
        <p:blipFill>
          <a:blip r:embed="rId1"/>
          <a:stretch>
            <a:fillRect/>
          </a:stretch>
        </p:blipFill>
        <p:spPr>
          <a:xfrm>
            <a:off x="539750" y="1682750"/>
            <a:ext cx="10836275" cy="4128770"/>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3.3 Algorithm Compatibility</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 name="文本占位符 2"/>
          <p:cNvSpPr>
            <a:spLocks noGrp="1"/>
          </p:cNvSpPr>
          <p:nvPr>
            <p:ph type="body" sz="quarter" idx="10"/>
          </p:nvPr>
        </p:nvSpPr>
        <p:spPr>
          <a:xfrm>
            <a:off x="267335" y="1177290"/>
            <a:ext cx="5016500" cy="4634230"/>
          </a:xfrm>
        </p:spPr>
        <p:txBody>
          <a:bodyPr>
            <a:normAutofit/>
          </a:bodyPr>
          <a:p>
            <a:r>
              <a:rPr lang="en-US" altLang="zh-CN" sz="2400" dirty="0">
                <a:sym typeface="Arial" panose="020B0604020202020204" pitchFamily="34" charset="0"/>
              </a:rPr>
              <a:t> Segment Alignment.</a:t>
            </a:r>
            <a:endParaRPr lang="en-US" altLang="zh-CN" sz="2400" dirty="0">
              <a:sym typeface="Arial" panose="020B0604020202020204" pitchFamily="34" charset="0"/>
            </a:endParaRPr>
          </a:p>
          <a:p>
            <a:pPr marL="914400" lvl="1" indent="-457200">
              <a:buFont typeface="+mj-lt"/>
              <a:buAutoNum type="arabicPeriod"/>
            </a:pPr>
            <a:endParaRPr lang="en-US" altLang="zh-CN" sz="2055"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pic>
        <p:nvPicPr>
          <p:cNvPr id="5" name="Picture 4" descr="PFLD-fig4"/>
          <p:cNvPicPr>
            <a:picLocks noChangeAspect="1"/>
          </p:cNvPicPr>
          <p:nvPr/>
        </p:nvPicPr>
        <p:blipFill>
          <a:blip r:embed="rId1"/>
          <a:stretch>
            <a:fillRect/>
          </a:stretch>
        </p:blipFill>
        <p:spPr>
          <a:xfrm>
            <a:off x="612140" y="1619885"/>
            <a:ext cx="6744335" cy="519557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3.3 Algorithm Compatibility</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 name="文本占位符 2"/>
          <p:cNvSpPr>
            <a:spLocks noGrp="1"/>
          </p:cNvSpPr>
          <p:nvPr>
            <p:ph type="body" sz="quarter" idx="10"/>
          </p:nvPr>
        </p:nvSpPr>
        <p:spPr>
          <a:xfrm>
            <a:off x="267335" y="1177290"/>
            <a:ext cx="9851390" cy="1073150"/>
          </a:xfrm>
        </p:spPr>
        <p:txBody>
          <a:bodyPr>
            <a:normAutofit/>
          </a:bodyPr>
          <a:p>
            <a:r>
              <a:rPr lang="en-US" altLang="zh-CN" sz="2400" dirty="0">
                <a:sym typeface="Arial" panose="020B0604020202020204" pitchFamily="34" charset="0"/>
              </a:rPr>
              <a:t> MINIMUM / SUM on aligned Histograms.</a:t>
            </a:r>
            <a:endParaRPr lang="en-US" altLang="zh-CN" sz="2400" dirty="0">
              <a:sym typeface="Arial" panose="020B0604020202020204" pitchFamily="34" charset="0"/>
            </a:endParaRPr>
          </a:p>
          <a:p>
            <a:pPr marL="914400" lvl="1" indent="-457200">
              <a:buFont typeface="+mj-lt"/>
              <a:buAutoNum type="arabicPeriod"/>
            </a:pPr>
            <a:endParaRPr lang="en-US" altLang="zh-CN" sz="2055"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pic>
        <p:nvPicPr>
          <p:cNvPr id="3" name="Picture 2" descr="PFLD-fig5"/>
          <p:cNvPicPr>
            <a:picLocks noChangeAspect="1"/>
          </p:cNvPicPr>
          <p:nvPr/>
        </p:nvPicPr>
        <p:blipFill>
          <a:blip r:embed="rId1"/>
          <a:stretch>
            <a:fillRect/>
          </a:stretch>
        </p:blipFill>
        <p:spPr>
          <a:xfrm>
            <a:off x="610870" y="1633220"/>
            <a:ext cx="6783705" cy="5224780"/>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占位符 12"/>
          <p:cNvSpPr>
            <a:spLocks noGrp="1"/>
          </p:cNvSpPr>
          <p:nvPr>
            <p:ph type="body" sz="quarter" idx="10"/>
          </p:nvPr>
        </p:nvSpPr>
        <p:spPr/>
        <p:txBody>
          <a:bodyPr/>
          <a:lstStyle/>
          <a:p>
            <a:r>
              <a:rPr lang="en-US" altLang="zh-CN" dirty="0">
                <a:sym typeface="Arial" panose="020B0604020202020204" pitchFamily="34" charset="0"/>
              </a:rPr>
              <a:t>04</a:t>
            </a:r>
            <a:endParaRPr lang="zh-CN" altLang="en-US" dirty="0">
              <a:sym typeface="Arial" panose="020B0604020202020204" pitchFamily="34" charset="0"/>
            </a:endParaRPr>
          </a:p>
        </p:txBody>
      </p:sp>
      <p:sp>
        <p:nvSpPr>
          <p:cNvPr id="19" name="文本占位符 18"/>
          <p:cNvSpPr>
            <a:spLocks noGrp="1"/>
          </p:cNvSpPr>
          <p:nvPr>
            <p:ph type="body" sz="quarter" idx="11"/>
          </p:nvPr>
        </p:nvSpPr>
        <p:spPr>
          <a:xfrm>
            <a:off x="882015" y="3684270"/>
            <a:ext cx="9305290" cy="887730"/>
          </a:xfrm>
        </p:spPr>
        <p:txBody>
          <a:bodyPr/>
          <a:lstStyle/>
          <a:p>
            <a:r>
              <a:rPr lang="en-US" altLang="zh-CN">
                <a:sym typeface="+mn-ea"/>
              </a:rPr>
              <a:t>Evaluation</a:t>
            </a:r>
            <a:endParaRPr lang="en-US" altLang="zh-CN" dirty="0">
              <a:sym typeface="Arial" panose="020B0604020202020204" pitchFamily="34" charset="0"/>
            </a:endParaRPr>
          </a:p>
        </p:txBody>
      </p:sp>
      <p:sp>
        <p:nvSpPr>
          <p:cNvPr id="2" name="Text Box 1"/>
          <p:cNvSpPr txBox="1"/>
          <p:nvPr/>
        </p:nvSpPr>
        <p:spPr>
          <a:xfrm>
            <a:off x="3458845" y="2816225"/>
            <a:ext cx="4064000" cy="398780"/>
          </a:xfrm>
          <a:prstGeom prst="rect">
            <a:avLst/>
          </a:prstGeom>
          <a:noFill/>
        </p:spPr>
        <p:txBody>
          <a:bodyPr wrap="square" rtlCol="0">
            <a:spAutoFit/>
          </a:bodyPr>
          <a:p>
            <a:pPr algn="ctr"/>
            <a:endParaRPr lang="en-US" sz="20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4.1 Metrics</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 name="文本占位符 2"/>
          <p:cNvSpPr>
            <a:spLocks noGrp="1"/>
          </p:cNvSpPr>
          <p:nvPr>
            <p:ph type="body" sz="quarter" idx="10"/>
          </p:nvPr>
        </p:nvSpPr>
        <p:spPr>
          <a:xfrm>
            <a:off x="267335" y="1177290"/>
            <a:ext cx="9851390" cy="2251710"/>
          </a:xfrm>
        </p:spPr>
        <p:txBody>
          <a:bodyPr>
            <a:normAutofit/>
          </a:bodyPr>
          <a:p>
            <a:r>
              <a:rPr lang="en-US" altLang="zh-CN" sz="2400" dirty="0">
                <a:sym typeface="Arial" panose="020B0604020202020204" pitchFamily="34" charset="0"/>
              </a:rPr>
              <a:t> ALE = </a:t>
            </a:r>
            <a:endParaRPr lang="en-US" altLang="zh-CN" sz="2400" dirty="0">
              <a:sym typeface="Arial" panose="020B0604020202020204" pitchFamily="34" charset="0"/>
            </a:endParaRPr>
          </a:p>
          <a:p>
            <a:endParaRPr lang="en-US" altLang="zh-CN" sz="2400" dirty="0">
              <a:sym typeface="Arial" panose="020B0604020202020204" pitchFamily="34" charset="0"/>
            </a:endParaRPr>
          </a:p>
          <a:p>
            <a:r>
              <a:rPr lang="en-US" altLang="zh-CN" sz="2400" dirty="0">
                <a:sym typeface="Arial" panose="020B0604020202020204" pitchFamily="34" charset="0"/>
              </a:rPr>
              <a:t>Throughput: We use million operations (inserting an item or querying a flow) per second (Mops) to measure the throughput.</a:t>
            </a:r>
            <a:endParaRPr lang="en-US" altLang="zh-CN" sz="2400" dirty="0">
              <a:sym typeface="Arial" panose="020B0604020202020204" pitchFamily="34" charset="0"/>
            </a:endParaRPr>
          </a:p>
          <a:p>
            <a:pPr marL="914400" lvl="1" indent="-457200">
              <a:buFont typeface="+mj-lt"/>
              <a:buAutoNum type="arabicPeriod"/>
            </a:pPr>
            <a:endParaRPr lang="en-US" altLang="zh-CN" sz="2055"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pic>
        <p:nvPicPr>
          <p:cNvPr id="3" name="Picture 2"/>
          <p:cNvPicPr>
            <a:picLocks noChangeAspect="1"/>
          </p:cNvPicPr>
          <p:nvPr/>
        </p:nvPicPr>
        <p:blipFill>
          <a:blip r:embed="rId1"/>
          <a:srcRect t="1872" b="-1872"/>
          <a:stretch>
            <a:fillRect/>
          </a:stretch>
        </p:blipFill>
        <p:spPr>
          <a:xfrm>
            <a:off x="1646555" y="1063625"/>
            <a:ext cx="7667625" cy="576580"/>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4.2 Comparison Algorithms</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 name="文本占位符 2"/>
          <p:cNvSpPr>
            <a:spLocks noGrp="1"/>
          </p:cNvSpPr>
          <p:nvPr>
            <p:ph type="body" sz="quarter" idx="10"/>
          </p:nvPr>
        </p:nvSpPr>
        <p:spPr>
          <a:xfrm>
            <a:off x="267335" y="1177290"/>
            <a:ext cx="9851390" cy="2251710"/>
          </a:xfrm>
        </p:spPr>
        <p:txBody>
          <a:bodyPr>
            <a:normAutofit/>
          </a:bodyPr>
          <a:p>
            <a:r>
              <a:rPr lang="en-US" altLang="zh-CN" sz="2400" dirty="0">
                <a:sym typeface="Arial" panose="020B0604020202020204" pitchFamily="34" charset="0"/>
              </a:rPr>
              <a:t>Straw-man</a:t>
            </a:r>
            <a:endParaRPr lang="en-US" altLang="zh-CN" sz="2400" dirty="0">
              <a:sym typeface="Arial" panose="020B0604020202020204" pitchFamily="34" charset="0"/>
            </a:endParaRPr>
          </a:p>
          <a:p>
            <a:pPr lvl="1"/>
            <a:r>
              <a:rPr lang="en-US" altLang="zh-CN" sz="2055" dirty="0">
                <a:sym typeface="Arial" panose="020B0604020202020204" pitchFamily="34" charset="0"/>
              </a:rPr>
              <a:t>Three hash tables</a:t>
            </a:r>
            <a:endParaRPr lang="en-US" altLang="zh-CN" sz="2055" dirty="0">
              <a:sym typeface="Arial" panose="020B0604020202020204" pitchFamily="34" charset="0"/>
            </a:endParaRPr>
          </a:p>
          <a:p>
            <a:pPr lvl="1"/>
            <a:r>
              <a:rPr lang="en-US" altLang="zh-CN" sz="2055" dirty="0">
                <a:sym typeface="Arial" panose="020B0604020202020204" pitchFamily="34" charset="0"/>
              </a:rPr>
              <a:t>Try to insert in them one by one</a:t>
            </a:r>
            <a:endParaRPr lang="en-US" altLang="zh-CN" sz="2055" dirty="0">
              <a:sym typeface="Arial" panose="020B0604020202020204" pitchFamily="34" charset="0"/>
            </a:endParaRPr>
          </a:p>
          <a:p>
            <a:r>
              <a:rPr lang="en-US" altLang="zh-CN" sz="2400" dirty="0">
                <a:sym typeface="Arial" panose="020B0604020202020204" pitchFamily="34" charset="0"/>
              </a:rPr>
              <a:t>Cuckoo Filter</a:t>
            </a:r>
            <a:endParaRPr lang="en-US" altLang="zh-CN" sz="2400" dirty="0">
              <a:sym typeface="Arial" panose="020B0604020202020204" pitchFamily="34" charset="0"/>
            </a:endParaRPr>
          </a:p>
          <a:p>
            <a:pPr lvl="1"/>
            <a:r>
              <a:rPr lang="en-US" altLang="zh-CN" sz="2055" dirty="0">
                <a:sym typeface="Arial" panose="020B0604020202020204" pitchFamily="34" charset="0"/>
              </a:rPr>
              <a:t>Two hash tables</a:t>
            </a:r>
            <a:endParaRPr lang="en-US" altLang="zh-CN" sz="2055" dirty="0">
              <a:sym typeface="Arial" panose="020B0604020202020204" pitchFamily="34" charset="0"/>
            </a:endParaRPr>
          </a:p>
          <a:p>
            <a:pPr lvl="1"/>
            <a:endParaRPr lang="en-US" altLang="zh-CN" sz="2055" dirty="0">
              <a:sym typeface="Arial" panose="020B0604020202020204" pitchFamily="34" charset="0"/>
            </a:endParaRPr>
          </a:p>
          <a:p>
            <a:pPr marL="914400" lvl="1" indent="-457200">
              <a:buFont typeface="+mj-lt"/>
              <a:buAutoNum type="arabicPeriod"/>
            </a:pPr>
            <a:endParaRPr lang="en-US" altLang="zh-CN" sz="2055"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pic>
        <p:nvPicPr>
          <p:cNvPr id="5" name="Picture 4"/>
          <p:cNvPicPr>
            <a:picLocks noChangeAspect="1"/>
          </p:cNvPicPr>
          <p:nvPr/>
        </p:nvPicPr>
        <p:blipFill>
          <a:blip r:embed="rId1"/>
          <a:srcRect l="51209"/>
          <a:stretch>
            <a:fillRect/>
          </a:stretch>
        </p:blipFill>
        <p:spPr>
          <a:xfrm>
            <a:off x="4006850" y="2743200"/>
            <a:ext cx="3549015" cy="3651250"/>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矩形 29"/>
          <p:cNvSpPr/>
          <p:nvPr/>
        </p:nvSpPr>
        <p:spPr>
          <a:xfrm>
            <a:off x="732155" y="1014095"/>
            <a:ext cx="3227705" cy="5194935"/>
          </a:xfrm>
          <a:prstGeom prst="rect">
            <a:avLst/>
          </a:prstGeom>
          <a:solidFill>
            <a:schemeClr val="accent1">
              <a:lumMod val="20000"/>
              <a:lumOff val="80000"/>
              <a:alpha val="5000"/>
            </a:schemeClr>
          </a:solidFill>
          <a:ln w="19050">
            <a:solidFill>
              <a:schemeClr val="accent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kumimoji="1" lang="zh-CN" altLang="en-US" sz="1600" dirty="0">
              <a:latin typeface="Calibri" panose="020F0502020204030204" pitchFamily="34" charset="0"/>
              <a:cs typeface="Calibri" panose="020F0502020204030204" pitchFamily="34" charset="0"/>
            </a:endParaRPr>
          </a:p>
        </p:txBody>
      </p:sp>
      <p:sp>
        <p:nvSpPr>
          <p:cNvPr id="8" name="标题 7"/>
          <p:cNvSpPr>
            <a:spLocks noGrp="1"/>
          </p:cNvSpPr>
          <p:nvPr>
            <p:ph type="title"/>
          </p:nvPr>
        </p:nvSpPr>
        <p:spPr/>
        <p:txBody>
          <a:bodyPr/>
          <a:lstStyle/>
          <a:p>
            <a:r>
              <a:rPr lang="en-US" altLang="zh-CN" dirty="0">
                <a:sym typeface="Arial" panose="020B0604020202020204" pitchFamily="34" charset="0"/>
              </a:rPr>
              <a:t>4.3 Experiment on Accuracy</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pic>
        <p:nvPicPr>
          <p:cNvPr id="3" name="Picture Placeholder 2"/>
          <p:cNvPicPr>
            <a:picLocks noChangeAspect="1"/>
          </p:cNvPicPr>
          <p:nvPr>
            <p:ph type="pic" idx="10"/>
          </p:nvPr>
        </p:nvPicPr>
        <p:blipFill>
          <a:blip r:embed="rId1"/>
          <a:stretch>
            <a:fillRect/>
          </a:stretch>
        </p:blipFill>
        <p:spPr>
          <a:xfrm>
            <a:off x="1035050" y="1466850"/>
            <a:ext cx="2791460" cy="2020570"/>
          </a:xfrm>
          <a:prstGeom prst="rect">
            <a:avLst/>
          </a:prstGeom>
        </p:spPr>
      </p:pic>
      <p:sp>
        <p:nvSpPr>
          <p:cNvPr id="7" name="Text Box 6"/>
          <p:cNvSpPr txBox="1"/>
          <p:nvPr/>
        </p:nvSpPr>
        <p:spPr>
          <a:xfrm>
            <a:off x="1752600" y="3481705"/>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CAIDA</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9" name="Picture 8"/>
          <p:cNvPicPr>
            <a:picLocks noChangeAspect="1"/>
          </p:cNvPicPr>
          <p:nvPr/>
        </p:nvPicPr>
        <p:blipFill>
          <a:blip r:embed="rId2"/>
          <a:stretch>
            <a:fillRect/>
          </a:stretch>
        </p:blipFill>
        <p:spPr>
          <a:xfrm>
            <a:off x="1035050" y="3788410"/>
            <a:ext cx="2792095" cy="2028190"/>
          </a:xfrm>
          <a:prstGeom prst="rect">
            <a:avLst/>
          </a:prstGeom>
        </p:spPr>
      </p:pic>
      <p:sp>
        <p:nvSpPr>
          <p:cNvPr id="12" name="Text Box 11"/>
          <p:cNvSpPr txBox="1"/>
          <p:nvPr/>
        </p:nvSpPr>
        <p:spPr>
          <a:xfrm>
            <a:off x="1752600" y="5816600"/>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MAWI</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Text Box 12"/>
          <p:cNvSpPr txBox="1"/>
          <p:nvPr/>
        </p:nvSpPr>
        <p:spPr>
          <a:xfrm>
            <a:off x="984885" y="1085215"/>
            <a:ext cx="3094990" cy="368300"/>
          </a:xfrm>
          <a:prstGeom prst="rect">
            <a:avLst/>
          </a:prstGeom>
          <a:noFill/>
        </p:spPr>
        <p:txBody>
          <a:bodyPr wrap="square" rtlCol="0" anchor="t">
            <a:spAutoFit/>
          </a:bodyPr>
          <a:p>
            <a:pPr algn="ctr"/>
            <a:r>
              <a:rPr lang="en-US" altLang="zh-CN"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M4-DDSketch</a:t>
            </a:r>
            <a:endParaRPr lang="en-US" altLang="zh-CN" dirty="0" smtClean="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矩形 29"/>
          <p:cNvSpPr/>
          <p:nvPr/>
        </p:nvSpPr>
        <p:spPr>
          <a:xfrm>
            <a:off x="4180840" y="1014095"/>
            <a:ext cx="3227705" cy="5194935"/>
          </a:xfrm>
          <a:prstGeom prst="rect">
            <a:avLst/>
          </a:prstGeom>
          <a:solidFill>
            <a:schemeClr val="accent3">
              <a:lumMod val="20000"/>
              <a:lumOff val="80000"/>
              <a:alpha val="5000"/>
            </a:schemeClr>
          </a:solidFill>
          <a:ln w="19050">
            <a:solidFill>
              <a:schemeClr val="accent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kumimoji="1" lang="zh-CN" altLang="en-US" sz="1600" dirty="0">
              <a:latin typeface="Calibri" panose="020F0502020204030204" pitchFamily="34" charset="0"/>
              <a:cs typeface="Calibri" panose="020F0502020204030204" pitchFamily="34" charset="0"/>
            </a:endParaRPr>
          </a:p>
        </p:txBody>
      </p:sp>
      <p:sp>
        <p:nvSpPr>
          <p:cNvPr id="15" name="Text Box 14"/>
          <p:cNvSpPr txBox="1"/>
          <p:nvPr/>
        </p:nvSpPr>
        <p:spPr>
          <a:xfrm>
            <a:off x="4247515" y="1085215"/>
            <a:ext cx="3094990" cy="368300"/>
          </a:xfrm>
          <a:prstGeom prst="rect">
            <a:avLst/>
          </a:prstGeom>
          <a:noFill/>
        </p:spPr>
        <p:txBody>
          <a:bodyPr wrap="square" rtlCol="0" anchor="t">
            <a:spAutoFit/>
          </a:bodyPr>
          <a:p>
            <a:pPr algn="ctr"/>
            <a:r>
              <a:rPr lang="en-US" altLang="zh-CN" dirty="0">
                <a:solidFill>
                  <a:schemeClr val="accent3">
                    <a:lumMod val="60000"/>
                    <a:lumOff val="40000"/>
                  </a:schemeClr>
                </a:solidFill>
                <a:latin typeface="Arial" panose="020B0604020202020204" pitchFamily="34" charset="0"/>
                <a:ea typeface="Microsoft YaHei" panose="020B0503020204020204" pitchFamily="34" charset="-122"/>
                <a:cs typeface="+mn-ea"/>
                <a:sym typeface="Arial" panose="020B0604020202020204" pitchFamily="34" charset="0"/>
              </a:rPr>
              <a:t>M4-t-digest</a:t>
            </a:r>
            <a:endParaRPr lang="en-US" altLang="zh-CN" dirty="0" smtClean="0">
              <a:solidFill>
                <a:schemeClr val="accent3">
                  <a:lumMod val="60000"/>
                  <a:lumOff val="40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16" name="Picture 15"/>
          <p:cNvPicPr>
            <a:picLocks noChangeAspect="1"/>
          </p:cNvPicPr>
          <p:nvPr/>
        </p:nvPicPr>
        <p:blipFill>
          <a:blip r:embed="rId3"/>
          <a:stretch>
            <a:fillRect/>
          </a:stretch>
        </p:blipFill>
        <p:spPr>
          <a:xfrm>
            <a:off x="4345305" y="1453515"/>
            <a:ext cx="2825750" cy="2033905"/>
          </a:xfrm>
          <a:prstGeom prst="rect">
            <a:avLst/>
          </a:prstGeom>
        </p:spPr>
      </p:pic>
      <p:sp>
        <p:nvSpPr>
          <p:cNvPr id="19" name="Text Box 18"/>
          <p:cNvSpPr txBox="1"/>
          <p:nvPr/>
        </p:nvSpPr>
        <p:spPr>
          <a:xfrm>
            <a:off x="4962525" y="3487420"/>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CAIDA</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20" name="Picture 19"/>
          <p:cNvPicPr>
            <a:picLocks noChangeAspect="1"/>
          </p:cNvPicPr>
          <p:nvPr/>
        </p:nvPicPr>
        <p:blipFill>
          <a:blip r:embed="rId4"/>
          <a:stretch>
            <a:fillRect/>
          </a:stretch>
        </p:blipFill>
        <p:spPr>
          <a:xfrm>
            <a:off x="4345305" y="3788410"/>
            <a:ext cx="2825750" cy="2089785"/>
          </a:xfrm>
          <a:prstGeom prst="rect">
            <a:avLst/>
          </a:prstGeom>
        </p:spPr>
      </p:pic>
      <p:sp>
        <p:nvSpPr>
          <p:cNvPr id="23" name="Text Box 22"/>
          <p:cNvSpPr txBox="1"/>
          <p:nvPr/>
        </p:nvSpPr>
        <p:spPr>
          <a:xfrm>
            <a:off x="4874895" y="5813425"/>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MAWI</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矩形 29"/>
          <p:cNvSpPr/>
          <p:nvPr/>
        </p:nvSpPr>
        <p:spPr>
          <a:xfrm>
            <a:off x="7629525" y="1014095"/>
            <a:ext cx="3227705" cy="5194935"/>
          </a:xfrm>
          <a:prstGeom prst="rect">
            <a:avLst/>
          </a:prstGeom>
          <a:solidFill>
            <a:srgbClr val="E4FFD8">
              <a:alpha val="5000"/>
            </a:srgbClr>
          </a:solidFill>
          <a:ln w="19050">
            <a:solidFill>
              <a:schemeClr val="accent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kumimoji="1" lang="zh-CN" altLang="en-US" sz="1600" dirty="0">
              <a:latin typeface="Calibri" panose="020F0502020204030204" pitchFamily="34" charset="0"/>
              <a:cs typeface="Calibri" panose="020F0502020204030204" pitchFamily="34" charset="0"/>
            </a:endParaRPr>
          </a:p>
        </p:txBody>
      </p:sp>
      <p:sp>
        <p:nvSpPr>
          <p:cNvPr id="25" name="Text Box 24"/>
          <p:cNvSpPr txBox="1"/>
          <p:nvPr/>
        </p:nvSpPr>
        <p:spPr>
          <a:xfrm>
            <a:off x="7696200" y="1085215"/>
            <a:ext cx="3094990" cy="368300"/>
          </a:xfrm>
          <a:prstGeom prst="rect">
            <a:avLst/>
          </a:prstGeom>
          <a:noFill/>
        </p:spPr>
        <p:txBody>
          <a:bodyPr wrap="square" rtlCol="0" anchor="t">
            <a:spAutoFit/>
          </a:bodyPr>
          <a:p>
            <a:pPr algn="ctr"/>
            <a:r>
              <a:rPr lang="en-US" altLang="zh-CN" dirty="0">
                <a:solidFill>
                  <a:srgbClr val="00B050"/>
                </a:solidFill>
                <a:latin typeface="Arial" panose="020B0604020202020204" pitchFamily="34" charset="0"/>
                <a:ea typeface="Microsoft YaHei" panose="020B0503020204020204" pitchFamily="34" charset="-122"/>
                <a:cs typeface="+mn-ea"/>
                <a:sym typeface="Arial" panose="020B0604020202020204" pitchFamily="34" charset="0"/>
              </a:rPr>
              <a:t>M4-ReqSketch</a:t>
            </a:r>
            <a:endParaRPr lang="en-US" altLang="zh-CN" dirty="0">
              <a:solidFill>
                <a:srgbClr val="00B050"/>
              </a:solidFill>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26" name="Picture 25"/>
          <p:cNvPicPr>
            <a:picLocks noChangeAspect="1"/>
          </p:cNvPicPr>
          <p:nvPr/>
        </p:nvPicPr>
        <p:blipFill>
          <a:blip r:embed="rId5"/>
          <a:stretch>
            <a:fillRect/>
          </a:stretch>
        </p:blipFill>
        <p:spPr>
          <a:xfrm>
            <a:off x="7762240" y="1453515"/>
            <a:ext cx="2819400" cy="2027555"/>
          </a:xfrm>
          <a:prstGeom prst="rect">
            <a:avLst/>
          </a:prstGeom>
        </p:spPr>
      </p:pic>
      <p:sp>
        <p:nvSpPr>
          <p:cNvPr id="33" name="Text Box 32"/>
          <p:cNvSpPr txBox="1"/>
          <p:nvPr/>
        </p:nvSpPr>
        <p:spPr>
          <a:xfrm>
            <a:off x="8510905" y="3487420"/>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CAIDA</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Text Box 33"/>
          <p:cNvSpPr txBox="1"/>
          <p:nvPr/>
        </p:nvSpPr>
        <p:spPr>
          <a:xfrm>
            <a:off x="8423275" y="5813425"/>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MAWI</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35" name="Picture 34"/>
          <p:cNvPicPr>
            <a:picLocks noChangeAspect="1"/>
          </p:cNvPicPr>
          <p:nvPr/>
        </p:nvPicPr>
        <p:blipFill>
          <a:blip r:embed="rId6"/>
          <a:stretch>
            <a:fillRect/>
          </a:stretch>
        </p:blipFill>
        <p:spPr>
          <a:xfrm>
            <a:off x="7828915" y="3800475"/>
            <a:ext cx="2708910" cy="2017395"/>
          </a:xfrm>
          <a:prstGeom prst="rect">
            <a:avLst/>
          </a:prstGeom>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矩形 29"/>
          <p:cNvSpPr/>
          <p:nvPr/>
        </p:nvSpPr>
        <p:spPr>
          <a:xfrm>
            <a:off x="1125220" y="1014095"/>
            <a:ext cx="3227705" cy="5194935"/>
          </a:xfrm>
          <a:prstGeom prst="rect">
            <a:avLst/>
          </a:prstGeom>
          <a:solidFill>
            <a:schemeClr val="accent1">
              <a:lumMod val="20000"/>
              <a:lumOff val="80000"/>
              <a:alpha val="5000"/>
            </a:schemeClr>
          </a:solidFill>
          <a:ln w="19050">
            <a:solidFill>
              <a:schemeClr val="accent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kumimoji="1" lang="zh-CN" altLang="en-US" sz="1600" dirty="0">
              <a:latin typeface="Calibri" panose="020F0502020204030204" pitchFamily="34" charset="0"/>
              <a:cs typeface="Calibri" panose="020F0502020204030204" pitchFamily="34" charset="0"/>
            </a:endParaRPr>
          </a:p>
        </p:txBody>
      </p:sp>
      <p:sp>
        <p:nvSpPr>
          <p:cNvPr id="8" name="标题 7"/>
          <p:cNvSpPr>
            <a:spLocks noGrp="1"/>
          </p:cNvSpPr>
          <p:nvPr>
            <p:ph type="title"/>
          </p:nvPr>
        </p:nvSpPr>
        <p:spPr/>
        <p:txBody>
          <a:bodyPr/>
          <a:lstStyle/>
          <a:p>
            <a:r>
              <a:rPr lang="en-US" altLang="zh-CN" dirty="0">
                <a:sym typeface="Arial" panose="020B0604020202020204" pitchFamily="34" charset="0"/>
              </a:rPr>
              <a:t>4.3 Experiment on Throughput</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7" name="Text Box 6"/>
          <p:cNvSpPr txBox="1"/>
          <p:nvPr/>
        </p:nvSpPr>
        <p:spPr>
          <a:xfrm>
            <a:off x="2145665" y="3481705"/>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CAIDA</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Text Box 11"/>
          <p:cNvSpPr txBox="1"/>
          <p:nvPr/>
        </p:nvSpPr>
        <p:spPr>
          <a:xfrm>
            <a:off x="2145665" y="5816600"/>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MAWI</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Text Box 12"/>
          <p:cNvSpPr txBox="1"/>
          <p:nvPr/>
        </p:nvSpPr>
        <p:spPr>
          <a:xfrm>
            <a:off x="1377950" y="1085215"/>
            <a:ext cx="3094990" cy="368300"/>
          </a:xfrm>
          <a:prstGeom prst="rect">
            <a:avLst/>
          </a:prstGeom>
          <a:noFill/>
        </p:spPr>
        <p:txBody>
          <a:bodyPr wrap="square" rtlCol="0" anchor="t">
            <a:spAutoFit/>
          </a:bodyPr>
          <a:p>
            <a:pPr algn="ctr"/>
            <a:r>
              <a:rPr lang="en-US" altLang="zh-CN"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Insertion</a:t>
            </a:r>
            <a:endParaRPr lang="en-US" altLang="zh-CN" dirty="0" smtClean="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矩形 29"/>
          <p:cNvSpPr/>
          <p:nvPr/>
        </p:nvSpPr>
        <p:spPr>
          <a:xfrm>
            <a:off x="5509895" y="1014095"/>
            <a:ext cx="3227705" cy="5194935"/>
          </a:xfrm>
          <a:prstGeom prst="rect">
            <a:avLst/>
          </a:prstGeom>
          <a:solidFill>
            <a:schemeClr val="accent3">
              <a:lumMod val="20000"/>
              <a:lumOff val="80000"/>
              <a:alpha val="5000"/>
            </a:schemeClr>
          </a:solidFill>
          <a:ln w="19050">
            <a:solidFill>
              <a:schemeClr val="accent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kumimoji="1" lang="zh-CN" altLang="en-US" sz="1600" dirty="0">
              <a:latin typeface="Calibri" panose="020F0502020204030204" pitchFamily="34" charset="0"/>
              <a:cs typeface="Calibri" panose="020F0502020204030204" pitchFamily="34" charset="0"/>
            </a:endParaRPr>
          </a:p>
        </p:txBody>
      </p:sp>
      <p:sp>
        <p:nvSpPr>
          <p:cNvPr id="15" name="Text Box 14"/>
          <p:cNvSpPr txBox="1"/>
          <p:nvPr/>
        </p:nvSpPr>
        <p:spPr>
          <a:xfrm>
            <a:off x="5576570" y="1085215"/>
            <a:ext cx="3094990" cy="368300"/>
          </a:xfrm>
          <a:prstGeom prst="rect">
            <a:avLst/>
          </a:prstGeom>
          <a:noFill/>
        </p:spPr>
        <p:txBody>
          <a:bodyPr wrap="square" rtlCol="0" anchor="t">
            <a:spAutoFit/>
          </a:bodyPr>
          <a:p>
            <a:pPr algn="ctr"/>
            <a:r>
              <a:rPr lang="en-US" altLang="zh-CN" dirty="0">
                <a:solidFill>
                  <a:schemeClr val="accent3">
                    <a:lumMod val="60000"/>
                    <a:lumOff val="40000"/>
                  </a:schemeClr>
                </a:solidFill>
                <a:latin typeface="Arial" panose="020B0604020202020204" pitchFamily="34" charset="0"/>
                <a:ea typeface="Microsoft YaHei" panose="020B0503020204020204" pitchFamily="34" charset="-122"/>
                <a:cs typeface="+mn-ea"/>
                <a:sym typeface="Arial" panose="020B0604020202020204" pitchFamily="34" charset="0"/>
              </a:rPr>
              <a:t>Query</a:t>
            </a:r>
            <a:endParaRPr lang="en-US" altLang="zh-CN" dirty="0" smtClean="0">
              <a:solidFill>
                <a:schemeClr val="accent3">
                  <a:lumMod val="60000"/>
                  <a:lumOff val="40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Text Box 18"/>
          <p:cNvSpPr txBox="1"/>
          <p:nvPr/>
        </p:nvSpPr>
        <p:spPr>
          <a:xfrm>
            <a:off x="6291580" y="3487420"/>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CAIDA</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Text Box 22"/>
          <p:cNvSpPr txBox="1"/>
          <p:nvPr/>
        </p:nvSpPr>
        <p:spPr>
          <a:xfrm>
            <a:off x="6203950" y="5813425"/>
            <a:ext cx="1665605" cy="306705"/>
          </a:xfrm>
          <a:prstGeom prst="rect">
            <a:avLst/>
          </a:prstGeom>
          <a:noFill/>
        </p:spPr>
        <p:txBody>
          <a:bodyPr wrap="square" rtlCol="0">
            <a:spAutoFit/>
          </a:bodyPr>
          <a:p>
            <a:pPr algn="ctr"/>
            <a:r>
              <a:rPr lang="en-US" sz="1400" dirty="0" smtClean="0">
                <a:latin typeface="Arial" panose="020B0604020202020204" pitchFamily="34" charset="0"/>
                <a:ea typeface="Microsoft YaHei" panose="020B0503020204020204" pitchFamily="34" charset="-122"/>
                <a:cs typeface="+mn-ea"/>
                <a:sym typeface="Arial" panose="020B0604020202020204" pitchFamily="34" charset="0"/>
              </a:rPr>
              <a:t>MAWI</a:t>
            </a:r>
            <a:endParaRPr lang="en-US" sz="14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10" name="Picture Placeholder 9"/>
          <p:cNvPicPr>
            <a:picLocks noChangeAspect="1"/>
          </p:cNvPicPr>
          <p:nvPr>
            <p:ph type="pic" idx="10"/>
          </p:nvPr>
        </p:nvPicPr>
        <p:blipFill>
          <a:blip r:embed="rId1"/>
          <a:stretch>
            <a:fillRect/>
          </a:stretch>
        </p:blipFill>
        <p:spPr>
          <a:xfrm>
            <a:off x="1428115" y="1453515"/>
            <a:ext cx="2791460" cy="2009140"/>
          </a:xfrm>
          <a:prstGeom prst="rect">
            <a:avLst/>
          </a:prstGeom>
        </p:spPr>
      </p:pic>
      <p:pic>
        <p:nvPicPr>
          <p:cNvPr id="11" name="Picture 10"/>
          <p:cNvPicPr>
            <a:picLocks noChangeAspect="1"/>
          </p:cNvPicPr>
          <p:nvPr/>
        </p:nvPicPr>
        <p:blipFill>
          <a:blip r:embed="rId2"/>
          <a:stretch>
            <a:fillRect/>
          </a:stretch>
        </p:blipFill>
        <p:spPr>
          <a:xfrm>
            <a:off x="1428115" y="3896995"/>
            <a:ext cx="2714625" cy="1981200"/>
          </a:xfrm>
          <a:prstGeom prst="rect">
            <a:avLst/>
          </a:prstGeom>
        </p:spPr>
      </p:pic>
      <p:pic>
        <p:nvPicPr>
          <p:cNvPr id="21" name="Picture 20"/>
          <p:cNvPicPr>
            <a:picLocks noChangeAspect="1"/>
          </p:cNvPicPr>
          <p:nvPr/>
        </p:nvPicPr>
        <p:blipFill>
          <a:blip r:embed="rId3"/>
          <a:stretch>
            <a:fillRect/>
          </a:stretch>
        </p:blipFill>
        <p:spPr>
          <a:xfrm>
            <a:off x="5674360" y="1453515"/>
            <a:ext cx="2733675" cy="2000250"/>
          </a:xfrm>
          <a:prstGeom prst="rect">
            <a:avLst/>
          </a:prstGeom>
        </p:spPr>
      </p:pic>
      <p:pic>
        <p:nvPicPr>
          <p:cNvPr id="28" name="Picture 27"/>
          <p:cNvPicPr>
            <a:picLocks noChangeAspect="1"/>
          </p:cNvPicPr>
          <p:nvPr/>
        </p:nvPicPr>
        <p:blipFill>
          <a:blip r:embed="rId4"/>
          <a:stretch>
            <a:fillRect/>
          </a:stretch>
        </p:blipFill>
        <p:spPr>
          <a:xfrm>
            <a:off x="5674360" y="3896995"/>
            <a:ext cx="2705100" cy="1981200"/>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Conclusion</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4" name="文本占位符 2"/>
          <p:cNvSpPr>
            <a:spLocks noGrp="1"/>
          </p:cNvSpPr>
          <p:nvPr>
            <p:ph type="body" sz="quarter" idx="10"/>
          </p:nvPr>
        </p:nvSpPr>
        <p:spPr>
          <a:xfrm>
            <a:off x="267335" y="1177290"/>
            <a:ext cx="11143615" cy="5422900"/>
          </a:xfrm>
        </p:spPr>
        <p:txBody>
          <a:bodyPr>
            <a:normAutofit/>
          </a:bodyPr>
          <a:p>
            <a:pPr marL="457200" indent="-457200">
              <a:buAutoNum type="arabicPeriod"/>
            </a:pPr>
            <a:r>
              <a:rPr lang="en-US" altLang="zh-CN" sz="2400" dirty="0">
                <a:sym typeface="Arial" panose="020B0604020202020204" pitchFamily="34" charset="0"/>
              </a:rPr>
              <a:t>We introduce M4, the first general framework that can be applied to a wide range of single-flow quantile estimation algorithms to accomplish per-flow quantile estimation.</a:t>
            </a:r>
            <a:endParaRPr lang="en-US" altLang="zh-CN" sz="2400" dirty="0">
              <a:sym typeface="Arial" panose="020B0604020202020204" pitchFamily="34" charset="0"/>
            </a:endParaRPr>
          </a:p>
          <a:p>
            <a:pPr marL="457200" indent="-457200">
              <a:buAutoNum type="arabicPeriod"/>
            </a:pPr>
            <a:endParaRPr lang="en-US" altLang="zh-CN" sz="2400" dirty="0">
              <a:sym typeface="Arial" panose="020B0604020202020204" pitchFamily="34" charset="0"/>
            </a:endParaRPr>
          </a:p>
          <a:p>
            <a:pPr marL="457200" indent="-457200">
              <a:buAutoNum type="arabicPeriod"/>
            </a:pPr>
            <a:r>
              <a:rPr lang="en-US" altLang="zh-CN" sz="2400" dirty="0">
                <a:sym typeface="Arial" panose="020B0604020202020204" pitchFamily="34" charset="0"/>
              </a:rPr>
              <a:t>We propose the MINIMUM and SUM techniques. Together, they reduce the error from hash collisions and allow us to tailor treatment strategies for flows of different sizes.</a:t>
            </a:r>
            <a:endParaRPr lang="en-US" altLang="zh-CN" sz="2400" dirty="0">
              <a:sym typeface="Arial" panose="020B0604020202020204" pitchFamily="34" charset="0"/>
            </a:endParaRPr>
          </a:p>
          <a:p>
            <a:pPr marL="457200" indent="-457200">
              <a:buAutoNum type="arabicPeriod"/>
            </a:pPr>
            <a:endParaRPr lang="en-US" altLang="zh-CN" sz="2400" dirty="0">
              <a:sym typeface="Arial" panose="020B0604020202020204" pitchFamily="34" charset="0"/>
            </a:endParaRPr>
          </a:p>
          <a:p>
            <a:pPr marL="457200" indent="-457200">
              <a:buAutoNum type="arabicPeriod"/>
            </a:pPr>
            <a:r>
              <a:rPr lang="en-US" altLang="zh-CN" sz="2400" dirty="0">
                <a:sym typeface="Arial" panose="020B0604020202020204" pitchFamily="34" charset="0"/>
              </a:rPr>
              <a:t>We apply M4 to DDSketch, t-digest, and ReqSketch. Compared to two comparison frameworks, M4 achieves significantly better accuracy with a comparable speed across all three METAs. </a:t>
            </a:r>
            <a:endParaRPr lang="en-US" altLang="zh-CN" sz="2055" dirty="0">
              <a:sym typeface="Arial" panose="020B0604020202020204" pitchFamily="34"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占位符 12"/>
          <p:cNvSpPr>
            <a:spLocks noGrp="1"/>
          </p:cNvSpPr>
          <p:nvPr>
            <p:ph type="body" sz="quarter" idx="10"/>
          </p:nvPr>
        </p:nvSpPr>
        <p:spPr/>
        <p:txBody>
          <a:bodyPr/>
          <a:lstStyle/>
          <a:p>
            <a:r>
              <a:rPr lang="en-US" altLang="zh-CN" dirty="0">
                <a:sym typeface="Arial" panose="020B0604020202020204" pitchFamily="34" charset="0"/>
              </a:rPr>
              <a:t>01</a:t>
            </a:r>
            <a:endParaRPr lang="zh-CN" altLang="en-US" dirty="0">
              <a:sym typeface="Arial" panose="020B0604020202020204" pitchFamily="34" charset="0"/>
            </a:endParaRPr>
          </a:p>
        </p:txBody>
      </p:sp>
      <p:sp>
        <p:nvSpPr>
          <p:cNvPr id="19" name="文本占位符 18"/>
          <p:cNvSpPr>
            <a:spLocks noGrp="1"/>
          </p:cNvSpPr>
          <p:nvPr>
            <p:ph type="body" sz="quarter" idx="11"/>
          </p:nvPr>
        </p:nvSpPr>
        <p:spPr>
          <a:xfrm>
            <a:off x="882015" y="3684270"/>
            <a:ext cx="10054590" cy="887730"/>
          </a:xfrm>
        </p:spPr>
        <p:txBody>
          <a:bodyPr/>
          <a:lstStyle/>
          <a:p>
            <a:r>
              <a:rPr lang="en-US" altLang="zh-CN" dirty="0">
                <a:sym typeface="Arial" panose="020B0604020202020204" pitchFamily="34" charset="0"/>
              </a:rPr>
              <a:t>Background and Motivation</a:t>
            </a:r>
            <a:endParaRPr lang="en-US" altLang="zh-CN" dirty="0">
              <a:sym typeface="Arial" panose="020B0604020202020204" pitchFamily="34" charset="0"/>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2" name="矩形 1"/>
          <p:cNvSpPr/>
          <p:nvPr/>
        </p:nvSpPr>
        <p:spPr>
          <a:xfrm>
            <a:off x="4247577" y="2428994"/>
            <a:ext cx="3696846" cy="1862048"/>
          </a:xfrm>
          <a:prstGeom prst="rect">
            <a:avLst/>
          </a:prstGeom>
        </p:spPr>
        <p:txBody>
          <a:bodyPr wrap="none">
            <a:spAutoFit/>
          </a:bodyPr>
          <a:lstStyle/>
          <a:p>
            <a:pPr algn="ctr"/>
            <a:r>
              <a:rPr lang="en-US" altLang="zh-CN" sz="11500" i="1" dirty="0">
                <a:solidFill>
                  <a:schemeClr val="accent1"/>
                </a:solidFill>
              </a:rPr>
              <a:t>Q </a:t>
            </a:r>
            <a:r>
              <a:rPr lang="en-US" altLang="zh-CN" sz="8000" i="1" dirty="0">
                <a:solidFill>
                  <a:schemeClr val="bg1">
                    <a:lumMod val="65000"/>
                  </a:schemeClr>
                </a:solidFill>
              </a:rPr>
              <a:t>&amp; </a:t>
            </a:r>
            <a:r>
              <a:rPr lang="en-US" altLang="zh-CN" sz="11500" i="1" dirty="0">
                <a:solidFill>
                  <a:schemeClr val="accent1"/>
                </a:solidFill>
              </a:rPr>
              <a:t>A</a:t>
            </a:r>
            <a:endParaRPr lang="zh-CN" altLang="en-US" sz="11500" i="1" dirty="0">
              <a:solidFill>
                <a:schemeClr val="accent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2.1 Quantile Estimation</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 name="文本占位符 2"/>
          <p:cNvSpPr>
            <a:spLocks noGrp="1"/>
          </p:cNvSpPr>
          <p:nvPr>
            <p:ph type="body" sz="quarter" idx="4294967295"/>
          </p:nvPr>
        </p:nvSpPr>
        <p:spPr>
          <a:xfrm>
            <a:off x="273685" y="1177290"/>
            <a:ext cx="11257280" cy="1180465"/>
          </a:xfrm>
        </p:spPr>
        <p:txBody>
          <a:bodyPr>
            <a:normAutofit/>
          </a:bodyPr>
          <a:p>
            <a:r>
              <a:rPr lang="en-US" altLang="zh-CN" sz="2400" dirty="0">
                <a:sym typeface="Arial" panose="020B0604020202020204" pitchFamily="34" charset="0"/>
              </a:rPr>
              <a:t>Quantile estimation is an important task in data stream monitoring. </a:t>
            </a:r>
            <a:endParaRPr lang="en-US" altLang="zh-CN" sz="2400" dirty="0">
              <a:sym typeface="Arial" panose="020B0604020202020204" pitchFamily="34" charset="0"/>
            </a:endParaRPr>
          </a:p>
          <a:p>
            <a:pPr lvl="1"/>
            <a:r>
              <a:rPr lang="en-US" altLang="zh-CN" sz="2055" dirty="0">
                <a:sym typeface="Arial" panose="020B0604020202020204" pitchFamily="34" charset="0"/>
              </a:rPr>
              <a:t>For example</a:t>
            </a:r>
            <a:r>
              <a:rPr lang="en-US" altLang="zh-CN" sz="2055" dirty="0">
                <a:sym typeface="Arial" panose="020B0604020202020204" pitchFamily="34" charset="0"/>
              </a:rPr>
              <a:t>, the quantile estimation for latency and packet interval can give information of network status.</a:t>
            </a:r>
            <a:endParaRPr lang="en-US" altLang="zh-CN" sz="2055" dirty="0">
              <a:sym typeface="Arial" panose="020B0604020202020204" pitchFamily="34" charset="0"/>
            </a:endParaRPr>
          </a:p>
          <a:p>
            <a:pPr lvl="1"/>
            <a:endParaRPr lang="en-US" altLang="zh-CN" sz="2400" baseline="-25000" dirty="0">
              <a:latin typeface="Lucida Sans Unicode" panose="020B0602030504020204" charset="0"/>
              <a:cs typeface="Lucida Sans Unicode" panose="020B0602030504020204" charset="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3" name="Text Box 2"/>
          <p:cNvSpPr txBox="1"/>
          <p:nvPr/>
        </p:nvSpPr>
        <p:spPr>
          <a:xfrm>
            <a:off x="273685" y="4596130"/>
            <a:ext cx="6096000" cy="1094105"/>
          </a:xfrm>
          <a:prstGeom prst="rect">
            <a:avLst/>
          </a:prstGeom>
          <a:noFill/>
        </p:spPr>
        <p:txBody>
          <a:bodyPr wrap="square" rtlCol="0" anchor="t">
            <a:spAutoFit/>
          </a:bodyPr>
          <a:p>
            <a:pPr marL="342900" indent="-342900" algn="l">
              <a:buFont typeface="Arial" panose="020B0604020202020204" pitchFamily="34" charset="0"/>
              <a:buChar char="•"/>
            </a:pPr>
            <a:r>
              <a:rPr lang="en-US" altLang="zh-CN" sz="2400" dirty="0">
                <a:sym typeface="Arial" panose="020B0604020202020204" pitchFamily="34" charset="0"/>
              </a:rPr>
              <a:t>Challenges</a:t>
            </a:r>
            <a:endParaRPr lang="en-US" altLang="zh-CN" sz="2400" dirty="0">
              <a:sym typeface="Arial" panose="020B0604020202020204" pitchFamily="34" charset="0"/>
            </a:endParaRPr>
          </a:p>
          <a:p>
            <a:pPr marL="800100" lvl="1" indent="-342900">
              <a:buFont typeface="Arial" panose="020B0604020202020204" pitchFamily="34" charset="0"/>
              <a:buChar char="•"/>
            </a:pPr>
            <a:r>
              <a:rPr lang="en-US" altLang="zh-CN" sz="2055" dirty="0">
                <a:sym typeface="Arial" panose="020B0604020202020204" pitchFamily="34" charset="0"/>
              </a:rPr>
              <a:t>Scalability </a:t>
            </a:r>
            <a:endParaRPr lang="en-US" altLang="zh-CN" sz="2055" dirty="0">
              <a:sym typeface="Arial" panose="020B0604020202020204" pitchFamily="34" charset="0"/>
            </a:endParaRPr>
          </a:p>
          <a:p>
            <a:pPr marL="800100" lvl="1" indent="-342900">
              <a:buFont typeface="Arial" panose="020B0604020202020204" pitchFamily="34" charset="0"/>
              <a:buChar char="•"/>
            </a:pPr>
            <a:r>
              <a:rPr lang="en-US" altLang="zh-CN" sz="2055" dirty="0">
                <a:sym typeface="Arial" panose="020B0604020202020204" pitchFamily="34" charset="0"/>
              </a:rPr>
              <a:t>Data Skew and Flow Variability</a:t>
            </a:r>
            <a:endParaRPr lang="en-US" altLang="zh-CN" sz="2055"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 name="Text Box 4"/>
          <p:cNvSpPr txBox="1"/>
          <p:nvPr/>
        </p:nvSpPr>
        <p:spPr>
          <a:xfrm>
            <a:off x="273685" y="3140710"/>
            <a:ext cx="9959975" cy="1407160"/>
          </a:xfrm>
          <a:prstGeom prst="rect">
            <a:avLst/>
          </a:prstGeom>
          <a:noFill/>
        </p:spPr>
        <p:txBody>
          <a:bodyPr wrap="square" rtlCol="0" anchor="t">
            <a:spAutoFit/>
          </a:bodyPr>
          <a:p>
            <a:pPr marL="342900" indent="-342900" algn="l">
              <a:buFont typeface="Arial" panose="020B0604020202020204" pitchFamily="34" charset="0"/>
              <a:buChar char="•"/>
            </a:pPr>
            <a:r>
              <a:rPr lang="en-US" altLang="zh-CN" sz="2400" dirty="0">
                <a:sym typeface="Arial" panose="020B0604020202020204" pitchFamily="34" charset="0"/>
              </a:rPr>
              <a:t>Per-flow quantile estimation is of wide practical usage</a:t>
            </a:r>
            <a:endParaRPr lang="en-US" altLang="zh-CN" sz="2400" dirty="0">
              <a:sym typeface="Arial" panose="020B0604020202020204" pitchFamily="34" charset="0"/>
            </a:endParaRPr>
          </a:p>
          <a:p>
            <a:pPr marL="800100" lvl="1" indent="-342900">
              <a:buFont typeface="Arial" panose="020B0604020202020204" pitchFamily="34" charset="0"/>
              <a:buChar char="•"/>
            </a:pPr>
            <a:r>
              <a:rPr lang="en-US" altLang="zh-CN" sz="2050" dirty="0">
                <a:sym typeface="Arial" panose="020B0604020202020204" pitchFamily="34" charset="0"/>
              </a:rPr>
              <a:t>Improving the quality of service (QoS) for online app users</a:t>
            </a:r>
            <a:endParaRPr lang="en-US" altLang="zh-CN" sz="2050" dirty="0">
              <a:sym typeface="Arial" panose="020B0604020202020204" pitchFamily="34" charset="0"/>
            </a:endParaRPr>
          </a:p>
          <a:p>
            <a:pPr marL="800100" lvl="1" indent="-342900">
              <a:buFont typeface="Arial" panose="020B0604020202020204" pitchFamily="34" charset="0"/>
              <a:buChar char="•"/>
            </a:pPr>
            <a:r>
              <a:rPr lang="en-US" altLang="zh-CN" sz="2050" dirty="0">
                <a:sym typeface="Arial" panose="020B0604020202020204" pitchFamily="34" charset="0"/>
              </a:rPr>
              <a:t>Network anomaly detection</a:t>
            </a:r>
            <a:endParaRPr lang="en-US" altLang="zh-CN" sz="2050" dirty="0">
              <a:sym typeface="Arial" panose="020B0604020202020204" pitchFamily="34" charset="0"/>
            </a:endParaRPr>
          </a:p>
          <a:p>
            <a:pPr marL="800100" lvl="1" indent="-342900">
              <a:buFont typeface="Arial" panose="020B0604020202020204" pitchFamily="34" charset="0"/>
              <a:buChar char="•"/>
            </a:pPr>
            <a:r>
              <a:rPr lang="en-US" altLang="zh-CN" sz="2050" dirty="0">
                <a:sym typeface="Arial" panose="020B0604020202020204" pitchFamily="34" charset="0"/>
              </a:rPr>
              <a:t>Cache performance optimization</a:t>
            </a:r>
            <a:endParaRPr lang="en-US" altLang="zh-CN" sz="205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Text Box 6"/>
          <p:cNvSpPr txBox="1"/>
          <p:nvPr/>
        </p:nvSpPr>
        <p:spPr>
          <a:xfrm>
            <a:off x="273685" y="2315210"/>
            <a:ext cx="8574405" cy="777240"/>
          </a:xfrm>
          <a:prstGeom prst="rect">
            <a:avLst/>
          </a:prstGeom>
          <a:noFill/>
        </p:spPr>
        <p:txBody>
          <a:bodyPr wrap="square" rtlCol="0" anchor="t">
            <a:spAutoFit/>
          </a:bodyPr>
          <a:p>
            <a:pPr marL="342900" indent="-342900" algn="l">
              <a:buFont typeface="Arial" panose="020B0604020202020204" pitchFamily="34" charset="0"/>
              <a:buChar char="•"/>
            </a:pPr>
            <a:r>
              <a:rPr lang="en-US" altLang="zh-CN" sz="2400" dirty="0">
                <a:sym typeface="Arial" panose="020B0604020202020204" pitchFamily="34" charset="0"/>
              </a:rPr>
              <a:t>Prior work mostly focus on single-flow quantile estimation.</a:t>
            </a:r>
            <a:endParaRPr lang="en-US" altLang="zh-CN" sz="2400" dirty="0">
              <a:sym typeface="Arial" panose="020B0604020202020204" pitchFamily="34" charset="0"/>
            </a:endParaRPr>
          </a:p>
          <a:p>
            <a:pPr marL="800100" lvl="1" indent="-342900">
              <a:buFont typeface="Arial" panose="020B0604020202020204" pitchFamily="34" charset="0"/>
              <a:buChar char="•"/>
            </a:pPr>
            <a:r>
              <a:rPr lang="en-US" altLang="zh-CN" sz="2055" dirty="0">
                <a:sym typeface="Arial" panose="020B0604020202020204" pitchFamily="34" charset="0"/>
              </a:rPr>
              <a:t> Unable to discern among multiple flows.</a:t>
            </a:r>
            <a:endParaRPr lang="en-US" altLang="zh-CN" sz="2055"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000"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grpId="0" nodeType="clickEffect">
                                  <p:stCondLst>
                                    <p:cond delay="0"/>
                                  </p:stCondLst>
                                  <p:childTnLst>
                                    <p:set>
                                      <p:cBhvr>
                                        <p:cTn id="12" dur="1000" fill="hold">
                                          <p:stCondLst>
                                            <p:cond delay="0"/>
                                          </p:stCondLst>
                                        </p:cTn>
                                        <p:tgtEl>
                                          <p:spTgt spid="5"/>
                                        </p:tgtEl>
                                        <p:attrNameLst>
                                          <p:attrName>style.visibility</p:attrName>
                                        </p:attrNameLst>
                                      </p:cBhvr>
                                      <p:to>
                                        <p:strVal val="visible"/>
                                      </p:to>
                                    </p:set>
                                    <p:anim calcmode="lin" valueType="num">
                                      <p:cBhvr additive="base">
                                        <p:cTn id="13" dur="1000" fill="hold"/>
                                        <p:tgtEl>
                                          <p:spTgt spid="5"/>
                                        </p:tgtEl>
                                        <p:attrNameLst>
                                          <p:attrName>ppt_x</p:attrName>
                                        </p:attrNameLst>
                                      </p:cBhvr>
                                      <p:tavLst>
                                        <p:tav tm="0">
                                          <p:val>
                                            <p:strVal val="#ppt_x"/>
                                          </p:val>
                                        </p:tav>
                                        <p:tav tm="100000">
                                          <p:val>
                                            <p:strVal val="#ppt_x"/>
                                          </p:val>
                                        </p:tav>
                                      </p:tavLst>
                                    </p:anim>
                                    <p:anim calcmode="lin" valueType="num">
                                      <p:cBhvr additive="base">
                                        <p:cTn id="14"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7" presetClass="entr" presetSubtype="4" fill="hold" grpId="0" nodeType="clickEffect">
                                  <p:stCondLst>
                                    <p:cond delay="0"/>
                                  </p:stCondLst>
                                  <p:childTnLst>
                                    <p:set>
                                      <p:cBhvr>
                                        <p:cTn id="18" dur="1000" fill="hold">
                                          <p:stCondLst>
                                            <p:cond delay="0"/>
                                          </p:stCondLst>
                                        </p:cTn>
                                        <p:tgtEl>
                                          <p:spTgt spid="3"/>
                                        </p:tgtEl>
                                        <p:attrNameLst>
                                          <p:attrName>style.visibility</p:attrName>
                                        </p:attrNameLst>
                                      </p:cBhvr>
                                      <p:to>
                                        <p:strVal val="visible"/>
                                      </p:to>
                                    </p:set>
                                    <p:anim calcmode="lin" valueType="num">
                                      <p:cBhvr additive="base">
                                        <p:cTn id="19" dur="1000" fill="hold"/>
                                        <p:tgtEl>
                                          <p:spTgt spid="3"/>
                                        </p:tgtEl>
                                        <p:attrNameLst>
                                          <p:attrName>ppt_x</p:attrName>
                                        </p:attrNameLst>
                                      </p:cBhvr>
                                      <p:tavLst>
                                        <p:tav tm="0">
                                          <p:val>
                                            <p:strVal val="#ppt_x"/>
                                          </p:val>
                                        </p:tav>
                                        <p:tav tm="100000">
                                          <p:val>
                                            <p:strVal val="#ppt_x"/>
                                          </p:val>
                                        </p:tav>
                                      </p:tavLst>
                                    </p:anim>
                                    <p:anim calcmode="lin" valueType="num">
                                      <p:cBhvr additive="base">
                                        <p:cTn id="20"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2.2 To design a per-flow algorithm or a framework?</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 name="文本占位符 2"/>
          <p:cNvSpPr>
            <a:spLocks noGrp="1"/>
          </p:cNvSpPr>
          <p:nvPr>
            <p:ph type="body" sz="quarter" idx="4294967295"/>
          </p:nvPr>
        </p:nvSpPr>
        <p:spPr>
          <a:xfrm>
            <a:off x="273685" y="1177290"/>
            <a:ext cx="10182860" cy="2527300"/>
          </a:xfrm>
        </p:spPr>
        <p:txBody>
          <a:bodyPr>
            <a:normAutofit/>
          </a:bodyPr>
          <a:p>
            <a:pPr lvl="1"/>
            <a:r>
              <a:rPr lang="en-US" altLang="zh-CN" sz="2400" dirty="0">
                <a:sym typeface="Arial" panose="020B0604020202020204" pitchFamily="34" charset="0"/>
              </a:rPr>
              <a:t>A versatile framework capable of enabling existing single-flow algorithms to handle per-flow queries.</a:t>
            </a:r>
            <a:endParaRPr lang="en-US" altLang="zh-CN" sz="2400" dirty="0">
              <a:sym typeface="Arial" panose="020B0604020202020204" pitchFamily="34" charset="0"/>
            </a:endParaRPr>
          </a:p>
          <a:p>
            <a:pPr lvl="2"/>
            <a:r>
              <a:rPr lang="en-US" altLang="zh-CN" dirty="0">
                <a:sym typeface="Arial" panose="020B0604020202020204" pitchFamily="34" charset="0"/>
              </a:rPr>
              <a:t>adaptable and scalable</a:t>
            </a:r>
            <a:endParaRPr lang="en-US" altLang="zh-CN" sz="2000" dirty="0">
              <a:sym typeface="Arial" panose="020B0604020202020204" pitchFamily="34" charset="0"/>
            </a:endParaRPr>
          </a:p>
          <a:p>
            <a:pPr lvl="2"/>
            <a:r>
              <a:rPr lang="en-US" altLang="zh-CN" dirty="0">
                <a:sym typeface="Arial" panose="020B0604020202020204" pitchFamily="34" charset="0"/>
              </a:rPr>
              <a:t>a reusable solution that preserves the unique strengths of existing single-flow algorithms</a:t>
            </a:r>
            <a:endParaRPr lang="en-US" altLang="zh-CN" dirty="0">
              <a:sym typeface="Arial" panose="020B0604020202020204" pitchFamily="34" charset="0"/>
            </a:endParaRPr>
          </a:p>
          <a:p>
            <a:pPr lvl="2"/>
            <a:r>
              <a:rPr lang="en-US" altLang="zh-CN" dirty="0">
                <a:sym typeface="Arial" panose="020B0604020202020204" pitchFamily="34" charset="0"/>
              </a:rPr>
              <a:t>how to guarantee Algorithmic Compatibility?</a:t>
            </a:r>
            <a:endParaRPr lang="en-US" altLang="zh-CN" dirty="0">
              <a:sym typeface="Arial" panose="020B0604020202020204" pitchFamily="34" charset="0"/>
            </a:endParaRPr>
          </a:p>
          <a:p>
            <a:pPr lvl="1"/>
            <a:endParaRPr lang="en-US" altLang="zh-CN" sz="2400" dirty="0">
              <a:sym typeface="Arial" panose="020B0604020202020204" pitchFamily="34" charset="0"/>
            </a:endParaRPr>
          </a:p>
          <a:p>
            <a:pPr lvl="1"/>
            <a:endParaRPr lang="en-US" altLang="zh-CN" sz="2055" baseline="-25000" dirty="0">
              <a:latin typeface="Lucida Sans Unicode" panose="020B0602030504020204" charset="0"/>
              <a:cs typeface="Lucida Sans Unicode" panose="020B0602030504020204" charset="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3" name="Text Box 2"/>
          <p:cNvSpPr txBox="1"/>
          <p:nvPr/>
        </p:nvSpPr>
        <p:spPr>
          <a:xfrm>
            <a:off x="443230" y="3527425"/>
            <a:ext cx="9999980" cy="3039110"/>
          </a:xfrm>
          <a:prstGeom prst="rect">
            <a:avLst/>
          </a:prstGeom>
          <a:noFill/>
        </p:spPr>
        <p:txBody>
          <a:bodyPr wrap="square" rtlCol="0" anchor="t">
            <a:noAutofit/>
          </a:bodyPr>
          <a:p>
            <a:pPr marL="800100" lvl="1" indent="-342900">
              <a:buFont typeface="Arial" panose="020B0604020202020204" pitchFamily="34" charset="0"/>
              <a:buChar char="•"/>
            </a:pPr>
            <a:r>
              <a:rPr lang="en-US" altLang="zh-CN" sz="2400" dirty="0">
                <a:sym typeface="Arial" panose="020B0604020202020204" pitchFamily="34" charset="0"/>
              </a:rPr>
              <a:t>METAs</a:t>
            </a:r>
            <a:endParaRPr lang="en-US" altLang="zh-CN" sz="2400" dirty="0">
              <a:sym typeface="Arial" panose="020B0604020202020204" pitchFamily="34" charset="0"/>
            </a:endParaRPr>
          </a:p>
          <a:p>
            <a:pPr marL="1257300" lvl="2" indent="-342900">
              <a:buFont typeface="Arial" panose="020B0604020202020204" pitchFamily="34" charset="0"/>
              <a:buChar char="•"/>
            </a:pPr>
            <a:r>
              <a:rPr lang="en-US" altLang="zh-CN" sz="2000" dirty="0">
                <a:sym typeface="Arial" panose="020B0604020202020204" pitchFamily="34" charset="0"/>
              </a:rPr>
              <a:t>DDSketch</a:t>
            </a:r>
            <a:endParaRPr lang="en-US" altLang="zh-CN" sz="2000" dirty="0">
              <a:sym typeface="Arial" panose="020B0604020202020204" pitchFamily="34" charset="0"/>
            </a:endParaRPr>
          </a:p>
          <a:p>
            <a:pPr marL="1657350" lvl="3" indent="-285750">
              <a:buFont typeface="Arial" panose="020B0604020202020204" pitchFamily="34" charset="0"/>
              <a:buChar char="•"/>
            </a:pPr>
            <a:r>
              <a:rPr lang="en-US" altLang="zh-CN" dirty="0">
                <a:sym typeface="Arial" panose="020B0604020202020204" pitchFamily="34" charset="0"/>
              </a:rPr>
              <a:t>pre-defined </a:t>
            </a:r>
            <a:r>
              <a:rPr lang="en-US" altLang="zh-CN" i="1" dirty="0">
                <a:sym typeface="Arial" panose="020B0604020202020204" pitchFamily="34" charset="0"/>
              </a:rPr>
              <a:t>value </a:t>
            </a:r>
            <a:r>
              <a:rPr lang="en-US" altLang="zh-CN" dirty="0">
                <a:sym typeface="Arial" panose="020B0604020202020204" pitchFamily="34" charset="0"/>
              </a:rPr>
              <a:t>segments, counting frequency</a:t>
            </a:r>
            <a:endParaRPr lang="en-US" altLang="zh-CN" sz="1800" dirty="0">
              <a:sym typeface="Arial" panose="020B0604020202020204" pitchFamily="34" charset="0"/>
            </a:endParaRPr>
          </a:p>
          <a:p>
            <a:pPr marL="1257300" lvl="2" indent="-342900">
              <a:buFont typeface="Arial" panose="020B0604020202020204" pitchFamily="34" charset="0"/>
              <a:buChar char="•"/>
            </a:pPr>
            <a:r>
              <a:rPr lang="en-US" altLang="zh-CN" sz="2000" dirty="0">
                <a:sym typeface="Arial" panose="020B0604020202020204" pitchFamily="34" charset="0"/>
              </a:rPr>
              <a:t>t-digest</a:t>
            </a:r>
            <a:endParaRPr lang="en-US" altLang="zh-CN" sz="2000" dirty="0">
              <a:sym typeface="Arial" panose="020B0604020202020204" pitchFamily="34" charset="0"/>
            </a:endParaRPr>
          </a:p>
          <a:p>
            <a:pPr marL="1657350" lvl="3" indent="-285750">
              <a:buFont typeface="Arial" panose="020B0604020202020204" pitchFamily="34" charset="0"/>
              <a:buChar char="•"/>
            </a:pPr>
            <a:r>
              <a:rPr lang="en-US" altLang="zh-CN" dirty="0">
                <a:sym typeface="Arial" panose="020B0604020202020204" pitchFamily="34" charset="0"/>
              </a:rPr>
              <a:t>adjusting </a:t>
            </a:r>
            <a:r>
              <a:rPr lang="en-US" altLang="zh-CN" i="1" dirty="0">
                <a:sym typeface="Arial" panose="020B0604020202020204" pitchFamily="34" charset="0"/>
              </a:rPr>
              <a:t>value </a:t>
            </a:r>
            <a:r>
              <a:rPr lang="en-US" altLang="zh-CN" dirty="0">
                <a:sym typeface="Arial" panose="020B0604020202020204" pitchFamily="34" charset="0"/>
              </a:rPr>
              <a:t>segments, counting frequency</a:t>
            </a:r>
            <a:endParaRPr lang="en-US" altLang="zh-CN" sz="1800" dirty="0">
              <a:sym typeface="Arial" panose="020B0604020202020204" pitchFamily="34" charset="0"/>
            </a:endParaRPr>
          </a:p>
          <a:p>
            <a:pPr marL="1257300" lvl="2" indent="-342900">
              <a:buFont typeface="Arial" panose="020B0604020202020204" pitchFamily="34" charset="0"/>
              <a:buChar char="•"/>
            </a:pPr>
            <a:r>
              <a:rPr lang="en-US" altLang="zh-CN" sz="2000" dirty="0">
                <a:sym typeface="Arial" panose="020B0604020202020204" pitchFamily="34" charset="0"/>
              </a:rPr>
              <a:t>ReqSketch</a:t>
            </a:r>
            <a:endParaRPr lang="en-US" altLang="zh-CN" sz="2000" dirty="0">
              <a:sym typeface="Arial" panose="020B0604020202020204" pitchFamily="34" charset="0"/>
            </a:endParaRPr>
          </a:p>
          <a:p>
            <a:pPr marL="1657350" lvl="3" indent="-285750">
              <a:buFont typeface="Arial" panose="020B0604020202020204" pitchFamily="34" charset="0"/>
              <a:buChar char="•"/>
            </a:pPr>
            <a:r>
              <a:rPr lang="en-US" altLang="zh-CN" dirty="0">
                <a:sym typeface="Arial" panose="020B0604020202020204" pitchFamily="34" charset="0"/>
              </a:rPr>
              <a:t>adjusting </a:t>
            </a:r>
            <a:r>
              <a:rPr lang="en-US" altLang="zh-CN" i="1" dirty="0">
                <a:sym typeface="Arial" panose="020B0604020202020204" pitchFamily="34" charset="0"/>
              </a:rPr>
              <a:t>value</a:t>
            </a:r>
            <a:r>
              <a:rPr lang="en-US" altLang="zh-CN" dirty="0">
                <a:sym typeface="Arial" panose="020B0604020202020204" pitchFamily="34" charset="0"/>
              </a:rPr>
              <a:t> segments, pre-defined units of weight</a:t>
            </a:r>
            <a:endParaRPr lang="en-US" altLang="zh-CN" sz="2000" dirty="0" smtClean="0">
              <a:latin typeface="Arial" panose="020B0604020202020204" pitchFamily="34" charset="0"/>
              <a:ea typeface="Microsoft YaHei" panose="020B0503020204020204" pitchFamily="34" charset="-122"/>
              <a:cs typeface="+mn-ea"/>
              <a:sym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000"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占位符 12"/>
          <p:cNvSpPr>
            <a:spLocks noGrp="1"/>
          </p:cNvSpPr>
          <p:nvPr>
            <p:ph type="body" sz="quarter" idx="10"/>
          </p:nvPr>
        </p:nvSpPr>
        <p:spPr/>
        <p:txBody>
          <a:bodyPr/>
          <a:lstStyle/>
          <a:p>
            <a:r>
              <a:rPr lang="en-US" altLang="zh-CN" dirty="0">
                <a:sym typeface="Arial" panose="020B0604020202020204" pitchFamily="34" charset="0"/>
              </a:rPr>
              <a:t>02</a:t>
            </a:r>
            <a:endParaRPr lang="zh-CN" altLang="en-US" dirty="0">
              <a:sym typeface="Arial" panose="020B0604020202020204" pitchFamily="34" charset="0"/>
            </a:endParaRPr>
          </a:p>
        </p:txBody>
      </p:sp>
      <p:sp>
        <p:nvSpPr>
          <p:cNvPr id="19" name="文本占位符 18"/>
          <p:cNvSpPr>
            <a:spLocks noGrp="1"/>
          </p:cNvSpPr>
          <p:nvPr>
            <p:ph type="body" sz="quarter" idx="11"/>
          </p:nvPr>
        </p:nvSpPr>
        <p:spPr>
          <a:xfrm>
            <a:off x="882015" y="3684270"/>
            <a:ext cx="9305290" cy="887730"/>
          </a:xfrm>
        </p:spPr>
        <p:txBody>
          <a:bodyPr/>
          <a:lstStyle/>
          <a:p>
            <a:r>
              <a:rPr lang="en-US" altLang="zh-CN" dirty="0">
                <a:sym typeface="Arial" panose="020B0604020202020204" pitchFamily="34" charset="0"/>
              </a:rPr>
              <a:t>Prerequisites</a:t>
            </a:r>
            <a:endParaRPr lang="en-US" altLang="zh-CN" dirty="0">
              <a:sym typeface="Arial" panose="020B0604020202020204" pitchFamily="34"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2.1 Problem Definition</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 name="文本占位符 2"/>
          <p:cNvSpPr>
            <a:spLocks noGrp="1"/>
          </p:cNvSpPr>
          <p:nvPr>
            <p:ph type="body" sz="quarter" idx="4294967295"/>
          </p:nvPr>
        </p:nvSpPr>
        <p:spPr>
          <a:xfrm>
            <a:off x="273685" y="1177290"/>
            <a:ext cx="10182860" cy="5487670"/>
          </a:xfrm>
        </p:spPr>
        <p:txBody>
          <a:bodyPr>
            <a:normAutofit/>
          </a:bodyPr>
          <a:p>
            <a:r>
              <a:rPr lang="en-US" altLang="zh-CN" sz="2400" dirty="0">
                <a:sym typeface="Arial" panose="020B0604020202020204" pitchFamily="34" charset="0"/>
              </a:rPr>
              <a:t>Data Stream</a:t>
            </a:r>
            <a:endParaRPr lang="en-US" altLang="zh-CN" sz="2400" dirty="0">
              <a:sym typeface="Arial" panose="020B0604020202020204" pitchFamily="34" charset="0"/>
            </a:endParaRPr>
          </a:p>
          <a:p>
            <a:pPr lvl="1"/>
            <a:r>
              <a:rPr lang="en-US" altLang="zh-CN" sz="2050" dirty="0">
                <a:sym typeface="Arial" panose="020B0604020202020204" pitchFamily="34" charset="0"/>
              </a:rPr>
              <a:t>A series of items (</a:t>
            </a:r>
            <a:r>
              <a:rPr lang="en-US" altLang="zh-CN" sz="2050" i="1" dirty="0">
                <a:sym typeface="Arial" panose="020B0604020202020204" pitchFamily="34" charset="0"/>
              </a:rPr>
              <a:t>key</a:t>
            </a:r>
            <a:r>
              <a:rPr lang="en-US" altLang="zh-CN" sz="2050" dirty="0">
                <a:sym typeface="Arial" panose="020B0604020202020204" pitchFamily="34" charset="0"/>
              </a:rPr>
              <a:t>-</a:t>
            </a:r>
            <a:r>
              <a:rPr lang="en-US" altLang="zh-CN" sz="2050" i="1" dirty="0">
                <a:sym typeface="Arial" panose="020B0604020202020204" pitchFamily="34" charset="0"/>
              </a:rPr>
              <a:t>value</a:t>
            </a:r>
            <a:r>
              <a:rPr lang="en-US" altLang="zh-CN" sz="2050" dirty="0">
                <a:sym typeface="Arial" panose="020B0604020202020204" pitchFamily="34" charset="0"/>
              </a:rPr>
              <a:t> pair) appearing in sequence.</a:t>
            </a:r>
            <a:endParaRPr lang="en-US" altLang="zh-CN" sz="2050" dirty="0">
              <a:sym typeface="Arial" panose="020B0604020202020204" pitchFamily="34" charset="0"/>
            </a:endParaRPr>
          </a:p>
          <a:p>
            <a:pPr lvl="1"/>
            <a:r>
              <a:rPr lang="en-US" altLang="zh-CN" sz="2050" dirty="0">
                <a:sym typeface="Arial" panose="020B0604020202020204" pitchFamily="34" charset="0"/>
              </a:rPr>
              <a:t> </a:t>
            </a:r>
            <a:endParaRPr lang="en-US" altLang="zh-CN" sz="2400" dirty="0">
              <a:sym typeface="Arial" panose="020B0604020202020204" pitchFamily="34" charset="0"/>
            </a:endParaRPr>
          </a:p>
          <a:p>
            <a:r>
              <a:rPr lang="en-US" altLang="zh-CN" sz="2400" dirty="0">
                <a:sym typeface="Arial" panose="020B0604020202020204" pitchFamily="34" charset="0"/>
              </a:rPr>
              <a:t>FLow</a:t>
            </a:r>
            <a:endParaRPr lang="en-US" altLang="zh-CN" sz="2400" dirty="0">
              <a:sym typeface="Arial" panose="020B0604020202020204" pitchFamily="34" charset="0"/>
            </a:endParaRPr>
          </a:p>
          <a:p>
            <a:pPr lvl="1"/>
            <a:r>
              <a:rPr lang="en-US" altLang="zh-CN" sz="2055" dirty="0">
                <a:sym typeface="Arial" panose="020B0604020202020204" pitchFamily="34" charset="0"/>
              </a:rPr>
              <a:t> </a:t>
            </a:r>
            <a:endParaRPr lang="en-US" altLang="zh-CN" sz="2055" dirty="0">
              <a:sym typeface="Arial" panose="020B0604020202020204" pitchFamily="34" charset="0"/>
            </a:endParaRPr>
          </a:p>
          <a:p>
            <a:r>
              <a:rPr lang="en-US" altLang="zh-CN" sz="2400" dirty="0">
                <a:sym typeface="Arial" panose="020B0604020202020204" pitchFamily="34" charset="0"/>
              </a:rPr>
              <a:t>Quantile</a:t>
            </a:r>
            <a:endParaRPr lang="en-US" altLang="zh-CN" sz="2400" dirty="0">
              <a:sym typeface="Arial" panose="020B0604020202020204" pitchFamily="34" charset="0"/>
            </a:endParaRPr>
          </a:p>
          <a:p>
            <a:pPr lvl="1"/>
            <a:r>
              <a:rPr lang="en-US" altLang="zh-CN" sz="2055" dirty="0">
                <a:sym typeface="Arial" panose="020B0604020202020204" pitchFamily="34" charset="0"/>
              </a:rPr>
              <a:t>Given S = {x</a:t>
            </a:r>
            <a:r>
              <a:rPr lang="en-US" altLang="zh-CN" sz="2055" baseline="-25000" dirty="0">
                <a:sym typeface="Arial" panose="020B0604020202020204" pitchFamily="34" charset="0"/>
              </a:rPr>
              <a:t>1</a:t>
            </a:r>
            <a:r>
              <a:rPr lang="en-US" altLang="zh-CN" sz="2055" dirty="0">
                <a:sym typeface="Arial" panose="020B0604020202020204" pitchFamily="34" charset="0"/>
              </a:rPr>
              <a:t>,x</a:t>
            </a:r>
            <a:r>
              <a:rPr lang="en-US" altLang="zh-CN" sz="2055" baseline="-25000" dirty="0">
                <a:sym typeface="Arial" panose="020B0604020202020204" pitchFamily="34" charset="0"/>
              </a:rPr>
              <a:t>2</a:t>
            </a:r>
            <a:r>
              <a:rPr lang="en-US" altLang="zh-CN" sz="2055" dirty="0">
                <a:sym typeface="Arial" panose="020B0604020202020204" pitchFamily="34" charset="0"/>
              </a:rPr>
              <a:t>,···,x</a:t>
            </a:r>
            <a:r>
              <a:rPr lang="en-US" altLang="zh-CN" sz="2055" baseline="-25000" dirty="0">
                <a:sym typeface="Arial" panose="020B0604020202020204" pitchFamily="34" charset="0"/>
              </a:rPr>
              <a:t>n</a:t>
            </a:r>
            <a:r>
              <a:rPr lang="en-US" altLang="zh-CN" sz="2055" dirty="0">
                <a:sym typeface="Arial" panose="020B0604020202020204" pitchFamily="34" charset="0"/>
              </a:rPr>
              <a:t>}, where x</a:t>
            </a:r>
            <a:r>
              <a:rPr lang="en-US" altLang="zh-CN" sz="2055" baseline="-25000" dirty="0">
                <a:sym typeface="Arial" panose="020B0604020202020204" pitchFamily="34" charset="0"/>
              </a:rPr>
              <a:t>1</a:t>
            </a:r>
            <a:r>
              <a:rPr lang="en-US" altLang="zh-CN" sz="2055" dirty="0">
                <a:sym typeface="Arial" panose="020B0604020202020204" pitchFamily="34" charset="0"/>
              </a:rPr>
              <a:t>≤</a:t>
            </a:r>
            <a:r>
              <a:rPr lang="en-US" altLang="zh-CN" sz="2055" dirty="0">
                <a:sym typeface="Arial" panose="020B0604020202020204" pitchFamily="34" charset="0"/>
              </a:rPr>
              <a:t>x</a:t>
            </a:r>
            <a:r>
              <a:rPr lang="en-US" altLang="zh-CN" sz="2055" baseline="-25000" dirty="0">
                <a:sym typeface="Arial" panose="020B0604020202020204" pitchFamily="34" charset="0"/>
              </a:rPr>
              <a:t>2</a:t>
            </a:r>
            <a:r>
              <a:rPr lang="en-US" altLang="zh-CN" sz="2055" dirty="0">
                <a:sym typeface="Arial" panose="020B0604020202020204" pitchFamily="34" charset="0"/>
              </a:rPr>
              <a:t>≤···x</a:t>
            </a:r>
            <a:r>
              <a:rPr lang="en-US" altLang="zh-CN" sz="2055" baseline="-25000" dirty="0">
                <a:sym typeface="Arial" panose="020B0604020202020204" pitchFamily="34" charset="0"/>
              </a:rPr>
              <a:t>n</a:t>
            </a:r>
            <a:r>
              <a:rPr lang="en-US" altLang="zh-CN" sz="2055" dirty="0">
                <a:sym typeface="Arial" panose="020B0604020202020204" pitchFamily="34" charset="0"/>
              </a:rPr>
              <a:t>, and a percentage p (0≤p≤1), the p-quantile of S is x</a:t>
            </a:r>
            <a:r>
              <a:rPr lang="en-US" altLang="zh-CN" sz="2055" baseline="-25000" dirty="0">
                <a:latin typeface="Lucida Sans Unicode" panose="020B0602030504020204" charset="0"/>
                <a:cs typeface="Lucida Sans Unicode" panose="020B0602030504020204" charset="0"/>
                <a:sym typeface="Arial" panose="020B0604020202020204" pitchFamily="34" charset="0"/>
              </a:rPr>
              <a:t>⌊p(n-1)⌋+1</a:t>
            </a:r>
            <a:endParaRPr lang="en-US" altLang="zh-CN" sz="2055" baseline="-25000" dirty="0">
              <a:latin typeface="Lucida Sans Unicode" panose="020B0602030504020204" charset="0"/>
              <a:cs typeface="Lucida Sans Unicode" panose="020B0602030504020204" charset="0"/>
              <a:sym typeface="Arial" panose="020B0604020202020204" pitchFamily="34" charset="0"/>
            </a:endParaRPr>
          </a:p>
          <a:p>
            <a:pPr lvl="1"/>
            <a:endParaRPr lang="en-US" altLang="zh-CN" sz="2055" baseline="-25000" dirty="0">
              <a:latin typeface="Lucida Sans Unicode" panose="020B0602030504020204" charset="0"/>
              <a:cs typeface="Lucida Sans Unicode" panose="020B0602030504020204" charset="0"/>
              <a:sym typeface="Arial" panose="020B0604020202020204" pitchFamily="34" charset="0"/>
            </a:endParaRPr>
          </a:p>
          <a:p>
            <a:pPr lvl="1"/>
            <a:r>
              <a:rPr lang="en-US" altLang="zh-CN" sz="2055" baseline="-25000" dirty="0">
                <a:latin typeface="Lucida Sans Unicode" panose="020B0602030504020204" charset="0"/>
                <a:cs typeface="Lucida Sans Unicode" panose="020B0602030504020204" charset="0"/>
                <a:sym typeface="Arial" panose="020B0604020202020204" pitchFamily="34" charset="0"/>
              </a:rPr>
              <a:t> </a:t>
            </a:r>
            <a:endParaRPr lang="en-US" altLang="zh-CN" sz="2055" baseline="-25000" dirty="0">
              <a:latin typeface="Lucida Sans Unicode" panose="020B0602030504020204" charset="0"/>
              <a:cs typeface="Lucida Sans Unicode" panose="020B0602030504020204" charset="0"/>
              <a:sym typeface="Arial" panose="020B0604020202020204" pitchFamily="34" charset="0"/>
            </a:endParaRPr>
          </a:p>
          <a:p>
            <a:pPr lvl="1"/>
            <a:endParaRPr lang="en-US" altLang="zh-CN" sz="2055" baseline="-25000" dirty="0">
              <a:latin typeface="Lucida Sans Unicode" panose="020B0602030504020204" charset="0"/>
              <a:cs typeface="Lucida Sans Unicode" panose="020B0602030504020204" charset="0"/>
              <a:sym typeface="Arial" panose="020B0604020202020204" pitchFamily="34" charset="0"/>
            </a:endParaRPr>
          </a:p>
          <a:p>
            <a:pPr lvl="1"/>
            <a:endParaRPr lang="en-US" altLang="zh-CN" sz="2055" baseline="-25000" dirty="0">
              <a:latin typeface="Lucida Sans Unicode" panose="020B0602030504020204" charset="0"/>
              <a:cs typeface="Lucida Sans Unicode" panose="020B0602030504020204" charset="0"/>
              <a:sym typeface="Arial" panose="020B0604020202020204" pitchFamily="34" charset="0"/>
            </a:endParaRPr>
          </a:p>
          <a:p>
            <a:pPr lvl="1"/>
            <a:endParaRPr lang="en-US" altLang="zh-CN" sz="2055" baseline="-25000" dirty="0">
              <a:latin typeface="Lucida Sans Unicode" panose="020B0602030504020204" charset="0"/>
              <a:cs typeface="Lucida Sans Unicode" panose="020B0602030504020204" charset="0"/>
              <a:sym typeface="Arial" panose="020B0604020202020204" pitchFamily="34" charset="0"/>
            </a:endParaRPr>
          </a:p>
          <a:p>
            <a:pPr lvl="1"/>
            <a:r>
              <a:rPr lang="en-US" altLang="zh-CN" sz="2055" baseline="-25000" dirty="0">
                <a:latin typeface="Lucida Sans Unicode" panose="020B0602030504020204" charset="0"/>
                <a:cs typeface="Lucida Sans Unicode" panose="020B0602030504020204" charset="0"/>
                <a:sym typeface="Arial" panose="020B0604020202020204" pitchFamily="34" charset="0"/>
              </a:rPr>
              <a:t> </a:t>
            </a:r>
            <a:endParaRPr lang="en-US" altLang="zh-CN" sz="2055" baseline="-25000" dirty="0">
              <a:latin typeface="Lucida Sans Unicode" panose="020B0602030504020204" charset="0"/>
              <a:cs typeface="Lucida Sans Unicode" panose="020B0602030504020204" charset="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pic>
        <p:nvPicPr>
          <p:cNvPr id="5" name="Picture 4"/>
          <p:cNvPicPr>
            <a:picLocks noChangeAspect="1"/>
          </p:cNvPicPr>
          <p:nvPr/>
        </p:nvPicPr>
        <p:blipFill>
          <a:blip r:embed="rId1"/>
          <a:stretch>
            <a:fillRect/>
          </a:stretch>
        </p:blipFill>
        <p:spPr>
          <a:xfrm>
            <a:off x="1026795" y="1988185"/>
            <a:ext cx="4153535" cy="265430"/>
          </a:xfrm>
          <a:prstGeom prst="rect">
            <a:avLst/>
          </a:prstGeom>
        </p:spPr>
      </p:pic>
      <p:pic>
        <p:nvPicPr>
          <p:cNvPr id="7" name="Picture 6"/>
          <p:cNvPicPr>
            <a:picLocks noChangeAspect="1"/>
          </p:cNvPicPr>
          <p:nvPr/>
        </p:nvPicPr>
        <p:blipFill>
          <a:blip r:embed="rId2"/>
          <a:stretch>
            <a:fillRect/>
          </a:stretch>
        </p:blipFill>
        <p:spPr>
          <a:xfrm>
            <a:off x="1026795" y="2752090"/>
            <a:ext cx="2873375" cy="286385"/>
          </a:xfrm>
          <a:prstGeom prst="rect">
            <a:avLst/>
          </a:prstGeom>
        </p:spPr>
      </p:pic>
      <p:pic>
        <p:nvPicPr>
          <p:cNvPr id="9" name="Picture 8"/>
          <p:cNvPicPr>
            <a:picLocks noChangeAspect="1"/>
          </p:cNvPicPr>
          <p:nvPr/>
        </p:nvPicPr>
        <p:blipFill>
          <a:blip r:embed="rId3"/>
          <a:stretch>
            <a:fillRect/>
          </a:stretch>
        </p:blipFill>
        <p:spPr>
          <a:xfrm>
            <a:off x="1026795" y="4338320"/>
            <a:ext cx="4013835" cy="944880"/>
          </a:xfrm>
          <a:prstGeom prst="rect">
            <a:avLst/>
          </a:prstGeom>
        </p:spPr>
      </p:pic>
      <p:pic>
        <p:nvPicPr>
          <p:cNvPr id="10" name="Picture 9"/>
          <p:cNvPicPr>
            <a:picLocks noChangeAspect="1"/>
          </p:cNvPicPr>
          <p:nvPr/>
        </p:nvPicPr>
        <p:blipFill>
          <a:blip r:embed="rId4"/>
          <a:stretch>
            <a:fillRect/>
          </a:stretch>
        </p:blipFill>
        <p:spPr>
          <a:xfrm>
            <a:off x="1026795" y="5334635"/>
            <a:ext cx="3692525" cy="1290955"/>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占位符 12"/>
          <p:cNvSpPr>
            <a:spLocks noGrp="1"/>
          </p:cNvSpPr>
          <p:nvPr>
            <p:ph type="body" sz="quarter" idx="10"/>
          </p:nvPr>
        </p:nvSpPr>
        <p:spPr/>
        <p:txBody>
          <a:bodyPr/>
          <a:lstStyle/>
          <a:p>
            <a:r>
              <a:rPr lang="en-US" altLang="zh-CN" dirty="0">
                <a:sym typeface="Arial" panose="020B0604020202020204" pitchFamily="34" charset="0"/>
              </a:rPr>
              <a:t>03</a:t>
            </a:r>
            <a:endParaRPr lang="zh-CN" altLang="en-US" dirty="0">
              <a:sym typeface="Arial" panose="020B0604020202020204" pitchFamily="34" charset="0"/>
            </a:endParaRPr>
          </a:p>
        </p:txBody>
      </p:sp>
      <p:sp>
        <p:nvSpPr>
          <p:cNvPr id="19" name="文本占位符 18"/>
          <p:cNvSpPr>
            <a:spLocks noGrp="1"/>
          </p:cNvSpPr>
          <p:nvPr>
            <p:ph type="body" sz="quarter" idx="11"/>
          </p:nvPr>
        </p:nvSpPr>
        <p:spPr>
          <a:xfrm>
            <a:off x="882015" y="3684270"/>
            <a:ext cx="9305290" cy="887730"/>
          </a:xfrm>
        </p:spPr>
        <p:txBody>
          <a:bodyPr/>
          <a:lstStyle/>
          <a:p>
            <a:r>
              <a:rPr lang="en-US" altLang="zh-CN" dirty="0">
                <a:sym typeface="Arial" panose="020B0604020202020204" pitchFamily="34" charset="0"/>
              </a:rPr>
              <a:t>Proposed Solution: M4</a:t>
            </a:r>
            <a:endParaRPr lang="en-US" altLang="zh-CN" dirty="0">
              <a:sym typeface="Arial" panose="020B0604020202020204" pitchFamily="34" charset="0"/>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3.1 Data Structure</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pic>
        <p:nvPicPr>
          <p:cNvPr id="3" name="Picture 2" descr="PFLD-fig1-new5"/>
          <p:cNvPicPr>
            <a:picLocks noChangeAspect="1"/>
          </p:cNvPicPr>
          <p:nvPr/>
        </p:nvPicPr>
        <p:blipFill>
          <a:blip r:embed="rId1"/>
          <a:stretch>
            <a:fillRect/>
          </a:stretch>
        </p:blipFill>
        <p:spPr>
          <a:xfrm>
            <a:off x="5560060" y="1050290"/>
            <a:ext cx="6395720" cy="4683760"/>
          </a:xfrm>
          <a:prstGeom prst="rect">
            <a:avLst/>
          </a:prstGeom>
        </p:spPr>
      </p:pic>
      <p:sp>
        <p:nvSpPr>
          <p:cNvPr id="4" name="文本占位符 2"/>
          <p:cNvSpPr>
            <a:spLocks noGrp="1"/>
          </p:cNvSpPr>
          <p:nvPr>
            <p:ph type="body" sz="quarter" idx="4294967295"/>
          </p:nvPr>
        </p:nvSpPr>
        <p:spPr>
          <a:xfrm>
            <a:off x="-501650" y="1263015"/>
            <a:ext cx="6155055" cy="3639185"/>
          </a:xfrm>
        </p:spPr>
        <p:txBody>
          <a:bodyPr>
            <a:normAutofit lnSpcReduction="10000"/>
          </a:bodyPr>
          <a:p>
            <a:pPr marL="0" indent="0">
              <a:lnSpc>
                <a:spcPct val="100000"/>
              </a:lnSpc>
              <a:buNone/>
            </a:pPr>
            <a:endParaRPr lang="en-US" altLang="zh-CN" sz="2400" dirty="0">
              <a:sym typeface="Arial" panose="020B0604020202020204" pitchFamily="34" charset="0"/>
            </a:endParaRPr>
          </a:p>
          <a:p>
            <a:pPr lvl="1">
              <a:lnSpc>
                <a:spcPct val="100000"/>
              </a:lnSpc>
            </a:pPr>
            <a:r>
              <a:rPr lang="en-US" altLang="zh-CN" dirty="0">
                <a:sym typeface="Arial" panose="020B0604020202020204" pitchFamily="34" charset="0"/>
              </a:rPr>
              <a:t>Each layer is a hash table with several buckets</a:t>
            </a:r>
            <a:endParaRPr lang="en-US" altLang="zh-CN" dirty="0">
              <a:sym typeface="Arial" panose="020B0604020202020204" pitchFamily="34" charset="0"/>
            </a:endParaRPr>
          </a:p>
          <a:p>
            <a:pPr lvl="2">
              <a:lnSpc>
                <a:spcPct val="100000"/>
              </a:lnSpc>
            </a:pPr>
            <a:r>
              <a:rPr lang="en-US" altLang="zh-CN" dirty="0">
                <a:sym typeface="Arial" panose="020B0604020202020204" pitchFamily="34" charset="0"/>
              </a:rPr>
              <a:t>Each bucket contains a </a:t>
            </a:r>
            <a:r>
              <a:rPr lang="en-US" altLang="zh-CN" i="1" dirty="0">
                <a:sym typeface="Arial" panose="020B0604020202020204" pitchFamily="34" charset="0"/>
              </a:rPr>
              <a:t>META</a:t>
            </a:r>
            <a:endParaRPr lang="en-US" altLang="zh-CN" i="1" dirty="0">
              <a:sym typeface="Arial" panose="020B0604020202020204" pitchFamily="34" charset="0"/>
            </a:endParaRPr>
          </a:p>
          <a:p>
            <a:pPr lvl="1">
              <a:lnSpc>
                <a:spcPct val="100000"/>
              </a:lnSpc>
            </a:pPr>
            <a:r>
              <a:rPr lang="en-US" altLang="zh-CN" dirty="0">
                <a:sym typeface="Arial" panose="020B0604020202020204" pitchFamily="34" charset="0"/>
              </a:rPr>
              <a:t>Buckets in higher layers have larger capacity and finer granularity</a:t>
            </a:r>
            <a:r>
              <a:rPr lang="en-US" altLang="zh-CN" sz="2060" dirty="0">
                <a:sym typeface="Arial" panose="020B0604020202020204" pitchFamily="34" charset="0"/>
              </a:rPr>
              <a:t>.</a:t>
            </a:r>
            <a:endParaRPr lang="en-US" altLang="zh-CN" sz="1760" dirty="0">
              <a:sym typeface="Arial" panose="020B0604020202020204" pitchFamily="34" charset="0"/>
            </a:endParaRPr>
          </a:p>
          <a:p>
            <a:pPr lvl="2">
              <a:lnSpc>
                <a:spcPct val="100000"/>
              </a:lnSpc>
            </a:pPr>
            <a:r>
              <a:rPr lang="en-US" altLang="zh-CN" dirty="0">
                <a:sym typeface="Arial" panose="020B0604020202020204" pitchFamily="34" charset="0"/>
              </a:rPr>
              <a:t>from bottom to top</a:t>
            </a:r>
            <a:endParaRPr lang="en-US" altLang="zh-CN" dirty="0">
              <a:sym typeface="Arial" panose="020B0604020202020204" pitchFamily="34" charset="0"/>
            </a:endParaRPr>
          </a:p>
          <a:p>
            <a:pPr lvl="2"/>
            <a:endParaRPr lang="en-US" altLang="zh-CN"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p:cNvSpPr>
            <a:spLocks noGrp="1"/>
          </p:cNvSpPr>
          <p:nvPr>
            <p:ph type="title"/>
          </p:nvPr>
        </p:nvSpPr>
        <p:spPr/>
        <p:txBody>
          <a:bodyPr/>
          <a:lstStyle/>
          <a:p>
            <a:r>
              <a:rPr lang="en-US" altLang="zh-CN" dirty="0">
                <a:sym typeface="Arial" panose="020B0604020202020204" pitchFamily="34" charset="0"/>
              </a:rPr>
              <a:t>3.2 </a:t>
            </a:r>
            <a:r>
              <a:rPr lang="en-US" altLang="zh-CN" dirty="0">
                <a:solidFill>
                  <a:schemeClr val="tx1"/>
                </a:solidFill>
                <a:sym typeface="Arial" panose="020B0604020202020204" pitchFamily="34" charset="0"/>
              </a:rPr>
              <a:t>M</a:t>
            </a:r>
            <a:r>
              <a:rPr lang="en-US" altLang="zh-CN" dirty="0">
                <a:sym typeface="Arial" panose="020B0604020202020204" pitchFamily="34" charset="0"/>
              </a:rPr>
              <a:t>INI</a:t>
            </a:r>
            <a:r>
              <a:rPr lang="en-US" altLang="zh-CN" dirty="0">
                <a:solidFill>
                  <a:schemeClr val="tx1"/>
                </a:solidFill>
                <a:sym typeface="Arial" panose="020B0604020202020204" pitchFamily="34" charset="0"/>
              </a:rPr>
              <a:t>M</a:t>
            </a:r>
            <a:r>
              <a:rPr lang="en-US" altLang="zh-CN" dirty="0">
                <a:sym typeface="Arial" panose="020B0604020202020204" pitchFamily="34" charset="0"/>
              </a:rPr>
              <a:t>U</a:t>
            </a:r>
            <a:r>
              <a:rPr lang="en-US" altLang="zh-CN" dirty="0">
                <a:solidFill>
                  <a:schemeClr val="tx1"/>
                </a:solidFill>
                <a:sym typeface="Arial" panose="020B0604020202020204" pitchFamily="34" charset="0"/>
              </a:rPr>
              <a:t>M</a:t>
            </a:r>
            <a:r>
              <a:rPr lang="en-US" altLang="zh-CN" dirty="0">
                <a:sym typeface="Arial" panose="020B0604020202020204" pitchFamily="34" charset="0"/>
              </a:rPr>
              <a:t>-SU</a:t>
            </a:r>
            <a:r>
              <a:rPr lang="en-US" altLang="zh-CN" dirty="0">
                <a:solidFill>
                  <a:schemeClr val="tx1"/>
                </a:solidFill>
                <a:sym typeface="Arial" panose="020B0604020202020204" pitchFamily="34" charset="0"/>
              </a:rPr>
              <a:t>M</a:t>
            </a:r>
            <a:endParaRPr lang="en-US" altLang="zh-CN" dirty="0">
              <a:solidFill>
                <a:schemeClr val="tx1"/>
              </a:solidFill>
              <a:sym typeface="Arial" panose="020B0604020202020204" pitchFamily="34" charset="0"/>
            </a:endParaRPr>
          </a:p>
        </p:txBody>
      </p:sp>
      <p:sp>
        <p:nvSpPr>
          <p:cNvPr id="2" name="灯片编号占位符 1"/>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pic>
        <p:nvPicPr>
          <p:cNvPr id="3" name="Picture 2" descr="PFLD-fig1-new5"/>
          <p:cNvPicPr>
            <a:picLocks noChangeAspect="1"/>
          </p:cNvPicPr>
          <p:nvPr/>
        </p:nvPicPr>
        <p:blipFill>
          <a:blip r:embed="rId1"/>
          <a:stretch>
            <a:fillRect/>
          </a:stretch>
        </p:blipFill>
        <p:spPr>
          <a:xfrm>
            <a:off x="5585460" y="1043940"/>
            <a:ext cx="6395720" cy="4683760"/>
          </a:xfrm>
          <a:prstGeom prst="rect">
            <a:avLst/>
          </a:prstGeom>
        </p:spPr>
      </p:pic>
      <p:sp>
        <p:nvSpPr>
          <p:cNvPr id="4" name="文本占位符 2"/>
          <p:cNvSpPr>
            <a:spLocks noGrp="1"/>
          </p:cNvSpPr>
          <p:nvPr>
            <p:ph type="body" sz="quarter" idx="10"/>
          </p:nvPr>
        </p:nvSpPr>
        <p:spPr>
          <a:xfrm>
            <a:off x="267335" y="1177290"/>
            <a:ext cx="4770120" cy="4634230"/>
          </a:xfrm>
        </p:spPr>
        <p:txBody>
          <a:bodyPr>
            <a:normAutofit/>
          </a:bodyPr>
          <a:p>
            <a:r>
              <a:rPr lang="en-US" altLang="zh-CN" sz="2400" dirty="0">
                <a:sym typeface="Arial" panose="020B0604020202020204" pitchFamily="34" charset="0"/>
              </a:rPr>
              <a:t>MINIMUM</a:t>
            </a:r>
            <a:endParaRPr lang="en-US" altLang="zh-CN" sz="2400" dirty="0">
              <a:sym typeface="Arial" panose="020B0604020202020204" pitchFamily="34" charset="0"/>
            </a:endParaRPr>
          </a:p>
          <a:p>
            <a:pPr marL="914400" lvl="1" indent="-457200">
              <a:buFont typeface="+mj-lt"/>
              <a:buAutoNum type="arabicPeriod"/>
            </a:pPr>
            <a:r>
              <a:rPr lang="en-US" altLang="zh-CN" sz="2055" dirty="0">
                <a:sym typeface="Arial" panose="020B0604020202020204" pitchFamily="34" charset="0"/>
              </a:rPr>
              <a:t>Multiple records</a:t>
            </a:r>
            <a:endParaRPr lang="en-US" altLang="zh-CN" sz="2055" dirty="0">
              <a:sym typeface="Arial" panose="020B0604020202020204" pitchFamily="34" charset="0"/>
            </a:endParaRPr>
          </a:p>
          <a:p>
            <a:pPr marL="914400" lvl="1" indent="-457200">
              <a:buFont typeface="+mj-lt"/>
              <a:buAutoNum type="arabicPeriod"/>
            </a:pPr>
            <a:r>
              <a:rPr lang="en-US" altLang="zh-CN" sz="2055" dirty="0">
                <a:sym typeface="Arial" panose="020B0604020202020204" pitchFamily="34" charset="0"/>
              </a:rPr>
              <a:t>Restore the real distribution from the records</a:t>
            </a:r>
            <a:endParaRPr lang="en-US" altLang="zh-CN" sz="2055" dirty="0">
              <a:sym typeface="Arial" panose="020B0604020202020204" pitchFamily="34" charset="0"/>
            </a:endParaRPr>
          </a:p>
          <a:p>
            <a:pPr lvl="2"/>
            <a:r>
              <a:rPr lang="en-US" altLang="zh-CN" sz="1710" dirty="0">
                <a:sym typeface="Arial" panose="020B0604020202020204" pitchFamily="34" charset="0"/>
              </a:rPr>
              <a:t>Hash colision can only increase the frequency at a </a:t>
            </a:r>
            <a:r>
              <a:rPr lang="en-US" altLang="zh-CN" sz="1710" i="1" dirty="0">
                <a:sym typeface="Arial" panose="020B0604020202020204" pitchFamily="34" charset="0"/>
              </a:rPr>
              <a:t>value</a:t>
            </a:r>
            <a:r>
              <a:rPr lang="en-US" altLang="zh-CN" sz="1710" dirty="0">
                <a:sym typeface="Arial" panose="020B0604020202020204" pitchFamily="34" charset="0"/>
              </a:rPr>
              <a:t> point</a:t>
            </a:r>
            <a:endParaRPr lang="en-US" altLang="zh-CN" sz="1710" dirty="0">
              <a:sym typeface="Arial" panose="020B0604020202020204" pitchFamily="34" charset="0"/>
            </a:endParaRPr>
          </a:p>
          <a:p>
            <a:pPr lvl="2"/>
            <a:r>
              <a:rPr lang="en-US" altLang="zh-CN" sz="1710" dirty="0">
                <a:sym typeface="Arial" panose="020B0604020202020204" pitchFamily="34" charset="0"/>
              </a:rPr>
              <a:t>Choosing the lowest frequency at every value point gives the most accurate result</a:t>
            </a:r>
            <a:endParaRPr lang="en-US" altLang="zh-CN" sz="1710" dirty="0">
              <a:sym typeface="Arial" panose="020B0604020202020204" pitchFamily="34" charset="0"/>
            </a:endParaRPr>
          </a:p>
          <a:p>
            <a:pPr lvl="2"/>
            <a:r>
              <a:rPr lang="en-US" altLang="zh-CN" sz="1710">
                <a:sym typeface="+mn-ea"/>
              </a:rPr>
              <a:t>a unilateral error of over-estimation</a:t>
            </a:r>
            <a:endParaRPr lang="en-US" altLang="zh-CN" sz="1710"/>
          </a:p>
          <a:p>
            <a:pPr lvl="2"/>
            <a:endParaRPr lang="en-US" altLang="zh-CN" sz="1710" dirty="0">
              <a:sym typeface="Arial" panose="020B0604020202020204" pitchFamily="34" charset="0"/>
            </a:endParaRPr>
          </a:p>
        </p:txBody>
      </p:sp>
      <p:sp>
        <p:nvSpPr>
          <p:cNvPr id="6" name="Rectangles 5"/>
          <p:cNvSpPr/>
          <p:nvPr/>
        </p:nvSpPr>
        <p:spPr>
          <a:xfrm>
            <a:off x="478790" y="6409055"/>
            <a:ext cx="1375410" cy="255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Tree>
  </p:cSld>
  <p:clrMapOvr>
    <a:masterClrMapping/>
  </p:clrMapOvr>
</p:sld>
</file>

<file path=ppt/theme/theme1.xml><?xml version="1.0" encoding="utf-8"?>
<a:theme xmlns:a="http://schemas.openxmlformats.org/drawingml/2006/main" name="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Microsoft YaHei" panose="020B0503020204020204" pitchFamily="34" charset="-122"/>
            <a:cs typeface="+mn-ea"/>
            <a:sym typeface="Arial" panose="020B0604020202020204" pitchFamily="34" charset="0"/>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Microsoft YaHei" panose="020B0503020204020204" pitchFamily="34" charset="-122"/>
            <a:cs typeface="+mn-ea"/>
            <a:sym typeface="Arial" panose="020B0604020202020204" pitchFamily="34" charset="0"/>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Microsoft YaHei" panose="020B0503020204020204" pitchFamily="34" charset="-122"/>
            <a:cs typeface="+mn-ea"/>
            <a:sym typeface="Arial" panose="020B0604020202020204" pitchFamily="34" charset="0"/>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Microsoft YaHei" panose="020B0503020204020204" pitchFamily="34" charset="-122"/>
            <a:cs typeface="+mn-ea"/>
            <a:sym typeface="Arial" panose="020B0604020202020204" pitchFamily="34" charset="0"/>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3376</Words>
  <Application>WPS Presentation</Application>
  <PresentationFormat>宽屏</PresentationFormat>
  <Paragraphs>206</Paragraphs>
  <Slides>20</Slides>
  <Notes>68</Notes>
  <HiddenSlides>0</HiddenSlides>
  <MMClips>0</MMClips>
  <ScaleCrop>false</ScaleCrop>
  <HeadingPairs>
    <vt:vector size="6" baseType="variant">
      <vt:variant>
        <vt:lpstr>已用的字体</vt:lpstr>
      </vt:variant>
      <vt:variant>
        <vt:i4>13</vt:i4>
      </vt:variant>
      <vt:variant>
        <vt:lpstr>主题</vt:lpstr>
      </vt:variant>
      <vt:variant>
        <vt:i4>4</vt:i4>
      </vt:variant>
      <vt:variant>
        <vt:lpstr>幻灯片标题</vt:lpstr>
      </vt:variant>
      <vt:variant>
        <vt:i4>20</vt:i4>
      </vt:variant>
    </vt:vector>
  </HeadingPairs>
  <TitlesOfParts>
    <vt:vector size="37" baseType="lpstr">
      <vt:lpstr>Arial</vt:lpstr>
      <vt:lpstr>SimSun</vt:lpstr>
      <vt:lpstr>Wingdings</vt:lpstr>
      <vt:lpstr>Microsoft YaHei</vt:lpstr>
      <vt:lpstr>经典圆体简</vt:lpstr>
      <vt:lpstr>Arial</vt:lpstr>
      <vt:lpstr>Segoe UI Light</vt:lpstr>
      <vt:lpstr>Calibri</vt:lpstr>
      <vt:lpstr>DengXian</vt:lpstr>
      <vt:lpstr>Segoe UI</vt:lpstr>
      <vt:lpstr>Lucida Sans Unicode</vt:lpstr>
      <vt:lpstr>Arial Unicode MS</vt:lpstr>
      <vt:lpstr>Calibri</vt:lpstr>
      <vt:lpstr>自定义设计方案</vt:lpstr>
      <vt:lpstr>1_自定义设计方案</vt:lpstr>
      <vt:lpstr>2_自定义设计方案</vt:lpstr>
      <vt:lpstr>3_自定义设计方案</vt:lpstr>
      <vt:lpstr>PowerPoint 演示文稿</vt:lpstr>
      <vt:lpstr>PowerPoint 演示文稿</vt:lpstr>
      <vt:lpstr>2.1 Quantile Estimation</vt:lpstr>
      <vt:lpstr>2.2 To design a per-flow algorithm or a framework?</vt:lpstr>
      <vt:lpstr>PowerPoint 演示文稿</vt:lpstr>
      <vt:lpstr>2.1 Problem Definition</vt:lpstr>
      <vt:lpstr>PowerPoint 演示文稿</vt:lpstr>
      <vt:lpstr>3.1 Data Structure</vt:lpstr>
      <vt:lpstr>3.2 MINIMUM-SUM</vt:lpstr>
      <vt:lpstr>3.2 MINIMUM-SUM</vt:lpstr>
      <vt:lpstr>3.3 Algorithmic Compatibility</vt:lpstr>
      <vt:lpstr>3.3 Algorithm Compatibility</vt:lpstr>
      <vt:lpstr>3.3 Algorithm Compatibility</vt:lpstr>
      <vt:lpstr>PowerPoint 演示文稿</vt:lpstr>
      <vt:lpstr>4.1 Metrics</vt:lpstr>
      <vt:lpstr>4.2 Comparison Algorithms</vt:lpstr>
      <vt:lpstr>4.3 Experiment on Accuracy</vt:lpstr>
      <vt:lpstr>4.3 Experiment on Throughput</vt:lpstr>
      <vt:lpstr>Conclusion</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田 振宇</dc:creator>
  <cp:lastModifiedBy>dong1</cp:lastModifiedBy>
  <cp:revision>375</cp:revision>
  <dcterms:created xsi:type="dcterms:W3CDTF">2018-12-09T14:29:00Z</dcterms:created>
  <dcterms:modified xsi:type="dcterms:W3CDTF">2024-05-16T21:22:53Z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Nuaxnuy@DESKTOP-GLORKB7</vt:lpwstr>
  </property>
  <property fmtid="{D5CDD505-2E9C-101B-9397-08002B2CF9AE}" pid="5" name="MSIP_Label_f42aa342-8706-4288-bd11-ebb85995028c_SetDate">
    <vt:lpwstr>2019-04-13T09:21:34.3521271Z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8ba33e4d-f70c-4f8a-80c4-7b79b430a7ab</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y fmtid="{D5CDD505-2E9C-101B-9397-08002B2CF9AE}" pid="11" name="ICV">
    <vt:lpwstr>5CE7DC2AD5704943BC7F36818CFDA6E3_12</vt:lpwstr>
  </property>
  <property fmtid="{D5CDD505-2E9C-101B-9397-08002B2CF9AE}" pid="12" name="KSOProductBuildVer">
    <vt:lpwstr>1033-12.2.0.16909</vt:lpwstr>
  </property>
</Properties>
</file>