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1"/>
  </p:handoutMasterIdLst>
  <p:sldIdLst>
    <p:sldId id="284" r:id="rId3"/>
    <p:sldId id="283" r:id="rId5"/>
    <p:sldId id="291" r:id="rId6"/>
    <p:sldId id="357" r:id="rId7"/>
    <p:sldId id="358" r:id="rId8"/>
    <p:sldId id="359" r:id="rId9"/>
    <p:sldId id="360" r:id="rId10"/>
    <p:sldId id="364" r:id="rId11"/>
    <p:sldId id="365" r:id="rId12"/>
    <p:sldId id="366" r:id="rId13"/>
    <p:sldId id="367" r:id="rId14"/>
    <p:sldId id="368" r:id="rId15"/>
    <p:sldId id="388" r:id="rId16"/>
    <p:sldId id="285" r:id="rId17"/>
    <p:sldId id="369" r:id="rId18"/>
    <p:sldId id="387" r:id="rId19"/>
    <p:sldId id="370" r:id="rId20"/>
    <p:sldId id="386" r:id="rId21"/>
    <p:sldId id="374" r:id="rId22"/>
    <p:sldId id="373" r:id="rId23"/>
    <p:sldId id="375" r:id="rId24"/>
    <p:sldId id="384" r:id="rId25"/>
    <p:sldId id="307" r:id="rId26"/>
    <p:sldId id="323" r:id="rId27"/>
    <p:sldId id="324" r:id="rId28"/>
    <p:sldId id="325" r:id="rId29"/>
    <p:sldId id="385" r:id="rId30"/>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0000"/>
    <a:srgbClr val="9CC5EE"/>
    <a:srgbClr val="C5E0B4"/>
    <a:srgbClr val="00CC66"/>
    <a:srgbClr val="33CC33"/>
    <a:srgbClr val="FF99CC"/>
    <a:srgbClr val="99FF33"/>
    <a:srgbClr val="FFFFFF"/>
    <a:srgbClr val="0081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4" autoAdjust="0"/>
    <p:restoredTop sz="58058" autoAdjust="0"/>
  </p:normalViewPr>
  <p:slideViewPr>
    <p:cSldViewPr snapToGrid="0" showGuides="1">
      <p:cViewPr varScale="1">
        <p:scale>
          <a:sx n="70" d="100"/>
          <a:sy n="70" d="100"/>
        </p:scale>
        <p:origin x="2032" y="184"/>
      </p:cViewPr>
      <p:guideLst>
        <p:guide orient="horz" pos="2122"/>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6" d="100"/>
          <a:sy n="96" d="100"/>
        </p:scale>
        <p:origin x="3744" y="8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397.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DDBEE5-1F49-4E21-AA75-C1EB99554DBB}"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DDF900-46A4-4B55-A06F-548409280FC6}"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7A637-8712-4E20-957A-998EEAA8639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03211-B18B-477D-A05F-14E4BC8723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Hello everyone, I’m </a:t>
            </a:r>
            <a:r>
              <a:rPr lang="en-US" altLang="zh-CN" sz="1200" kern="1200" dirty="0" err="1">
                <a:solidFill>
                  <a:schemeClr val="tx1"/>
                </a:solidFill>
                <a:effectLst/>
                <a:latin typeface="+mn-lt"/>
                <a:ea typeface="+mn-ea"/>
                <a:cs typeface="+mn-cs"/>
              </a:rPr>
              <a:t>QiZhi Chen</a:t>
            </a:r>
            <a:r>
              <a:rPr lang="en-US" altLang="zh-CN" sz="1200" kern="1200" dirty="0">
                <a:solidFill>
                  <a:schemeClr val="tx1"/>
                </a:solidFill>
                <a:effectLst/>
                <a:latin typeface="+mn-lt"/>
                <a:ea typeface="+mn-ea"/>
                <a:cs typeface="+mn-cs"/>
              </a:rPr>
              <a:t> from Peking University. I’m going to introduce </a:t>
            </a:r>
            <a:r>
              <a:rPr lang="en-US" altLang="zh-CN" dirty="0">
                <a:sym typeface="+mn-ea"/>
              </a:rPr>
              <a:t>CodingSketch: A Hierarchical Sketch with Efficient Encoding and Recursive Decoding</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insert an incoming item, the CM sketch first uses hash functions to locate several counters, and increases each of these counters by one. The slide shows the process of inserting four items A, B, C, and C into the CM sketch.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insert an incoming item, the CM sketch first uses hash functions to locate several counters, and increases each of these counters by one. The slide shows the process of inserting four items A, B, C, and C into the CM sketch.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estimate the frequency of an item, such as C, the CM sketch will return the minimum value of all hashed counters. In this case, the frequency of item C is estimated to be the minimum value of 4, 4, and 6, that is, 4.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Following the introduction of the Count-Min (CM) Sketch, it's important to discuss the advancements made with sketches like Stingy and Pyramid. These sketches leverage the high skewness </a:t>
            </a:r>
            <a:r>
              <a:rPr lang="en-US" altLang="zh-CN"/>
              <a:t>d</a:t>
            </a:r>
            <a:r>
              <a:rPr lang="zh-CN" altLang="en-US"/>
              <a:t>istribution</a:t>
            </a:r>
            <a:r>
              <a:rPr lang="en-US" altLang="zh-CN"/>
              <a:t> </a:t>
            </a:r>
            <a:r>
              <a:rPr lang="zh-CN" altLang="en-US"/>
              <a:t>of real-world datasets to optimize memory usage and accuracy</a:t>
            </a:r>
            <a:r>
              <a:rPr lang="en-US" altLang="zh-CN"/>
              <a:t> of </a:t>
            </a:r>
            <a:r>
              <a:rPr lang="zh-CN" altLang="en-US">
                <a:sym typeface="+mn-ea"/>
              </a:rPr>
              <a:t>sketch</a:t>
            </a:r>
            <a:r>
              <a:rPr lang="zh-CN" altLang="en-US"/>
              <a:t>.</a:t>
            </a:r>
            <a:endParaRPr lang="zh-CN" altLang="en-US"/>
          </a:p>
          <a:p>
            <a:endParaRPr lang="zh-CN" altLang="en-US"/>
          </a:p>
          <a:p>
            <a:r>
              <a:rPr lang="zh-CN" altLang="en-US"/>
              <a:t>High skewness means that a small number of items occur very frequently while the majority occur rarely. To manage this, </a:t>
            </a:r>
            <a:r>
              <a:rPr lang="en-US" altLang="zh-CN"/>
              <a:t>those</a:t>
            </a:r>
            <a:r>
              <a:rPr lang="zh-CN" altLang="en-US"/>
              <a:t> sketches use hierarchical structures. They start with small counters at the base layer, which overflow to higher layers when needed. This hierarchical approach helps to efficiently manage memory and reduce errors from overflow.</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introduce our algorithm, </a:t>
            </a:r>
            <a:r>
              <a:rPr lang="en-US" altLang="zh-CN" dirty="0">
                <a:sym typeface="+mn-ea"/>
              </a:rPr>
              <a:t>CodingSketch</a:t>
            </a:r>
            <a:r>
              <a:rPr lang="en-US" altLang="zh-CN" sz="1200" kern="1200" dirty="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We observed that in many scenarios, such as frequency estimation and join size estimation, dynamic querying during the insertion process is not necessary. Instead, queries and analyses are performed after all elements have been inserted. </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We observed that in many scenarios, such as frequency estimation and join size estimation, dynamic querying during the insertion process is not necessary. Instead, queries and analyses are performed after all </a:t>
            </a:r>
            <a:r>
              <a:rPr lang="en-US" altLang="zh-CN"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sym typeface="+mn-ea"/>
              </a:rPr>
              <a:t>Items </a:t>
            </a:r>
            <a:r>
              <a:rPr lang="zh-CN" altLang="en-US"/>
              <a:t>have been inserted. </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This allows us to use </a:t>
            </a:r>
            <a:r>
              <a:rPr lang="en-US" altLang="zh-CN"/>
              <a:t>better</a:t>
            </a:r>
            <a:r>
              <a:rPr lang="zh-CN" altLang="en-US"/>
              <a:t> encoding algorithms during the insertion phase, resulting in a more compact data structure. Once all </a:t>
            </a:r>
            <a:r>
              <a:rPr lang="en-US" altLang="zh-CN"/>
              <a:t>items </a:t>
            </a:r>
            <a:r>
              <a:rPr lang="zh-CN" altLang="en-US"/>
              <a:t>have been inserted, we can then apply a decoding algorithm to retrieve the original sketch.</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This allows us to use more sophisticated encoding algorithms during the insertion phase, resulting in a more compact data structure. Once all elements have been inserted, we can then apply a decoding algorithm to retrieve the original sketch.</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In CodingSketch, we use a bottom-up encoding process to handle the skewed frequency distribution efficiently. Each item is inserted into multiple counters at the lowest layer. When a counter overflows, its value is propagated to the upper layers through multiple pointers. This method significantly reduces memory usage by efficiently managing overflow values.</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The decoding process in CodingSketch is performed top-down. During this recursive process, we identify 'pure pointers'—pointers that uniquely indicate overflow values. By following these pure pointers, we can accurately retrieve the overflow values from the upper layers, ensuring error-free frequency estimations.</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CodingSketch introduces the flagless pruning technique to eliminate the need for additional flag bits, which traditionally indicate overflow. This innovation not only saves significant memory but also allows for efficient deletion operations. By assuming all counters in the current layer have overflowed and using explicit and implicit pruning, we can maintain the integrity and accuracy of the data structure.</a:t>
            </a:r>
            <a:endParaRPr lang="zh-CN" altLang="en-US"/>
          </a:p>
          <a:p>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CodingSketch introduces the flagless pruning technique to eliminate the need for additional flag bits, which traditionally indicate overflow. This innovation not only saves significant memory but also allows for efficient deletion operations. By assuming all counters in the current layer have overflowed and using explicit and implicit pruning, we can maintain the integrity and accuracy of the data structure.</a:t>
            </a:r>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Next, we show some of the selected experimental results.</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In the first part of our experiments, we explored the effects of various parameters on the performance of CodingSketch.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Our findings indicate that optimal parameter settings vary depending on the data distribution, highlighting the flexibility of CodingSketch in adapting to different scenarios.</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Our evaluation shows that CodingSketch is ten times more accurate than the state-of-the-art sketches. </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We conducted extensive simulation experiments to validate our claims.</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a:solidFill>
                  <a:schemeClr val="tx1"/>
                </a:solidFill>
                <a:effectLst/>
                <a:latin typeface="+mn-lt"/>
                <a:ea typeface="+mn-ea"/>
                <a:cs typeface="+mn-cs"/>
              </a:rPr>
              <a:t>In the third part of our experiments, we tested CodingSketch on extended tasks such as heavy hitter estimation and join size estimation. The results showed that CodingSketch excels in these complex tasks, demonstrating its versatility and effectiveness across different data stream processing applications.</a:t>
            </a:r>
            <a:endParaRPr lang="en-US" altLang="zh-CN" sz="1200" kern="120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MO" sz="1800" dirty="0">
                <a:solidFill>
                  <a:srgbClr val="0E101A"/>
                </a:solidFill>
                <a:effectLst/>
                <a:latin typeface="Times New Roman" panose="02020603050405020304" pitchFamily="18" charset="0"/>
                <a:ea typeface="Times New Roman" panose="02020603050405020304" pitchFamily="18" charset="0"/>
              </a:rPr>
              <a:t>That is my talk. Our </a:t>
            </a:r>
            <a:r>
              <a:rPr lang="en-US" altLang="zh-MO" sz="1800" dirty="0">
                <a:solidFill>
                  <a:srgbClr val="0E101A"/>
                </a:solidFill>
                <a:effectLst/>
                <a:latin typeface="Times New Roman" panose="02020603050405020304" pitchFamily="18" charset="0"/>
                <a:ea typeface="Times New Roman" panose="02020603050405020304" pitchFamily="18" charset="0"/>
              </a:rPr>
              <a:t>code is open-sourced in </a:t>
            </a:r>
            <a:r>
              <a:rPr lang="en-US" altLang="zh-MO" sz="1800" dirty="0" err="1">
                <a:solidFill>
                  <a:srgbClr val="0E101A"/>
                </a:solidFill>
                <a:effectLst/>
                <a:latin typeface="Times New Roman" panose="02020603050405020304" pitchFamily="18" charset="0"/>
                <a:ea typeface="Times New Roman" panose="02020603050405020304" pitchFamily="18" charset="0"/>
              </a:rPr>
              <a:t>Github</a:t>
            </a:r>
            <a:r>
              <a:rPr lang="en-US" altLang="zh-MO" sz="1800" dirty="0">
                <a:solidFill>
                  <a:srgbClr val="0E101A"/>
                </a:solidFill>
                <a:effectLst/>
                <a:latin typeface="Times New Roman" panose="02020603050405020304" pitchFamily="18" charset="0"/>
                <a:ea typeface="Times New Roman" panose="02020603050405020304" pitchFamily="18" charset="0"/>
              </a:rPr>
              <a:t>. Thank you!</a:t>
            </a:r>
            <a:endParaRPr lang="zh-TW" altLang="zh-MO" sz="1800" dirty="0">
              <a:effectLst/>
              <a:latin typeface="Times New Roman" panose="02020603050405020304" pitchFamily="18" charset="0"/>
              <a:ea typeface="Times New Roman" panose="02020603050405020304" pitchFamily="18" charset="0"/>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Firstly, </a:t>
            </a:r>
            <a:r>
              <a:rPr lang="zh-CN" altLang="zh-CN" sz="1200" kern="1200" dirty="0">
                <a:solidFill>
                  <a:schemeClr val="tx1"/>
                </a:solidFill>
                <a:effectLst/>
                <a:latin typeface="+mn-lt"/>
                <a:ea typeface="+mn-ea"/>
                <a:cs typeface="+mn-cs"/>
              </a:rPr>
              <a:t>I want to talk about the frequency estimation</a:t>
            </a:r>
            <a:r>
              <a:rPr lang="en-US" altLang="zh-CN" sz="1200" kern="1200" dirty="0">
                <a:solidFill>
                  <a:schemeClr val="tx1"/>
                </a:solidFill>
                <a:effectLst/>
                <a:latin typeface="+mn-lt"/>
                <a:ea typeface="+mn-ea"/>
                <a:cs typeface="+mn-cs"/>
              </a:rPr>
              <a:t> </a:t>
            </a:r>
            <a:r>
              <a:rPr lang="zh-CN" altLang="zh-CN" dirty="0">
                <a:effectLst/>
                <a:sym typeface="+mn-ea"/>
              </a:rPr>
              <a:t>task</a:t>
            </a:r>
            <a:r>
              <a:rPr lang="zh-CN" altLang="zh-CN" sz="1200" kern="1200" dirty="0">
                <a:solidFill>
                  <a:schemeClr val="tx1"/>
                </a:solidFill>
                <a:effectLst/>
                <a:latin typeface="+mn-lt"/>
                <a:ea typeface="+mn-ea"/>
                <a:cs typeface="+mn-cs"/>
              </a:rPr>
              <a:t> in data streams.</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Frequency estimation involves determining how often each item appears in a data stream. It's a simple yet crucial operation, serving as the foundation for more complex tasks such as heavy hitter detection, join size estimation, and network traffic monitoring.</a:t>
            </a:r>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dirty="0">
                <a:effectLst/>
                <a:sym typeface="+mn-ea"/>
              </a:rPr>
              <a:t> </a:t>
            </a:r>
            <a:r>
              <a:rPr lang="en-US" altLang="zh-CN" dirty="0">
                <a:effectLst/>
                <a:sym typeface="+mn-ea"/>
              </a:rPr>
              <a:t>Firstly, </a:t>
            </a:r>
            <a:r>
              <a:rPr lang="zh-CN" altLang="zh-CN" dirty="0">
                <a:effectLst/>
                <a:sym typeface="+mn-ea"/>
              </a:rPr>
              <a:t>I want to talk about the frequency estimation</a:t>
            </a:r>
            <a:r>
              <a:rPr lang="en-US" altLang="zh-CN" dirty="0">
                <a:effectLst/>
                <a:sym typeface="+mn-ea"/>
              </a:rPr>
              <a:t> </a:t>
            </a:r>
            <a:r>
              <a:rPr lang="zh-CN" altLang="zh-CN" dirty="0">
                <a:effectLst/>
                <a:sym typeface="+mn-ea"/>
              </a:rPr>
              <a:t>task</a:t>
            </a:r>
            <a:r>
              <a:rPr lang="zh-CN" altLang="zh-CN" dirty="0">
                <a:effectLst/>
                <a:sym typeface="+mn-ea"/>
              </a:rPr>
              <a:t> in data streams.</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r>
              <a:rPr lang="zh-CN" altLang="zh-CN" dirty="0">
                <a:effectLst/>
                <a:sym typeface="+mn-ea"/>
              </a:rPr>
              <a:t>Frequency estimation involves determining how often each item appears in a data stream. It's a simple yet crucial operation, serving as the foundation for more complex tasks such as heavy hitter detection, join size estimation, and network traffic monitoring.</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dirty="0">
                <a:effectLst/>
                <a:sym typeface="+mn-ea"/>
              </a:rPr>
              <a:t> </a:t>
            </a:r>
            <a:r>
              <a:rPr lang="en-US" altLang="zh-CN" dirty="0">
                <a:effectLst/>
                <a:sym typeface="+mn-ea"/>
              </a:rPr>
              <a:t>Firstly, </a:t>
            </a:r>
            <a:r>
              <a:rPr lang="zh-CN" altLang="zh-CN" dirty="0">
                <a:effectLst/>
                <a:sym typeface="+mn-ea"/>
              </a:rPr>
              <a:t>I want to talk about the frequency estimation</a:t>
            </a:r>
            <a:r>
              <a:rPr lang="en-US" altLang="zh-CN" dirty="0">
                <a:effectLst/>
                <a:sym typeface="+mn-ea"/>
              </a:rPr>
              <a:t> </a:t>
            </a:r>
            <a:r>
              <a:rPr lang="zh-CN" altLang="zh-CN" dirty="0">
                <a:effectLst/>
                <a:sym typeface="+mn-ea"/>
              </a:rPr>
              <a:t>task</a:t>
            </a:r>
            <a:r>
              <a:rPr lang="zh-CN" altLang="zh-CN" dirty="0">
                <a:effectLst/>
                <a:sym typeface="+mn-ea"/>
              </a:rPr>
              <a:t> in data streams.</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r>
              <a:rPr lang="zh-CN" altLang="zh-CN" dirty="0">
                <a:effectLst/>
                <a:sym typeface="+mn-ea"/>
              </a:rPr>
              <a:t>Frequency estimation involves determining how often each item appears in a data stream. It's a simple yet crucial operation, serving as the foundation for more complex tasks such as heavy hitter detection, join size estimation, and network traffic monitoring.</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dirty="0">
                <a:effectLst/>
                <a:sym typeface="+mn-ea"/>
              </a:rPr>
              <a:t> </a:t>
            </a:r>
            <a:r>
              <a:rPr lang="en-US" altLang="zh-CN" dirty="0">
                <a:effectLst/>
                <a:sym typeface="+mn-ea"/>
              </a:rPr>
              <a:t>Firstly, </a:t>
            </a:r>
            <a:r>
              <a:rPr lang="zh-CN" altLang="zh-CN" dirty="0">
                <a:effectLst/>
                <a:sym typeface="+mn-ea"/>
              </a:rPr>
              <a:t>I want to talk about the frequency estimation</a:t>
            </a:r>
            <a:r>
              <a:rPr lang="en-US" altLang="zh-CN" dirty="0">
                <a:effectLst/>
                <a:sym typeface="+mn-ea"/>
              </a:rPr>
              <a:t> </a:t>
            </a:r>
            <a:r>
              <a:rPr lang="zh-CN" altLang="zh-CN" dirty="0">
                <a:effectLst/>
                <a:sym typeface="+mn-ea"/>
              </a:rPr>
              <a:t>task</a:t>
            </a:r>
            <a:r>
              <a:rPr lang="zh-CN" altLang="zh-CN" dirty="0">
                <a:effectLst/>
                <a:sym typeface="+mn-ea"/>
              </a:rPr>
              <a:t> in data streams.</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r>
              <a:rPr lang="zh-CN" altLang="zh-CN" dirty="0">
                <a:effectLst/>
                <a:sym typeface="+mn-ea"/>
              </a:rPr>
              <a:t>Frequency estimation involves determining how often each item appears in a data stream. It's a simple yet crucial operation, serving as the foundation for more complex tasks such as heavy hitter detection, join size estimation, and network traffic monitoring.</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dirty="0">
                <a:effectLst/>
                <a:sym typeface="+mn-ea"/>
              </a:rPr>
              <a:t>Data streams present unique challenges due to their high speed, large volume, and the limited space available for processing. Traditional data structures struggle to keep up with these demands, leading to inefficiencies.</a:t>
            </a:r>
            <a:endParaRPr lang="zh-CN" altLang="zh-CN" kern="1200" dirty="0">
              <a:solidFill>
                <a:schemeClr val="tx1"/>
              </a:solidFill>
              <a:effectLst/>
              <a:latin typeface="+mn-lt"/>
              <a:ea typeface="+mn-ea"/>
              <a:cs typeface="+mn-cs"/>
            </a:endParaRPr>
          </a:p>
          <a:p>
            <a:endParaRPr lang="zh-CN" altLang="zh-CN" kern="1200" dirty="0">
              <a:solidFill>
                <a:schemeClr val="tx1"/>
              </a:solidFill>
              <a:effectLst/>
              <a:latin typeface="+mn-lt"/>
              <a:ea typeface="+mn-ea"/>
              <a:cs typeface="+mn-cs"/>
            </a:endParaRPr>
          </a:p>
          <a:p>
            <a:r>
              <a:rPr lang="zh-CN" altLang="zh-CN" dirty="0">
                <a:effectLst/>
                <a:sym typeface="+mn-ea"/>
              </a:rPr>
              <a:t>To address these challenges, we introduce probabilistic data structures, which are designed to provide accurate estimates while maintaining a small memory footprint. Among these, the sketch is one of the most widely used and effective techniques.</a:t>
            </a:r>
            <a:endParaRPr lang="zh-CN" altLang="zh-CN" kern="1200" dirty="0">
              <a:solidFill>
                <a:schemeClr val="tx1"/>
              </a:solidFill>
              <a:effectLst/>
              <a:latin typeface="+mn-lt"/>
              <a:ea typeface="+mn-ea"/>
              <a:cs typeface="+mn-cs"/>
            </a:endParaRPr>
          </a:p>
          <a:p>
            <a:endParaRPr lang="zh-CN" altLang="en-US"/>
          </a:p>
        </p:txBody>
      </p:sp>
      <p:sp>
        <p:nvSpPr>
          <p:cNvPr id="4" name="灯片编号占位符 3"/>
          <p:cNvSpPr>
            <a:spLocks noGrp="1"/>
          </p:cNvSpPr>
          <p:nvPr>
            <p:ph type="sldNum" sz="quarter" idx="5"/>
          </p:nvPr>
        </p:nvSpPr>
        <p:spPr/>
        <p:txBody>
          <a:bodyPr/>
          <a:p>
            <a:fld id="{FE403211-B18B-477D-A05F-14E4BC87236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Count-Min sketch, or the CM sketch for short, is one of the most widely used sketches. </a:t>
            </a:r>
            <a:r>
              <a:rPr lang="en-US" altLang="zh-CN" dirty="0">
                <a:effectLst/>
                <a:sym typeface="+mn-ea"/>
              </a:rPr>
              <a:t>Let me briefly introduce the CM sketch Next.</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As shown in the figure, a CM sketch contains an array of counters, and in this case, the width is 16. A CM sketch is also associated with several independent hash functions, each of which can map an item to a counter uniformly and randomly.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To insert an incoming item, the CM sketch first uses hash functions to locate several counters, and increases each of these counters by one. The slide shows the process of inserting four items A, B, C, and C into the CM sketch. </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FE403211-B18B-477D-A05F-14E4BC87236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
        <p:nvSpPr>
          <p:cNvPr id="3" name="任意多边形 21"/>
          <p:cNvSpPr/>
          <p:nvPr userDrawn="1"/>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54815" y="136525"/>
            <a:ext cx="812064" cy="81206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a:xfrm>
            <a:off x="10774680" y="6356350"/>
            <a:ext cx="1437640" cy="365125"/>
          </a:xfrm>
        </p:spPr>
        <p:txBody>
          <a:bodyPr/>
          <a:lstStyle>
            <a:lvl1pPr algn="ctr">
              <a:defRPr sz="1800"/>
            </a:lvl1pPr>
          </a:lstStyle>
          <a:p>
            <a:fld id="{023126B9-07AC-4BAF-B3D7-FAC1D3999DA4}"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2.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灯片编号占位符 2"/>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lumMod val="25000"/>
                  </a:schemeClr>
                </a:solidFill>
              </a:defRPr>
            </a:lvl1pPr>
          </a:lstStyle>
          <a:p>
            <a:fld id="{023126B9-07AC-4BAF-B3D7-FAC1D3999DA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1.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image" Target="../media/image11.png"/><Relationship Id="rId7" Type="http://schemas.openxmlformats.org/officeDocument/2006/relationships/tags" Target="../tags/tag197.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1" Type="http://schemas.openxmlformats.org/officeDocument/2006/relationships/notesSlide" Target="../notesSlides/notesSlide13.xml"/><Relationship Id="rId20" Type="http://schemas.openxmlformats.org/officeDocument/2006/relationships/slideLayout" Target="../slideLayouts/slideLayout1.xml"/><Relationship Id="rId2" Type="http://schemas.openxmlformats.org/officeDocument/2006/relationships/tags" Target="../tags/tag192.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hyperlink" Target="http://www.caida.org/data/overview/" TargetMode="External"/><Relationship Id="rId12" Type="http://schemas.openxmlformats.org/officeDocument/2006/relationships/hyperlink" Target="http://fimi.ua.ac.be/data/" TargetMode="External"/><Relationship Id="rId11" Type="http://schemas.openxmlformats.org/officeDocument/2006/relationships/tags" Target="../tags/tag199.xml"/><Relationship Id="rId10" Type="http://schemas.openxmlformats.org/officeDocument/2006/relationships/image" Target="../media/image12.png"/><Relationship Id="rId1" Type="http://schemas.openxmlformats.org/officeDocument/2006/relationships/tags" Target="../tags/tag19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9" Type="http://schemas.openxmlformats.org/officeDocument/2006/relationships/tags" Target="../tags/tag214.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5" Type="http://schemas.openxmlformats.org/officeDocument/2006/relationships/notesSlide" Target="../notesSlides/notesSlide15.xml"/><Relationship Id="rId44" Type="http://schemas.openxmlformats.org/officeDocument/2006/relationships/slideLayout" Target="../slideLayouts/slideLayout1.xml"/><Relationship Id="rId43" Type="http://schemas.openxmlformats.org/officeDocument/2006/relationships/tags" Target="../tags/tag248.xml"/><Relationship Id="rId42" Type="http://schemas.openxmlformats.org/officeDocument/2006/relationships/tags" Target="../tags/tag247.xml"/><Relationship Id="rId41" Type="http://schemas.openxmlformats.org/officeDocument/2006/relationships/tags" Target="../tags/tag246.xml"/><Relationship Id="rId40" Type="http://schemas.openxmlformats.org/officeDocument/2006/relationships/tags" Target="../tags/tag245.xml"/><Relationship Id="rId4" Type="http://schemas.openxmlformats.org/officeDocument/2006/relationships/tags" Target="../tags/tag209.xml"/><Relationship Id="rId39" Type="http://schemas.openxmlformats.org/officeDocument/2006/relationships/tags" Target="../tags/tag244.xml"/><Relationship Id="rId38" Type="http://schemas.openxmlformats.org/officeDocument/2006/relationships/tags" Target="../tags/tag243.xml"/><Relationship Id="rId37" Type="http://schemas.openxmlformats.org/officeDocument/2006/relationships/tags" Target="../tags/tag242.xml"/><Relationship Id="rId36" Type="http://schemas.openxmlformats.org/officeDocument/2006/relationships/tags" Target="../tags/tag241.xml"/><Relationship Id="rId35" Type="http://schemas.openxmlformats.org/officeDocument/2006/relationships/tags" Target="../tags/tag240.xml"/><Relationship Id="rId34" Type="http://schemas.openxmlformats.org/officeDocument/2006/relationships/tags" Target="../tags/tag239.xml"/><Relationship Id="rId33" Type="http://schemas.openxmlformats.org/officeDocument/2006/relationships/tags" Target="../tags/tag238.xml"/><Relationship Id="rId32" Type="http://schemas.openxmlformats.org/officeDocument/2006/relationships/tags" Target="../tags/tag237.xml"/><Relationship Id="rId31" Type="http://schemas.openxmlformats.org/officeDocument/2006/relationships/tags" Target="../tags/tag236.xml"/><Relationship Id="rId30" Type="http://schemas.openxmlformats.org/officeDocument/2006/relationships/tags" Target="../tags/tag235.xml"/><Relationship Id="rId3" Type="http://schemas.openxmlformats.org/officeDocument/2006/relationships/tags" Target="../tags/tag208.xml"/><Relationship Id="rId29" Type="http://schemas.openxmlformats.org/officeDocument/2006/relationships/tags" Target="../tags/tag234.xml"/><Relationship Id="rId28" Type="http://schemas.openxmlformats.org/officeDocument/2006/relationships/tags" Target="../tags/tag233.xml"/><Relationship Id="rId27" Type="http://schemas.openxmlformats.org/officeDocument/2006/relationships/tags" Target="../tags/tag232.xml"/><Relationship Id="rId26" Type="http://schemas.openxmlformats.org/officeDocument/2006/relationships/tags" Target="../tags/tag231.xml"/><Relationship Id="rId25" Type="http://schemas.openxmlformats.org/officeDocument/2006/relationships/tags" Target="../tags/tag230.xml"/><Relationship Id="rId24" Type="http://schemas.openxmlformats.org/officeDocument/2006/relationships/tags" Target="../tags/tag229.xml"/><Relationship Id="rId23" Type="http://schemas.openxmlformats.org/officeDocument/2006/relationships/tags" Target="../tags/tag228.xml"/><Relationship Id="rId22" Type="http://schemas.openxmlformats.org/officeDocument/2006/relationships/tags" Target="../tags/tag227.xml"/><Relationship Id="rId21" Type="http://schemas.openxmlformats.org/officeDocument/2006/relationships/tags" Target="../tags/tag226.xml"/><Relationship Id="rId20" Type="http://schemas.openxmlformats.org/officeDocument/2006/relationships/tags" Target="../tags/tag225.xml"/><Relationship Id="rId2" Type="http://schemas.openxmlformats.org/officeDocument/2006/relationships/tags" Target="../tags/tag207.xml"/><Relationship Id="rId19" Type="http://schemas.openxmlformats.org/officeDocument/2006/relationships/tags" Target="../tags/tag224.xml"/><Relationship Id="rId18" Type="http://schemas.openxmlformats.org/officeDocument/2006/relationships/tags" Target="../tags/tag223.xml"/><Relationship Id="rId17" Type="http://schemas.openxmlformats.org/officeDocument/2006/relationships/tags" Target="../tags/tag222.xml"/><Relationship Id="rId16" Type="http://schemas.openxmlformats.org/officeDocument/2006/relationships/tags" Target="../tags/tag221.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tags" Target="../tags/tag217.xml"/><Relationship Id="rId11" Type="http://schemas.openxmlformats.org/officeDocument/2006/relationships/tags" Target="../tags/tag216.xml"/><Relationship Id="rId10" Type="http://schemas.openxmlformats.org/officeDocument/2006/relationships/tags" Target="../tags/tag215.xml"/><Relationship Id="rId1" Type="http://schemas.openxmlformats.org/officeDocument/2006/relationships/tags" Target="../tags/tag206.xml"/></Relationships>
</file>

<file path=ppt/slides/_rels/slide16.xml.rels><?xml version="1.0" encoding="UTF-8" standalone="yes"?>
<Relationships xmlns="http://schemas.openxmlformats.org/package/2006/relationships"><Relationship Id="rId9" Type="http://schemas.openxmlformats.org/officeDocument/2006/relationships/tags" Target="../tags/tag257.xml"/><Relationship Id="rId8" Type="http://schemas.openxmlformats.org/officeDocument/2006/relationships/tags" Target="../tags/tag256.xml"/><Relationship Id="rId7" Type="http://schemas.openxmlformats.org/officeDocument/2006/relationships/tags" Target="../tags/tag255.xml"/><Relationship Id="rId6" Type="http://schemas.openxmlformats.org/officeDocument/2006/relationships/tags" Target="../tags/tag254.xml"/><Relationship Id="rId5" Type="http://schemas.openxmlformats.org/officeDocument/2006/relationships/tags" Target="../tags/tag253.xml"/><Relationship Id="rId41" Type="http://schemas.openxmlformats.org/officeDocument/2006/relationships/notesSlide" Target="../notesSlides/notesSlide16.xml"/><Relationship Id="rId40" Type="http://schemas.openxmlformats.org/officeDocument/2006/relationships/slideLayout" Target="../slideLayouts/slideLayout1.xml"/><Relationship Id="rId4" Type="http://schemas.openxmlformats.org/officeDocument/2006/relationships/tags" Target="../tags/tag252.xml"/><Relationship Id="rId39" Type="http://schemas.openxmlformats.org/officeDocument/2006/relationships/tags" Target="../tags/tag287.xml"/><Relationship Id="rId38" Type="http://schemas.openxmlformats.org/officeDocument/2006/relationships/tags" Target="../tags/tag286.xml"/><Relationship Id="rId37" Type="http://schemas.openxmlformats.org/officeDocument/2006/relationships/tags" Target="../tags/tag285.xml"/><Relationship Id="rId36" Type="http://schemas.openxmlformats.org/officeDocument/2006/relationships/tags" Target="../tags/tag284.xml"/><Relationship Id="rId35" Type="http://schemas.openxmlformats.org/officeDocument/2006/relationships/tags" Target="../tags/tag283.xml"/><Relationship Id="rId34" Type="http://schemas.openxmlformats.org/officeDocument/2006/relationships/tags" Target="../tags/tag282.xml"/><Relationship Id="rId33" Type="http://schemas.openxmlformats.org/officeDocument/2006/relationships/tags" Target="../tags/tag281.xml"/><Relationship Id="rId32" Type="http://schemas.openxmlformats.org/officeDocument/2006/relationships/tags" Target="../tags/tag280.xml"/><Relationship Id="rId31" Type="http://schemas.openxmlformats.org/officeDocument/2006/relationships/tags" Target="../tags/tag279.xml"/><Relationship Id="rId30" Type="http://schemas.openxmlformats.org/officeDocument/2006/relationships/tags" Target="../tags/tag278.xml"/><Relationship Id="rId3" Type="http://schemas.openxmlformats.org/officeDocument/2006/relationships/tags" Target="../tags/tag251.xml"/><Relationship Id="rId29" Type="http://schemas.openxmlformats.org/officeDocument/2006/relationships/tags" Target="../tags/tag277.xml"/><Relationship Id="rId28" Type="http://schemas.openxmlformats.org/officeDocument/2006/relationships/tags" Target="../tags/tag276.xml"/><Relationship Id="rId27" Type="http://schemas.openxmlformats.org/officeDocument/2006/relationships/tags" Target="../tags/tag275.xml"/><Relationship Id="rId26" Type="http://schemas.openxmlformats.org/officeDocument/2006/relationships/tags" Target="../tags/tag274.xml"/><Relationship Id="rId25" Type="http://schemas.openxmlformats.org/officeDocument/2006/relationships/tags" Target="../tags/tag273.xml"/><Relationship Id="rId24" Type="http://schemas.openxmlformats.org/officeDocument/2006/relationships/tags" Target="../tags/tag272.xml"/><Relationship Id="rId23" Type="http://schemas.openxmlformats.org/officeDocument/2006/relationships/tags" Target="../tags/tag271.xml"/><Relationship Id="rId22" Type="http://schemas.openxmlformats.org/officeDocument/2006/relationships/tags" Target="../tags/tag270.xml"/><Relationship Id="rId21" Type="http://schemas.openxmlformats.org/officeDocument/2006/relationships/tags" Target="../tags/tag269.xml"/><Relationship Id="rId20" Type="http://schemas.openxmlformats.org/officeDocument/2006/relationships/tags" Target="../tags/tag268.xml"/><Relationship Id="rId2" Type="http://schemas.openxmlformats.org/officeDocument/2006/relationships/tags" Target="../tags/tag250.xml"/><Relationship Id="rId19" Type="http://schemas.openxmlformats.org/officeDocument/2006/relationships/tags" Target="../tags/tag267.xml"/><Relationship Id="rId18" Type="http://schemas.openxmlformats.org/officeDocument/2006/relationships/tags" Target="../tags/tag266.xml"/><Relationship Id="rId17" Type="http://schemas.openxmlformats.org/officeDocument/2006/relationships/tags" Target="../tags/tag265.xml"/><Relationship Id="rId16" Type="http://schemas.openxmlformats.org/officeDocument/2006/relationships/tags" Target="../tags/tag264.xml"/><Relationship Id="rId15" Type="http://schemas.openxmlformats.org/officeDocument/2006/relationships/tags" Target="../tags/tag263.xml"/><Relationship Id="rId14" Type="http://schemas.openxmlformats.org/officeDocument/2006/relationships/tags" Target="../tags/tag262.xml"/><Relationship Id="rId13" Type="http://schemas.openxmlformats.org/officeDocument/2006/relationships/tags" Target="../tags/tag261.xml"/><Relationship Id="rId12" Type="http://schemas.openxmlformats.org/officeDocument/2006/relationships/tags" Target="../tags/tag260.xml"/><Relationship Id="rId11" Type="http://schemas.openxmlformats.org/officeDocument/2006/relationships/tags" Target="../tags/tag259.xml"/><Relationship Id="rId10" Type="http://schemas.openxmlformats.org/officeDocument/2006/relationships/tags" Target="../tags/tag258.xml"/><Relationship Id="rId1" Type="http://schemas.openxmlformats.org/officeDocument/2006/relationships/tags" Target="../tags/tag249.xml"/></Relationships>
</file>

<file path=ppt/slides/_rels/slide17.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tags" Target="../tags/tag295.xml"/><Relationship Id="rId7" Type="http://schemas.openxmlformats.org/officeDocument/2006/relationships/tags" Target="../tags/tag294.xml"/><Relationship Id="rId6" Type="http://schemas.openxmlformats.org/officeDocument/2006/relationships/tags" Target="../tags/tag293.xml"/><Relationship Id="rId5" Type="http://schemas.openxmlformats.org/officeDocument/2006/relationships/tags" Target="../tags/tag292.xml"/><Relationship Id="rId42" Type="http://schemas.openxmlformats.org/officeDocument/2006/relationships/notesSlide" Target="../notesSlides/notesSlide17.xml"/><Relationship Id="rId41" Type="http://schemas.openxmlformats.org/officeDocument/2006/relationships/slideLayout" Target="../slideLayouts/slideLayout1.xml"/><Relationship Id="rId40" Type="http://schemas.openxmlformats.org/officeDocument/2006/relationships/tags" Target="../tags/tag327.xml"/><Relationship Id="rId4" Type="http://schemas.openxmlformats.org/officeDocument/2006/relationships/tags" Target="../tags/tag291.xml"/><Relationship Id="rId39" Type="http://schemas.openxmlformats.org/officeDocument/2006/relationships/tags" Target="../tags/tag326.xml"/><Relationship Id="rId38" Type="http://schemas.openxmlformats.org/officeDocument/2006/relationships/tags" Target="../tags/tag325.xml"/><Relationship Id="rId37" Type="http://schemas.openxmlformats.org/officeDocument/2006/relationships/tags" Target="../tags/tag324.xml"/><Relationship Id="rId36" Type="http://schemas.openxmlformats.org/officeDocument/2006/relationships/tags" Target="../tags/tag323.xml"/><Relationship Id="rId35" Type="http://schemas.openxmlformats.org/officeDocument/2006/relationships/tags" Target="../tags/tag322.xml"/><Relationship Id="rId34" Type="http://schemas.openxmlformats.org/officeDocument/2006/relationships/tags" Target="../tags/tag321.xml"/><Relationship Id="rId33" Type="http://schemas.openxmlformats.org/officeDocument/2006/relationships/tags" Target="../tags/tag320.xml"/><Relationship Id="rId32" Type="http://schemas.openxmlformats.org/officeDocument/2006/relationships/tags" Target="../tags/tag319.xml"/><Relationship Id="rId31" Type="http://schemas.openxmlformats.org/officeDocument/2006/relationships/tags" Target="../tags/tag318.xml"/><Relationship Id="rId30" Type="http://schemas.openxmlformats.org/officeDocument/2006/relationships/tags" Target="../tags/tag317.xml"/><Relationship Id="rId3" Type="http://schemas.openxmlformats.org/officeDocument/2006/relationships/tags" Target="../tags/tag290.xml"/><Relationship Id="rId29" Type="http://schemas.openxmlformats.org/officeDocument/2006/relationships/tags" Target="../tags/tag316.xml"/><Relationship Id="rId28" Type="http://schemas.openxmlformats.org/officeDocument/2006/relationships/tags" Target="../tags/tag315.xml"/><Relationship Id="rId27" Type="http://schemas.openxmlformats.org/officeDocument/2006/relationships/tags" Target="../tags/tag314.xml"/><Relationship Id="rId26" Type="http://schemas.openxmlformats.org/officeDocument/2006/relationships/tags" Target="../tags/tag313.xml"/><Relationship Id="rId25" Type="http://schemas.openxmlformats.org/officeDocument/2006/relationships/tags" Target="../tags/tag312.xml"/><Relationship Id="rId24" Type="http://schemas.openxmlformats.org/officeDocument/2006/relationships/tags" Target="../tags/tag311.xml"/><Relationship Id="rId23" Type="http://schemas.openxmlformats.org/officeDocument/2006/relationships/tags" Target="../tags/tag310.xml"/><Relationship Id="rId22" Type="http://schemas.openxmlformats.org/officeDocument/2006/relationships/tags" Target="../tags/tag309.xml"/><Relationship Id="rId21" Type="http://schemas.openxmlformats.org/officeDocument/2006/relationships/tags" Target="../tags/tag308.xml"/><Relationship Id="rId20" Type="http://schemas.openxmlformats.org/officeDocument/2006/relationships/tags" Target="../tags/tag307.xml"/><Relationship Id="rId2" Type="http://schemas.openxmlformats.org/officeDocument/2006/relationships/tags" Target="../tags/tag289.xml"/><Relationship Id="rId19" Type="http://schemas.openxmlformats.org/officeDocument/2006/relationships/tags" Target="../tags/tag306.xml"/><Relationship Id="rId18" Type="http://schemas.openxmlformats.org/officeDocument/2006/relationships/tags" Target="../tags/tag305.xml"/><Relationship Id="rId17" Type="http://schemas.openxmlformats.org/officeDocument/2006/relationships/tags" Target="../tags/tag304.xml"/><Relationship Id="rId16" Type="http://schemas.openxmlformats.org/officeDocument/2006/relationships/tags" Target="../tags/tag303.xml"/><Relationship Id="rId15" Type="http://schemas.openxmlformats.org/officeDocument/2006/relationships/tags" Target="../tags/tag302.xml"/><Relationship Id="rId14" Type="http://schemas.openxmlformats.org/officeDocument/2006/relationships/tags" Target="../tags/tag301.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tags" Target="../tags/tag288.xml"/></Relationships>
</file>

<file path=ppt/slides/_rels/slide18.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0" Type="http://schemas.openxmlformats.org/officeDocument/2006/relationships/notesSlide" Target="../notesSlides/notesSlide18.xml"/><Relationship Id="rId5" Type="http://schemas.openxmlformats.org/officeDocument/2006/relationships/tags" Target="../tags/tag332.xml"/><Relationship Id="rId49" Type="http://schemas.openxmlformats.org/officeDocument/2006/relationships/slideLayout" Target="../slideLayouts/slideLayout1.xml"/><Relationship Id="rId48" Type="http://schemas.openxmlformats.org/officeDocument/2006/relationships/tags" Target="../tags/tag375.xml"/><Relationship Id="rId47" Type="http://schemas.openxmlformats.org/officeDocument/2006/relationships/tags" Target="../tags/tag374.xml"/><Relationship Id="rId46" Type="http://schemas.openxmlformats.org/officeDocument/2006/relationships/tags" Target="../tags/tag373.xml"/><Relationship Id="rId45" Type="http://schemas.openxmlformats.org/officeDocument/2006/relationships/tags" Target="../tags/tag372.xml"/><Relationship Id="rId44" Type="http://schemas.openxmlformats.org/officeDocument/2006/relationships/tags" Target="../tags/tag371.xml"/><Relationship Id="rId43" Type="http://schemas.openxmlformats.org/officeDocument/2006/relationships/tags" Target="../tags/tag370.xml"/><Relationship Id="rId42" Type="http://schemas.openxmlformats.org/officeDocument/2006/relationships/tags" Target="../tags/tag369.xml"/><Relationship Id="rId41" Type="http://schemas.openxmlformats.org/officeDocument/2006/relationships/tags" Target="../tags/tag368.xml"/><Relationship Id="rId40" Type="http://schemas.openxmlformats.org/officeDocument/2006/relationships/tags" Target="../tags/tag367.xml"/><Relationship Id="rId4" Type="http://schemas.openxmlformats.org/officeDocument/2006/relationships/tags" Target="../tags/tag331.xml"/><Relationship Id="rId39" Type="http://schemas.openxmlformats.org/officeDocument/2006/relationships/tags" Target="../tags/tag366.xml"/><Relationship Id="rId38" Type="http://schemas.openxmlformats.org/officeDocument/2006/relationships/tags" Target="../tags/tag365.xml"/><Relationship Id="rId37" Type="http://schemas.openxmlformats.org/officeDocument/2006/relationships/tags" Target="../tags/tag364.xml"/><Relationship Id="rId36" Type="http://schemas.openxmlformats.org/officeDocument/2006/relationships/tags" Target="../tags/tag363.xml"/><Relationship Id="rId35" Type="http://schemas.openxmlformats.org/officeDocument/2006/relationships/tags" Target="../tags/tag362.xml"/><Relationship Id="rId34" Type="http://schemas.openxmlformats.org/officeDocument/2006/relationships/tags" Target="../tags/tag361.xml"/><Relationship Id="rId33" Type="http://schemas.openxmlformats.org/officeDocument/2006/relationships/tags" Target="../tags/tag360.xml"/><Relationship Id="rId32" Type="http://schemas.openxmlformats.org/officeDocument/2006/relationships/tags" Target="../tags/tag359.xml"/><Relationship Id="rId31" Type="http://schemas.openxmlformats.org/officeDocument/2006/relationships/tags" Target="../tags/tag358.xml"/><Relationship Id="rId30" Type="http://schemas.openxmlformats.org/officeDocument/2006/relationships/tags" Target="../tags/tag357.xml"/><Relationship Id="rId3" Type="http://schemas.openxmlformats.org/officeDocument/2006/relationships/tags" Target="../tags/tag330.xml"/><Relationship Id="rId29" Type="http://schemas.openxmlformats.org/officeDocument/2006/relationships/tags" Target="../tags/tag356.xml"/><Relationship Id="rId28" Type="http://schemas.openxmlformats.org/officeDocument/2006/relationships/tags" Target="../tags/tag355.xml"/><Relationship Id="rId27" Type="http://schemas.openxmlformats.org/officeDocument/2006/relationships/tags" Target="../tags/tag354.xml"/><Relationship Id="rId26" Type="http://schemas.openxmlformats.org/officeDocument/2006/relationships/tags" Target="../tags/tag353.xml"/><Relationship Id="rId25" Type="http://schemas.openxmlformats.org/officeDocument/2006/relationships/tags" Target="../tags/tag352.xml"/><Relationship Id="rId24" Type="http://schemas.openxmlformats.org/officeDocument/2006/relationships/tags" Target="../tags/tag351.xml"/><Relationship Id="rId23" Type="http://schemas.openxmlformats.org/officeDocument/2006/relationships/tags" Target="../tags/tag350.xml"/><Relationship Id="rId22" Type="http://schemas.openxmlformats.org/officeDocument/2006/relationships/tags" Target="../tags/tag349.xml"/><Relationship Id="rId21" Type="http://schemas.openxmlformats.org/officeDocument/2006/relationships/tags" Target="../tags/tag348.xml"/><Relationship Id="rId20" Type="http://schemas.openxmlformats.org/officeDocument/2006/relationships/tags" Target="../tags/tag347.xml"/><Relationship Id="rId2" Type="http://schemas.openxmlformats.org/officeDocument/2006/relationships/tags" Target="../tags/tag329.xml"/><Relationship Id="rId19" Type="http://schemas.openxmlformats.org/officeDocument/2006/relationships/tags" Target="../tags/tag346.xml"/><Relationship Id="rId18" Type="http://schemas.openxmlformats.org/officeDocument/2006/relationships/tags" Target="../tags/tag345.xml"/><Relationship Id="rId17" Type="http://schemas.openxmlformats.org/officeDocument/2006/relationships/tags" Target="../tags/tag344.xml"/><Relationship Id="rId16" Type="http://schemas.openxmlformats.org/officeDocument/2006/relationships/tags" Target="../tags/tag343.xml"/><Relationship Id="rId15" Type="http://schemas.openxmlformats.org/officeDocument/2006/relationships/tags" Target="../tags/tag342.xml"/><Relationship Id="rId14" Type="http://schemas.openxmlformats.org/officeDocument/2006/relationships/tags" Target="../tags/tag341.xml"/><Relationship Id="rId13" Type="http://schemas.openxmlformats.org/officeDocument/2006/relationships/tags" Target="../tags/tag340.xml"/><Relationship Id="rId12" Type="http://schemas.openxmlformats.org/officeDocument/2006/relationships/tags" Target="../tags/tag339.xml"/><Relationship Id="rId11" Type="http://schemas.openxmlformats.org/officeDocument/2006/relationships/tags" Target="../tags/tag338.xml"/><Relationship Id="rId10" Type="http://schemas.openxmlformats.org/officeDocument/2006/relationships/tags" Target="../tags/tag337.xml"/><Relationship Id="rId1" Type="http://schemas.openxmlformats.org/officeDocument/2006/relationships/tags" Target="../tags/tag328.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xml"/><Relationship Id="rId3" Type="http://schemas.openxmlformats.org/officeDocument/2006/relationships/tags" Target="../tags/tag377.xml"/><Relationship Id="rId2" Type="http://schemas.openxmlformats.org/officeDocument/2006/relationships/image" Target="../media/image14.png"/><Relationship Id="rId1" Type="http://schemas.openxmlformats.org/officeDocument/2006/relationships/tags" Target="../tags/tag37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image" Target="../media/image15.png"/><Relationship Id="rId1" Type="http://schemas.openxmlformats.org/officeDocument/2006/relationships/tags" Target="../tags/tag378.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tags" Target="../tags/tag383.xml"/><Relationship Id="rId3" Type="http://schemas.openxmlformats.org/officeDocument/2006/relationships/image" Target="../media/image17.png"/><Relationship Id="rId2" Type="http://schemas.openxmlformats.org/officeDocument/2006/relationships/tags" Target="../tags/tag382.xml"/><Relationship Id="rId1" Type="http://schemas.openxmlformats.org/officeDocument/2006/relationships/tags" Target="../tags/tag381.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388.xml"/><Relationship Id="rId7" Type="http://schemas.openxmlformats.org/officeDocument/2006/relationships/image" Target="../media/image19.png"/><Relationship Id="rId6" Type="http://schemas.openxmlformats.org/officeDocument/2006/relationships/tags" Target="../tags/tag387.xml"/><Relationship Id="rId5" Type="http://schemas.openxmlformats.org/officeDocument/2006/relationships/image" Target="../media/image18.png"/><Relationship Id="rId4" Type="http://schemas.openxmlformats.org/officeDocument/2006/relationships/tags" Target="../tags/tag386.xml"/><Relationship Id="rId3" Type="http://schemas.openxmlformats.org/officeDocument/2006/relationships/image" Target="../media/image17.png"/><Relationship Id="rId2" Type="http://schemas.openxmlformats.org/officeDocument/2006/relationships/tags" Target="../tags/tag385.xml"/><Relationship Id="rId10" Type="http://schemas.openxmlformats.org/officeDocument/2006/relationships/notesSlide" Target="../notesSlides/notesSlide22.xml"/><Relationship Id="rId1" Type="http://schemas.openxmlformats.org/officeDocument/2006/relationships/tags" Target="../tags/tag38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24.png"/><Relationship Id="rId7" Type="http://schemas.openxmlformats.org/officeDocument/2006/relationships/tags" Target="../tags/tag392.xml"/><Relationship Id="rId6" Type="http://schemas.openxmlformats.org/officeDocument/2006/relationships/image" Target="../media/image23.png"/><Relationship Id="rId5" Type="http://schemas.openxmlformats.org/officeDocument/2006/relationships/tags" Target="../tags/tag391.xml"/><Relationship Id="rId4" Type="http://schemas.openxmlformats.org/officeDocument/2006/relationships/image" Target="../media/image22.png"/><Relationship Id="rId3" Type="http://schemas.openxmlformats.org/officeDocument/2006/relationships/tags" Target="../tags/tag390.xml"/><Relationship Id="rId2" Type="http://schemas.openxmlformats.org/officeDocument/2006/relationships/image" Target="../media/image21.png"/><Relationship Id="rId10" Type="http://schemas.openxmlformats.org/officeDocument/2006/relationships/notesSlide" Target="../notesSlides/notesSlide24.xml"/><Relationship Id="rId1" Type="http://schemas.openxmlformats.org/officeDocument/2006/relationships/tags" Target="../tags/tag389.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tags" Target="../tags/tag394.xml"/><Relationship Id="rId2" Type="http://schemas.openxmlformats.org/officeDocument/2006/relationships/image" Target="../media/image25.png"/><Relationship Id="rId1" Type="http://schemas.openxmlformats.org/officeDocument/2006/relationships/tags" Target="../tags/tag393.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tags" Target="../tags/tag396.xml"/><Relationship Id="rId2" Type="http://schemas.openxmlformats.org/officeDocument/2006/relationships/image" Target="../media/image27.png"/><Relationship Id="rId1" Type="http://schemas.openxmlformats.org/officeDocument/2006/relationships/tags" Target="../tags/tag39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image" Target="../media/image29.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9" Type="http://schemas.openxmlformats.org/officeDocument/2006/relationships/notesSlide" Target="../notesSlides/notesSlide3.xml"/><Relationship Id="rId38" Type="http://schemas.openxmlformats.org/officeDocument/2006/relationships/slideLayout" Target="../slideLayouts/slideLayout1.xml"/><Relationship Id="rId37" Type="http://schemas.openxmlformats.org/officeDocument/2006/relationships/tags" Target="../tags/tag35.xml"/><Relationship Id="rId36" Type="http://schemas.openxmlformats.org/officeDocument/2006/relationships/tags" Target="../tags/tag34.xml"/><Relationship Id="rId35" Type="http://schemas.openxmlformats.org/officeDocument/2006/relationships/image" Target="../media/image6.svg"/><Relationship Id="rId34" Type="http://schemas.openxmlformats.org/officeDocument/2006/relationships/image" Target="../media/image5.png"/><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9" Type="http://schemas.openxmlformats.org/officeDocument/2006/relationships/notesSlide" Target="../notesSlides/notesSlide4.xml"/><Relationship Id="rId38" Type="http://schemas.openxmlformats.org/officeDocument/2006/relationships/slideLayout" Target="../slideLayouts/slideLayout1.xml"/><Relationship Id="rId37" Type="http://schemas.openxmlformats.org/officeDocument/2006/relationships/tags" Target="../tags/tag70.xml"/><Relationship Id="rId36" Type="http://schemas.openxmlformats.org/officeDocument/2006/relationships/tags" Target="../tags/tag69.xml"/><Relationship Id="rId35" Type="http://schemas.openxmlformats.org/officeDocument/2006/relationships/image" Target="../media/image6.svg"/><Relationship Id="rId34" Type="http://schemas.openxmlformats.org/officeDocument/2006/relationships/image" Target="../media/image5.png"/><Relationship Id="rId33" Type="http://schemas.openxmlformats.org/officeDocument/2006/relationships/tags" Target="../tags/tag68.xml"/><Relationship Id="rId32" Type="http://schemas.openxmlformats.org/officeDocument/2006/relationships/tags" Target="../tags/tag67.xml"/><Relationship Id="rId31" Type="http://schemas.openxmlformats.org/officeDocument/2006/relationships/tags" Target="../tags/tag66.xml"/><Relationship Id="rId30" Type="http://schemas.openxmlformats.org/officeDocument/2006/relationships/tags" Target="../tags/tag65.xml"/><Relationship Id="rId3" Type="http://schemas.openxmlformats.org/officeDocument/2006/relationships/tags" Target="../tags/tag38.xml"/><Relationship Id="rId29" Type="http://schemas.openxmlformats.org/officeDocument/2006/relationships/tags" Target="../tags/tag64.xml"/><Relationship Id="rId28" Type="http://schemas.openxmlformats.org/officeDocument/2006/relationships/tags" Target="../tags/tag63.xml"/><Relationship Id="rId27" Type="http://schemas.openxmlformats.org/officeDocument/2006/relationships/tags" Target="../tags/tag62.xml"/><Relationship Id="rId26" Type="http://schemas.openxmlformats.org/officeDocument/2006/relationships/tags" Target="../tags/tag61.xml"/><Relationship Id="rId25" Type="http://schemas.openxmlformats.org/officeDocument/2006/relationships/tags" Target="../tags/tag60.xml"/><Relationship Id="rId24" Type="http://schemas.openxmlformats.org/officeDocument/2006/relationships/tags" Target="../tags/tag59.xml"/><Relationship Id="rId23" Type="http://schemas.openxmlformats.org/officeDocument/2006/relationships/tags" Target="../tags/tag58.xml"/><Relationship Id="rId22" Type="http://schemas.openxmlformats.org/officeDocument/2006/relationships/tags" Target="../tags/tag57.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5.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9" Type="http://schemas.openxmlformats.org/officeDocument/2006/relationships/notesSlide" Target="../notesSlides/notesSlide5.xml"/><Relationship Id="rId38" Type="http://schemas.openxmlformats.org/officeDocument/2006/relationships/slideLayout" Target="../slideLayouts/slideLayout1.xml"/><Relationship Id="rId37" Type="http://schemas.openxmlformats.org/officeDocument/2006/relationships/tags" Target="../tags/tag105.xml"/><Relationship Id="rId36" Type="http://schemas.openxmlformats.org/officeDocument/2006/relationships/tags" Target="../tags/tag104.xml"/><Relationship Id="rId35" Type="http://schemas.openxmlformats.org/officeDocument/2006/relationships/image" Target="../media/image8.svg"/><Relationship Id="rId34" Type="http://schemas.openxmlformats.org/officeDocument/2006/relationships/image" Target="../media/image7.png"/><Relationship Id="rId33" Type="http://schemas.openxmlformats.org/officeDocument/2006/relationships/tags" Target="../tags/tag103.xml"/><Relationship Id="rId32" Type="http://schemas.openxmlformats.org/officeDocument/2006/relationships/tags" Target="../tags/tag102.xml"/><Relationship Id="rId31" Type="http://schemas.openxmlformats.org/officeDocument/2006/relationships/tags" Target="../tags/tag101.xml"/><Relationship Id="rId30" Type="http://schemas.openxmlformats.org/officeDocument/2006/relationships/tags" Target="../tags/tag100.xml"/><Relationship Id="rId3" Type="http://schemas.openxmlformats.org/officeDocument/2006/relationships/tags" Target="../tags/tag73.xml"/><Relationship Id="rId29" Type="http://schemas.openxmlformats.org/officeDocument/2006/relationships/tags" Target="../tags/tag99.xml"/><Relationship Id="rId28" Type="http://schemas.openxmlformats.org/officeDocument/2006/relationships/tags" Target="../tags/tag98.xml"/><Relationship Id="rId27" Type="http://schemas.openxmlformats.org/officeDocument/2006/relationships/tags" Target="../tags/tag97.xml"/><Relationship Id="rId26" Type="http://schemas.openxmlformats.org/officeDocument/2006/relationships/tags" Target="../tags/tag96.xml"/><Relationship Id="rId25" Type="http://schemas.openxmlformats.org/officeDocument/2006/relationships/tags" Target="../tags/tag95.xml"/><Relationship Id="rId24" Type="http://schemas.openxmlformats.org/officeDocument/2006/relationships/tags" Target="../tags/tag94.xml"/><Relationship Id="rId23" Type="http://schemas.openxmlformats.org/officeDocument/2006/relationships/tags" Target="../tags/tag93.xml"/><Relationship Id="rId22" Type="http://schemas.openxmlformats.org/officeDocument/2006/relationships/tags" Target="../tags/tag92.xml"/><Relationship Id="rId21" Type="http://schemas.openxmlformats.org/officeDocument/2006/relationships/tags" Target="../tags/tag91.xml"/><Relationship Id="rId20" Type="http://schemas.openxmlformats.org/officeDocument/2006/relationships/tags" Target="../tags/tag90.xml"/><Relationship Id="rId2" Type="http://schemas.openxmlformats.org/officeDocument/2006/relationships/tags" Target="../tags/tag72.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tags" Target="../tags/tag85.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tags" Target="../tags/tag71.xml"/></Relationships>
</file>

<file path=ppt/slides/_rels/slide6.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9" Type="http://schemas.openxmlformats.org/officeDocument/2006/relationships/notesSlide" Target="../notesSlides/notesSlide6.xml"/><Relationship Id="rId38" Type="http://schemas.openxmlformats.org/officeDocument/2006/relationships/slideLayout" Target="../slideLayouts/slideLayout1.xml"/><Relationship Id="rId37" Type="http://schemas.openxmlformats.org/officeDocument/2006/relationships/tags" Target="../tags/tag140.xml"/><Relationship Id="rId36" Type="http://schemas.openxmlformats.org/officeDocument/2006/relationships/image" Target="../media/image8.svg"/><Relationship Id="rId35" Type="http://schemas.openxmlformats.org/officeDocument/2006/relationships/image" Target="../media/image7.png"/><Relationship Id="rId34" Type="http://schemas.openxmlformats.org/officeDocument/2006/relationships/tags" Target="../tags/tag139.xml"/><Relationship Id="rId33" Type="http://schemas.openxmlformats.org/officeDocument/2006/relationships/tags" Target="../tags/tag138.xml"/><Relationship Id="rId32" Type="http://schemas.openxmlformats.org/officeDocument/2006/relationships/tags" Target="../tags/tag137.xml"/><Relationship Id="rId31" Type="http://schemas.openxmlformats.org/officeDocument/2006/relationships/tags" Target="../tags/tag136.xml"/><Relationship Id="rId30" Type="http://schemas.openxmlformats.org/officeDocument/2006/relationships/tags" Target="../tags/tag135.xml"/><Relationship Id="rId3" Type="http://schemas.openxmlformats.org/officeDocument/2006/relationships/tags" Target="../tags/tag108.xml"/><Relationship Id="rId29" Type="http://schemas.openxmlformats.org/officeDocument/2006/relationships/tags" Target="../tags/tag134.xml"/><Relationship Id="rId28" Type="http://schemas.openxmlformats.org/officeDocument/2006/relationships/tags" Target="../tags/tag133.xml"/><Relationship Id="rId27" Type="http://schemas.openxmlformats.org/officeDocument/2006/relationships/tags" Target="../tags/tag132.xml"/><Relationship Id="rId26" Type="http://schemas.openxmlformats.org/officeDocument/2006/relationships/tags" Target="../tags/tag131.xml"/><Relationship Id="rId25" Type="http://schemas.openxmlformats.org/officeDocument/2006/relationships/tags" Target="../tags/tag130.xml"/><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tags" Target="../tags/tag107.xml"/><Relationship Id="rId19" Type="http://schemas.openxmlformats.org/officeDocument/2006/relationships/tags" Target="../tags/tag124.xml"/><Relationship Id="rId18" Type="http://schemas.openxmlformats.org/officeDocument/2006/relationships/tags" Target="../tags/tag123.xml"/><Relationship Id="rId17" Type="http://schemas.openxmlformats.org/officeDocument/2006/relationships/tags" Target="../tags/tag122.xml"/><Relationship Id="rId16" Type="http://schemas.openxmlformats.org/officeDocument/2006/relationships/tags" Target="../tags/tag121.xml"/><Relationship Id="rId15" Type="http://schemas.openxmlformats.org/officeDocument/2006/relationships/tags" Target="../tags/tag120.xml"/><Relationship Id="rId14" Type="http://schemas.openxmlformats.org/officeDocument/2006/relationships/tags" Target="../tags/tag119.xml"/><Relationship Id="rId13" Type="http://schemas.openxmlformats.org/officeDocument/2006/relationships/tags" Target="../tags/tag118.xml"/><Relationship Id="rId12" Type="http://schemas.openxmlformats.org/officeDocument/2006/relationships/tags" Target="../tags/tag117.xml"/><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tags" Target="../tags/tag106.xml"/></Relationships>
</file>

<file path=ppt/slides/_rels/slide7.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tags" Target="../tags/tag145.xml"/><Relationship Id="rId44" Type="http://schemas.openxmlformats.org/officeDocument/2006/relationships/notesSlide" Target="../notesSlides/notesSlide7.xml"/><Relationship Id="rId43" Type="http://schemas.openxmlformats.org/officeDocument/2006/relationships/slideLayout" Target="../slideLayouts/slideLayout1.xml"/><Relationship Id="rId42" Type="http://schemas.openxmlformats.org/officeDocument/2006/relationships/tags" Target="../tags/tag180.xml"/><Relationship Id="rId41" Type="http://schemas.openxmlformats.org/officeDocument/2006/relationships/tags" Target="../tags/tag179.xml"/><Relationship Id="rId40" Type="http://schemas.openxmlformats.org/officeDocument/2006/relationships/tags" Target="../tags/tag178.xml"/><Relationship Id="rId4" Type="http://schemas.openxmlformats.org/officeDocument/2006/relationships/tags" Target="../tags/tag144.xml"/><Relationship Id="rId39" Type="http://schemas.openxmlformats.org/officeDocument/2006/relationships/tags" Target="../tags/tag177.xml"/><Relationship Id="rId38" Type="http://schemas.openxmlformats.org/officeDocument/2006/relationships/tags" Target="../tags/tag176.xml"/><Relationship Id="rId37" Type="http://schemas.openxmlformats.org/officeDocument/2006/relationships/tags" Target="../tags/tag175.xml"/><Relationship Id="rId36" Type="http://schemas.openxmlformats.org/officeDocument/2006/relationships/tags" Target="../tags/tag174.xml"/><Relationship Id="rId35" Type="http://schemas.openxmlformats.org/officeDocument/2006/relationships/image" Target="../media/image8.svg"/><Relationship Id="rId34" Type="http://schemas.openxmlformats.org/officeDocument/2006/relationships/image" Target="../media/image7.png"/><Relationship Id="rId33" Type="http://schemas.openxmlformats.org/officeDocument/2006/relationships/tags" Target="../tags/tag173.xml"/><Relationship Id="rId32" Type="http://schemas.openxmlformats.org/officeDocument/2006/relationships/tags" Target="../tags/tag172.xml"/><Relationship Id="rId31" Type="http://schemas.openxmlformats.org/officeDocument/2006/relationships/tags" Target="../tags/tag171.xml"/><Relationship Id="rId30" Type="http://schemas.openxmlformats.org/officeDocument/2006/relationships/tags" Target="../tags/tag170.xml"/><Relationship Id="rId3" Type="http://schemas.openxmlformats.org/officeDocument/2006/relationships/tags" Target="../tags/tag143.xml"/><Relationship Id="rId29" Type="http://schemas.openxmlformats.org/officeDocument/2006/relationships/tags" Target="../tags/tag169.xml"/><Relationship Id="rId28" Type="http://schemas.openxmlformats.org/officeDocument/2006/relationships/tags" Target="../tags/tag168.xml"/><Relationship Id="rId27" Type="http://schemas.openxmlformats.org/officeDocument/2006/relationships/tags" Target="../tags/tag167.xml"/><Relationship Id="rId26" Type="http://schemas.openxmlformats.org/officeDocument/2006/relationships/tags" Target="../tags/tag166.xml"/><Relationship Id="rId25" Type="http://schemas.openxmlformats.org/officeDocument/2006/relationships/tags" Target="../tags/tag165.xml"/><Relationship Id="rId24" Type="http://schemas.openxmlformats.org/officeDocument/2006/relationships/tags" Target="../tags/tag164.xml"/><Relationship Id="rId23" Type="http://schemas.openxmlformats.org/officeDocument/2006/relationships/tags" Target="../tags/tag163.xml"/><Relationship Id="rId22" Type="http://schemas.openxmlformats.org/officeDocument/2006/relationships/tags" Target="../tags/tag162.xml"/><Relationship Id="rId21" Type="http://schemas.openxmlformats.org/officeDocument/2006/relationships/tags" Target="../tags/tag161.xml"/><Relationship Id="rId20" Type="http://schemas.openxmlformats.org/officeDocument/2006/relationships/tags" Target="../tags/tag160.xml"/><Relationship Id="rId2" Type="http://schemas.openxmlformats.org/officeDocument/2006/relationships/tags" Target="../tags/tag142.xml"/><Relationship Id="rId19" Type="http://schemas.openxmlformats.org/officeDocument/2006/relationships/tags" Target="../tags/tag159.xml"/><Relationship Id="rId18" Type="http://schemas.openxmlformats.org/officeDocument/2006/relationships/tags" Target="../tags/tag158.xml"/><Relationship Id="rId17" Type="http://schemas.openxmlformats.org/officeDocument/2006/relationships/tags" Target="../tags/tag157.xml"/><Relationship Id="rId16" Type="http://schemas.openxmlformats.org/officeDocument/2006/relationships/tags" Target="../tags/tag156.xml"/><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tags" Target="../tags/tag141.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35" y="1468120"/>
            <a:ext cx="12202160" cy="3886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8"/>
          <p:cNvSpPr txBox="1">
            <a:spLocks noChangeArrowheads="1"/>
          </p:cNvSpPr>
          <p:nvPr/>
        </p:nvSpPr>
        <p:spPr bwMode="auto">
          <a:xfrm>
            <a:off x="1243853" y="2010834"/>
            <a:ext cx="9584204"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3600" dirty="0"/>
              <a:t>CodingSketch: A Hierarchical Sketch with Efficient Encoding and Recursive Decoding</a:t>
            </a:r>
            <a:endParaRPr lang="en-US" altLang="zh-CN" sz="3600" dirty="0"/>
          </a:p>
        </p:txBody>
      </p:sp>
      <p:sp>
        <p:nvSpPr>
          <p:cNvPr id="20" name="矩形 9"/>
          <p:cNvSpPr>
            <a:spLocks noChangeArrowheads="1"/>
          </p:cNvSpPr>
          <p:nvPr/>
        </p:nvSpPr>
        <p:spPr bwMode="auto">
          <a:xfrm>
            <a:off x="1553921" y="3351207"/>
            <a:ext cx="8565439"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altLang="zh-CN"/>
              <a:t>Qizhi Chen†, Yisen Hong†, Yuhan Wu†, Tong Yang†, Bin Cui†</a:t>
            </a:r>
            <a:endParaRPr lang="en-US" altLang="zh-CN"/>
          </a:p>
          <a:p>
            <a:pPr algn="ctr">
              <a:lnSpc>
                <a:spcPct val="150000"/>
              </a:lnSpc>
            </a:pPr>
            <a:r>
              <a:rPr lang="en-US" altLang="zh-CN"/>
              <a:t>† Peking University, China</a:t>
            </a:r>
            <a:endParaRPr lang="en-US" altLang="zh-CN"/>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5045" y="1673023"/>
            <a:ext cx="812064" cy="812064"/>
          </a:xfrm>
          <a:prstGeom prst="rect">
            <a:avLst/>
          </a:prstGeom>
        </p:spPr>
      </p:pic>
      <p:sp>
        <p:nvSpPr>
          <p:cNvPr id="8" name="矩形 9"/>
          <p:cNvSpPr>
            <a:spLocks noChangeArrowheads="1"/>
          </p:cNvSpPr>
          <p:nvPr/>
        </p:nvSpPr>
        <p:spPr bwMode="auto">
          <a:xfrm>
            <a:off x="10385500" y="3210006"/>
            <a:ext cx="1806499" cy="138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kumimoji="1" lang="en-US" altLang="zh-CN" sz="1400" dirty="0">
                <a:latin typeface="微软雅黑" panose="020B0503020204020204" pitchFamily="34" charset="-122"/>
                <a:ea typeface="微软雅黑" panose="020B0503020204020204" pitchFamily="34" charset="-122"/>
                <a:cs typeface="Arial" panose="020B0604020202020204" pitchFamily="34" charset="0"/>
              </a:rPr>
              <a:t>ICDE 2024, May 13-17, 2024, Utrecht，Netherlands.</a:t>
            </a:r>
            <a:endParaRPr kumimoji="1" lang="en-US" altLang="zh-CN" sz="14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Tm="12293">
        <p:fade/>
      </p:transition>
    </mc:Choice>
    <mc:Fallback>
      <p:transition spd="med" advTm="12293">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mc:Choice xmlns:a14="http://schemas.microsoft.com/office/drawing/2010/main" Requires="a14">
          <p:sp>
            <p:nvSpPr>
              <p:cNvPr id="315" name="文本框 314"/>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16</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3</m:t>
                    </m:r>
                  </m:oMath>
                </a14:m>
                <a:endParaRPr lang="zh-CN" altLang="en-US" sz="2000" dirty="0"/>
              </a:p>
            </p:txBody>
          </p:sp>
        </mc:Choice>
        <mc:Fallback>
          <p:sp>
            <p:nvSpPr>
              <p:cNvPr id="315" name="文本框 314"/>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rotWithShape="1">
                <a:blip r:embed="rId1"/>
                <a:stretch>
                  <a:fillRect l="-5" t="-35" r="8" b="50"/>
                </a:stretch>
              </a:blipFill>
            </p:spPr>
            <p:txBody>
              <a:bodyPr/>
              <a:lstStyle/>
              <a:p>
                <a:r>
                  <a:rPr lang="zh-CN" altLang="en-US">
                    <a:noFill/>
                  </a:rPr>
                  <a:t> </a:t>
                </a:r>
              </a:p>
            </p:txBody>
          </p:sp>
        </mc:Fallback>
      </mc:AlternateContent>
      <p:sp>
        <p:nvSpPr>
          <p:cNvPr id="23" name="立方体 22"/>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p:cNvGraphicFramePr>
            <a:graphicFrameLocks noGrp="1"/>
          </p:cNvGraphicFramePr>
          <p:nvPr/>
        </p:nvGraphicFramePr>
        <p:xfrm>
          <a:off x="2713683" y="3882505"/>
          <a:ext cx="5808128" cy="370840"/>
        </p:xfrm>
        <a:graphic>
          <a:graphicData uri="http://schemas.openxmlformats.org/drawingml/2006/table">
            <a:tbl>
              <a:tblPr>
                <a:tableStyleId>{5C22544A-7EE6-4342-B048-85BDC9FD1C3A}</a:tableStyleId>
              </a:tblPr>
              <a:tblGrid>
                <a:gridCol w="363008"/>
                <a:gridCol w="363008"/>
                <a:gridCol w="363008"/>
                <a:gridCol w="363008"/>
                <a:gridCol w="363008"/>
                <a:gridCol w="363008"/>
                <a:gridCol w="363008"/>
                <a:gridCol w="363008"/>
                <a:gridCol w="363008"/>
                <a:gridCol w="363008"/>
                <a:gridCol w="363008"/>
                <a:gridCol w="363008"/>
                <a:gridCol w="363008"/>
                <a:gridCol w="363008"/>
                <a:gridCol w="363008"/>
                <a:gridCol w="363008"/>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cxnSp>
        <p:nvCxnSpPr>
          <p:cNvPr id="26" name="直线箭头连接符 25"/>
          <p:cNvCxnSpPr>
            <a:stCxn id="25" idx="3"/>
          </p:cNvCxnSpPr>
          <p:nvPr/>
        </p:nvCxnSpPr>
        <p:spPr>
          <a:xfrm flipH="1">
            <a:off x="3593771" y="3563723"/>
            <a:ext cx="1100282"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p:cNvCxnSpPr>
            <a:stCxn id="25" idx="3"/>
          </p:cNvCxnSpPr>
          <p:nvPr/>
        </p:nvCxnSpPr>
        <p:spPr>
          <a:xfrm>
            <a:off x="4694053" y="3563723"/>
            <a:ext cx="390011"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p:cNvCxnSpPr>
            <a:stCxn id="25" idx="3"/>
          </p:cNvCxnSpPr>
          <p:nvPr/>
        </p:nvCxnSpPr>
        <p:spPr>
          <a:xfrm>
            <a:off x="4694053" y="3563723"/>
            <a:ext cx="2550864"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8" name="文本框 37"/>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p:sp>
            <p:nvSpPr>
              <p:cNvPr id="38" name="文本框 37"/>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rotWithShape="1">
                <a:blip r:embed="rId2"/>
                <a:stretch>
                  <a:fillRect l="-3" t="-3" b="3"/>
                </a:stretch>
              </a:blipFill>
            </p:spPr>
            <p:txBody>
              <a:bodyPr/>
              <a:lstStyle/>
              <a:p>
                <a:r>
                  <a:rPr lang="zh-CN" altLang="en-US">
                    <a:noFill/>
                  </a:rPr>
                  <a:t> </a:t>
                </a:r>
              </a:p>
            </p:txBody>
          </p:sp>
        </mc:Fallback>
      </mc:AlternateContent>
      <p:sp>
        <p:nvSpPr>
          <p:cNvPr id="3" name="文本框 2"/>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Background: Count-Min Sketch</a:t>
            </a:r>
            <a:endParaRPr lang="en-US" altLang="zh-CN" sz="24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mc:Choice xmlns:a14="http://schemas.microsoft.com/office/drawing/2010/main" Requires="a14">
          <p:sp>
            <p:nvSpPr>
              <p:cNvPr id="315" name="文本框 314"/>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16</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3</m:t>
                    </m:r>
                  </m:oMath>
                </a14:m>
                <a:endParaRPr lang="zh-CN" altLang="en-US" sz="2000" dirty="0"/>
              </a:p>
            </p:txBody>
          </p:sp>
        </mc:Choice>
        <mc:Fallback>
          <p:sp>
            <p:nvSpPr>
              <p:cNvPr id="315" name="文本框 314"/>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rotWithShape="1">
                <a:blip r:embed="rId1"/>
                <a:stretch>
                  <a:fillRect l="-5" t="-35" r="8" b="50"/>
                </a:stretch>
              </a:blipFill>
            </p:spPr>
            <p:txBody>
              <a:bodyPr/>
              <a:lstStyle/>
              <a:p>
                <a:r>
                  <a:rPr lang="zh-CN" altLang="en-US">
                    <a:noFill/>
                  </a:rPr>
                  <a:t> </a:t>
                </a:r>
              </a:p>
            </p:txBody>
          </p:sp>
        </mc:Fallback>
      </mc:AlternateContent>
      <p:sp>
        <p:nvSpPr>
          <p:cNvPr id="23" name="立方体 22"/>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p:cNvGraphicFramePr>
            <a:graphicFrameLocks noGrp="1"/>
          </p:cNvGraphicFramePr>
          <p:nvPr/>
        </p:nvGraphicFramePr>
        <p:xfrm>
          <a:off x="2713683" y="3882505"/>
          <a:ext cx="5808128" cy="370840"/>
        </p:xfrm>
        <a:graphic>
          <a:graphicData uri="http://schemas.openxmlformats.org/drawingml/2006/table">
            <a:tbl>
              <a:tblPr>
                <a:tableStyleId>{5C22544A-7EE6-4342-B048-85BDC9FD1C3A}</a:tableStyleId>
              </a:tblPr>
              <a:tblGrid>
                <a:gridCol w="363008"/>
                <a:gridCol w="363008"/>
                <a:gridCol w="363008"/>
                <a:gridCol w="363008"/>
                <a:gridCol w="363008"/>
                <a:gridCol w="363008"/>
                <a:gridCol w="363008"/>
                <a:gridCol w="363008"/>
                <a:gridCol w="363008"/>
                <a:gridCol w="363008"/>
                <a:gridCol w="363008"/>
                <a:gridCol w="363008"/>
                <a:gridCol w="363008"/>
                <a:gridCol w="363008"/>
                <a:gridCol w="363008"/>
                <a:gridCol w="363008"/>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5</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cxnSp>
        <p:nvCxnSpPr>
          <p:cNvPr id="26" name="直线箭头连接符 25"/>
          <p:cNvCxnSpPr>
            <a:stCxn id="34" idx="3"/>
          </p:cNvCxnSpPr>
          <p:nvPr/>
        </p:nvCxnSpPr>
        <p:spPr>
          <a:xfrm>
            <a:off x="4017397" y="3563723"/>
            <a:ext cx="344291"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p:cNvCxnSpPr>
            <a:stCxn id="34" idx="3"/>
          </p:cNvCxnSpPr>
          <p:nvPr/>
        </p:nvCxnSpPr>
        <p:spPr>
          <a:xfrm>
            <a:off x="4017397" y="3563723"/>
            <a:ext cx="2154803"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p:cNvCxnSpPr>
            <a:stCxn id="34" idx="3"/>
          </p:cNvCxnSpPr>
          <p:nvPr/>
        </p:nvCxnSpPr>
        <p:spPr>
          <a:xfrm>
            <a:off x="4017397" y="3563723"/>
            <a:ext cx="3227520"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1" name="文本框 30"/>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p:sp>
            <p:nvSpPr>
              <p:cNvPr id="31" name="文本框 30"/>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rotWithShape="1">
                <a:blip r:embed="rId2"/>
                <a:stretch>
                  <a:fillRect l="-3" t="-3" b="3"/>
                </a:stretch>
              </a:blipFill>
            </p:spPr>
            <p:txBody>
              <a:bodyPr/>
              <a:lstStyle/>
              <a:p>
                <a:r>
                  <a:rPr lang="zh-CN" altLang="en-US">
                    <a:noFill/>
                  </a:rPr>
                  <a:t> </a:t>
                </a:r>
              </a:p>
            </p:txBody>
          </p:sp>
        </mc:Fallback>
      </mc:AlternateContent>
      <p:sp>
        <p:nvSpPr>
          <p:cNvPr id="3" name="文本框 2"/>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Background: Count-Min Sketch</a:t>
            </a:r>
            <a:endParaRPr lang="en-US" altLang="zh-CN" sz="24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mc:Choice xmlns:a14="http://schemas.microsoft.com/office/drawing/2010/main" Requires="a14">
          <p:sp>
            <p:nvSpPr>
              <p:cNvPr id="315" name="文本框 314"/>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16</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3</m:t>
                    </m:r>
                  </m:oMath>
                </a14:m>
                <a:endParaRPr lang="zh-CN" altLang="en-US" sz="2000" dirty="0"/>
              </a:p>
            </p:txBody>
          </p:sp>
        </mc:Choice>
        <mc:Fallback>
          <p:sp>
            <p:nvSpPr>
              <p:cNvPr id="315" name="文本框 314"/>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rotWithShape="1">
                <a:blip r:embed="rId1"/>
                <a:stretch>
                  <a:fillRect l="-5" t="-35" r="8" b="50"/>
                </a:stretch>
              </a:blipFill>
            </p:spPr>
            <p:txBody>
              <a:bodyPr/>
              <a:lstStyle/>
              <a:p>
                <a:r>
                  <a:rPr lang="zh-CN" altLang="en-US">
                    <a:noFill/>
                  </a:rPr>
                  <a:t> </a:t>
                </a:r>
              </a:p>
            </p:txBody>
          </p:sp>
        </mc:Fallback>
      </mc:AlternateContent>
      <p:sp>
        <p:nvSpPr>
          <p:cNvPr id="23" name="立方体 22"/>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p:cNvGraphicFramePr>
            <a:graphicFrameLocks noGrp="1"/>
          </p:cNvGraphicFramePr>
          <p:nvPr/>
        </p:nvGraphicFramePr>
        <p:xfrm>
          <a:off x="2713683" y="3882505"/>
          <a:ext cx="5808128" cy="370840"/>
        </p:xfrm>
        <a:graphic>
          <a:graphicData uri="http://schemas.openxmlformats.org/drawingml/2006/table">
            <a:tbl>
              <a:tblPr>
                <a:tableStyleId>{5C22544A-7EE6-4342-B048-85BDC9FD1C3A}</a:tableStyleId>
              </a:tblPr>
              <a:tblGrid>
                <a:gridCol w="363008"/>
                <a:gridCol w="363008"/>
                <a:gridCol w="363008"/>
                <a:gridCol w="363008"/>
                <a:gridCol w="363008"/>
                <a:gridCol w="363008"/>
                <a:gridCol w="363008"/>
                <a:gridCol w="363008"/>
                <a:gridCol w="363008"/>
                <a:gridCol w="363008"/>
                <a:gridCol w="363008"/>
                <a:gridCol w="363008"/>
                <a:gridCol w="363008"/>
                <a:gridCol w="363008"/>
                <a:gridCol w="363008"/>
                <a:gridCol w="363008"/>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4</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6</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cxnSp>
        <p:nvCxnSpPr>
          <p:cNvPr id="26" name="直线箭头连接符 25"/>
          <p:cNvCxnSpPr>
            <a:stCxn id="35" idx="3"/>
          </p:cNvCxnSpPr>
          <p:nvPr/>
        </p:nvCxnSpPr>
        <p:spPr>
          <a:xfrm>
            <a:off x="3346733" y="3563723"/>
            <a:ext cx="1014955"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线箭头连接符 26"/>
          <p:cNvCxnSpPr>
            <a:stCxn id="35" idx="3"/>
          </p:cNvCxnSpPr>
          <p:nvPr/>
        </p:nvCxnSpPr>
        <p:spPr>
          <a:xfrm>
            <a:off x="3346733" y="3563723"/>
            <a:ext cx="2825467"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p:cNvCxnSpPr>
            <a:stCxn id="35" idx="3"/>
          </p:cNvCxnSpPr>
          <p:nvPr/>
        </p:nvCxnSpPr>
        <p:spPr>
          <a:xfrm>
            <a:off x="3346733" y="3563723"/>
            <a:ext cx="3898184" cy="31878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9" name="文本框 28"/>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p:sp>
            <p:nvSpPr>
              <p:cNvPr id="29" name="文本框 28"/>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rotWithShape="1">
                <a:blip r:embed="rId2"/>
                <a:stretch>
                  <a:fillRect l="-3" t="-3" b="3"/>
                </a:stretch>
              </a:blipFill>
            </p:spPr>
            <p:txBody>
              <a:bodyPr/>
              <a:lstStyle/>
              <a:p>
                <a:r>
                  <a:rPr lang="zh-CN" altLang="en-US">
                    <a:noFill/>
                  </a:rPr>
                  <a:t> </a:t>
                </a:r>
              </a:p>
            </p:txBody>
          </p:sp>
        </mc:Fallback>
      </mc:AlternateContent>
      <p:sp>
        <p:nvSpPr>
          <p:cNvPr id="3" name="文本框 2"/>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Background: Count-Min Sketch</a:t>
            </a:r>
            <a:endParaRPr lang="en-US" altLang="zh-CN" sz="24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grpSp>
        <p:nvGrpSpPr>
          <p:cNvPr id="13" name="组合 12"/>
          <p:cNvGrpSpPr/>
          <p:nvPr/>
        </p:nvGrpSpPr>
        <p:grpSpPr>
          <a:xfrm>
            <a:off x="19151" y="1413725"/>
            <a:ext cx="5963602" cy="4412611"/>
            <a:chOff x="5975952" y="1413725"/>
            <a:chExt cx="5963602" cy="4412611"/>
          </a:xfrm>
        </p:grpSpPr>
        <p:sp>
          <p:nvSpPr>
            <p:cNvPr id="7" name="云形 6"/>
            <p:cNvSpPr/>
            <p:nvPr>
              <p:custDataLst>
                <p:tags r:id="rId1"/>
              </p:custDataLst>
            </p:nvPr>
          </p:nvSpPr>
          <p:spPr>
            <a:xfrm>
              <a:off x="5975952" y="1413725"/>
              <a:ext cx="5963602" cy="4275874"/>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文本占位符 6"/>
            <p:cNvSpPr txBox="1"/>
            <p:nvPr>
              <p:custDataLst>
                <p:tags r:id="rId2"/>
              </p:custDataLst>
            </p:nvPr>
          </p:nvSpPr>
          <p:spPr>
            <a:xfrm>
              <a:off x="7046562" y="2015705"/>
              <a:ext cx="4121150" cy="1341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b="1" dirty="0">
                  <a:ln w="0"/>
                  <a:solidFill>
                    <a:schemeClr val="accent1"/>
                  </a:solidFill>
                  <a:latin typeface="Heelvetica"/>
                  <a:ea typeface="黑体" panose="02010609060101010101" charset="-122"/>
                  <a:cs typeface="Helvetica" panose="020B0604020202020204" pitchFamily="34" charset="0"/>
                </a:rPr>
                <a:t>Allocating appropriate counter size</a:t>
              </a:r>
              <a:endParaRPr lang="en-US" altLang="zh-CN" sz="2400" b="1" dirty="0">
                <a:ln w="0"/>
                <a:solidFill>
                  <a:schemeClr val="accent1"/>
                </a:solidFill>
                <a:latin typeface="Heelvetica"/>
                <a:ea typeface="黑体" panose="02010609060101010101" charset="-122"/>
                <a:cs typeface="Helvetica" panose="020B0604020202020204" pitchFamily="34" charset="0"/>
              </a:endParaRPr>
            </a:p>
          </p:txBody>
        </p:sp>
        <p:sp>
          <p:nvSpPr>
            <p:cNvPr id="11" name="箭头: 下 10"/>
            <p:cNvSpPr/>
            <p:nvPr>
              <p:custDataLst>
                <p:tags r:id="rId3"/>
              </p:custDataLst>
            </p:nvPr>
          </p:nvSpPr>
          <p:spPr>
            <a:xfrm>
              <a:off x="8652402" y="2846325"/>
              <a:ext cx="787400" cy="50591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文本占位符 6"/>
            <p:cNvSpPr txBox="1"/>
            <p:nvPr>
              <p:custDataLst>
                <p:tags r:id="rId4"/>
              </p:custDataLst>
            </p:nvPr>
          </p:nvSpPr>
          <p:spPr>
            <a:xfrm>
              <a:off x="7333684" y="3394710"/>
              <a:ext cx="3548595" cy="134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b="1" dirty="0">
                  <a:ln w="0"/>
                  <a:solidFill>
                    <a:schemeClr val="accent1"/>
                  </a:solidFill>
                  <a:latin typeface="Heelvetica"/>
                  <a:ea typeface="黑体" panose="02010609060101010101" charset="-122"/>
                  <a:cs typeface="Helvetica" panose="020B0604020202020204" pitchFamily="34" charset="0"/>
                </a:rPr>
                <a:t>More counters</a:t>
              </a:r>
              <a:endParaRPr lang="en-US" altLang="zh-CN" sz="2400" b="1" dirty="0">
                <a:ln w="0"/>
                <a:solidFill>
                  <a:schemeClr val="accent1"/>
                </a:solidFill>
                <a:latin typeface="Heelvetica"/>
                <a:ea typeface="黑体" panose="02010609060101010101" charset="-122"/>
                <a:cs typeface="Helvetica" panose="020B0604020202020204" pitchFamily="34" charset="0"/>
              </a:endParaRPr>
            </a:p>
          </p:txBody>
        </p:sp>
        <p:sp>
          <p:nvSpPr>
            <p:cNvPr id="24" name="箭头: 下 23"/>
            <p:cNvSpPr/>
            <p:nvPr>
              <p:custDataLst>
                <p:tags r:id="rId5"/>
              </p:custDataLst>
            </p:nvPr>
          </p:nvSpPr>
          <p:spPr>
            <a:xfrm>
              <a:off x="8652402" y="3929681"/>
              <a:ext cx="787400" cy="50591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文本占位符 6"/>
            <p:cNvSpPr txBox="1"/>
            <p:nvPr>
              <p:custDataLst>
                <p:tags r:id="rId6"/>
              </p:custDataLst>
            </p:nvPr>
          </p:nvSpPr>
          <p:spPr>
            <a:xfrm>
              <a:off x="7333684" y="4485200"/>
              <a:ext cx="3548595" cy="13411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400" b="1" dirty="0">
                  <a:ln w="0"/>
                  <a:solidFill>
                    <a:schemeClr val="accent1"/>
                  </a:solidFill>
                  <a:latin typeface="Heelvetica"/>
                  <a:ea typeface="黑体" panose="02010609060101010101" charset="-122"/>
                  <a:cs typeface="Helvetica" panose="020B0604020202020204" pitchFamily="34" charset="0"/>
                </a:rPr>
                <a:t>Lower error</a:t>
              </a:r>
              <a:endParaRPr lang="en-US" altLang="zh-CN" sz="2400" b="1" dirty="0">
                <a:ln w="0"/>
                <a:solidFill>
                  <a:schemeClr val="accent1"/>
                </a:solidFill>
                <a:latin typeface="Heelvetica"/>
                <a:ea typeface="黑体" panose="02010609060101010101" charset="-122"/>
                <a:cs typeface="Helvetica" panose="020B0604020202020204" pitchFamily="34" charset="0"/>
              </a:endParaRPr>
            </a:p>
          </p:txBody>
        </p:sp>
      </p:grpSp>
      <p:grpSp>
        <p:nvGrpSpPr>
          <p:cNvPr id="12" name="组合 11"/>
          <p:cNvGrpSpPr/>
          <p:nvPr/>
        </p:nvGrpSpPr>
        <p:grpSpPr>
          <a:xfrm>
            <a:off x="6093204" y="1413725"/>
            <a:ext cx="5461487" cy="4748315"/>
            <a:chOff x="567261" y="1413725"/>
            <a:chExt cx="5461487" cy="4748315"/>
          </a:xfrm>
        </p:grpSpPr>
        <p:grpSp>
          <p:nvGrpSpPr>
            <p:cNvPr id="10" name="组合 9"/>
            <p:cNvGrpSpPr/>
            <p:nvPr/>
          </p:nvGrpSpPr>
          <p:grpSpPr>
            <a:xfrm>
              <a:off x="720898" y="2189931"/>
              <a:ext cx="5307850" cy="3972109"/>
              <a:chOff x="853091" y="2189931"/>
              <a:chExt cx="5307850" cy="3972109"/>
            </a:xfrm>
          </p:grpSpPr>
          <p:grpSp>
            <p:nvGrpSpPr>
              <p:cNvPr id="59" name="组合 58"/>
              <p:cNvGrpSpPr/>
              <p:nvPr/>
            </p:nvGrpSpPr>
            <p:grpSpPr>
              <a:xfrm>
                <a:off x="933450" y="3357060"/>
                <a:ext cx="2085395" cy="2804980"/>
                <a:chOff x="1056640" y="4200926"/>
                <a:chExt cx="2825210" cy="3800076"/>
              </a:xfrm>
            </p:grpSpPr>
            <p:pic>
              <p:nvPicPr>
                <p:cNvPr id="60" name="图片 59"/>
                <p:cNvPicPr>
                  <a:picLocks noChangeAspect="1"/>
                </p:cNvPicPr>
                <p:nvPr>
                  <p:custDataLst>
                    <p:tags r:id="rId7"/>
                  </p:custDataLst>
                </p:nvPr>
              </p:nvPicPr>
              <p:blipFill>
                <a:blip r:embed="rId8"/>
                <a:stretch>
                  <a:fillRect/>
                </a:stretch>
              </p:blipFill>
              <p:spPr>
                <a:xfrm>
                  <a:off x="1056640" y="4866073"/>
                  <a:ext cx="2616301" cy="3134929"/>
                </a:xfrm>
                <a:prstGeom prst="rect">
                  <a:avLst/>
                </a:prstGeom>
              </p:spPr>
            </p:pic>
            <p:pic>
              <p:nvPicPr>
                <p:cNvPr id="61" name="图片 60"/>
                <p:cNvPicPr>
                  <a:picLocks noChangeAspect="1"/>
                </p:cNvPicPr>
                <p:nvPr>
                  <p:custDataLst>
                    <p:tags r:id="rId9"/>
                  </p:custDataLst>
                </p:nvPr>
              </p:nvPicPr>
              <p:blipFill>
                <a:blip r:embed="rId10"/>
                <a:stretch>
                  <a:fillRect/>
                </a:stretch>
              </p:blipFill>
              <p:spPr>
                <a:xfrm>
                  <a:off x="1056640" y="4200926"/>
                  <a:ext cx="2825210" cy="594780"/>
                </a:xfrm>
                <a:prstGeom prst="rect">
                  <a:avLst/>
                </a:prstGeom>
              </p:spPr>
            </p:pic>
          </p:grpSp>
          <p:sp>
            <p:nvSpPr>
              <p:cNvPr id="74" name="矩形 73"/>
              <p:cNvSpPr/>
              <p:nvPr>
                <p:custDataLst>
                  <p:tags r:id="rId11"/>
                </p:custDataLst>
              </p:nvPr>
            </p:nvSpPr>
            <p:spPr>
              <a:xfrm>
                <a:off x="853091" y="2189931"/>
                <a:ext cx="5307850" cy="954107"/>
              </a:xfrm>
              <a:prstGeom prst="rect">
                <a:avLst/>
              </a:prstGeom>
            </p:spPr>
            <p:txBody>
              <a:bodyPr wrap="square">
                <a:spAutoFit/>
              </a:bodyPr>
              <a:lstStyle/>
              <a:p>
                <a:pPr marL="171450" indent="-171450">
                  <a:buFont typeface="Arial" panose="020B0604020202020204" pitchFamily="34" charset="0"/>
                  <a:buChar char="•"/>
                </a:pPr>
                <a:r>
                  <a:rPr lang="en-US" altLang="zh-CN" sz="1400" dirty="0">
                    <a:latin typeface="Heelvetica"/>
                    <a:cs typeface="Helvetica" panose="020B0604020202020204" pitchFamily="34" charset="0"/>
                  </a:rPr>
                  <a:t>The numbers (the logarithm to base 10) of items of the top 0% (the max), 10%, 20%, ..., 90%, 100% (the min) flows in each dataset.</a:t>
                </a:r>
                <a:endParaRPr lang="en-US" altLang="zh-CN" sz="1400" b="0" i="0" u="none" strike="noStrike" baseline="0" dirty="0">
                  <a:latin typeface="Heelvetica"/>
                  <a:cs typeface="Helvetica" panose="020B0604020202020204" pitchFamily="34" charset="0"/>
                </a:endParaRPr>
              </a:p>
              <a:p>
                <a:pPr marL="171450" indent="-171450">
                  <a:buFont typeface="Arial" panose="020B0604020202020204" pitchFamily="34" charset="0"/>
                  <a:buChar char="•"/>
                </a:pPr>
                <a:r>
                  <a:rPr lang="en-US" altLang="zh-CN" sz="1400" b="0" i="0" u="none" strike="noStrike" baseline="0" dirty="0">
                    <a:latin typeface="Heelvetica"/>
                    <a:cs typeface="Helvetica" panose="020B0604020202020204" pitchFamily="34" charset="0"/>
                  </a:rPr>
                  <a:t>Web Stream dataset: </a:t>
                </a:r>
                <a:r>
                  <a:rPr lang="en-US" altLang="zh-CN" sz="1400" b="0" i="0" u="none" strike="noStrike" baseline="0" dirty="0">
                    <a:latin typeface="Heelvetica"/>
                    <a:cs typeface="Helvetica" panose="020B0604020202020204" pitchFamily="34" charset="0"/>
                    <a:hlinkClick r:id="rId12"/>
                  </a:rPr>
                  <a:t>http://fimi.ua.ac.be/data/</a:t>
                </a:r>
                <a:r>
                  <a:rPr lang="en-US" altLang="zh-CN" sz="1400" b="0" i="0" u="none" strike="noStrike" baseline="0" dirty="0">
                    <a:latin typeface="Heelvetica"/>
                    <a:cs typeface="Helvetica" panose="020B0604020202020204" pitchFamily="34" charset="0"/>
                  </a:rPr>
                  <a:t>.</a:t>
                </a:r>
                <a:endParaRPr lang="en-US" altLang="zh-CN" sz="1400" b="0" i="0" u="none" strike="noStrike" baseline="0" dirty="0">
                  <a:latin typeface="Heelvetica"/>
                  <a:cs typeface="Helvetica" panose="020B0604020202020204" pitchFamily="34" charset="0"/>
                </a:endParaRPr>
              </a:p>
              <a:p>
                <a:pPr marL="171450" indent="-171450">
                  <a:buFont typeface="Arial" panose="020B0604020202020204" pitchFamily="34" charset="0"/>
                  <a:buChar char="•"/>
                </a:pPr>
                <a:r>
                  <a:rPr lang="en-US" altLang="zh-CN" sz="1400" dirty="0">
                    <a:latin typeface="Heelvetica"/>
                    <a:cs typeface="Helvetica" panose="020B0604020202020204" pitchFamily="34" charset="0"/>
                  </a:rPr>
                  <a:t>CAIDA dataset: </a:t>
                </a:r>
                <a:r>
                  <a:rPr lang="en-US" altLang="zh-CN" sz="1400" dirty="0">
                    <a:latin typeface="Heelvetica"/>
                    <a:cs typeface="Helvetica" panose="020B0604020202020204" pitchFamily="34" charset="0"/>
                    <a:hlinkClick r:id="rId13"/>
                  </a:rPr>
                  <a:t>http://www.caida.org/data/overview/</a:t>
                </a:r>
                <a:r>
                  <a:rPr lang="en-US" altLang="zh-CN" sz="1400" dirty="0">
                    <a:latin typeface="Heelvetica"/>
                    <a:cs typeface="Helvetica" panose="020B0604020202020204" pitchFamily="34" charset="0"/>
                  </a:rPr>
                  <a:t>.</a:t>
                </a:r>
                <a:endParaRPr lang="en-US" altLang="zh-CN" sz="1400" dirty="0">
                  <a:latin typeface="Heelvetica"/>
                  <a:cs typeface="Helvetica" panose="020B0604020202020204" pitchFamily="34" charset="0"/>
                </a:endParaRPr>
              </a:p>
            </p:txBody>
          </p:sp>
          <p:cxnSp>
            <p:nvCxnSpPr>
              <p:cNvPr id="75" name="直接箭头连接符 74"/>
              <p:cNvCxnSpPr/>
              <p:nvPr>
                <p:custDataLst>
                  <p:tags r:id="rId14"/>
                </p:custDataLst>
              </p:nvPr>
            </p:nvCxnSpPr>
            <p:spPr>
              <a:xfrm flipH="1">
                <a:off x="2079510" y="4213470"/>
                <a:ext cx="1053636" cy="304918"/>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6" name="矩形 75"/>
              <p:cNvSpPr/>
              <p:nvPr>
                <p:custDataLst>
                  <p:tags r:id="rId15"/>
                </p:custDataLst>
              </p:nvPr>
            </p:nvSpPr>
            <p:spPr>
              <a:xfrm>
                <a:off x="3133145" y="3890304"/>
                <a:ext cx="2893005" cy="646331"/>
              </a:xfrm>
              <a:prstGeom prst="rect">
                <a:avLst/>
              </a:prstGeom>
            </p:spPr>
            <p:txBody>
              <a:bodyPr wrap="square">
                <a:spAutoFit/>
              </a:bodyPr>
              <a:lstStyle/>
              <a:p>
                <a:r>
                  <a:rPr lang="en-US" altLang="zh-CN" dirty="0">
                    <a:latin typeface="Heelvetica"/>
                    <a:cs typeface="Helvetica" panose="020B0604020202020204" pitchFamily="34" charset="0"/>
                  </a:rPr>
                  <a:t>The max flow appears more than 100,000 times.</a:t>
                </a:r>
                <a:endParaRPr lang="zh-CN" altLang="en-US" dirty="0">
                  <a:latin typeface="Heelvetica"/>
                  <a:cs typeface="Helvetica" panose="020B0604020202020204" pitchFamily="34" charset="0"/>
                </a:endParaRPr>
              </a:p>
            </p:txBody>
          </p:sp>
          <p:sp>
            <p:nvSpPr>
              <p:cNvPr id="78" name="矩形 77"/>
              <p:cNvSpPr/>
              <p:nvPr>
                <p:custDataLst>
                  <p:tags r:id="rId16"/>
                </p:custDataLst>
              </p:nvPr>
            </p:nvSpPr>
            <p:spPr>
              <a:xfrm>
                <a:off x="3133145" y="4856031"/>
                <a:ext cx="2893005" cy="646331"/>
              </a:xfrm>
              <a:prstGeom prst="rect">
                <a:avLst/>
              </a:prstGeom>
            </p:spPr>
            <p:txBody>
              <a:bodyPr wrap="square">
                <a:spAutoFit/>
              </a:bodyPr>
              <a:lstStyle/>
              <a:p>
                <a:r>
                  <a:rPr lang="en-US" altLang="zh-CN" dirty="0">
                    <a:latin typeface="Heelvetica"/>
                    <a:cs typeface="Helvetica" panose="020B0604020202020204" pitchFamily="34" charset="0"/>
                  </a:rPr>
                  <a:t>Most flows appear less than 10 times.</a:t>
                </a:r>
                <a:endParaRPr lang="zh-CN" altLang="en-US" dirty="0">
                  <a:latin typeface="Heelvetica"/>
                  <a:cs typeface="Helvetica" panose="020B0604020202020204" pitchFamily="34" charset="0"/>
                </a:endParaRPr>
              </a:p>
            </p:txBody>
          </p:sp>
          <p:cxnSp>
            <p:nvCxnSpPr>
              <p:cNvPr id="79" name="直接箭头连接符 78"/>
              <p:cNvCxnSpPr/>
              <p:nvPr>
                <p:custDataLst>
                  <p:tags r:id="rId17"/>
                </p:custDataLst>
              </p:nvPr>
            </p:nvCxnSpPr>
            <p:spPr>
              <a:xfrm flipH="1">
                <a:off x="2204308" y="5187755"/>
                <a:ext cx="928837" cy="268802"/>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7" name="文本占位符 6"/>
            <p:cNvSpPr txBox="1"/>
            <p:nvPr>
              <p:custDataLst>
                <p:tags r:id="rId18"/>
              </p:custDataLst>
            </p:nvPr>
          </p:nvSpPr>
          <p:spPr>
            <a:xfrm>
              <a:off x="567261" y="1413725"/>
              <a:ext cx="5461487" cy="12349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000" b="1" dirty="0">
                  <a:ln w="0"/>
                  <a:solidFill>
                    <a:schemeClr val="accent1"/>
                  </a:solidFill>
                  <a:latin typeface="Heelvetica"/>
                  <a:ea typeface="黑体" panose="02010609060101010101" charset="-122"/>
                  <a:cs typeface="Helvetica" panose="020B0604020202020204" pitchFamily="34" charset="0"/>
                </a:rPr>
                <a:t>Flow Size Distribution</a:t>
              </a:r>
              <a:endParaRPr lang="en-US" altLang="zh-CN" sz="2000" b="1" dirty="0">
                <a:ln w="0"/>
                <a:solidFill>
                  <a:schemeClr val="accent1"/>
                </a:solidFill>
                <a:latin typeface="Heelvetica"/>
                <a:ea typeface="黑体" panose="02010609060101010101" charset="-122"/>
                <a:cs typeface="Helvetica" panose="020B0604020202020204" pitchFamily="34" charset="0"/>
              </a:endParaRPr>
            </a:p>
          </p:txBody>
        </p:sp>
      </p:grpSp>
      <p:sp>
        <p:nvSpPr>
          <p:cNvPr id="3" name="文本框 2"/>
          <p:cNvSpPr txBox="1"/>
          <p:nvPr>
            <p:custDataLst>
              <p:tags r:id="rId19"/>
            </p:custDataLst>
          </p:nvPr>
        </p:nvSpPr>
        <p:spPr>
          <a:xfrm>
            <a:off x="1256256" y="308511"/>
            <a:ext cx="6569324" cy="460375"/>
          </a:xfrm>
          <a:prstGeom prst="rect">
            <a:avLst/>
          </a:prstGeom>
          <a:noFill/>
        </p:spPr>
        <p:txBody>
          <a:bodyPr wrap="square" rtlCol="0">
            <a:spAutoFit/>
          </a:bodyPr>
          <a:p>
            <a:r>
              <a:rPr lang="en-US" altLang="zh-CN" sz="2400" dirty="0"/>
              <a:t>Background: Flow Size Distribution</a:t>
            </a:r>
            <a:endParaRPr lang="en-US" altLang="zh-CN"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02</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58"/>
          <p:cNvSpPr txBox="1"/>
          <p:nvPr/>
        </p:nvSpPr>
        <p:spPr>
          <a:xfrm>
            <a:off x="3363005" y="3267227"/>
            <a:ext cx="3173890"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Algorithm</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011897"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Two</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med" p14:dur="700" advTm="5503">
        <p:fade/>
      </p:transition>
    </mc:Choice>
    <mc:Fallback>
      <p:transition spd="med" advTm="5503">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10" name="矩形 9"/>
          <p:cNvSpPr/>
          <p:nvPr>
            <p:custDataLst>
              <p:tags r:id="rId1"/>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2"/>
            </p:custDataLst>
          </p:nvPr>
        </p:nvCxnSpPr>
        <p:spPr>
          <a:xfrm>
            <a:off x="2536270" y="3861469"/>
            <a:ext cx="6360936"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3"/>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4"/>
            </p:custDataLst>
          </p:nvPr>
        </p:nvSpPr>
        <p:spPr>
          <a:xfrm>
            <a:off x="3020199"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cxnSp>
        <p:nvCxnSpPr>
          <p:cNvPr id="34" name="直接箭头连接符 33"/>
          <p:cNvCxnSpPr/>
          <p:nvPr>
            <p:custDataLst>
              <p:tags r:id="rId5"/>
            </p:custDataLst>
          </p:nvPr>
        </p:nvCxnSpPr>
        <p:spPr>
          <a:xfrm flipH="1">
            <a:off x="3020199"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占位符 6"/>
          <p:cNvSpPr txBox="1"/>
          <p:nvPr>
            <p:custDataLst>
              <p:tags r:id="rId6"/>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7"/>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8"/>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9"/>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0"/>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36270" y="3182226"/>
            <a:ext cx="9284201" cy="373210"/>
            <a:chOff x="1593512" y="3182226"/>
            <a:chExt cx="9284201" cy="373210"/>
          </a:xfrm>
        </p:grpSpPr>
        <p:sp>
          <p:nvSpPr>
            <p:cNvPr id="12" name="矩形: 圆角 11"/>
            <p:cNvSpPr/>
            <p:nvPr>
              <p:custDataLst>
                <p:tags r:id="rId11"/>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2"/>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3"/>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4"/>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5"/>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6"/>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7"/>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8"/>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9"/>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20"/>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21"/>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22"/>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23"/>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24"/>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5"/>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6"/>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7"/>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8"/>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9"/>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6" name="文本占位符 6"/>
          <p:cNvSpPr txBox="1"/>
          <p:nvPr>
            <p:custDataLst>
              <p:tags r:id="rId30"/>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 name="直接箭头连接符 2"/>
          <p:cNvCxnSpPr/>
          <p:nvPr>
            <p:custDataLst>
              <p:tags r:id="rId31"/>
            </p:custDataLst>
          </p:nvPr>
        </p:nvCxnSpPr>
        <p:spPr>
          <a:xfrm flipV="1">
            <a:off x="7762462" y="5306777"/>
            <a:ext cx="700405" cy="37020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577205" y="5619750"/>
            <a:ext cx="4064000" cy="460375"/>
          </a:xfrm>
          <a:prstGeom prst="rect">
            <a:avLst/>
          </a:prstGeom>
          <a:noFill/>
        </p:spPr>
        <p:txBody>
          <a:bodyPr wrap="square" rtlCol="0">
            <a:spAutoFit/>
          </a:bodyPr>
          <a:p>
            <a:r>
              <a:rPr lang="en-US" altLang="zh-CN" sz="2400" dirty="0">
                <a:latin typeface="Heelvetica"/>
                <a:ea typeface="黑体" panose="02010609060101010101" charset="-122"/>
                <a:cs typeface="Helvetica" panose="020B0604020202020204" pitchFamily="34" charset="0"/>
              </a:rPr>
              <a:t>dynamic query?</a:t>
            </a:r>
            <a:endParaRPr lang="en-US" altLang="zh-CN" sz="2400" dirty="0">
              <a:latin typeface="Heelvetica"/>
              <a:ea typeface="黑体" panose="02010609060101010101" charset="-122"/>
              <a:cs typeface="Helvetica" panose="020B0604020202020204" pitchFamily="34" charset="0"/>
            </a:endParaRPr>
          </a:p>
        </p:txBody>
      </p:sp>
      <p:sp>
        <p:nvSpPr>
          <p:cNvPr id="6" name="文本框 5"/>
          <p:cNvSpPr txBox="1"/>
          <p:nvPr>
            <p:custDataLst>
              <p:tags r:id="rId32"/>
            </p:custDataLst>
          </p:nvPr>
        </p:nvSpPr>
        <p:spPr>
          <a:xfrm>
            <a:off x="1256256" y="308511"/>
            <a:ext cx="6569324" cy="460375"/>
          </a:xfrm>
          <a:prstGeom prst="rect">
            <a:avLst/>
          </a:prstGeom>
          <a:noFill/>
        </p:spPr>
        <p:txBody>
          <a:bodyPr wrap="square" rtlCol="0">
            <a:spAutoFit/>
          </a:bodyPr>
          <a:p>
            <a:r>
              <a:rPr lang="en-US" altLang="zh-CN" sz="2400" dirty="0"/>
              <a:t>Our Discovery</a:t>
            </a:r>
            <a:endParaRPr lang="en-US" altLang="zh-CN" sz="2400" dirty="0"/>
          </a:p>
        </p:txBody>
      </p:sp>
      <p:sp>
        <p:nvSpPr>
          <p:cNvPr id="4" name="矩形 3"/>
          <p:cNvSpPr/>
          <p:nvPr>
            <p:custDataLst>
              <p:tags r:id="rId33"/>
            </p:custDataLst>
          </p:nvPr>
        </p:nvSpPr>
        <p:spPr>
          <a:xfrm>
            <a:off x="8637285" y="479634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7" name="矩形 6"/>
          <p:cNvSpPr/>
          <p:nvPr>
            <p:custDataLst>
              <p:tags r:id="rId34"/>
            </p:custDataLst>
          </p:nvPr>
        </p:nvSpPr>
        <p:spPr>
          <a:xfrm>
            <a:off x="9255387" y="479634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0" name="矩形 39"/>
          <p:cNvSpPr/>
          <p:nvPr>
            <p:custDataLst>
              <p:tags r:id="rId35"/>
            </p:custDataLst>
          </p:nvPr>
        </p:nvSpPr>
        <p:spPr>
          <a:xfrm>
            <a:off x="9564439" y="4796344"/>
            <a:ext cx="30905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1" name="矩形 40"/>
          <p:cNvSpPr/>
          <p:nvPr>
            <p:custDataLst>
              <p:tags r:id="rId36"/>
            </p:custDataLst>
          </p:nvPr>
        </p:nvSpPr>
        <p:spPr>
          <a:xfrm>
            <a:off x="9873489" y="479634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2" name="矩形 41"/>
          <p:cNvSpPr/>
          <p:nvPr>
            <p:custDataLst>
              <p:tags r:id="rId37"/>
            </p:custDataLst>
          </p:nvPr>
        </p:nvSpPr>
        <p:spPr>
          <a:xfrm>
            <a:off x="10183410" y="479634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4" name="矩形 43"/>
          <p:cNvSpPr/>
          <p:nvPr>
            <p:custDataLst>
              <p:tags r:id="rId38"/>
            </p:custDataLst>
          </p:nvPr>
        </p:nvSpPr>
        <p:spPr>
          <a:xfrm>
            <a:off x="10488110" y="479634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5" name="矩形 44"/>
          <p:cNvSpPr/>
          <p:nvPr>
            <p:custDataLst>
              <p:tags r:id="rId39"/>
            </p:custDataLst>
          </p:nvPr>
        </p:nvSpPr>
        <p:spPr>
          <a:xfrm>
            <a:off x="10787307" y="479634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7" name="矩形 46"/>
          <p:cNvSpPr/>
          <p:nvPr>
            <p:custDataLst>
              <p:tags r:id="rId40"/>
            </p:custDataLst>
          </p:nvPr>
        </p:nvSpPr>
        <p:spPr>
          <a:xfrm>
            <a:off x="11092005" y="479634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0" name="矩形 49"/>
          <p:cNvSpPr/>
          <p:nvPr>
            <p:custDataLst>
              <p:tags r:id="rId41"/>
            </p:custDataLst>
          </p:nvPr>
        </p:nvSpPr>
        <p:spPr>
          <a:xfrm>
            <a:off x="8946337" y="4796344"/>
            <a:ext cx="30905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1" name="矩形 50"/>
          <p:cNvSpPr/>
          <p:nvPr>
            <p:custDataLst>
              <p:tags r:id="rId42"/>
            </p:custDataLst>
          </p:nvPr>
        </p:nvSpPr>
        <p:spPr>
          <a:xfrm>
            <a:off x="11081383" y="4725858"/>
            <a:ext cx="357790" cy="369332"/>
          </a:xfrm>
          <a:prstGeom prst="rect">
            <a:avLst/>
          </a:prstGeom>
          <a:noFill/>
          <a:ln w="9525">
            <a:noFill/>
          </a:ln>
        </p:spPr>
        <p:txBody>
          <a:bodyPr wrap="none" lIns="91440" tIns="45720" rIns="91440" bIns="45720">
            <a:spAutoFit/>
          </a:bodyPr>
          <a:p>
            <a:pPr algn="ctr"/>
            <a:r>
              <a:rPr lang="en-US" altLang="zh-CN" cap="none" spc="0" dirty="0">
                <a:ln w="0"/>
                <a:latin typeface="Heelvetica"/>
                <a:cs typeface="Arial" panose="020B0604020202020204" pitchFamily="34" charset="0"/>
              </a:rPr>
              <a:t>...</a:t>
            </a:r>
            <a:endParaRPr lang="zh-CN" altLang="en-US" cap="none" spc="0" dirty="0">
              <a:ln w="0"/>
              <a:latin typeface="Heelvetica"/>
              <a:cs typeface="Arial" panose="020B0604020202020204" pitchFamily="34" charset="0"/>
            </a:endParaRPr>
          </a:p>
        </p:txBody>
      </p:sp>
      <p:sp>
        <p:nvSpPr>
          <p:cNvPr id="56" name="文本框 55"/>
          <p:cNvSpPr txBox="1"/>
          <p:nvPr>
            <p:custDataLst>
              <p:tags r:id="rId43"/>
            </p:custDataLst>
          </p:nvPr>
        </p:nvSpPr>
        <p:spPr>
          <a:xfrm>
            <a:off x="9228455" y="5095240"/>
            <a:ext cx="1539875" cy="425450"/>
          </a:xfrm>
          <a:prstGeom prst="rect">
            <a:avLst/>
          </a:prstGeom>
          <a:noFill/>
        </p:spPr>
        <p:txBody>
          <a:bodyPr wrap="square" rtlCol="0">
            <a:noAutofit/>
          </a:bodyPr>
          <a:p>
            <a:pPr algn="ctr"/>
            <a:r>
              <a:rPr lang="en-US" altLang="zh-CN" sz="2400" i="1"/>
              <a:t>sketch</a:t>
            </a:r>
            <a:endParaRPr lang="en-US" altLang="zh-CN" sz="2400" i="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10" name="矩形 9"/>
          <p:cNvSpPr/>
          <p:nvPr>
            <p:custDataLst>
              <p:tags r:id="rId1"/>
            </p:custDataLst>
          </p:nvPr>
        </p:nvSpPr>
        <p:spPr>
          <a:xfrm>
            <a:off x="2427192" y="204790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31" name="文本占位符 6"/>
          <p:cNvSpPr txBox="1"/>
          <p:nvPr>
            <p:custDataLst>
              <p:tags r:id="rId2"/>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7" name="文本占位符 6"/>
          <p:cNvSpPr txBox="1"/>
          <p:nvPr>
            <p:custDataLst>
              <p:tags r:id="rId3"/>
            </p:custDataLst>
          </p:nvPr>
        </p:nvSpPr>
        <p:spPr>
          <a:xfrm>
            <a:off x="2399030" y="2717165"/>
            <a:ext cx="5537835" cy="44323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All Items Ha</a:t>
            </a: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ve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4"/>
            </p:custDataLst>
          </p:nvPr>
        </p:nvCxnSpPr>
        <p:spPr>
          <a:xfrm>
            <a:off x="2512282" y="3861469"/>
            <a:ext cx="884555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5"/>
            </p:custDataLst>
          </p:nvPr>
        </p:nvCxnSpPr>
        <p:spPr>
          <a:xfrm>
            <a:off x="2466562" y="157170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36270" y="3182226"/>
            <a:ext cx="9284201" cy="373210"/>
            <a:chOff x="1593512" y="3182226"/>
            <a:chExt cx="9284201" cy="373210"/>
          </a:xfrm>
        </p:grpSpPr>
        <p:sp>
          <p:nvSpPr>
            <p:cNvPr id="12" name="矩形: 圆角 11"/>
            <p:cNvSpPr/>
            <p:nvPr>
              <p:custDataLst>
                <p:tags r:id="rId6"/>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7"/>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8"/>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9"/>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0"/>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1"/>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2"/>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3"/>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4"/>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15"/>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16"/>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17"/>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18"/>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19"/>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0"/>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1"/>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2"/>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3"/>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4"/>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6" name="文本占位符 6"/>
          <p:cNvSpPr txBox="1"/>
          <p:nvPr>
            <p:custDataLst>
              <p:tags r:id="rId25"/>
            </p:custDataLst>
          </p:nvPr>
        </p:nvSpPr>
        <p:spPr>
          <a:xfrm>
            <a:off x="1685020" y="112808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6" name="文本框 5"/>
          <p:cNvSpPr txBox="1"/>
          <p:nvPr>
            <p:custDataLst>
              <p:tags r:id="rId26"/>
            </p:custDataLst>
          </p:nvPr>
        </p:nvSpPr>
        <p:spPr>
          <a:xfrm>
            <a:off x="1256256" y="308511"/>
            <a:ext cx="6569324" cy="460375"/>
          </a:xfrm>
          <a:prstGeom prst="rect">
            <a:avLst/>
          </a:prstGeom>
          <a:noFill/>
        </p:spPr>
        <p:txBody>
          <a:bodyPr wrap="square" rtlCol="0">
            <a:spAutoFit/>
          </a:bodyPr>
          <a:p>
            <a:r>
              <a:rPr lang="en-US" altLang="zh-CN" sz="2400" dirty="0"/>
              <a:t>Our Discovery</a:t>
            </a:r>
            <a:endParaRPr lang="en-US" altLang="zh-CN" sz="2400" dirty="0"/>
          </a:p>
        </p:txBody>
      </p:sp>
      <p:sp>
        <p:nvSpPr>
          <p:cNvPr id="30" name="矩形 29"/>
          <p:cNvSpPr/>
          <p:nvPr>
            <p:custDataLst>
              <p:tags r:id="rId27"/>
            </p:custDataLst>
          </p:nvPr>
        </p:nvSpPr>
        <p:spPr>
          <a:xfrm>
            <a:off x="2227595" y="498049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32" name="矩形 31"/>
          <p:cNvSpPr/>
          <p:nvPr>
            <p:custDataLst>
              <p:tags r:id="rId28"/>
            </p:custDataLst>
          </p:nvPr>
        </p:nvSpPr>
        <p:spPr>
          <a:xfrm>
            <a:off x="2845697" y="498049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34" name="矩形 33"/>
          <p:cNvSpPr/>
          <p:nvPr>
            <p:custDataLst>
              <p:tags r:id="rId29"/>
            </p:custDataLst>
          </p:nvPr>
        </p:nvSpPr>
        <p:spPr>
          <a:xfrm>
            <a:off x="3154749" y="4980494"/>
            <a:ext cx="30905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35" name="矩形 34"/>
          <p:cNvSpPr/>
          <p:nvPr>
            <p:custDataLst>
              <p:tags r:id="rId30"/>
            </p:custDataLst>
          </p:nvPr>
        </p:nvSpPr>
        <p:spPr>
          <a:xfrm>
            <a:off x="3463799" y="498049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36" name="矩形 35"/>
          <p:cNvSpPr/>
          <p:nvPr>
            <p:custDataLst>
              <p:tags r:id="rId31"/>
            </p:custDataLst>
          </p:nvPr>
        </p:nvSpPr>
        <p:spPr>
          <a:xfrm>
            <a:off x="3773720" y="498049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1" name="矩形 50"/>
          <p:cNvSpPr/>
          <p:nvPr>
            <p:custDataLst>
              <p:tags r:id="rId32"/>
            </p:custDataLst>
          </p:nvPr>
        </p:nvSpPr>
        <p:spPr>
          <a:xfrm>
            <a:off x="4078420" y="498049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6" name="矩形 55"/>
          <p:cNvSpPr/>
          <p:nvPr>
            <p:custDataLst>
              <p:tags r:id="rId33"/>
            </p:custDataLst>
          </p:nvPr>
        </p:nvSpPr>
        <p:spPr>
          <a:xfrm>
            <a:off x="4377617" y="498049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7" name="矩形 56"/>
          <p:cNvSpPr/>
          <p:nvPr>
            <p:custDataLst>
              <p:tags r:id="rId34"/>
            </p:custDataLst>
          </p:nvPr>
        </p:nvSpPr>
        <p:spPr>
          <a:xfrm>
            <a:off x="4682315" y="498049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8" name="矩形 57"/>
          <p:cNvSpPr/>
          <p:nvPr>
            <p:custDataLst>
              <p:tags r:id="rId35"/>
            </p:custDataLst>
          </p:nvPr>
        </p:nvSpPr>
        <p:spPr>
          <a:xfrm>
            <a:off x="2536647" y="4980494"/>
            <a:ext cx="30905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9" name="矩形 58"/>
          <p:cNvSpPr/>
          <p:nvPr>
            <p:custDataLst>
              <p:tags r:id="rId36"/>
            </p:custDataLst>
          </p:nvPr>
        </p:nvSpPr>
        <p:spPr>
          <a:xfrm>
            <a:off x="4671693" y="4910008"/>
            <a:ext cx="357790" cy="369332"/>
          </a:xfrm>
          <a:prstGeom prst="rect">
            <a:avLst/>
          </a:prstGeom>
          <a:noFill/>
          <a:ln w="9525">
            <a:noFill/>
          </a:ln>
        </p:spPr>
        <p:txBody>
          <a:bodyPr wrap="none" lIns="91440" tIns="45720" rIns="91440" bIns="45720">
            <a:spAutoFit/>
          </a:bodyPr>
          <a:p>
            <a:pPr algn="ctr"/>
            <a:r>
              <a:rPr lang="en-US" altLang="zh-CN" cap="none" spc="0" dirty="0">
                <a:ln w="0"/>
                <a:latin typeface="Heelvetica"/>
                <a:cs typeface="Arial" panose="020B0604020202020204" pitchFamily="34" charset="0"/>
              </a:rPr>
              <a:t>...</a:t>
            </a:r>
            <a:endParaRPr lang="zh-CN" altLang="en-US" cap="none" spc="0" dirty="0">
              <a:ln w="0"/>
              <a:latin typeface="Heelvetica"/>
              <a:cs typeface="Arial" panose="020B0604020202020204" pitchFamily="34" charset="0"/>
            </a:endParaRPr>
          </a:p>
        </p:txBody>
      </p:sp>
      <p:sp>
        <p:nvSpPr>
          <p:cNvPr id="60" name="文本框 59"/>
          <p:cNvSpPr txBox="1"/>
          <p:nvPr>
            <p:custDataLst>
              <p:tags r:id="rId37"/>
            </p:custDataLst>
          </p:nvPr>
        </p:nvSpPr>
        <p:spPr>
          <a:xfrm>
            <a:off x="2818765" y="5279390"/>
            <a:ext cx="1539875" cy="425450"/>
          </a:xfrm>
          <a:prstGeom prst="rect">
            <a:avLst/>
          </a:prstGeom>
          <a:noFill/>
        </p:spPr>
        <p:txBody>
          <a:bodyPr wrap="square" rtlCol="0">
            <a:noAutofit/>
          </a:bodyPr>
          <a:p>
            <a:pPr algn="ctr"/>
            <a:r>
              <a:rPr lang="en-US" altLang="zh-CN" sz="2400" i="1"/>
              <a:t>sketch</a:t>
            </a:r>
            <a:endParaRPr lang="en-US" altLang="zh-CN" sz="2400" i="1"/>
          </a:p>
        </p:txBody>
      </p:sp>
      <p:cxnSp>
        <p:nvCxnSpPr>
          <p:cNvPr id="61" name="直接箭头连接符 60"/>
          <p:cNvCxnSpPr/>
          <p:nvPr>
            <p:custDataLst>
              <p:tags r:id="rId38"/>
            </p:custDataLst>
          </p:nvPr>
        </p:nvCxnSpPr>
        <p:spPr>
          <a:xfrm>
            <a:off x="5113877" y="5173427"/>
            <a:ext cx="1163320" cy="45148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文本框 61"/>
          <p:cNvSpPr txBox="1"/>
          <p:nvPr>
            <p:custDataLst>
              <p:tags r:id="rId39"/>
            </p:custDataLst>
          </p:nvPr>
        </p:nvSpPr>
        <p:spPr>
          <a:xfrm>
            <a:off x="5367655" y="5671820"/>
            <a:ext cx="4064000" cy="460375"/>
          </a:xfrm>
          <a:prstGeom prst="rect">
            <a:avLst/>
          </a:prstGeom>
          <a:noFill/>
        </p:spPr>
        <p:txBody>
          <a:bodyPr wrap="square" rtlCol="0">
            <a:spAutoFit/>
          </a:bodyPr>
          <a:p>
            <a:r>
              <a:rPr lang="en-US" altLang="zh-CN" sz="2400" dirty="0">
                <a:latin typeface="Heelvetica"/>
                <a:ea typeface="黑体" panose="02010609060101010101" charset="-122"/>
                <a:cs typeface="Helvetica" panose="020B0604020202020204" pitchFamily="34" charset="0"/>
              </a:rPr>
              <a:t>then query</a:t>
            </a:r>
            <a:endParaRPr lang="en-US" altLang="zh-CN" sz="2400" dirty="0">
              <a:latin typeface="Heelvetica"/>
              <a:ea typeface="黑体" panose="02010609060101010101" charset="-122"/>
              <a:cs typeface="Helvetica"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10" name="矩形 9"/>
          <p:cNvSpPr/>
          <p:nvPr>
            <p:custDataLst>
              <p:tags r:id="rId1"/>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2"/>
            </p:custDataLst>
          </p:nvPr>
        </p:nvCxnSpPr>
        <p:spPr>
          <a:xfrm>
            <a:off x="2536270" y="3861469"/>
            <a:ext cx="6360936"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3"/>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4"/>
            </p:custDataLst>
          </p:nvPr>
        </p:nvSpPr>
        <p:spPr>
          <a:xfrm>
            <a:off x="3020199"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cxnSp>
        <p:nvCxnSpPr>
          <p:cNvPr id="34" name="直接箭头连接符 33"/>
          <p:cNvCxnSpPr/>
          <p:nvPr>
            <p:custDataLst>
              <p:tags r:id="rId5"/>
            </p:custDataLst>
          </p:nvPr>
        </p:nvCxnSpPr>
        <p:spPr>
          <a:xfrm flipH="1">
            <a:off x="3020199"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占位符 6"/>
          <p:cNvSpPr txBox="1"/>
          <p:nvPr>
            <p:custDataLst>
              <p:tags r:id="rId6"/>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7"/>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8"/>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9"/>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0"/>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36270" y="3182226"/>
            <a:ext cx="9284201" cy="373210"/>
            <a:chOff x="1593512" y="3182226"/>
            <a:chExt cx="9284201" cy="373210"/>
          </a:xfrm>
        </p:grpSpPr>
        <p:sp>
          <p:nvSpPr>
            <p:cNvPr id="12" name="矩形: 圆角 11"/>
            <p:cNvSpPr/>
            <p:nvPr>
              <p:custDataLst>
                <p:tags r:id="rId11"/>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2"/>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3"/>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4"/>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5"/>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6"/>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7"/>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8"/>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9"/>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20"/>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21"/>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22"/>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23"/>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24"/>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5"/>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6"/>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7"/>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8"/>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9"/>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6" name="文本占位符 6"/>
          <p:cNvSpPr txBox="1"/>
          <p:nvPr>
            <p:custDataLst>
              <p:tags r:id="rId30"/>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6" name="文本框 5"/>
          <p:cNvSpPr txBox="1"/>
          <p:nvPr>
            <p:custDataLst>
              <p:tags r:id="rId31"/>
            </p:custDataLst>
          </p:nvPr>
        </p:nvSpPr>
        <p:spPr>
          <a:xfrm>
            <a:off x="1256256" y="308511"/>
            <a:ext cx="6569324" cy="460375"/>
          </a:xfrm>
          <a:prstGeom prst="rect">
            <a:avLst/>
          </a:prstGeom>
          <a:noFill/>
        </p:spPr>
        <p:txBody>
          <a:bodyPr wrap="square" rtlCol="0">
            <a:spAutoFit/>
          </a:bodyPr>
          <a:p>
            <a:r>
              <a:rPr lang="en-US" altLang="zh-CN" sz="2400" dirty="0"/>
              <a:t>Our Discovery</a:t>
            </a:r>
            <a:endParaRPr lang="en-US" altLang="zh-CN" sz="2400" dirty="0"/>
          </a:p>
        </p:txBody>
      </p:sp>
      <p:cxnSp>
        <p:nvCxnSpPr>
          <p:cNvPr id="11" name="直接箭头连接符 10"/>
          <p:cNvCxnSpPr/>
          <p:nvPr>
            <p:custDataLst>
              <p:tags r:id="rId32"/>
            </p:custDataLst>
          </p:nvPr>
        </p:nvCxnSpPr>
        <p:spPr>
          <a:xfrm>
            <a:off x="8758142" y="4026617"/>
            <a:ext cx="14605" cy="186372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矩形 32"/>
          <p:cNvSpPr/>
          <p:nvPr>
            <p:custDataLst>
              <p:tags r:id="rId33"/>
            </p:custDataLst>
          </p:nvPr>
        </p:nvSpPr>
        <p:spPr>
          <a:xfrm>
            <a:off x="7922134" y="596728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0" name="矩形 39"/>
          <p:cNvSpPr/>
          <p:nvPr>
            <p:custDataLst>
              <p:tags r:id="rId34"/>
            </p:custDataLst>
          </p:nvPr>
        </p:nvSpPr>
        <p:spPr>
          <a:xfrm>
            <a:off x="8232055" y="596728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1" name="矩形 40"/>
          <p:cNvSpPr/>
          <p:nvPr>
            <p:custDataLst>
              <p:tags r:id="rId35"/>
            </p:custDataLst>
          </p:nvPr>
        </p:nvSpPr>
        <p:spPr>
          <a:xfrm>
            <a:off x="8536755" y="596728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4" name="矩形 53"/>
          <p:cNvSpPr/>
          <p:nvPr>
            <p:custDataLst>
              <p:tags r:id="rId36"/>
            </p:custDataLst>
          </p:nvPr>
        </p:nvSpPr>
        <p:spPr>
          <a:xfrm>
            <a:off x="8835952" y="596728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5" name="矩形 54"/>
          <p:cNvSpPr/>
          <p:nvPr>
            <p:custDataLst>
              <p:tags r:id="rId37"/>
            </p:custDataLst>
          </p:nvPr>
        </p:nvSpPr>
        <p:spPr>
          <a:xfrm>
            <a:off x="9140650" y="596728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92" name="矩形 91"/>
          <p:cNvSpPr/>
          <p:nvPr>
            <p:custDataLst>
              <p:tags r:id="rId38"/>
            </p:custDataLst>
          </p:nvPr>
        </p:nvSpPr>
        <p:spPr>
          <a:xfrm>
            <a:off x="9130028" y="5896798"/>
            <a:ext cx="357790" cy="369332"/>
          </a:xfrm>
          <a:prstGeom prst="rect">
            <a:avLst/>
          </a:prstGeom>
          <a:noFill/>
          <a:ln w="9525">
            <a:noFill/>
          </a:ln>
        </p:spPr>
        <p:txBody>
          <a:bodyPr wrap="none" lIns="91440" tIns="45720" rIns="91440" bIns="45720">
            <a:spAutoFit/>
          </a:bodyPr>
          <a:p>
            <a:pPr algn="ctr"/>
            <a:r>
              <a:rPr lang="en-US" altLang="zh-CN" cap="none" spc="0" dirty="0">
                <a:ln w="0"/>
                <a:latin typeface="Heelvetica"/>
                <a:cs typeface="Arial" panose="020B0604020202020204" pitchFamily="34" charset="0"/>
              </a:rPr>
              <a:t>...</a:t>
            </a:r>
            <a:endParaRPr lang="zh-CN" altLang="en-US" cap="none" spc="0" dirty="0">
              <a:ln w="0"/>
              <a:latin typeface="Heelvetica"/>
              <a:cs typeface="Arial" panose="020B0604020202020204" pitchFamily="34" charset="0"/>
            </a:endParaRPr>
          </a:p>
        </p:txBody>
      </p:sp>
      <p:sp>
        <p:nvSpPr>
          <p:cNvPr id="42" name="文本框 41"/>
          <p:cNvSpPr txBox="1"/>
          <p:nvPr>
            <p:custDataLst>
              <p:tags r:id="rId39"/>
            </p:custDataLst>
          </p:nvPr>
        </p:nvSpPr>
        <p:spPr>
          <a:xfrm>
            <a:off x="7300595" y="6356350"/>
            <a:ext cx="2846705" cy="425450"/>
          </a:xfrm>
          <a:prstGeom prst="rect">
            <a:avLst/>
          </a:prstGeom>
          <a:noFill/>
        </p:spPr>
        <p:txBody>
          <a:bodyPr wrap="square" rtlCol="0">
            <a:noAutofit/>
          </a:bodyPr>
          <a:p>
            <a:pPr algn="ctr"/>
            <a:r>
              <a:rPr lang="en-US" altLang="zh-CN" sz="2400" i="1"/>
              <a:t>small</a:t>
            </a:r>
            <a:r>
              <a:rPr lang="en-US" altLang="zh-CN" sz="2400" i="1"/>
              <a:t>er sketch</a:t>
            </a:r>
            <a:endParaRPr lang="en-US" altLang="zh-CN" sz="2400" i="1"/>
          </a:p>
        </p:txBody>
      </p:sp>
      <p:sp>
        <p:nvSpPr>
          <p:cNvPr id="44" name="文本占位符 6"/>
          <p:cNvSpPr txBox="1"/>
          <p:nvPr>
            <p:custDataLst>
              <p:tags r:id="rId40"/>
            </p:custDataLst>
          </p:nvPr>
        </p:nvSpPr>
        <p:spPr>
          <a:xfrm>
            <a:off x="7123798" y="480339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Encoding</a:t>
            </a:r>
            <a:endParaRPr lang="en-US" altLang="zh-CN" sz="2400" dirty="0">
              <a:latin typeface="Heelvetica"/>
              <a:ea typeface="黑体" panose="02010609060101010101" charset="-122"/>
              <a:cs typeface="Helvetica"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10" name="矩形 9"/>
          <p:cNvSpPr/>
          <p:nvPr>
            <p:custDataLst>
              <p:tags r:id="rId1"/>
            </p:custDataLst>
          </p:nvPr>
        </p:nvSpPr>
        <p:spPr>
          <a:xfrm>
            <a:off x="2427192" y="204790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31" name="文本占位符 6"/>
          <p:cNvSpPr txBox="1"/>
          <p:nvPr>
            <p:custDataLst>
              <p:tags r:id="rId2"/>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7" name="文本占位符 6"/>
          <p:cNvSpPr txBox="1"/>
          <p:nvPr>
            <p:custDataLst>
              <p:tags r:id="rId3"/>
            </p:custDataLst>
          </p:nvPr>
        </p:nvSpPr>
        <p:spPr>
          <a:xfrm>
            <a:off x="2399030" y="2717165"/>
            <a:ext cx="5537835" cy="443230"/>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All Items Ha</a:t>
            </a: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ve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4"/>
            </p:custDataLst>
          </p:nvPr>
        </p:nvCxnSpPr>
        <p:spPr>
          <a:xfrm>
            <a:off x="2512282" y="3861469"/>
            <a:ext cx="8845550"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5"/>
            </p:custDataLst>
          </p:nvPr>
        </p:nvCxnSpPr>
        <p:spPr>
          <a:xfrm>
            <a:off x="2466562" y="157170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36270" y="3182226"/>
            <a:ext cx="9284201" cy="373210"/>
            <a:chOff x="1593512" y="3182226"/>
            <a:chExt cx="9284201" cy="373210"/>
          </a:xfrm>
        </p:grpSpPr>
        <p:sp>
          <p:nvSpPr>
            <p:cNvPr id="12" name="矩形: 圆角 11"/>
            <p:cNvSpPr/>
            <p:nvPr>
              <p:custDataLst>
                <p:tags r:id="rId6"/>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7"/>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8"/>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9"/>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0"/>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1"/>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2"/>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3"/>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4"/>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15"/>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16"/>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17"/>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18"/>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19"/>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0"/>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1"/>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2"/>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3"/>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4"/>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6" name="文本占位符 6"/>
          <p:cNvSpPr txBox="1"/>
          <p:nvPr>
            <p:custDataLst>
              <p:tags r:id="rId25"/>
            </p:custDataLst>
          </p:nvPr>
        </p:nvSpPr>
        <p:spPr>
          <a:xfrm>
            <a:off x="1685020" y="112808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6" name="文本框 5"/>
          <p:cNvSpPr txBox="1"/>
          <p:nvPr>
            <p:custDataLst>
              <p:tags r:id="rId26"/>
            </p:custDataLst>
          </p:nvPr>
        </p:nvSpPr>
        <p:spPr>
          <a:xfrm>
            <a:off x="1256256" y="308511"/>
            <a:ext cx="6569324" cy="460375"/>
          </a:xfrm>
          <a:prstGeom prst="rect">
            <a:avLst/>
          </a:prstGeom>
          <a:noFill/>
        </p:spPr>
        <p:txBody>
          <a:bodyPr wrap="square" rtlCol="0">
            <a:spAutoFit/>
          </a:bodyPr>
          <a:p>
            <a:r>
              <a:rPr lang="en-US" altLang="zh-CN" sz="2400" dirty="0"/>
              <a:t>Our Discovery</a:t>
            </a:r>
            <a:endParaRPr lang="en-US" altLang="zh-CN" sz="2400" dirty="0"/>
          </a:p>
        </p:txBody>
      </p:sp>
      <p:cxnSp>
        <p:nvCxnSpPr>
          <p:cNvPr id="11" name="直接箭头连接符 10"/>
          <p:cNvCxnSpPr/>
          <p:nvPr>
            <p:custDataLst>
              <p:tags r:id="rId27"/>
            </p:custDataLst>
          </p:nvPr>
        </p:nvCxnSpPr>
        <p:spPr>
          <a:xfrm>
            <a:off x="2536412" y="3861517"/>
            <a:ext cx="14605" cy="186372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3" name="矩形 32"/>
          <p:cNvSpPr/>
          <p:nvPr>
            <p:custDataLst>
              <p:tags r:id="rId28"/>
            </p:custDataLst>
          </p:nvPr>
        </p:nvSpPr>
        <p:spPr>
          <a:xfrm>
            <a:off x="1700404" y="580218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0" name="矩形 39"/>
          <p:cNvSpPr/>
          <p:nvPr>
            <p:custDataLst>
              <p:tags r:id="rId29"/>
            </p:custDataLst>
          </p:nvPr>
        </p:nvSpPr>
        <p:spPr>
          <a:xfrm>
            <a:off x="2010325" y="580218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1" name="矩形 40"/>
          <p:cNvSpPr/>
          <p:nvPr>
            <p:custDataLst>
              <p:tags r:id="rId30"/>
            </p:custDataLst>
          </p:nvPr>
        </p:nvSpPr>
        <p:spPr>
          <a:xfrm>
            <a:off x="2315025" y="580218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4" name="矩形 53"/>
          <p:cNvSpPr/>
          <p:nvPr>
            <p:custDataLst>
              <p:tags r:id="rId31"/>
            </p:custDataLst>
          </p:nvPr>
        </p:nvSpPr>
        <p:spPr>
          <a:xfrm>
            <a:off x="2614222" y="580218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5" name="矩形 54"/>
          <p:cNvSpPr/>
          <p:nvPr>
            <p:custDataLst>
              <p:tags r:id="rId32"/>
            </p:custDataLst>
          </p:nvPr>
        </p:nvSpPr>
        <p:spPr>
          <a:xfrm>
            <a:off x="2918920" y="580218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92" name="矩形 91"/>
          <p:cNvSpPr/>
          <p:nvPr>
            <p:custDataLst>
              <p:tags r:id="rId33"/>
            </p:custDataLst>
          </p:nvPr>
        </p:nvSpPr>
        <p:spPr>
          <a:xfrm>
            <a:off x="2908298" y="5731698"/>
            <a:ext cx="357790" cy="369332"/>
          </a:xfrm>
          <a:prstGeom prst="rect">
            <a:avLst/>
          </a:prstGeom>
          <a:noFill/>
          <a:ln w="9525">
            <a:noFill/>
          </a:ln>
        </p:spPr>
        <p:txBody>
          <a:bodyPr wrap="none" lIns="91440" tIns="45720" rIns="91440" bIns="45720">
            <a:spAutoFit/>
          </a:bodyPr>
          <a:p>
            <a:pPr algn="ctr"/>
            <a:r>
              <a:rPr lang="en-US" altLang="zh-CN" cap="none" spc="0" dirty="0">
                <a:ln w="0"/>
                <a:latin typeface="Heelvetica"/>
                <a:cs typeface="Arial" panose="020B0604020202020204" pitchFamily="34" charset="0"/>
              </a:rPr>
              <a:t>...</a:t>
            </a:r>
            <a:endParaRPr lang="zh-CN" altLang="en-US" cap="none" spc="0" dirty="0">
              <a:ln w="0"/>
              <a:latin typeface="Heelvetica"/>
              <a:cs typeface="Arial" panose="020B0604020202020204" pitchFamily="34" charset="0"/>
            </a:endParaRPr>
          </a:p>
        </p:txBody>
      </p:sp>
      <p:sp>
        <p:nvSpPr>
          <p:cNvPr id="42" name="文本框 41"/>
          <p:cNvSpPr txBox="1"/>
          <p:nvPr>
            <p:custDataLst>
              <p:tags r:id="rId34"/>
            </p:custDataLst>
          </p:nvPr>
        </p:nvSpPr>
        <p:spPr>
          <a:xfrm>
            <a:off x="1078865" y="6191250"/>
            <a:ext cx="2846705" cy="425450"/>
          </a:xfrm>
          <a:prstGeom prst="rect">
            <a:avLst/>
          </a:prstGeom>
          <a:noFill/>
        </p:spPr>
        <p:txBody>
          <a:bodyPr wrap="square" rtlCol="0">
            <a:noAutofit/>
          </a:bodyPr>
          <a:p>
            <a:pPr algn="ctr"/>
            <a:r>
              <a:rPr lang="en-US" altLang="zh-CN" sz="2400" i="1"/>
              <a:t>small</a:t>
            </a:r>
            <a:r>
              <a:rPr lang="en-US" altLang="zh-CN" sz="2400" i="1"/>
              <a:t>er sketch</a:t>
            </a:r>
            <a:endParaRPr lang="en-US" altLang="zh-CN" sz="2400" i="1"/>
          </a:p>
        </p:txBody>
      </p:sp>
      <p:sp>
        <p:nvSpPr>
          <p:cNvPr id="44" name="文本占位符 6"/>
          <p:cNvSpPr txBox="1"/>
          <p:nvPr>
            <p:custDataLst>
              <p:tags r:id="rId35"/>
            </p:custDataLst>
          </p:nvPr>
        </p:nvSpPr>
        <p:spPr>
          <a:xfrm>
            <a:off x="902068" y="463829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Encoding</a:t>
            </a:r>
            <a:endParaRPr lang="en-US" altLang="zh-CN" sz="2400" dirty="0">
              <a:latin typeface="Heelvetica"/>
              <a:ea typeface="黑体" panose="02010609060101010101" charset="-122"/>
              <a:cs typeface="Helvetica" panose="020B0604020202020204" pitchFamily="34" charset="0"/>
            </a:endParaRPr>
          </a:p>
        </p:txBody>
      </p:sp>
      <p:cxnSp>
        <p:nvCxnSpPr>
          <p:cNvPr id="3" name="直接箭头连接符 2"/>
          <p:cNvCxnSpPr>
            <a:stCxn id="92" idx="3"/>
          </p:cNvCxnSpPr>
          <p:nvPr>
            <p:custDataLst>
              <p:tags r:id="rId36"/>
            </p:custDataLst>
          </p:nvPr>
        </p:nvCxnSpPr>
        <p:spPr>
          <a:xfrm>
            <a:off x="3266027" y="5916377"/>
            <a:ext cx="1906905" cy="2540"/>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文本占位符 6"/>
          <p:cNvSpPr txBox="1"/>
          <p:nvPr>
            <p:custDataLst>
              <p:tags r:id="rId37"/>
            </p:custDataLst>
          </p:nvPr>
        </p:nvSpPr>
        <p:spPr>
          <a:xfrm>
            <a:off x="3393173" y="543585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Decoding</a:t>
            </a:r>
            <a:endParaRPr lang="en-US" altLang="zh-CN" sz="2400" dirty="0">
              <a:latin typeface="Heelvetica"/>
              <a:ea typeface="黑体" panose="02010609060101010101" charset="-122"/>
              <a:cs typeface="Helvetica" panose="020B0604020202020204" pitchFamily="34" charset="0"/>
            </a:endParaRPr>
          </a:p>
        </p:txBody>
      </p:sp>
      <p:sp>
        <p:nvSpPr>
          <p:cNvPr id="48" name="矩形 47"/>
          <p:cNvSpPr/>
          <p:nvPr>
            <p:custDataLst>
              <p:tags r:id="rId38"/>
            </p:custDataLst>
          </p:nvPr>
        </p:nvSpPr>
        <p:spPr>
          <a:xfrm>
            <a:off x="5297820" y="579710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9" name="矩形 48"/>
          <p:cNvSpPr/>
          <p:nvPr>
            <p:custDataLst>
              <p:tags r:id="rId39"/>
            </p:custDataLst>
          </p:nvPr>
        </p:nvSpPr>
        <p:spPr>
          <a:xfrm>
            <a:off x="5915922" y="579710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8" name="矩形 7"/>
          <p:cNvSpPr/>
          <p:nvPr>
            <p:custDataLst>
              <p:tags r:id="rId40"/>
            </p:custDataLst>
          </p:nvPr>
        </p:nvSpPr>
        <p:spPr>
          <a:xfrm>
            <a:off x="6224974" y="5797104"/>
            <a:ext cx="30905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9" name="矩形 8"/>
          <p:cNvSpPr/>
          <p:nvPr>
            <p:custDataLst>
              <p:tags r:id="rId41"/>
            </p:custDataLst>
          </p:nvPr>
        </p:nvSpPr>
        <p:spPr>
          <a:xfrm>
            <a:off x="6534024" y="5797104"/>
            <a:ext cx="30905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2" name="矩形 51"/>
          <p:cNvSpPr/>
          <p:nvPr>
            <p:custDataLst>
              <p:tags r:id="rId42"/>
            </p:custDataLst>
          </p:nvPr>
        </p:nvSpPr>
        <p:spPr>
          <a:xfrm>
            <a:off x="6843945" y="579710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5" name="矩形 4"/>
          <p:cNvSpPr/>
          <p:nvPr>
            <p:custDataLst>
              <p:tags r:id="rId43"/>
            </p:custDataLst>
          </p:nvPr>
        </p:nvSpPr>
        <p:spPr>
          <a:xfrm>
            <a:off x="7148645" y="579710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7" name="矩形 6"/>
          <p:cNvSpPr/>
          <p:nvPr>
            <p:custDataLst>
              <p:tags r:id="rId44"/>
            </p:custDataLst>
          </p:nvPr>
        </p:nvSpPr>
        <p:spPr>
          <a:xfrm>
            <a:off x="7447842" y="5797104"/>
            <a:ext cx="30296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5" name="矩形 44"/>
          <p:cNvSpPr/>
          <p:nvPr>
            <p:custDataLst>
              <p:tags r:id="rId45"/>
            </p:custDataLst>
          </p:nvPr>
        </p:nvSpPr>
        <p:spPr>
          <a:xfrm>
            <a:off x="7752540" y="5797104"/>
            <a:ext cx="302961" cy="325826"/>
          </a:xfrm>
          <a:prstGeom prst="rect">
            <a:avLst/>
          </a:prstGeom>
          <a:solidFill>
            <a:schemeClr val="accent6">
              <a:lumMod val="20000"/>
              <a:lumOff val="80000"/>
            </a:schemeClr>
          </a:solidFill>
          <a:ln w="9525">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85" name="矩形 84"/>
          <p:cNvSpPr/>
          <p:nvPr>
            <p:custDataLst>
              <p:tags r:id="rId46"/>
            </p:custDataLst>
          </p:nvPr>
        </p:nvSpPr>
        <p:spPr>
          <a:xfrm>
            <a:off x="5606872" y="5797104"/>
            <a:ext cx="309051" cy="325826"/>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chemeClr val="tx1"/>
              </a:solidFill>
              <a:latin typeface="Heelvetica"/>
              <a:cs typeface="Arial" panose="020B0604020202020204" pitchFamily="34" charset="0"/>
            </a:endParaRPr>
          </a:p>
        </p:txBody>
      </p:sp>
      <p:sp>
        <p:nvSpPr>
          <p:cNvPr id="47" name="矩形 46"/>
          <p:cNvSpPr/>
          <p:nvPr>
            <p:custDataLst>
              <p:tags r:id="rId47"/>
            </p:custDataLst>
          </p:nvPr>
        </p:nvSpPr>
        <p:spPr>
          <a:xfrm>
            <a:off x="7741918" y="5726618"/>
            <a:ext cx="357790" cy="369332"/>
          </a:xfrm>
          <a:prstGeom prst="rect">
            <a:avLst/>
          </a:prstGeom>
          <a:noFill/>
          <a:ln w="9525">
            <a:noFill/>
          </a:ln>
        </p:spPr>
        <p:txBody>
          <a:bodyPr wrap="none" lIns="91440" tIns="45720" rIns="91440" bIns="45720">
            <a:spAutoFit/>
          </a:bodyPr>
          <a:p>
            <a:pPr algn="ctr"/>
            <a:r>
              <a:rPr lang="en-US" altLang="zh-CN" cap="none" spc="0" dirty="0">
                <a:ln w="0"/>
                <a:latin typeface="Heelvetica"/>
                <a:cs typeface="Arial" panose="020B0604020202020204" pitchFamily="34" charset="0"/>
              </a:rPr>
              <a:t>...</a:t>
            </a:r>
            <a:endParaRPr lang="zh-CN" altLang="en-US" cap="none" spc="0" dirty="0">
              <a:ln w="0"/>
              <a:latin typeface="Heelvetica"/>
              <a:cs typeface="Arial" panose="020B0604020202020204" pitchFamily="34" charset="0"/>
            </a:endParaRPr>
          </a:p>
        </p:txBody>
      </p:sp>
      <p:sp>
        <p:nvSpPr>
          <p:cNvPr id="50" name="文本框 49"/>
          <p:cNvSpPr txBox="1"/>
          <p:nvPr>
            <p:custDataLst>
              <p:tags r:id="rId48"/>
            </p:custDataLst>
          </p:nvPr>
        </p:nvSpPr>
        <p:spPr>
          <a:xfrm>
            <a:off x="5516245" y="6096000"/>
            <a:ext cx="2420620" cy="425450"/>
          </a:xfrm>
          <a:prstGeom prst="rect">
            <a:avLst/>
          </a:prstGeom>
          <a:noFill/>
        </p:spPr>
        <p:txBody>
          <a:bodyPr wrap="square" rtlCol="0">
            <a:noAutofit/>
          </a:bodyPr>
          <a:p>
            <a:pPr algn="ctr"/>
            <a:r>
              <a:rPr lang="en-US" altLang="zh-CN" sz="2400" i="1"/>
              <a:t>original sketch</a:t>
            </a:r>
            <a:endParaRPr lang="en-US" altLang="zh-CN" sz="24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pic>
        <p:nvPicPr>
          <p:cNvPr id="3" name="图片 2"/>
          <p:cNvPicPr>
            <a:picLocks noChangeAspect="1"/>
          </p:cNvPicPr>
          <p:nvPr>
            <p:custDataLst>
              <p:tags r:id="rId1"/>
            </p:custDataLst>
          </p:nvPr>
        </p:nvPicPr>
        <p:blipFill>
          <a:blip r:embed="rId2"/>
          <a:stretch>
            <a:fillRect/>
          </a:stretch>
        </p:blipFill>
        <p:spPr>
          <a:xfrm>
            <a:off x="921385" y="1265555"/>
            <a:ext cx="7239000" cy="4953000"/>
          </a:xfrm>
          <a:prstGeom prst="rect">
            <a:avLst/>
          </a:prstGeom>
        </p:spPr>
      </p:pic>
      <p:sp>
        <p:nvSpPr>
          <p:cNvPr id="6" name="文本框 5"/>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Encoding </a:t>
            </a:r>
            <a:r>
              <a:rPr lang="en-US" altLang="zh-CN" sz="2400" dirty="0"/>
              <a:t>Algorithm</a:t>
            </a:r>
            <a:endParaRPr lang="en-US" altLang="zh-CN" sz="2400" dirty="0"/>
          </a:p>
        </p:txBody>
      </p:sp>
      <p:sp>
        <p:nvSpPr>
          <p:cNvPr id="4" name="文本框 3"/>
          <p:cNvSpPr txBox="1"/>
          <p:nvPr/>
        </p:nvSpPr>
        <p:spPr>
          <a:xfrm>
            <a:off x="8340725" y="1388110"/>
            <a:ext cx="3542030" cy="4030980"/>
          </a:xfrm>
          <a:prstGeom prst="rect">
            <a:avLst/>
          </a:prstGeom>
          <a:noFill/>
        </p:spPr>
        <p:txBody>
          <a:bodyPr wrap="square" rtlCol="0">
            <a:spAutoFit/>
          </a:bodyPr>
          <a:p>
            <a:pPr marL="285750" indent="-285750">
              <a:buFont typeface="Arial" panose="020B0604020202020204" pitchFamily="34" charset="0"/>
              <a:buChar char="•"/>
            </a:pPr>
            <a:r>
              <a:rPr lang="zh-CN" altLang="en-US" sz="3200" b="1"/>
              <a:t>Bottom-up encoding</a:t>
            </a:r>
            <a:endParaRPr lang="zh-CN" altLang="en-US" sz="3200" b="1"/>
          </a:p>
          <a:p>
            <a:pPr marL="285750" indent="-285750">
              <a:buFont typeface="Arial" panose="020B0604020202020204" pitchFamily="34" charset="0"/>
              <a:buChar char="•"/>
            </a:pPr>
            <a:endParaRPr lang="zh-CN" altLang="en-US" sz="3200" b="1"/>
          </a:p>
          <a:p>
            <a:pPr marL="285750" indent="-285750">
              <a:buFont typeface="Arial" panose="020B0604020202020204" pitchFamily="34" charset="0"/>
              <a:buChar char="•"/>
            </a:pPr>
            <a:r>
              <a:rPr lang="zh-CN" altLang="en-US" sz="3200" b="1"/>
              <a:t>Multiple pointers to upper layers</a:t>
            </a:r>
            <a:endParaRPr lang="zh-CN" altLang="en-US" sz="3200" b="1"/>
          </a:p>
          <a:p>
            <a:pPr marL="285750" indent="-285750">
              <a:buFont typeface="Arial" panose="020B0604020202020204" pitchFamily="34" charset="0"/>
              <a:buChar char="•"/>
            </a:pPr>
            <a:endParaRPr lang="zh-CN" altLang="en-US" sz="3200" b="1"/>
          </a:p>
          <a:p>
            <a:pPr marL="285750" indent="-285750">
              <a:buFont typeface="Arial" panose="020B0604020202020204" pitchFamily="34" charset="0"/>
              <a:buChar char="•"/>
            </a:pPr>
            <a:r>
              <a:rPr lang="zh-CN" altLang="en-US" sz="3200" b="1"/>
              <a:t>Reduces memory usage</a:t>
            </a:r>
            <a:endParaRPr lang="zh-CN" altLang="en-US" sz="3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61546" y="1468322"/>
            <a:ext cx="12253546"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Placeholder 3"/>
          <p:cNvSpPr txBox="1"/>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01</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58"/>
          <p:cNvSpPr txBox="1"/>
          <p:nvPr/>
        </p:nvSpPr>
        <p:spPr>
          <a:xfrm>
            <a:off x="3350704" y="3300413"/>
            <a:ext cx="4152498" cy="830997"/>
          </a:xfrm>
          <a:prstGeom prst="rect">
            <a:avLst/>
          </a:prstGeom>
          <a:noFill/>
        </p:spPr>
        <p:txBody>
          <a:bodyPr wrap="square">
            <a:spAutoFit/>
          </a:bodyPr>
          <a:lstStyle/>
          <a:p>
            <a:pPr>
              <a:defRPr/>
            </a:pPr>
            <a:r>
              <a:rPr kumimoji="1" lang="en-GB" altLang="zh-CN" sz="4800" i="1" dirty="0">
                <a:latin typeface="Arial" panose="020B0604020202020204" pitchFamily="34" charset="0"/>
                <a:cs typeface="Arial" panose="020B0604020202020204" pitchFamily="34" charset="0"/>
              </a:rPr>
              <a:t>Background</a:t>
            </a:r>
            <a:endParaRPr lang="zh-CN" altLang="en-US" sz="2800" b="1" i="1" dirty="0">
              <a:latin typeface="微软雅黑" panose="020B0503020204020204" pitchFamily="34" charset="-122"/>
              <a:ea typeface="微软雅黑" panose="020B0503020204020204" pitchFamily="34" charset="-122"/>
            </a:endParaRPr>
          </a:p>
        </p:txBody>
      </p:sp>
      <p:sp>
        <p:nvSpPr>
          <p:cNvPr id="5" name="文本框 59"/>
          <p:cNvSpPr txBox="1"/>
          <p:nvPr/>
        </p:nvSpPr>
        <p:spPr>
          <a:xfrm>
            <a:off x="3363005" y="2773364"/>
            <a:ext cx="2000484"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One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等腰三角形 5"/>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7" name="等腰三角形 6"/>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8" name="等腰三角形 7"/>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9" name="等腰三角形 8"/>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10" name="等腰三角形 9"/>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11" name="椭圆 10"/>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2" name="椭圆 11"/>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3" name="椭圆 12"/>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latin typeface="Calibri" panose="020F0502020204030204"/>
              <a:ea typeface="幼圆" panose="02010509060101010101" charset="-122"/>
            </a:endParaRPr>
          </a:p>
        </p:txBody>
      </p:sp>
      <p:sp>
        <p:nvSpPr>
          <p:cNvPr id="14" name="等腰三角形 13"/>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sp>
        <p:nvSpPr>
          <p:cNvPr id="15" name="等腰三角形 14"/>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latin typeface="Calibri" panose="020F0502020204030204"/>
              <a:ea typeface="幼圆" panose="02010509060101010101" charset="-122"/>
            </a:endParaRPr>
          </a:p>
        </p:txBody>
      </p:sp>
      <p:cxnSp>
        <p:nvCxnSpPr>
          <p:cNvPr id="16"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00" advTm="3728">
        <p:fade/>
      </p:transition>
    </mc:Choice>
    <mc:Fallback>
      <p:transition spd="med" advTm="3728">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pic>
        <p:nvPicPr>
          <p:cNvPr id="3" name="图片 2"/>
          <p:cNvPicPr>
            <a:picLocks noChangeAspect="1"/>
          </p:cNvPicPr>
          <p:nvPr>
            <p:custDataLst>
              <p:tags r:id="rId1"/>
            </p:custDataLst>
          </p:nvPr>
        </p:nvPicPr>
        <p:blipFill>
          <a:blip r:embed="rId2"/>
          <a:stretch>
            <a:fillRect/>
          </a:stretch>
        </p:blipFill>
        <p:spPr>
          <a:xfrm>
            <a:off x="816610" y="937895"/>
            <a:ext cx="7267575" cy="4981575"/>
          </a:xfrm>
          <a:prstGeom prst="rect">
            <a:avLst/>
          </a:prstGeom>
        </p:spPr>
      </p:pic>
      <p:sp>
        <p:nvSpPr>
          <p:cNvPr id="6" name="文本框 5"/>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Decoding </a:t>
            </a:r>
            <a:r>
              <a:rPr lang="en-US" altLang="zh-CN" sz="2400" dirty="0"/>
              <a:t>Algorithm</a:t>
            </a:r>
            <a:endParaRPr lang="en-US" altLang="zh-CN" sz="2400" dirty="0"/>
          </a:p>
        </p:txBody>
      </p:sp>
      <p:pic>
        <p:nvPicPr>
          <p:cNvPr id="8" name="图片 7"/>
          <p:cNvPicPr>
            <a:picLocks noChangeAspect="1"/>
          </p:cNvPicPr>
          <p:nvPr>
            <p:custDataLst>
              <p:tags r:id="rId4"/>
            </p:custDataLst>
          </p:nvPr>
        </p:nvPicPr>
        <p:blipFill>
          <a:blip r:embed="rId5"/>
          <a:stretch>
            <a:fillRect/>
          </a:stretch>
        </p:blipFill>
        <p:spPr>
          <a:xfrm>
            <a:off x="5257800" y="1018540"/>
            <a:ext cx="6420485" cy="441960"/>
          </a:xfrm>
          <a:prstGeom prst="rect">
            <a:avLst/>
          </a:prstGeom>
        </p:spPr>
      </p:pic>
      <p:sp>
        <p:nvSpPr>
          <p:cNvPr id="9" name="文本框 8"/>
          <p:cNvSpPr txBox="1"/>
          <p:nvPr/>
        </p:nvSpPr>
        <p:spPr>
          <a:xfrm>
            <a:off x="8221980" y="1710055"/>
            <a:ext cx="3594735" cy="2969895"/>
          </a:xfrm>
          <a:prstGeom prst="rect">
            <a:avLst/>
          </a:prstGeom>
          <a:noFill/>
        </p:spPr>
        <p:txBody>
          <a:bodyPr wrap="square" rtlCol="0" anchor="t">
            <a:noAutofit/>
          </a:bodyPr>
          <a:p>
            <a:pPr marL="285750" indent="-285750">
              <a:buFont typeface="Arial" panose="020B0604020202020204" pitchFamily="34" charset="0"/>
              <a:buChar char="•"/>
            </a:pPr>
            <a:r>
              <a:rPr lang="zh-CN" altLang="en-US" sz="3200" b="1"/>
              <a:t>Top-down decoding</a:t>
            </a:r>
            <a:endParaRPr lang="zh-CN" altLang="en-US" sz="3200" b="1"/>
          </a:p>
          <a:p>
            <a:pPr marL="285750" indent="-285750">
              <a:buFont typeface="Arial" panose="020B0604020202020204" pitchFamily="34" charset="0"/>
              <a:buChar char="•"/>
            </a:pPr>
            <a:endParaRPr lang="zh-CN" altLang="en-US" sz="3200" b="1"/>
          </a:p>
          <a:p>
            <a:pPr marL="285750" indent="-285750">
              <a:buFont typeface="Arial" panose="020B0604020202020204" pitchFamily="34" charset="0"/>
              <a:buChar char="•"/>
            </a:pPr>
            <a:r>
              <a:rPr lang="zh-CN" altLang="en-US" sz="3200" b="1"/>
              <a:t>Pure pointer identification</a:t>
            </a:r>
            <a:endParaRPr lang="zh-CN" altLang="en-US" sz="3200" b="1"/>
          </a:p>
          <a:p>
            <a:pPr marL="285750" indent="-285750">
              <a:buFont typeface="Arial" panose="020B0604020202020204" pitchFamily="34" charset="0"/>
              <a:buChar char="•"/>
            </a:pPr>
            <a:endParaRPr lang="zh-CN" altLang="en-US" sz="3200" b="1"/>
          </a:p>
          <a:p>
            <a:pPr marL="285750" indent="-285750">
              <a:buFont typeface="Arial" panose="020B0604020202020204" pitchFamily="34" charset="0"/>
              <a:buChar char="•"/>
            </a:pPr>
            <a:r>
              <a:rPr lang="zh-CN" altLang="en-US" sz="3200" b="1"/>
              <a:t>Accurate retrieval of overflow values</a:t>
            </a:r>
            <a:endParaRPr lang="zh-CN" altLang="en-US" sz="32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6" name="文本框 5"/>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Flagless Pruning</a:t>
            </a:r>
            <a:endParaRPr lang="en-US" altLang="zh-CN" sz="2400" dirty="0"/>
          </a:p>
        </p:txBody>
      </p:sp>
      <p:pic>
        <p:nvPicPr>
          <p:cNvPr id="3" name="图片 2"/>
          <p:cNvPicPr>
            <a:picLocks noChangeAspect="1"/>
          </p:cNvPicPr>
          <p:nvPr>
            <p:custDataLst>
              <p:tags r:id="rId2"/>
            </p:custDataLst>
          </p:nvPr>
        </p:nvPicPr>
        <p:blipFill>
          <a:blip r:embed="rId3"/>
          <a:stretch>
            <a:fillRect/>
          </a:stretch>
        </p:blipFill>
        <p:spPr>
          <a:xfrm>
            <a:off x="1584325" y="1680845"/>
            <a:ext cx="5756275" cy="152590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84325" y="3206750"/>
            <a:ext cx="3195955" cy="2679700"/>
          </a:xfrm>
          <a:prstGeom prst="rect">
            <a:avLst/>
          </a:prstGeom>
        </p:spPr>
      </p:pic>
      <p:sp>
        <p:nvSpPr>
          <p:cNvPr id="7" name="文本框 6"/>
          <p:cNvSpPr txBox="1"/>
          <p:nvPr/>
        </p:nvSpPr>
        <p:spPr>
          <a:xfrm>
            <a:off x="5356225" y="3443605"/>
            <a:ext cx="5106035" cy="2206625"/>
          </a:xfrm>
          <a:prstGeom prst="rect">
            <a:avLst/>
          </a:prstGeom>
          <a:noFill/>
        </p:spPr>
        <p:txBody>
          <a:bodyPr wrap="square" rtlCol="0" anchor="t">
            <a:noAutofit/>
          </a:bodyPr>
          <a:p>
            <a:pPr marL="285750" indent="-285750">
              <a:buFont typeface="Arial" panose="020B0604020202020204" pitchFamily="34" charset="0"/>
              <a:buChar char="•"/>
            </a:pPr>
            <a:r>
              <a:rPr lang="zh-CN" altLang="en-US" sz="3200" b="1"/>
              <a:t>Eliminates flag bits</a:t>
            </a:r>
            <a:endParaRPr lang="zh-CN" altLang="en-US" sz="3200" b="1"/>
          </a:p>
          <a:p>
            <a:pPr marL="285750" indent="-285750">
              <a:buFont typeface="Arial" panose="020B0604020202020204" pitchFamily="34" charset="0"/>
              <a:buChar char="•"/>
            </a:pPr>
            <a:r>
              <a:rPr lang="zh-CN" altLang="en-US" sz="3200" b="1"/>
              <a:t>Saves significant memory</a:t>
            </a:r>
            <a:endParaRPr lang="zh-CN" altLang="en-US" sz="3200" b="1"/>
          </a:p>
          <a:p>
            <a:pPr marL="285750" indent="-285750">
              <a:buFont typeface="Arial" panose="020B0604020202020204" pitchFamily="34" charset="0"/>
              <a:buChar char="•"/>
            </a:pPr>
            <a:r>
              <a:rPr lang="zh-CN" altLang="en-US" sz="3200" b="1"/>
              <a:t>Supports deletion operations</a:t>
            </a:r>
            <a:endParaRPr lang="zh-CN" altLang="en-US" sz="32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6" name="文本框 5"/>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Flagless Pruning</a:t>
            </a:r>
            <a:endParaRPr lang="en-US" altLang="zh-CN" sz="2400" dirty="0"/>
          </a:p>
        </p:txBody>
      </p:sp>
      <p:pic>
        <p:nvPicPr>
          <p:cNvPr id="3" name="图片 2"/>
          <p:cNvPicPr>
            <a:picLocks noChangeAspect="1"/>
          </p:cNvPicPr>
          <p:nvPr>
            <p:custDataLst>
              <p:tags r:id="rId2"/>
            </p:custDataLst>
          </p:nvPr>
        </p:nvPicPr>
        <p:blipFill>
          <a:blip r:embed="rId3"/>
          <a:stretch>
            <a:fillRect/>
          </a:stretch>
        </p:blipFill>
        <p:spPr>
          <a:xfrm>
            <a:off x="1584325" y="1680845"/>
            <a:ext cx="5756275" cy="1525905"/>
          </a:xfrm>
          <a:prstGeom prst="rect">
            <a:avLst/>
          </a:prstGeom>
        </p:spPr>
      </p:pic>
      <p:pic>
        <p:nvPicPr>
          <p:cNvPr id="4" name="图片 3"/>
          <p:cNvPicPr>
            <a:picLocks noChangeAspect="1"/>
          </p:cNvPicPr>
          <p:nvPr>
            <p:custDataLst>
              <p:tags r:id="rId4"/>
            </p:custDataLst>
          </p:nvPr>
        </p:nvPicPr>
        <p:blipFill>
          <a:blip r:embed="rId5"/>
          <a:stretch>
            <a:fillRect/>
          </a:stretch>
        </p:blipFill>
        <p:spPr>
          <a:xfrm>
            <a:off x="1584325" y="3206750"/>
            <a:ext cx="3195955" cy="2679700"/>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1584325" y="1680845"/>
            <a:ext cx="5872480" cy="1525270"/>
          </a:xfrm>
          <a:prstGeom prst="rect">
            <a:avLst/>
          </a:prstGeom>
        </p:spPr>
      </p:pic>
      <p:sp>
        <p:nvSpPr>
          <p:cNvPr id="8" name="文本框 7"/>
          <p:cNvSpPr txBox="1"/>
          <p:nvPr>
            <p:custDataLst>
              <p:tags r:id="rId8"/>
            </p:custDataLst>
          </p:nvPr>
        </p:nvSpPr>
        <p:spPr>
          <a:xfrm>
            <a:off x="5356225" y="3443605"/>
            <a:ext cx="5106035" cy="2206625"/>
          </a:xfrm>
          <a:prstGeom prst="rect">
            <a:avLst/>
          </a:prstGeom>
          <a:noFill/>
        </p:spPr>
        <p:txBody>
          <a:bodyPr wrap="square" rtlCol="0" anchor="t">
            <a:noAutofit/>
          </a:bodyPr>
          <a:p>
            <a:pPr marL="285750" indent="-285750">
              <a:buFont typeface="Arial" panose="020B0604020202020204" pitchFamily="34" charset="0"/>
              <a:buChar char="•"/>
            </a:pPr>
            <a:r>
              <a:rPr lang="zh-CN" altLang="en-US" sz="3200" b="1"/>
              <a:t>Eliminates flag bits</a:t>
            </a:r>
            <a:endParaRPr lang="zh-CN" altLang="en-US" sz="3200" b="1"/>
          </a:p>
          <a:p>
            <a:pPr marL="285750" indent="-285750">
              <a:buFont typeface="Arial" panose="020B0604020202020204" pitchFamily="34" charset="0"/>
              <a:buChar char="•"/>
            </a:pPr>
            <a:r>
              <a:rPr lang="zh-CN" altLang="en-US" sz="3200" b="1"/>
              <a:t>Saves significant memory</a:t>
            </a:r>
            <a:endParaRPr lang="zh-CN" altLang="en-US" sz="3200" b="1"/>
          </a:p>
          <a:p>
            <a:pPr marL="285750" indent="-285750">
              <a:buFont typeface="Arial" panose="020B0604020202020204" pitchFamily="34" charset="0"/>
              <a:buChar char="•"/>
            </a:pPr>
            <a:r>
              <a:rPr lang="zh-CN" altLang="en-US" sz="3200" b="1"/>
              <a:t>Supports deletion operations</a:t>
            </a:r>
            <a:endParaRPr lang="zh-CN" altLang="en-US" sz="32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0" y="1468322"/>
            <a:ext cx="12192000" cy="3886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Text Placeholder 3"/>
          <p:cNvSpPr txBox="1"/>
          <p:nvPr/>
        </p:nvSpPr>
        <p:spPr>
          <a:xfrm>
            <a:off x="1541464" y="2547939"/>
            <a:ext cx="1641475" cy="1570037"/>
          </a:xfrm>
          <a:prstGeom prst="rect">
            <a:avLst/>
          </a:prstGeom>
        </p:spPr>
        <p:txBody>
          <a:bodyPr wrap="none" lIns="0" tIns="0" rIns="0" bIns="0" anchor="ct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defRPr/>
            </a:pPr>
            <a:r>
              <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03</a:t>
            </a:r>
            <a:endParaRPr lang="en-US" sz="115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58"/>
          <p:cNvSpPr txBox="1"/>
          <p:nvPr/>
        </p:nvSpPr>
        <p:spPr>
          <a:xfrm>
            <a:off x="3372467" y="3300413"/>
            <a:ext cx="4079942" cy="830997"/>
          </a:xfrm>
          <a:prstGeom prst="rect">
            <a:avLst/>
          </a:prstGeom>
          <a:noFill/>
        </p:spPr>
        <p:txBody>
          <a:bodyPr wrap="square">
            <a:spAutoFit/>
          </a:bodyPr>
          <a:lstStyle/>
          <a:p>
            <a:pPr>
              <a:defRPr/>
            </a:pPr>
            <a:r>
              <a:rPr kumimoji="1" lang="en-US" altLang="zh-CN" sz="4800" i="1" dirty="0">
                <a:latin typeface="微软雅黑" panose="020B0503020204020204" pitchFamily="34" charset="-122"/>
                <a:ea typeface="微软雅黑" panose="020B0503020204020204" pitchFamily="34" charset="-122"/>
                <a:cs typeface="Arial" panose="020B0604020202020204" pitchFamily="34" charset="0"/>
              </a:rPr>
              <a:t>Experiments</a:t>
            </a:r>
            <a:endParaRPr kumimoji="1" lang="zh-CN" altLang="en-US" sz="4800" i="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文本框 59"/>
          <p:cNvSpPr txBox="1"/>
          <p:nvPr/>
        </p:nvSpPr>
        <p:spPr>
          <a:xfrm>
            <a:off x="3363005" y="2773364"/>
            <a:ext cx="2330318" cy="584775"/>
          </a:xfrm>
          <a:prstGeom prst="rect">
            <a:avLst/>
          </a:prstGeom>
          <a:noFill/>
        </p:spPr>
        <p:txBody>
          <a:bodyPr wrap="none">
            <a:spAutoFit/>
          </a:bodyPr>
          <a:lstStyle>
            <a:defPPr>
              <a:defRPr lang="zh-CN"/>
            </a:defPPr>
            <a:lvl1pPr>
              <a:defRPr sz="6000" b="1" i="1">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a:defRPr/>
            </a:pPr>
            <a:r>
              <a:rPr lang="en-US" altLang="zh-CN"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rPr>
              <a:t>Part Three</a:t>
            </a:r>
            <a:endParaRPr lang="zh-CN" altLang="en-US" sz="3200" dirty="0">
              <a:solidFill>
                <a:schemeClr val="bg2">
                  <a:lumMod val="2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等腰三角形 20"/>
          <p:cNvSpPr/>
          <p:nvPr/>
        </p:nvSpPr>
        <p:spPr>
          <a:xfrm rot="9233090">
            <a:off x="8731250" y="2454275"/>
            <a:ext cx="266700" cy="230188"/>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2" name="等腰三角形 21"/>
          <p:cNvSpPr/>
          <p:nvPr/>
        </p:nvSpPr>
        <p:spPr>
          <a:xfrm rot="15569576">
            <a:off x="8378826" y="3128963"/>
            <a:ext cx="396875" cy="342900"/>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3" name="等腰三角形 22"/>
          <p:cNvSpPr/>
          <p:nvPr/>
        </p:nvSpPr>
        <p:spPr>
          <a:xfrm rot="21371394">
            <a:off x="8247063" y="1804989"/>
            <a:ext cx="266700" cy="230187"/>
          </a:xfrm>
          <a:prstGeom prst="triangle">
            <a:avLst/>
          </a:prstGeom>
          <a:solidFill>
            <a:schemeClr val="accent1">
              <a:lumMod val="60000"/>
              <a:lumOff val="4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4" name="等腰三角形 23"/>
          <p:cNvSpPr/>
          <p:nvPr/>
        </p:nvSpPr>
        <p:spPr>
          <a:xfrm rot="12912161">
            <a:off x="9288463" y="3487739"/>
            <a:ext cx="944562" cy="815975"/>
          </a:xfrm>
          <a:prstGeom prst="triangl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5" name="等腰三角形 24"/>
          <p:cNvSpPr/>
          <p:nvPr/>
        </p:nvSpPr>
        <p:spPr>
          <a:xfrm rot="12912161">
            <a:off x="9156700" y="3427413"/>
            <a:ext cx="1176338" cy="1014412"/>
          </a:xfrm>
          <a:prstGeom prst="triangle">
            <a:avLst/>
          </a:prstGeom>
          <a:noFill/>
          <a:ln w="12700" cap="flat" cmpd="sng" algn="ctr">
            <a:solidFill>
              <a:schemeClr val="accent1"/>
            </a:solid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26" name="椭圆 25"/>
          <p:cNvSpPr/>
          <p:nvPr/>
        </p:nvSpPr>
        <p:spPr>
          <a:xfrm rot="9110320">
            <a:off x="10477500" y="37925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7" name="椭圆 26"/>
          <p:cNvSpPr/>
          <p:nvPr/>
        </p:nvSpPr>
        <p:spPr>
          <a:xfrm rot="9110320">
            <a:off x="9388475" y="4295775"/>
            <a:ext cx="115888" cy="115888"/>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8" name="椭圆 27"/>
          <p:cNvSpPr/>
          <p:nvPr/>
        </p:nvSpPr>
        <p:spPr>
          <a:xfrm rot="9110320">
            <a:off x="9505950" y="3132139"/>
            <a:ext cx="114300" cy="115887"/>
          </a:xfrm>
          <a:prstGeom prst="ellipse">
            <a:avLst/>
          </a:prstGeom>
          <a:solidFill>
            <a:schemeClr val="accent1"/>
          </a:solidFill>
          <a:ln w="12700" cap="flat" cmpd="sng" algn="ctr">
            <a:noFill/>
            <a:prstDash val="solid"/>
            <a:miter lim="800000"/>
          </a:ln>
          <a:effectLst/>
        </p:spPr>
        <p:txBody>
          <a:bodyPr anchor="ctr"/>
          <a:lstStyle/>
          <a:p>
            <a:pPr algn="ctr">
              <a:defRPr/>
            </a:pPr>
            <a:endParaRPr lang="zh-CN" altLang="en-US" kern="0">
              <a:solidFill>
                <a:srgbClr val="FFFFFF"/>
              </a:solidFill>
              <a:ea typeface="幼圆" panose="02010509060101010101" charset="-122"/>
            </a:endParaRPr>
          </a:p>
        </p:txBody>
      </p:sp>
      <p:sp>
        <p:nvSpPr>
          <p:cNvPr id="29" name="等腰三角形 28"/>
          <p:cNvSpPr/>
          <p:nvPr/>
        </p:nvSpPr>
        <p:spPr>
          <a:xfrm rot="18210217">
            <a:off x="7838282" y="2162970"/>
            <a:ext cx="127000" cy="109537"/>
          </a:xfrm>
          <a:prstGeom prst="triangle">
            <a:avLst/>
          </a:prstGeom>
          <a:solidFill>
            <a:schemeClr val="accent1">
              <a:lumMod val="20000"/>
              <a:lumOff val="8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sp>
        <p:nvSpPr>
          <p:cNvPr id="30" name="等腰三角形 29"/>
          <p:cNvSpPr/>
          <p:nvPr/>
        </p:nvSpPr>
        <p:spPr>
          <a:xfrm rot="8748521">
            <a:off x="8196264" y="2314575"/>
            <a:ext cx="128587" cy="109538"/>
          </a:xfrm>
          <a:prstGeom prst="triangle">
            <a:avLst/>
          </a:prstGeom>
          <a:solidFill>
            <a:schemeClr val="accent1">
              <a:lumMod val="40000"/>
              <a:lumOff val="60000"/>
            </a:schemeClr>
          </a:solidFill>
          <a:ln w="12700" cap="flat" cmpd="sng" algn="ctr">
            <a:noFill/>
            <a:prstDash val="solid"/>
            <a:miter lim="800000"/>
          </a:ln>
          <a:effectLst/>
        </p:spPr>
        <p:txBody>
          <a:bodyPr anchor="ctr"/>
          <a:lstStyle/>
          <a:p>
            <a:pPr algn="ctr">
              <a:defRPr/>
            </a:pPr>
            <a:endParaRPr lang="zh-CN" altLang="en-US" kern="0">
              <a:solidFill>
                <a:srgbClr val="FFC20F"/>
              </a:solidFill>
              <a:ea typeface="幼圆" panose="02010509060101010101" charset="-122"/>
            </a:endParaRPr>
          </a:p>
        </p:txBody>
      </p:sp>
      <p:cxnSp>
        <p:nvCxnSpPr>
          <p:cNvPr id="31" name="Straight Connector 13"/>
          <p:cNvCxnSpPr>
            <a:cxnSpLocks noChangeShapeType="1"/>
          </p:cNvCxnSpPr>
          <p:nvPr/>
        </p:nvCxnSpPr>
        <p:spPr bwMode="auto">
          <a:xfrm flipH="1">
            <a:off x="1524000" y="4110038"/>
            <a:ext cx="6732588" cy="0"/>
          </a:xfrm>
          <a:prstGeom prst="line">
            <a:avLst/>
          </a:prstGeom>
          <a:noFill/>
          <a:ln w="19050" cap="sq" algn="ctr">
            <a:solidFill>
              <a:schemeClr val="accent1"/>
            </a:solidFill>
            <a:miter lim="800000"/>
            <a:headEnd type="oval" w="med" len="med"/>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med" p14:dur="700" advTm="981">
        <p:fade/>
      </p:transition>
    </mc:Choice>
    <mc:Fallback>
      <p:transition spd="med" advTm="98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6139083" cy="46166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Parameter Settings</a:t>
            </a:r>
            <a:endParaRPr lang="zh-CN" altLang="en-US"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 name="图片 1"/>
          <p:cNvPicPr>
            <a:picLocks noChangeAspect="1"/>
          </p:cNvPicPr>
          <p:nvPr>
            <p:custDataLst>
              <p:tags r:id="rId1"/>
            </p:custDataLst>
          </p:nvPr>
        </p:nvPicPr>
        <p:blipFill>
          <a:blip r:embed="rId2"/>
          <a:stretch>
            <a:fillRect/>
          </a:stretch>
        </p:blipFill>
        <p:spPr>
          <a:xfrm>
            <a:off x="1226820" y="1299210"/>
            <a:ext cx="4836795" cy="2144395"/>
          </a:xfrm>
          <a:prstGeom prst="rect">
            <a:avLst/>
          </a:prstGeom>
        </p:spPr>
      </p:pic>
      <p:pic>
        <p:nvPicPr>
          <p:cNvPr id="4" name="图片 3"/>
          <p:cNvPicPr>
            <a:picLocks noChangeAspect="1"/>
          </p:cNvPicPr>
          <p:nvPr>
            <p:custDataLst>
              <p:tags r:id="rId3"/>
            </p:custDataLst>
          </p:nvPr>
        </p:nvPicPr>
        <p:blipFill>
          <a:blip r:embed="rId4"/>
          <a:stretch>
            <a:fillRect/>
          </a:stretch>
        </p:blipFill>
        <p:spPr>
          <a:xfrm>
            <a:off x="6063615" y="911225"/>
            <a:ext cx="4736465" cy="265684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1226820" y="3568065"/>
            <a:ext cx="4923155" cy="2362200"/>
          </a:xfrm>
          <a:prstGeom prst="rect">
            <a:avLst/>
          </a:prstGeom>
        </p:spPr>
      </p:pic>
      <p:pic>
        <p:nvPicPr>
          <p:cNvPr id="6" name="图片 5"/>
          <p:cNvPicPr>
            <a:picLocks noChangeAspect="1"/>
          </p:cNvPicPr>
          <p:nvPr>
            <p:custDataLst>
              <p:tags r:id="rId7"/>
            </p:custDataLst>
          </p:nvPr>
        </p:nvPicPr>
        <p:blipFill>
          <a:blip r:embed="rId8"/>
          <a:stretch>
            <a:fillRect/>
          </a:stretch>
        </p:blipFill>
        <p:spPr>
          <a:xfrm>
            <a:off x="6232525" y="3568065"/>
            <a:ext cx="4834890" cy="2273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6148">
        <p:fade/>
      </p:transition>
    </mc:Choice>
    <mc:Fallback>
      <p:transition spd="med" advTm="6148">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487" y="308511"/>
            <a:ext cx="6392002" cy="46037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a:t>
            </a:r>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Accuracy</a:t>
            </a:r>
            <a:endPar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 name="图片 1"/>
          <p:cNvPicPr>
            <a:picLocks noChangeAspect="1"/>
          </p:cNvPicPr>
          <p:nvPr>
            <p:custDataLst>
              <p:tags r:id="rId1"/>
            </p:custDataLst>
          </p:nvPr>
        </p:nvPicPr>
        <p:blipFill>
          <a:blip r:embed="rId2"/>
          <a:stretch>
            <a:fillRect/>
          </a:stretch>
        </p:blipFill>
        <p:spPr>
          <a:xfrm>
            <a:off x="960120" y="1214755"/>
            <a:ext cx="10492105" cy="239903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960120" y="3613785"/>
            <a:ext cx="10518140" cy="23844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6148">
        <p:fade/>
      </p:transition>
    </mc:Choice>
    <mc:Fallback>
      <p:transition spd="med" advTm="6148">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41755" y="308610"/>
            <a:ext cx="9916160" cy="460375"/>
          </a:xfrm>
          <a:prstGeom prst="rect">
            <a:avLst/>
          </a:prstGeom>
          <a:noFill/>
        </p:spPr>
        <p:txBody>
          <a:bodyPr wrap="square" rtlCol="0">
            <a:spAutoFit/>
          </a:bodyPr>
          <a:lstStyle/>
          <a:p>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Experiments on Frequent </a:t>
            </a:r>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Flows </a:t>
            </a:r>
            <a:r>
              <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rPr>
              <a:t>and Join Size Estimation</a:t>
            </a:r>
            <a:endParaRPr lang="en-US" altLang="zh-CN" sz="2400" dirty="0">
              <a:solidFill>
                <a:schemeClr val="bg2">
                  <a:lumMod val="25000"/>
                </a:schemeClr>
              </a:solidFill>
              <a:latin typeface="方正兰亭粗黑_GBK" panose="02000000000000000000" pitchFamily="2" charset="-122"/>
              <a:ea typeface="方正兰亭粗黑_GBK" panose="02000000000000000000" pitchFamily="2" charset="-122"/>
            </a:endParaRPr>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pic>
        <p:nvPicPr>
          <p:cNvPr id="2" name="图片 1"/>
          <p:cNvPicPr>
            <a:picLocks noChangeAspect="1"/>
          </p:cNvPicPr>
          <p:nvPr>
            <p:custDataLst>
              <p:tags r:id="rId1"/>
            </p:custDataLst>
          </p:nvPr>
        </p:nvPicPr>
        <p:blipFill>
          <a:blip r:embed="rId2"/>
          <a:stretch>
            <a:fillRect/>
          </a:stretch>
        </p:blipFill>
        <p:spPr>
          <a:xfrm>
            <a:off x="1149350" y="1263650"/>
            <a:ext cx="5172710" cy="478155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6322060" y="2505710"/>
            <a:ext cx="5344795" cy="22967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6148">
        <p:fade/>
      </p:transition>
    </mc:Choice>
    <mc:Fallback>
      <p:transition spd="med" advTm="6148">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16476" y="1468322"/>
            <a:ext cx="12192000" cy="38862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8"/>
          <p:cNvSpPr txBox="1">
            <a:spLocks noChangeArrowheads="1"/>
          </p:cNvSpPr>
          <p:nvPr/>
        </p:nvSpPr>
        <p:spPr bwMode="auto">
          <a:xfrm>
            <a:off x="943342" y="2319162"/>
            <a:ext cx="104104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7200" b="1" dirty="0">
                <a:solidFill>
                  <a:schemeClr val="accent1">
                    <a:lumMod val="75000"/>
                  </a:schemeClr>
                </a:solidFill>
                <a:latin typeface="微软雅黑" panose="020B0503020204020204" pitchFamily="34" charset="-122"/>
                <a:ea typeface="微软雅黑" panose="020B0503020204020204" pitchFamily="34" charset="-122"/>
              </a:rPr>
              <a:t>Thank you</a:t>
            </a:r>
            <a:endParaRPr lang="zh-CN" altLang="en-US" sz="7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矩形 9"/>
          <p:cNvSpPr>
            <a:spLocks noChangeArrowheads="1"/>
          </p:cNvSpPr>
          <p:nvPr/>
        </p:nvSpPr>
        <p:spPr bwMode="auto">
          <a:xfrm>
            <a:off x="3002915" y="3921125"/>
            <a:ext cx="746252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indent="0" algn="just">
              <a:lnSpc>
                <a:spcPct val="150000"/>
              </a:lnSpc>
              <a:buNone/>
            </a:pPr>
            <a:r>
              <a:rPr kumimoji="1" lang="en-GB" altLang="zh-CN" sz="2400" dirty="0">
                <a:latin typeface="Arial" panose="020B0604020202020204" pitchFamily="34" charset="0"/>
                <a:cs typeface="Arial" panose="020B0604020202020204" pitchFamily="34" charset="0"/>
              </a:rPr>
              <a:t>Our code is open-source!</a:t>
            </a:r>
            <a:endParaRPr kumimoji="1" lang="en-GB" altLang="zh-CN" sz="2400" dirty="0">
              <a:latin typeface="Arial" panose="020B0604020202020204" pitchFamily="34" charset="0"/>
              <a:cs typeface="Arial" panose="020B0604020202020204" pitchFamily="34" charset="0"/>
            </a:endParaRPr>
          </a:p>
          <a:p>
            <a:pPr marL="0" indent="0" algn="just">
              <a:lnSpc>
                <a:spcPct val="150000"/>
              </a:lnSpc>
              <a:buNone/>
            </a:pPr>
            <a:r>
              <a:rPr kumimoji="1" lang="en-US" altLang="zh-MO" sz="2400" dirty="0">
                <a:latin typeface="Arial" panose="020B0604020202020204" pitchFamily="34" charset="0"/>
                <a:cs typeface="Arial" panose="020B0604020202020204" pitchFamily="34" charset="0"/>
              </a:rPr>
              <a:t>https://github.com/CodingSketch/Coding-Sketch</a:t>
            </a:r>
            <a:endParaRPr kumimoji="1" lang="en-US" altLang="zh-MO" sz="2400" dirty="0">
              <a:latin typeface="Arial" panose="020B0604020202020204" pitchFamily="34" charset="0"/>
              <a:cs typeface="Arial" panose="020B0604020202020204" pitchFamily="34" charset="0"/>
            </a:endParaRPr>
          </a:p>
        </p:txBody>
      </p:sp>
      <p:sp>
        <p:nvSpPr>
          <p:cNvPr id="3" name="灯片编号占位符 2"/>
          <p:cNvSpPr>
            <a:spLocks noGrp="1"/>
          </p:cNvSpPr>
          <p:nvPr>
            <p:ph type="sldNum" sz="quarter" idx="10"/>
          </p:nvPr>
        </p:nvSpPr>
        <p:spPr/>
        <p:txBody>
          <a:bodyPr/>
          <a:lstStyle/>
          <a:p>
            <a:fld id="{023126B9-07AC-4BAF-B3D7-FAC1D3999DA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56256" y="308511"/>
            <a:ext cx="6569324" cy="460375"/>
          </a:xfrm>
          <a:prstGeom prst="rect">
            <a:avLst/>
          </a:prstGeom>
          <a:noFill/>
        </p:spPr>
        <p:txBody>
          <a:bodyPr wrap="square" rtlCol="0">
            <a:spAutoFit/>
          </a:bodyPr>
          <a:lstStyle/>
          <a:p>
            <a:r>
              <a:rPr lang="en-US" altLang="zh-CN" sz="2400" dirty="0"/>
              <a:t>Background: Frequency Estimation</a:t>
            </a:r>
            <a:endParaRPr lang="en-US" altLang="zh-CN" sz="2400" dirty="0"/>
          </a:p>
        </p:txBody>
      </p:sp>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10" name="矩形 9"/>
          <p:cNvSpPr/>
          <p:nvPr>
            <p:custDataLst>
              <p:tags r:id="rId1"/>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2"/>
            </p:custDataLst>
          </p:nvPr>
        </p:nvCxnSpPr>
        <p:spPr>
          <a:xfrm>
            <a:off x="1816181" y="3861469"/>
            <a:ext cx="7081025"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3"/>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4"/>
            </p:custDataLst>
          </p:nvPr>
        </p:nvSpPr>
        <p:spPr>
          <a:xfrm>
            <a:off x="2536270"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cxnSp>
        <p:nvCxnSpPr>
          <p:cNvPr id="2" name="直接箭头连接符 1"/>
          <p:cNvCxnSpPr/>
          <p:nvPr>
            <p:custDataLst>
              <p:tags r:id="rId5"/>
            </p:custDataLst>
          </p:nvPr>
        </p:nvCxnSpPr>
        <p:spPr>
          <a:xfrm flipH="1">
            <a:off x="2536270"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文本占位符 6"/>
          <p:cNvSpPr txBox="1"/>
          <p:nvPr>
            <p:custDataLst>
              <p:tags r:id="rId6"/>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7"/>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8"/>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9"/>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0"/>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593512" y="3182226"/>
            <a:ext cx="9284201" cy="373210"/>
            <a:chOff x="1593512" y="3182226"/>
            <a:chExt cx="9284201" cy="373210"/>
          </a:xfrm>
        </p:grpSpPr>
        <p:sp>
          <p:nvSpPr>
            <p:cNvPr id="12" name="矩形: 圆角 11"/>
            <p:cNvSpPr/>
            <p:nvPr>
              <p:custDataLst>
                <p:tags r:id="rId11"/>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2"/>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3"/>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4"/>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5"/>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6"/>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7"/>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8"/>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9"/>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5" name="矩形: 圆角 20"/>
            <p:cNvSpPr/>
            <p:nvPr>
              <p:custDataLst>
                <p:tags r:id="rId20"/>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6" name="矩形: 圆角 21"/>
            <p:cNvSpPr/>
            <p:nvPr>
              <p:custDataLst>
                <p:tags r:id="rId21"/>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7" name="矩形: 圆角 22"/>
            <p:cNvSpPr/>
            <p:nvPr>
              <p:custDataLst>
                <p:tags r:id="rId22"/>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8" name="矩形: 圆角 23"/>
            <p:cNvSpPr/>
            <p:nvPr>
              <p:custDataLst>
                <p:tags r:id="rId23"/>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9" name="矩形: 圆角 24"/>
            <p:cNvSpPr/>
            <p:nvPr>
              <p:custDataLst>
                <p:tags r:id="rId24"/>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5"/>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6"/>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7"/>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8"/>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9"/>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7" name="矩形: 圆角 46"/>
          <p:cNvSpPr/>
          <p:nvPr>
            <p:custDataLst>
              <p:tags r:id="rId30"/>
            </p:custDataLst>
          </p:nvPr>
        </p:nvSpPr>
        <p:spPr>
          <a:xfrm>
            <a:off x="8899923" y="4849582"/>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sp>
        <p:nvSpPr>
          <p:cNvPr id="50" name="矩形: 圆角 49"/>
          <p:cNvSpPr/>
          <p:nvPr>
            <p:custDataLst>
              <p:tags r:id="rId31"/>
            </p:custDataLst>
          </p:nvPr>
        </p:nvSpPr>
        <p:spPr>
          <a:xfrm>
            <a:off x="9917655" y="4849582"/>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latin typeface="Heelvetica"/>
                <a:cs typeface="Helvetica" panose="020B0604020202020204" pitchFamily="34" charset="0"/>
              </a:rPr>
              <a:t>2</a:t>
            </a:r>
            <a:endParaRPr lang="zh-CN" altLang="en-US" dirty="0">
              <a:latin typeface="Heelvetica"/>
              <a:cs typeface="Helvetica" panose="020B0604020202020204" pitchFamily="34" charset="0"/>
            </a:endParaRPr>
          </a:p>
        </p:txBody>
      </p:sp>
      <p:sp>
        <p:nvSpPr>
          <p:cNvPr id="51" name="矩形: 圆角 50"/>
          <p:cNvSpPr/>
          <p:nvPr>
            <p:custDataLst>
              <p:tags r:id="rId32"/>
            </p:custDataLst>
          </p:nvPr>
        </p:nvSpPr>
        <p:spPr>
          <a:xfrm>
            <a:off x="10935387" y="4872029"/>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pic>
        <p:nvPicPr>
          <p:cNvPr id="49" name="图形 48" descr="光标"/>
          <p:cNvPicPr>
            <a:picLocks noChangeAspect="1"/>
          </p:cNvPicPr>
          <p:nvPr>
            <p:custDataLst>
              <p:tags r:id="rId33"/>
            </p:custDataLst>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104260" y="5028289"/>
            <a:ext cx="564775" cy="564775"/>
          </a:xfrm>
          <a:prstGeom prst="rect">
            <a:avLst/>
          </a:prstGeom>
        </p:spPr>
      </p:pic>
      <p:sp>
        <p:nvSpPr>
          <p:cNvPr id="45" name="文本占位符 6"/>
          <p:cNvSpPr txBox="1"/>
          <p:nvPr>
            <p:custDataLst>
              <p:tags r:id="rId36"/>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Tree>
    <p:custDataLst>
      <p:tags r:id="rId37"/>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10" name="矩形 9"/>
          <p:cNvSpPr/>
          <p:nvPr>
            <p:custDataLst>
              <p:tags r:id="rId1"/>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2"/>
            </p:custDataLst>
          </p:nvPr>
        </p:nvCxnSpPr>
        <p:spPr>
          <a:xfrm>
            <a:off x="1816181" y="3861469"/>
            <a:ext cx="7081025"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3"/>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4"/>
            </p:custDataLst>
          </p:nvPr>
        </p:nvSpPr>
        <p:spPr>
          <a:xfrm>
            <a:off x="2536270"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cxnSp>
        <p:nvCxnSpPr>
          <p:cNvPr id="34" name="直接箭头连接符 33"/>
          <p:cNvCxnSpPr/>
          <p:nvPr>
            <p:custDataLst>
              <p:tags r:id="rId5"/>
            </p:custDataLst>
          </p:nvPr>
        </p:nvCxnSpPr>
        <p:spPr>
          <a:xfrm flipH="1">
            <a:off x="2536270"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占位符 6"/>
          <p:cNvSpPr txBox="1"/>
          <p:nvPr>
            <p:custDataLst>
              <p:tags r:id="rId6"/>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7"/>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8"/>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9"/>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0"/>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1593512" y="3182226"/>
            <a:ext cx="9284201" cy="373210"/>
            <a:chOff x="1593512" y="3182226"/>
            <a:chExt cx="9284201" cy="373210"/>
          </a:xfrm>
        </p:grpSpPr>
        <p:sp>
          <p:nvSpPr>
            <p:cNvPr id="12" name="矩形: 圆角 11"/>
            <p:cNvSpPr/>
            <p:nvPr>
              <p:custDataLst>
                <p:tags r:id="rId11"/>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2"/>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3"/>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4"/>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5"/>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6"/>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7"/>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8"/>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9"/>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20"/>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21"/>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22"/>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23"/>
              </p:custDataLst>
            </p:nvPr>
          </p:nvSpPr>
          <p:spPr>
            <a:xfrm>
              <a:off x="7520075" y="3182226"/>
              <a:ext cx="373210" cy="373210"/>
            </a:xfrm>
            <a:prstGeom prst="roundRect">
              <a:avLst/>
            </a:prstGeom>
            <a:solidFill>
              <a:srgbClr val="FFC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24"/>
              </p:custDataLst>
            </p:nvPr>
          </p:nvSpPr>
          <p:spPr>
            <a:xfrm>
              <a:off x="8004004" y="3182226"/>
              <a:ext cx="373210" cy="373210"/>
            </a:xfrm>
            <a:prstGeom prst="roundRect">
              <a:avLst/>
            </a:prstGeom>
            <a:solidFill>
              <a:schemeClr val="bg1">
                <a:lumMod val="65000"/>
              </a:schemeClr>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5"/>
              </p:custDataLst>
            </p:nvPr>
          </p:nvSpPr>
          <p:spPr>
            <a:xfrm>
              <a:off x="8487932" y="3182226"/>
              <a:ext cx="373210" cy="373210"/>
            </a:xfrm>
            <a:prstGeom prst="roundRect">
              <a:avLst/>
            </a:prstGeom>
            <a:solidFill>
              <a:srgbClr val="FFC000"/>
            </a:solidFill>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6"/>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7"/>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8"/>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9"/>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7" name="矩形: 圆角 46"/>
          <p:cNvSpPr/>
          <p:nvPr>
            <p:custDataLst>
              <p:tags r:id="rId30"/>
            </p:custDataLst>
          </p:nvPr>
        </p:nvSpPr>
        <p:spPr>
          <a:xfrm>
            <a:off x="8899923" y="4849582"/>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sp>
        <p:nvSpPr>
          <p:cNvPr id="50" name="矩形: 圆角 49"/>
          <p:cNvSpPr/>
          <p:nvPr>
            <p:custDataLst>
              <p:tags r:id="rId31"/>
            </p:custDataLst>
          </p:nvPr>
        </p:nvSpPr>
        <p:spPr>
          <a:xfrm>
            <a:off x="9917655" y="4849582"/>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latin typeface="Heelvetica"/>
                <a:cs typeface="Helvetica" panose="020B0604020202020204" pitchFamily="34" charset="0"/>
              </a:rPr>
              <a:t>2</a:t>
            </a:r>
            <a:endParaRPr lang="zh-CN" altLang="en-US" dirty="0">
              <a:latin typeface="Heelvetica"/>
              <a:cs typeface="Helvetica" panose="020B0604020202020204" pitchFamily="34" charset="0"/>
            </a:endParaRPr>
          </a:p>
        </p:txBody>
      </p:sp>
      <p:sp>
        <p:nvSpPr>
          <p:cNvPr id="51" name="矩形: 圆角 50"/>
          <p:cNvSpPr/>
          <p:nvPr>
            <p:custDataLst>
              <p:tags r:id="rId32"/>
            </p:custDataLst>
          </p:nvPr>
        </p:nvSpPr>
        <p:spPr>
          <a:xfrm>
            <a:off x="10935387" y="4872029"/>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pic>
        <p:nvPicPr>
          <p:cNvPr id="49" name="图形 48" descr="光标"/>
          <p:cNvPicPr>
            <a:picLocks noChangeAspect="1"/>
          </p:cNvPicPr>
          <p:nvPr>
            <p:custDataLst>
              <p:tags r:id="rId33"/>
            </p:custDataLst>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104260" y="5028289"/>
            <a:ext cx="564775" cy="564775"/>
          </a:xfrm>
          <a:prstGeom prst="rect">
            <a:avLst/>
          </a:prstGeom>
        </p:spPr>
      </p:pic>
      <p:sp>
        <p:nvSpPr>
          <p:cNvPr id="45" name="文本占位符 6"/>
          <p:cNvSpPr txBox="1"/>
          <p:nvPr>
            <p:custDataLst>
              <p:tags r:id="rId36"/>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 name="文本框 2"/>
          <p:cNvSpPr txBox="1"/>
          <p:nvPr>
            <p:custDataLst>
              <p:tags r:id="rId37"/>
            </p:custDataLst>
          </p:nvPr>
        </p:nvSpPr>
        <p:spPr>
          <a:xfrm>
            <a:off x="1256256" y="308511"/>
            <a:ext cx="6569324" cy="460375"/>
          </a:xfrm>
          <a:prstGeom prst="rect">
            <a:avLst/>
          </a:prstGeom>
          <a:noFill/>
        </p:spPr>
        <p:txBody>
          <a:bodyPr wrap="square" rtlCol="0">
            <a:spAutoFit/>
          </a:bodyPr>
          <a:p>
            <a:r>
              <a:rPr lang="en-US" altLang="zh-CN" sz="2400" dirty="0"/>
              <a:t>Background: Frequency Estimation</a:t>
            </a:r>
            <a:endParaRPr lang="en-US" altLang="zh-CN"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10" name="矩形 9"/>
          <p:cNvSpPr/>
          <p:nvPr>
            <p:custDataLst>
              <p:tags r:id="rId1"/>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2"/>
            </p:custDataLst>
          </p:nvPr>
        </p:nvCxnSpPr>
        <p:spPr>
          <a:xfrm>
            <a:off x="2069599" y="3861469"/>
            <a:ext cx="6827607"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3"/>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4"/>
            </p:custDataLst>
          </p:nvPr>
        </p:nvSpPr>
        <p:spPr>
          <a:xfrm>
            <a:off x="2536270"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cxnSp>
        <p:nvCxnSpPr>
          <p:cNvPr id="34" name="直接箭头连接符 33"/>
          <p:cNvCxnSpPr/>
          <p:nvPr>
            <p:custDataLst>
              <p:tags r:id="rId5"/>
            </p:custDataLst>
          </p:nvPr>
        </p:nvCxnSpPr>
        <p:spPr>
          <a:xfrm flipH="1">
            <a:off x="2536270"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占位符 6"/>
          <p:cNvSpPr txBox="1"/>
          <p:nvPr>
            <p:custDataLst>
              <p:tags r:id="rId6"/>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7"/>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8"/>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9"/>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0"/>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069599" y="3182226"/>
            <a:ext cx="9284201" cy="373210"/>
            <a:chOff x="1593512" y="3182226"/>
            <a:chExt cx="9284201" cy="373210"/>
          </a:xfrm>
        </p:grpSpPr>
        <p:sp>
          <p:nvSpPr>
            <p:cNvPr id="12" name="矩形: 圆角 11"/>
            <p:cNvSpPr/>
            <p:nvPr>
              <p:custDataLst>
                <p:tags r:id="rId11"/>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2"/>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3"/>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4"/>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5"/>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6"/>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7"/>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8"/>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9"/>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20"/>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21"/>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22"/>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23"/>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24"/>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5"/>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6"/>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7"/>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8"/>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9"/>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7" name="矩形: 圆角 46"/>
          <p:cNvSpPr/>
          <p:nvPr>
            <p:custDataLst>
              <p:tags r:id="rId30"/>
            </p:custDataLst>
          </p:nvPr>
        </p:nvSpPr>
        <p:spPr>
          <a:xfrm>
            <a:off x="8899923" y="4849582"/>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sp>
        <p:nvSpPr>
          <p:cNvPr id="50" name="矩形: 圆角 49"/>
          <p:cNvSpPr/>
          <p:nvPr>
            <p:custDataLst>
              <p:tags r:id="rId31"/>
            </p:custDataLst>
          </p:nvPr>
        </p:nvSpPr>
        <p:spPr>
          <a:xfrm>
            <a:off x="9917655" y="4849582"/>
            <a:ext cx="373210" cy="373210"/>
          </a:xfrm>
          <a:prstGeom prst="roundRect">
            <a:avLst/>
          </a:prstGeom>
          <a:effectLst>
            <a:glow rad="63500">
              <a:schemeClr val="accent4">
                <a:satMod val="175000"/>
                <a:alpha val="40000"/>
              </a:schemeClr>
            </a:glo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solidFill>
                  <a:srgbClr val="C00000"/>
                </a:solidFill>
                <a:latin typeface="Heelvetica"/>
                <a:cs typeface="Helvetica" panose="020B0604020202020204" pitchFamily="34" charset="0"/>
              </a:rPr>
              <a:t>3</a:t>
            </a:r>
            <a:endParaRPr lang="zh-CN" altLang="en-US" dirty="0">
              <a:solidFill>
                <a:srgbClr val="C00000"/>
              </a:solidFill>
              <a:latin typeface="Heelvetica"/>
              <a:cs typeface="Helvetica" panose="020B0604020202020204" pitchFamily="34" charset="0"/>
            </a:endParaRPr>
          </a:p>
        </p:txBody>
      </p:sp>
      <p:sp>
        <p:nvSpPr>
          <p:cNvPr id="51" name="矩形: 圆角 50"/>
          <p:cNvSpPr/>
          <p:nvPr>
            <p:custDataLst>
              <p:tags r:id="rId32"/>
            </p:custDataLst>
          </p:nvPr>
        </p:nvSpPr>
        <p:spPr>
          <a:xfrm>
            <a:off x="10935387" y="4872029"/>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pic>
        <p:nvPicPr>
          <p:cNvPr id="45" name="图形 44" descr="光标"/>
          <p:cNvPicPr>
            <a:picLocks noChangeAspect="1"/>
          </p:cNvPicPr>
          <p:nvPr>
            <p:custDataLst>
              <p:tags r:id="rId33"/>
            </p:custDataLst>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104260" y="5028289"/>
            <a:ext cx="564775" cy="564775"/>
          </a:xfrm>
          <a:prstGeom prst="rect">
            <a:avLst/>
          </a:prstGeom>
        </p:spPr>
      </p:pic>
      <p:sp>
        <p:nvSpPr>
          <p:cNvPr id="46" name="文本占位符 6"/>
          <p:cNvSpPr txBox="1"/>
          <p:nvPr>
            <p:custDataLst>
              <p:tags r:id="rId36"/>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 name="文本框 2"/>
          <p:cNvSpPr txBox="1"/>
          <p:nvPr>
            <p:custDataLst>
              <p:tags r:id="rId37"/>
            </p:custDataLst>
          </p:nvPr>
        </p:nvSpPr>
        <p:spPr>
          <a:xfrm>
            <a:off x="1256256" y="308511"/>
            <a:ext cx="6569324" cy="460375"/>
          </a:xfrm>
          <a:prstGeom prst="rect">
            <a:avLst/>
          </a:prstGeom>
          <a:noFill/>
        </p:spPr>
        <p:txBody>
          <a:bodyPr wrap="square" rtlCol="0">
            <a:spAutoFit/>
          </a:bodyPr>
          <a:p>
            <a:r>
              <a:rPr lang="en-US" altLang="zh-CN" sz="2400" dirty="0"/>
              <a:t>Background: Frequency Estimation</a:t>
            </a:r>
            <a:endParaRPr lang="en-US" altLang="zh-CN"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3" name="文本框 2"/>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Background: Frequency Estimation</a:t>
            </a:r>
            <a:endParaRPr lang="en-US" altLang="zh-CN" sz="2400" dirty="0"/>
          </a:p>
        </p:txBody>
      </p:sp>
      <p:sp>
        <p:nvSpPr>
          <p:cNvPr id="10" name="矩形 9"/>
          <p:cNvSpPr/>
          <p:nvPr>
            <p:custDataLst>
              <p:tags r:id="rId2"/>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3"/>
            </p:custDataLst>
          </p:nvPr>
        </p:nvCxnSpPr>
        <p:spPr>
          <a:xfrm>
            <a:off x="2536270" y="3861469"/>
            <a:ext cx="6360936"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4"/>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5"/>
            </p:custDataLst>
          </p:nvPr>
        </p:nvSpPr>
        <p:spPr>
          <a:xfrm>
            <a:off x="3020199"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cxnSp>
        <p:nvCxnSpPr>
          <p:cNvPr id="34" name="直接箭头连接符 33"/>
          <p:cNvCxnSpPr/>
          <p:nvPr>
            <p:custDataLst>
              <p:tags r:id="rId6"/>
            </p:custDataLst>
          </p:nvPr>
        </p:nvCxnSpPr>
        <p:spPr>
          <a:xfrm flipH="1">
            <a:off x="3020199"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文本占位符 6"/>
          <p:cNvSpPr txBox="1"/>
          <p:nvPr>
            <p:custDataLst>
              <p:tags r:id="rId7"/>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8"/>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9"/>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10"/>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1"/>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36270" y="3182226"/>
            <a:ext cx="9284201" cy="373210"/>
            <a:chOff x="1593512" y="3182226"/>
            <a:chExt cx="9284201" cy="373210"/>
          </a:xfrm>
        </p:grpSpPr>
        <p:sp>
          <p:nvSpPr>
            <p:cNvPr id="12" name="矩形: 圆角 11"/>
            <p:cNvSpPr/>
            <p:nvPr>
              <p:custDataLst>
                <p:tags r:id="rId12"/>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3"/>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4"/>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5"/>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6"/>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7"/>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8"/>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9"/>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20"/>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21"/>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22"/>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23"/>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24"/>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25"/>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6"/>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7"/>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8"/>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9"/>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30"/>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7" name="矩形: 圆角 46"/>
          <p:cNvSpPr/>
          <p:nvPr>
            <p:custDataLst>
              <p:tags r:id="rId31"/>
            </p:custDataLst>
          </p:nvPr>
        </p:nvSpPr>
        <p:spPr>
          <a:xfrm>
            <a:off x="8899923" y="4849582"/>
            <a:ext cx="373210" cy="373210"/>
          </a:xfrm>
          <a:prstGeom prst="roundRect">
            <a:avLst/>
          </a:prstGeom>
          <a:effectLst>
            <a:glow rad="63500">
              <a:schemeClr val="accent4">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rgbClr val="C00000"/>
                </a:solidFill>
                <a:latin typeface="Heelvetica"/>
                <a:cs typeface="Helvetica" panose="020B0604020202020204" pitchFamily="34" charset="0"/>
              </a:rPr>
              <a:t>2</a:t>
            </a:r>
            <a:endParaRPr lang="zh-CN" altLang="en-US" dirty="0">
              <a:solidFill>
                <a:srgbClr val="C00000"/>
              </a:solidFill>
              <a:latin typeface="Heelvetica"/>
              <a:cs typeface="Helvetica" panose="020B0604020202020204" pitchFamily="34" charset="0"/>
            </a:endParaRPr>
          </a:p>
        </p:txBody>
      </p:sp>
      <p:sp>
        <p:nvSpPr>
          <p:cNvPr id="50" name="矩形: 圆角 49"/>
          <p:cNvSpPr/>
          <p:nvPr>
            <p:custDataLst>
              <p:tags r:id="rId32"/>
            </p:custDataLst>
          </p:nvPr>
        </p:nvSpPr>
        <p:spPr>
          <a:xfrm>
            <a:off x="9917655" y="4849582"/>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latin typeface="Heelvetica"/>
                <a:cs typeface="Helvetica" panose="020B0604020202020204" pitchFamily="34" charset="0"/>
              </a:rPr>
              <a:t>3</a:t>
            </a:r>
            <a:endParaRPr lang="zh-CN" altLang="en-US" dirty="0">
              <a:latin typeface="Heelvetica"/>
              <a:cs typeface="Helvetica" panose="020B0604020202020204" pitchFamily="34" charset="0"/>
            </a:endParaRPr>
          </a:p>
        </p:txBody>
      </p:sp>
      <p:sp>
        <p:nvSpPr>
          <p:cNvPr id="51" name="矩形: 圆角 50"/>
          <p:cNvSpPr/>
          <p:nvPr>
            <p:custDataLst>
              <p:tags r:id="rId33"/>
            </p:custDataLst>
          </p:nvPr>
        </p:nvSpPr>
        <p:spPr>
          <a:xfrm>
            <a:off x="10935387" y="4872029"/>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pic>
        <p:nvPicPr>
          <p:cNvPr id="45" name="图形 44" descr="光标"/>
          <p:cNvPicPr>
            <a:picLocks noChangeAspect="1"/>
          </p:cNvPicPr>
          <p:nvPr>
            <p:custDataLst>
              <p:tags r:id="rId34"/>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9076285" y="5028289"/>
            <a:ext cx="564775" cy="564775"/>
          </a:xfrm>
          <a:prstGeom prst="rect">
            <a:avLst/>
          </a:prstGeom>
        </p:spPr>
      </p:pic>
      <p:sp>
        <p:nvSpPr>
          <p:cNvPr id="46" name="文本占位符 6"/>
          <p:cNvSpPr txBox="1"/>
          <p:nvPr>
            <p:custDataLst>
              <p:tags r:id="rId37"/>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0"/>
          </p:nvPr>
        </p:nvSpPr>
        <p:spPr/>
        <p:txBody>
          <a:bodyPr/>
          <a:p>
            <a:fld id="{023126B9-07AC-4BAF-B3D7-FAC1D3999DA4}" type="slidenum">
              <a:rPr lang="zh-CN" altLang="en-US" smtClean="0"/>
            </a:fld>
            <a:endParaRPr lang="zh-CN" altLang="en-US" dirty="0"/>
          </a:p>
        </p:txBody>
      </p:sp>
      <p:sp>
        <p:nvSpPr>
          <p:cNvPr id="3" name="文本框 2"/>
          <p:cNvSpPr txBox="1"/>
          <p:nvPr>
            <p:custDataLst>
              <p:tags r:id="rId1"/>
            </p:custDataLst>
          </p:nvPr>
        </p:nvSpPr>
        <p:spPr>
          <a:xfrm>
            <a:off x="1256256" y="308511"/>
            <a:ext cx="6569324" cy="460375"/>
          </a:xfrm>
          <a:prstGeom prst="rect">
            <a:avLst/>
          </a:prstGeom>
          <a:noFill/>
        </p:spPr>
        <p:txBody>
          <a:bodyPr wrap="square" rtlCol="0">
            <a:spAutoFit/>
          </a:bodyPr>
          <a:p>
            <a:r>
              <a:rPr lang="en-US" altLang="zh-CN" sz="2400" dirty="0"/>
              <a:t>Background: Frequency Estimation</a:t>
            </a:r>
            <a:endParaRPr lang="en-US" altLang="zh-CN" sz="2400" dirty="0"/>
          </a:p>
        </p:txBody>
      </p:sp>
      <p:sp>
        <p:nvSpPr>
          <p:cNvPr id="10" name="矩形 9"/>
          <p:cNvSpPr/>
          <p:nvPr>
            <p:custDataLst>
              <p:tags r:id="rId2"/>
            </p:custDataLst>
          </p:nvPr>
        </p:nvSpPr>
        <p:spPr>
          <a:xfrm>
            <a:off x="8897207" y="1962814"/>
            <a:ext cx="2414106" cy="2755157"/>
          </a:xfrm>
          <a:prstGeom prst="rect">
            <a:avLst/>
          </a:prstGeom>
          <a:solidFill>
            <a:srgbClr val="9900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cxnSp>
        <p:nvCxnSpPr>
          <p:cNvPr id="30" name="直接箭头连接符 29"/>
          <p:cNvCxnSpPr/>
          <p:nvPr>
            <p:custDataLst>
              <p:tags r:id="rId3"/>
            </p:custDataLst>
          </p:nvPr>
        </p:nvCxnSpPr>
        <p:spPr>
          <a:xfrm>
            <a:off x="2536270" y="3861469"/>
            <a:ext cx="6360936" cy="0"/>
          </a:xfrm>
          <a:prstGeom prst="straightConnector1">
            <a:avLst/>
          </a:prstGeom>
          <a:ln w="19050">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文本占位符 6"/>
          <p:cNvSpPr txBox="1"/>
          <p:nvPr>
            <p:custDataLst>
              <p:tags r:id="rId4"/>
            </p:custDataLst>
          </p:nvPr>
        </p:nvSpPr>
        <p:spPr>
          <a:xfrm>
            <a:off x="5297538" y="4116323"/>
            <a:ext cx="2363508" cy="6870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2400" dirty="0">
                <a:latin typeface="Heelvetica"/>
                <a:ea typeface="黑体" panose="02010609060101010101" charset="-122"/>
                <a:cs typeface="Helvetica" panose="020B0604020202020204" pitchFamily="34" charset="0"/>
              </a:rPr>
              <a:t>Data Stream</a:t>
            </a:r>
            <a:endParaRPr lang="en-US" altLang="zh-CN" sz="2400" dirty="0">
              <a:latin typeface="Heelvetica"/>
              <a:ea typeface="黑体" panose="02010609060101010101" charset="-122"/>
              <a:cs typeface="Helvetica" panose="020B0604020202020204" pitchFamily="34" charset="0"/>
            </a:endParaRPr>
          </a:p>
        </p:txBody>
      </p:sp>
      <p:sp>
        <p:nvSpPr>
          <p:cNvPr id="32" name="文本占位符 6"/>
          <p:cNvSpPr txBox="1"/>
          <p:nvPr>
            <p:custDataLst>
              <p:tags r:id="rId5"/>
            </p:custDataLst>
          </p:nvPr>
        </p:nvSpPr>
        <p:spPr>
          <a:xfrm>
            <a:off x="3020199" y="2513756"/>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atin typeface="Heelvetica"/>
                <a:ea typeface="黑体" panose="02010609060101010101" charset="-122"/>
                <a:cs typeface="Helvetica" panose="020B0604020202020204" pitchFamily="34" charset="0"/>
              </a:rPr>
              <a:t>Item(s)</a:t>
            </a:r>
            <a:endParaRPr lang="en-US" altLang="zh-CN" sz="2000" dirty="0">
              <a:latin typeface="Heelvetica"/>
              <a:ea typeface="黑体" panose="02010609060101010101" charset="-122"/>
              <a:cs typeface="Helvetica" panose="020B0604020202020204" pitchFamily="34" charset="0"/>
            </a:endParaRPr>
          </a:p>
        </p:txBody>
      </p:sp>
      <p:sp>
        <p:nvSpPr>
          <p:cNvPr id="35" name="文本占位符 6"/>
          <p:cNvSpPr txBox="1"/>
          <p:nvPr>
            <p:custDataLst>
              <p:tags r:id="rId6"/>
            </p:custDataLst>
          </p:nvPr>
        </p:nvSpPr>
        <p:spPr>
          <a:xfrm>
            <a:off x="6477583" y="2692144"/>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Upcoming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6" name="文本占位符 6"/>
          <p:cNvSpPr txBox="1"/>
          <p:nvPr>
            <p:custDataLst>
              <p:tags r:id="rId7"/>
            </p:custDataLst>
          </p:nvPr>
        </p:nvSpPr>
        <p:spPr>
          <a:xfrm>
            <a:off x="8115955" y="2719838"/>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Coming</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37" name="文本占位符 6"/>
          <p:cNvSpPr txBox="1"/>
          <p:nvPr>
            <p:custDataLst>
              <p:tags r:id="rId8"/>
            </p:custDataLst>
          </p:nvPr>
        </p:nvSpPr>
        <p:spPr>
          <a:xfrm>
            <a:off x="9674726" y="2736827"/>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Has come</a:t>
            </a:r>
            <a:endParaRPr lang="en-US" altLang="zh-CN" sz="2000" dirty="0">
              <a:ln w="0"/>
              <a:solidFill>
                <a:srgbClr val="3333CC"/>
              </a:solidFill>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cxnSp>
        <p:nvCxnSpPr>
          <p:cNvPr id="38" name="直接箭头连接符 37"/>
          <p:cNvCxnSpPr/>
          <p:nvPr>
            <p:custDataLst>
              <p:tags r:id="rId9"/>
            </p:custDataLst>
          </p:nvPr>
        </p:nvCxnSpPr>
        <p:spPr>
          <a:xfrm>
            <a:off x="8897207" y="3861469"/>
            <a:ext cx="2460693" cy="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custDataLst>
              <p:tags r:id="rId10"/>
            </p:custDataLst>
          </p:nvPr>
        </p:nvCxnSpPr>
        <p:spPr>
          <a:xfrm>
            <a:off x="8897207" y="1429467"/>
            <a:ext cx="1" cy="444635"/>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536270" y="3182226"/>
            <a:ext cx="9284201" cy="373210"/>
            <a:chOff x="1593512" y="3182226"/>
            <a:chExt cx="9284201" cy="373210"/>
          </a:xfrm>
        </p:grpSpPr>
        <p:sp>
          <p:nvSpPr>
            <p:cNvPr id="12" name="矩形: 圆角 11"/>
            <p:cNvSpPr/>
            <p:nvPr>
              <p:custDataLst>
                <p:tags r:id="rId11"/>
              </p:custDataLst>
            </p:nvPr>
          </p:nvSpPr>
          <p:spPr>
            <a:xfrm>
              <a:off x="1593512"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3" name="矩形: 圆角 12"/>
            <p:cNvSpPr/>
            <p:nvPr>
              <p:custDataLst>
                <p:tags r:id="rId12"/>
              </p:custDataLst>
            </p:nvPr>
          </p:nvSpPr>
          <p:spPr>
            <a:xfrm>
              <a:off x="207744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4" name="矩形: 圆角 13"/>
            <p:cNvSpPr/>
            <p:nvPr>
              <p:custDataLst>
                <p:tags r:id="rId13"/>
              </p:custDataLst>
            </p:nvPr>
          </p:nvSpPr>
          <p:spPr>
            <a:xfrm>
              <a:off x="256137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5" name="矩形: 圆角 14"/>
            <p:cNvSpPr/>
            <p:nvPr>
              <p:custDataLst>
                <p:tags r:id="rId14"/>
              </p:custDataLst>
            </p:nvPr>
          </p:nvSpPr>
          <p:spPr>
            <a:xfrm>
              <a:off x="3042811"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6" name="矩形: 圆角 15"/>
            <p:cNvSpPr/>
            <p:nvPr>
              <p:custDataLst>
                <p:tags r:id="rId15"/>
              </p:custDataLst>
            </p:nvPr>
          </p:nvSpPr>
          <p:spPr>
            <a:xfrm>
              <a:off x="352549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7" name="矩形: 圆角 16"/>
            <p:cNvSpPr/>
            <p:nvPr>
              <p:custDataLst>
                <p:tags r:id="rId16"/>
              </p:custDataLst>
            </p:nvPr>
          </p:nvSpPr>
          <p:spPr>
            <a:xfrm>
              <a:off x="4051717"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8" name="矩形: 圆角 17"/>
            <p:cNvSpPr/>
            <p:nvPr>
              <p:custDataLst>
                <p:tags r:id="rId17"/>
              </p:custDataLst>
            </p:nvPr>
          </p:nvSpPr>
          <p:spPr>
            <a:xfrm>
              <a:off x="4535646"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19" name="矩形: 圆角 18"/>
            <p:cNvSpPr/>
            <p:nvPr>
              <p:custDataLst>
                <p:tags r:id="rId18"/>
              </p:custDataLst>
            </p:nvPr>
          </p:nvSpPr>
          <p:spPr>
            <a:xfrm>
              <a:off x="5019575"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0" name="矩形: 圆角 19"/>
            <p:cNvSpPr/>
            <p:nvPr>
              <p:custDataLst>
                <p:tags r:id="rId19"/>
              </p:custDataLst>
            </p:nvPr>
          </p:nvSpPr>
          <p:spPr>
            <a:xfrm>
              <a:off x="550350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1" name="矩形: 圆角 20"/>
            <p:cNvSpPr/>
            <p:nvPr>
              <p:custDataLst>
                <p:tags r:id="rId20"/>
              </p:custDataLst>
            </p:nvPr>
          </p:nvSpPr>
          <p:spPr>
            <a:xfrm>
              <a:off x="5984944"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2" name="矩形: 圆角 21"/>
            <p:cNvSpPr/>
            <p:nvPr>
              <p:custDataLst>
                <p:tags r:id="rId21"/>
              </p:custDataLst>
            </p:nvPr>
          </p:nvSpPr>
          <p:spPr>
            <a:xfrm>
              <a:off x="6467627"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3" name="矩形: 圆角 22"/>
            <p:cNvSpPr/>
            <p:nvPr>
              <p:custDataLst>
                <p:tags r:id="rId22"/>
              </p:custDataLst>
            </p:nvPr>
          </p:nvSpPr>
          <p:spPr>
            <a:xfrm>
              <a:off x="6993852"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4" name="矩形: 圆角 23"/>
            <p:cNvSpPr/>
            <p:nvPr>
              <p:custDataLst>
                <p:tags r:id="rId23"/>
              </p:custDataLst>
            </p:nvPr>
          </p:nvSpPr>
          <p:spPr>
            <a:xfrm>
              <a:off x="7520075"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5" name="矩形: 圆角 24"/>
            <p:cNvSpPr/>
            <p:nvPr>
              <p:custDataLst>
                <p:tags r:id="rId24"/>
              </p:custDataLst>
            </p:nvPr>
          </p:nvSpPr>
          <p:spPr>
            <a:xfrm>
              <a:off x="8004004" y="3182226"/>
              <a:ext cx="373210" cy="373210"/>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6" name="矩形: 圆角 25"/>
            <p:cNvSpPr/>
            <p:nvPr>
              <p:custDataLst>
                <p:tags r:id="rId25"/>
              </p:custDataLst>
            </p:nvPr>
          </p:nvSpPr>
          <p:spPr>
            <a:xfrm>
              <a:off x="8487932" y="3182226"/>
              <a:ext cx="373210" cy="3732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7" name="矩形: 圆角 26"/>
            <p:cNvSpPr/>
            <p:nvPr>
              <p:custDataLst>
                <p:tags r:id="rId26"/>
              </p:custDataLst>
            </p:nvPr>
          </p:nvSpPr>
          <p:spPr>
            <a:xfrm>
              <a:off x="8969374" y="3182226"/>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8" name="矩形: 圆角 27"/>
            <p:cNvSpPr/>
            <p:nvPr>
              <p:custDataLst>
                <p:tags r:id="rId27"/>
              </p:custDataLst>
            </p:nvPr>
          </p:nvSpPr>
          <p:spPr>
            <a:xfrm>
              <a:off x="9452057"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29" name="矩形: 圆角 28"/>
            <p:cNvSpPr/>
            <p:nvPr>
              <p:custDataLst>
                <p:tags r:id="rId28"/>
              </p:custDataLst>
            </p:nvPr>
          </p:nvSpPr>
          <p:spPr>
            <a:xfrm>
              <a:off x="9978280" y="3182226"/>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sp>
          <p:nvSpPr>
            <p:cNvPr id="43" name="矩形: 圆角 42"/>
            <p:cNvSpPr/>
            <p:nvPr>
              <p:custDataLst>
                <p:tags r:id="rId29"/>
              </p:custDataLst>
            </p:nvPr>
          </p:nvSpPr>
          <p:spPr>
            <a:xfrm>
              <a:off x="10504503" y="3182226"/>
              <a:ext cx="373210" cy="3732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Heelvetica"/>
                <a:cs typeface="Helvetica" panose="020B0604020202020204" pitchFamily="34" charset="0"/>
              </a:endParaRPr>
            </a:p>
          </p:txBody>
        </p:sp>
      </p:grpSp>
      <p:sp>
        <p:nvSpPr>
          <p:cNvPr id="47" name="矩形: 圆角 46"/>
          <p:cNvSpPr/>
          <p:nvPr>
            <p:custDataLst>
              <p:tags r:id="rId30"/>
            </p:custDataLst>
          </p:nvPr>
        </p:nvSpPr>
        <p:spPr>
          <a:xfrm>
            <a:off x="8899923" y="4849582"/>
            <a:ext cx="373210" cy="373210"/>
          </a:xfrm>
          <a:prstGeom prst="roundRect">
            <a:avLst/>
          </a:prstGeom>
          <a:effectLst>
            <a:glow rad="63500">
              <a:schemeClr val="accent4">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srgbClr val="C00000"/>
                </a:solidFill>
                <a:latin typeface="Heelvetica"/>
                <a:cs typeface="Helvetica" panose="020B0604020202020204" pitchFamily="34" charset="0"/>
              </a:rPr>
              <a:t>2</a:t>
            </a:r>
            <a:endParaRPr lang="zh-CN" altLang="en-US" dirty="0">
              <a:solidFill>
                <a:srgbClr val="C00000"/>
              </a:solidFill>
              <a:latin typeface="Heelvetica"/>
              <a:cs typeface="Helvetica" panose="020B0604020202020204" pitchFamily="34" charset="0"/>
            </a:endParaRPr>
          </a:p>
        </p:txBody>
      </p:sp>
      <p:sp>
        <p:nvSpPr>
          <p:cNvPr id="50" name="矩形: 圆角 49"/>
          <p:cNvSpPr/>
          <p:nvPr>
            <p:custDataLst>
              <p:tags r:id="rId31"/>
            </p:custDataLst>
          </p:nvPr>
        </p:nvSpPr>
        <p:spPr>
          <a:xfrm>
            <a:off x="9917655" y="4849582"/>
            <a:ext cx="373210" cy="37321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latin typeface="Heelvetica"/>
                <a:cs typeface="Helvetica" panose="020B0604020202020204" pitchFamily="34" charset="0"/>
              </a:rPr>
              <a:t>3</a:t>
            </a:r>
            <a:endParaRPr lang="zh-CN" altLang="en-US" dirty="0">
              <a:latin typeface="Heelvetica"/>
              <a:cs typeface="Helvetica" panose="020B0604020202020204" pitchFamily="34" charset="0"/>
            </a:endParaRPr>
          </a:p>
        </p:txBody>
      </p:sp>
      <p:sp>
        <p:nvSpPr>
          <p:cNvPr id="51" name="矩形: 圆角 50"/>
          <p:cNvSpPr/>
          <p:nvPr>
            <p:custDataLst>
              <p:tags r:id="rId32"/>
            </p:custDataLst>
          </p:nvPr>
        </p:nvSpPr>
        <p:spPr>
          <a:xfrm>
            <a:off x="10935387" y="4872029"/>
            <a:ext cx="373210" cy="373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Heelvetica"/>
                <a:cs typeface="Helvetica" panose="020B0604020202020204" pitchFamily="34" charset="0"/>
              </a:rPr>
              <a:t>1</a:t>
            </a:r>
            <a:endParaRPr lang="zh-CN" altLang="en-US" dirty="0">
              <a:latin typeface="Heelvetica"/>
              <a:cs typeface="Helvetica" panose="020B0604020202020204" pitchFamily="34" charset="0"/>
            </a:endParaRPr>
          </a:p>
        </p:txBody>
      </p:sp>
      <p:pic>
        <p:nvPicPr>
          <p:cNvPr id="45" name="图形 44" descr="光标"/>
          <p:cNvPicPr>
            <a:picLocks noChangeAspect="1"/>
          </p:cNvPicPr>
          <p:nvPr>
            <p:custDataLst>
              <p:tags r:id="rId33"/>
            </p:custDataLst>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9076285" y="5028289"/>
            <a:ext cx="564775" cy="564775"/>
          </a:xfrm>
          <a:prstGeom prst="rect">
            <a:avLst/>
          </a:prstGeom>
        </p:spPr>
      </p:pic>
      <p:sp>
        <p:nvSpPr>
          <p:cNvPr id="46" name="文本占位符 6"/>
          <p:cNvSpPr txBox="1"/>
          <p:nvPr>
            <p:custDataLst>
              <p:tags r:id="rId36"/>
            </p:custDataLst>
          </p:nvPr>
        </p:nvSpPr>
        <p:spPr>
          <a:xfrm>
            <a:off x="7899130" y="926792"/>
            <a:ext cx="1525105" cy="443316"/>
          </a:xfrm>
          <a:prstGeom prst="rect">
            <a:avLst/>
          </a:prstGeom>
        </p:spPr>
        <p:txBody>
          <a:bodyPr vert="horz" lIns="91440" tIns="45720" rIns="91440" bIns="45720" rtlCol="0">
            <a:normAutofit fontScale="9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rPr>
              <a:t>Now</a:t>
            </a:r>
            <a:endParaRPr lang="en-US" altLang="zh-CN" sz="2000" dirty="0">
              <a:ln w="0"/>
              <a:effectLst>
                <a:outerShdw blurRad="38100" dist="25400" dir="5400000" algn="ctr" rotWithShape="0">
                  <a:srgbClr val="6E747A">
                    <a:alpha val="43000"/>
                  </a:srgbClr>
                </a:outerShdw>
              </a:effectLst>
              <a:latin typeface="Heelvetica"/>
              <a:ea typeface="黑体" panose="02010609060101010101" charset="-122"/>
              <a:cs typeface="Helvetica" panose="020B0604020202020204" pitchFamily="34" charset="0"/>
            </a:endParaRPr>
          </a:p>
        </p:txBody>
      </p:sp>
      <p:sp>
        <p:nvSpPr>
          <p:cNvPr id="44" name="文本框 43"/>
          <p:cNvSpPr txBox="1"/>
          <p:nvPr>
            <p:custDataLst>
              <p:tags r:id="rId37"/>
            </p:custDataLst>
          </p:nvPr>
        </p:nvSpPr>
        <p:spPr>
          <a:xfrm>
            <a:off x="-13283" y="1812623"/>
            <a:ext cx="2883494" cy="1198880"/>
          </a:xfrm>
          <a:prstGeom prst="rect">
            <a:avLst/>
          </a:prstGeom>
          <a:noFill/>
        </p:spPr>
        <p:txBody>
          <a:bodyPr wrap="square" rtlCol="0">
            <a:spAutoFit/>
          </a:bodyPr>
          <a:p>
            <a:pPr algn="ctr"/>
            <a:r>
              <a:rPr kumimoji="1" lang="en-US" altLang="zh-CN" sz="2400" dirty="0">
                <a:solidFill>
                  <a:schemeClr val="accent1"/>
                </a:solidFill>
                <a:latin typeface="Arial" panose="020B0604020202020204" pitchFamily="34" charset="0"/>
                <a:ea typeface="Arial" panose="020B0604020202020204" pitchFamily="34" charset="0"/>
                <a:cs typeface="Arial" panose="020B0604020202020204" pitchFamily="34" charset="0"/>
              </a:rPr>
              <a:t>High Speed </a:t>
            </a:r>
            <a:endParaRPr kumimoji="1" lang="en-US" altLang="zh-CN" sz="2400" dirty="0">
              <a:solidFill>
                <a:schemeClr val="accent1"/>
              </a:solidFill>
              <a:latin typeface="Arial" panose="020B0604020202020204" pitchFamily="34" charset="0"/>
              <a:ea typeface="Arial" panose="020B0604020202020204" pitchFamily="34" charset="0"/>
              <a:cs typeface="Arial" panose="020B0604020202020204" pitchFamily="34" charset="0"/>
            </a:endParaRPr>
          </a:p>
          <a:p>
            <a:pPr algn="ctr"/>
            <a:r>
              <a:rPr kumimoji="1" lang="en-US" altLang="zh-CN" sz="2400" dirty="0">
                <a:solidFill>
                  <a:schemeClr val="accent1"/>
                </a:solidFill>
                <a:latin typeface="Arial" panose="020B0604020202020204" pitchFamily="34" charset="0"/>
                <a:ea typeface="Arial" panose="020B0604020202020204" pitchFamily="34" charset="0"/>
                <a:cs typeface="Arial" panose="020B0604020202020204" pitchFamily="34" charset="0"/>
              </a:rPr>
              <a:t>Large Volume </a:t>
            </a:r>
            <a:endParaRPr kumimoji="1" lang="en-US" altLang="zh-CN" sz="2400" dirty="0">
              <a:solidFill>
                <a:schemeClr val="accent1"/>
              </a:solidFill>
              <a:latin typeface="Arial" panose="020B0604020202020204" pitchFamily="34" charset="0"/>
              <a:ea typeface="Arial" panose="020B0604020202020204" pitchFamily="34" charset="0"/>
              <a:cs typeface="Arial" panose="020B0604020202020204" pitchFamily="34" charset="0"/>
            </a:endParaRPr>
          </a:p>
          <a:p>
            <a:pPr algn="ctr"/>
            <a:r>
              <a:rPr kumimoji="1" lang="en-US" altLang="zh-CN" sz="2400" dirty="0">
                <a:solidFill>
                  <a:schemeClr val="accent1"/>
                </a:solidFill>
                <a:latin typeface="Arial" panose="020B0604020202020204" pitchFamily="34" charset="0"/>
                <a:ea typeface="Arial" panose="020B0604020202020204" pitchFamily="34" charset="0"/>
                <a:cs typeface="Arial" panose="020B0604020202020204" pitchFamily="34" charset="0"/>
              </a:rPr>
              <a:t>Limited Space</a:t>
            </a:r>
            <a:endParaRPr kumimoji="1" lang="zh-CN" altLang="en-US" sz="2400" dirty="0">
              <a:solidFill>
                <a:schemeClr val="accent1"/>
              </a:solidFill>
              <a:latin typeface="Arial" panose="020B0604020202020204" pitchFamily="34" charset="0"/>
              <a:ea typeface="Arial" panose="020B0604020202020204" pitchFamily="34" charset="0"/>
              <a:cs typeface="Arial" panose="020B0604020202020204" pitchFamily="34" charset="0"/>
            </a:endParaRPr>
          </a:p>
        </p:txBody>
      </p:sp>
      <p:sp>
        <p:nvSpPr>
          <p:cNvPr id="33" name="箭头: 下 32"/>
          <p:cNvSpPr/>
          <p:nvPr>
            <p:custDataLst>
              <p:tags r:id="rId38"/>
            </p:custDataLst>
          </p:nvPr>
        </p:nvSpPr>
        <p:spPr>
          <a:xfrm>
            <a:off x="1092842" y="3112678"/>
            <a:ext cx="622300" cy="749809"/>
          </a:xfrm>
          <a:prstGeom prst="down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Heelvetica"/>
            </a:endParaRPr>
          </a:p>
        </p:txBody>
      </p:sp>
      <p:sp>
        <p:nvSpPr>
          <p:cNvPr id="48" name="文本框 47"/>
          <p:cNvSpPr txBox="1"/>
          <p:nvPr>
            <p:custDataLst>
              <p:tags r:id="rId39"/>
            </p:custDataLst>
          </p:nvPr>
        </p:nvSpPr>
        <p:spPr>
          <a:xfrm>
            <a:off x="111915" y="3862487"/>
            <a:ext cx="2584154" cy="460375"/>
          </a:xfrm>
          <a:prstGeom prst="rect">
            <a:avLst/>
          </a:prstGeom>
          <a:noFill/>
        </p:spPr>
        <p:txBody>
          <a:bodyPr wrap="square" rtlCol="0">
            <a:spAutoFit/>
          </a:bodyPr>
          <a:p>
            <a:pPr algn="ctr"/>
            <a:r>
              <a:rPr kumimoji="1" lang="en-US" altLang="zh-CN" sz="2400" b="1" dirty="0">
                <a:solidFill>
                  <a:schemeClr val="accent1"/>
                </a:solidFill>
                <a:latin typeface="Arial" panose="020B0604020202020204" pitchFamily="34" charset="0"/>
                <a:ea typeface="Arial" panose="020B0604020202020204" pitchFamily="34" charset="0"/>
                <a:cs typeface="Arial" panose="020B0604020202020204" pitchFamily="34" charset="0"/>
              </a:rPr>
              <a:t>Approximate</a:t>
            </a:r>
            <a:endParaRPr kumimoji="1" lang="zh-CN" altLang="en-US" sz="2800" b="1" i="1" dirty="0">
              <a:solidFill>
                <a:schemeClr val="accent1"/>
              </a:solidFill>
              <a:latin typeface="Heelvetica"/>
              <a:ea typeface="Arial" panose="020B0604020202020204" pitchFamily="34" charset="0"/>
              <a:cs typeface="Arial" panose="020B0604020202020204" pitchFamily="34" charset="0"/>
            </a:endParaRPr>
          </a:p>
        </p:txBody>
      </p:sp>
      <p:sp>
        <p:nvSpPr>
          <p:cNvPr id="49" name="箭头: 下 48"/>
          <p:cNvSpPr/>
          <p:nvPr>
            <p:custDataLst>
              <p:tags r:id="rId40"/>
            </p:custDataLst>
          </p:nvPr>
        </p:nvSpPr>
        <p:spPr>
          <a:xfrm>
            <a:off x="1092842" y="4423878"/>
            <a:ext cx="622300" cy="749809"/>
          </a:xfrm>
          <a:prstGeom prst="downArrow">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Heelvetica"/>
            </a:endParaRPr>
          </a:p>
        </p:txBody>
      </p:sp>
      <p:sp>
        <p:nvSpPr>
          <p:cNvPr id="52" name="文本框 51"/>
          <p:cNvSpPr txBox="1"/>
          <p:nvPr>
            <p:custDataLst>
              <p:tags r:id="rId41"/>
            </p:custDataLst>
          </p:nvPr>
        </p:nvSpPr>
        <p:spPr>
          <a:xfrm>
            <a:off x="111915" y="5189678"/>
            <a:ext cx="2584154" cy="460375"/>
          </a:xfrm>
          <a:prstGeom prst="rect">
            <a:avLst/>
          </a:prstGeom>
          <a:noFill/>
        </p:spPr>
        <p:txBody>
          <a:bodyPr wrap="square" rtlCol="0">
            <a:spAutoFit/>
          </a:bodyPr>
          <a:p>
            <a:pPr algn="ctr"/>
            <a:r>
              <a:rPr kumimoji="1" lang="en-US" altLang="zh-CN" sz="2400" b="1" i="1" dirty="0">
                <a:solidFill>
                  <a:srgbClr val="C00000"/>
                </a:solidFill>
                <a:latin typeface="Arial" panose="020B0604020202020204" pitchFamily="34" charset="0"/>
                <a:ea typeface="Arial" panose="020B0604020202020204" pitchFamily="34" charset="0"/>
                <a:cs typeface="Arial" panose="020B0604020202020204" pitchFamily="34" charset="0"/>
              </a:rPr>
              <a:t>Sketch</a:t>
            </a:r>
            <a:endParaRPr kumimoji="1" lang="zh-CN" altLang="en-US" sz="2800" b="1" i="1" dirty="0">
              <a:solidFill>
                <a:srgbClr val="C00000"/>
              </a:solidFill>
              <a:latin typeface="Arial" panose="020B0604020202020204" pitchFamily="34" charset="0"/>
              <a:ea typeface="Arial" panose="020B0604020202020204" pitchFamily="34" charset="0"/>
              <a:cs typeface="Arial" panose="020B0604020202020204" pitchFamily="34" charset="0"/>
            </a:endParaRPr>
          </a:p>
        </p:txBody>
      </p:sp>
      <p:cxnSp>
        <p:nvCxnSpPr>
          <p:cNvPr id="4" name="直接箭头连接符 3"/>
          <p:cNvCxnSpPr/>
          <p:nvPr>
            <p:custDataLst>
              <p:tags r:id="rId42"/>
            </p:custDataLst>
          </p:nvPr>
        </p:nvCxnSpPr>
        <p:spPr>
          <a:xfrm flipH="1">
            <a:off x="3020199" y="2898501"/>
            <a:ext cx="339618" cy="192114"/>
          </a:xfrm>
          <a:prstGeom prst="straightConnector1">
            <a:avLst/>
          </a:prstGeom>
          <a:ln w="952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mc:Choice xmlns:a14="http://schemas.microsoft.com/office/drawing/2010/main" Requires="a14">
          <p:sp>
            <p:nvSpPr>
              <p:cNvPr id="315" name="文本框 314"/>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16</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3</m:t>
                    </m:r>
                  </m:oMath>
                </a14:m>
                <a:endParaRPr lang="zh-CN" altLang="en-US" sz="2000" dirty="0"/>
              </a:p>
            </p:txBody>
          </p:sp>
        </mc:Choice>
        <mc:Fallback>
          <p:sp>
            <p:nvSpPr>
              <p:cNvPr id="315" name="文本框 314"/>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rotWithShape="1">
                <a:blip r:embed="rId1"/>
                <a:stretch>
                  <a:fillRect l="-5" t="-35" r="8" b="50"/>
                </a:stretch>
              </a:blipFill>
            </p:spPr>
            <p:txBody>
              <a:bodyPr/>
              <a:lstStyle/>
              <a:p>
                <a:r>
                  <a:rPr lang="zh-CN" altLang="en-US">
                    <a:noFill/>
                  </a:rPr>
                  <a:t> </a:t>
                </a:r>
              </a:p>
            </p:txBody>
          </p:sp>
        </mc:Fallback>
      </mc:AlternateContent>
      <p:sp>
        <p:nvSpPr>
          <p:cNvPr id="23" name="立方体 22"/>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p:cNvGraphicFramePr>
            <a:graphicFrameLocks noGrp="1"/>
          </p:cNvGraphicFramePr>
          <p:nvPr/>
        </p:nvGraphicFramePr>
        <p:xfrm>
          <a:off x="2713683" y="3882505"/>
          <a:ext cx="5808128" cy="370840"/>
        </p:xfrm>
        <a:graphic>
          <a:graphicData uri="http://schemas.openxmlformats.org/drawingml/2006/table">
            <a:tbl>
              <a:tblPr>
                <a:tableStyleId>{5C22544A-7EE6-4342-B048-85BDC9FD1C3A}</a:tableStyleId>
              </a:tblPr>
              <a:tblGrid>
                <a:gridCol w="363008"/>
                <a:gridCol w="363008"/>
                <a:gridCol w="363008"/>
                <a:gridCol w="363008"/>
                <a:gridCol w="363008"/>
                <a:gridCol w="363008"/>
                <a:gridCol w="363008"/>
                <a:gridCol w="363008"/>
                <a:gridCol w="363008"/>
                <a:gridCol w="363008"/>
                <a:gridCol w="363008"/>
                <a:gridCol w="363008"/>
                <a:gridCol w="363008"/>
                <a:gridCol w="363008"/>
                <a:gridCol w="363008"/>
                <a:gridCol w="363008"/>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mc:AlternateContent xmlns:mc="http://schemas.openxmlformats.org/markup-compatibility/2006">
        <mc:Choice xmlns:a14="http://schemas.microsoft.com/office/drawing/2010/main" Requires="a14">
          <p:sp>
            <p:nvSpPr>
              <p:cNvPr id="66" name="文本框 65"/>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p:sp>
            <p:nvSpPr>
              <p:cNvPr id="66" name="文本框 65"/>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rotWithShape="1">
                <a:blip r:embed="rId2"/>
                <a:stretch>
                  <a:fillRect l="-3" t="-3" b="3"/>
                </a:stretch>
              </a:blipFill>
            </p:spPr>
            <p:txBody>
              <a:bodyPr/>
              <a:lstStyle/>
              <a:p>
                <a:r>
                  <a:rPr lang="zh-CN" altLang="en-US">
                    <a:noFill/>
                  </a:rPr>
                  <a:t> </a:t>
                </a:r>
              </a:p>
            </p:txBody>
          </p:sp>
        </mc:Fallback>
      </mc:AlternateContent>
      <p:sp>
        <p:nvSpPr>
          <p:cNvPr id="3" name="文本框 2"/>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Background: Count-Min Sketch</a:t>
            </a:r>
            <a:endParaRPr lang="en-US" altLang="zh-CN" sz="24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任意多边形 21"/>
          <p:cNvSpPr/>
          <p:nvPr/>
        </p:nvSpPr>
        <p:spPr>
          <a:xfrm flipH="1">
            <a:off x="1341487" y="780336"/>
            <a:ext cx="2853178" cy="45719"/>
          </a:xfrm>
          <a:custGeom>
            <a:avLst/>
            <a:gdLst>
              <a:gd name="connsiteX0" fmla="*/ 7977051 w 7977051"/>
              <a:gd name="connsiteY0" fmla="*/ 0 h 31619"/>
              <a:gd name="connsiteX1" fmla="*/ 0 w 7977051"/>
              <a:gd name="connsiteY1" fmla="*/ 0 h 31619"/>
              <a:gd name="connsiteX2" fmla="*/ 0 w 7977051"/>
              <a:gd name="connsiteY2" fmla="*/ 31619 h 31619"/>
              <a:gd name="connsiteX3" fmla="*/ 7977051 w 7977051"/>
              <a:gd name="connsiteY3" fmla="*/ 31619 h 31619"/>
              <a:gd name="connsiteX4" fmla="*/ 7977051 w 7977051"/>
              <a:gd name="connsiteY4" fmla="*/ 15810 h 3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7051" h="31619">
                <a:moveTo>
                  <a:pt x="7977051" y="0"/>
                </a:moveTo>
                <a:lnTo>
                  <a:pt x="0" y="0"/>
                </a:lnTo>
                <a:lnTo>
                  <a:pt x="0" y="31619"/>
                </a:lnTo>
                <a:lnTo>
                  <a:pt x="7977051" y="31619"/>
                </a:lnTo>
                <a:lnTo>
                  <a:pt x="7977051" y="15810"/>
                </a:lnTo>
                <a:close/>
              </a:path>
            </a:pathLst>
          </a:cu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A50021"/>
              </a:solidFill>
            </a:endParaRPr>
          </a:p>
        </p:txBody>
      </p:sp>
      <p:sp>
        <p:nvSpPr>
          <p:cNvPr id="218" name="立方体 217"/>
          <p:cNvSpPr/>
          <p:nvPr/>
        </p:nvSpPr>
        <p:spPr>
          <a:xfrm>
            <a:off x="7921573"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22" name="立方体 221"/>
          <p:cNvSpPr/>
          <p:nvPr/>
        </p:nvSpPr>
        <p:spPr>
          <a:xfrm>
            <a:off x="7244917"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226" name="立方体 225"/>
          <p:cNvSpPr/>
          <p:nvPr/>
        </p:nvSpPr>
        <p:spPr>
          <a:xfrm>
            <a:off x="6568261"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mc:AlternateContent xmlns:mc="http://schemas.openxmlformats.org/markup-compatibility/2006">
        <mc:Choice xmlns:a14="http://schemas.microsoft.com/office/drawing/2010/main" Requires="a14">
          <p:sp>
            <p:nvSpPr>
              <p:cNvPr id="315" name="文本框 314"/>
              <p:cNvSpPr txBox="1"/>
              <p:nvPr/>
            </p:nvSpPr>
            <p:spPr>
              <a:xfrm>
                <a:off x="3921304" y="4554359"/>
                <a:ext cx="3392886" cy="400110"/>
              </a:xfrm>
              <a:prstGeom prst="rect">
                <a:avLst/>
              </a:prstGeom>
              <a:noFill/>
            </p:spPr>
            <p:txBody>
              <a:bodyPr wrap="square" rtlCol="0">
                <a:spAutoFit/>
              </a:bodyPr>
              <a:lstStyle/>
              <a:p>
                <a:r>
                  <a:rPr lang="en-US" altLang="zh-CN" sz="2000" dirty="0"/>
                  <a:t>CM sketch with </a:t>
                </a:r>
                <a14:m>
                  <m:oMath xmlns:m="http://schemas.openxmlformats.org/officeDocument/2006/math">
                    <m:r>
                      <a:rPr lang="en-US" altLang="zh-CN" sz="2000" i="1">
                        <a:latin typeface="Cambria Math" panose="02040503050406030204" pitchFamily="18" charset="0"/>
                      </a:rPr>
                      <m:t>𝑤</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16</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𝑑</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3</m:t>
                    </m:r>
                  </m:oMath>
                </a14:m>
                <a:endParaRPr lang="zh-CN" altLang="en-US" sz="2000" dirty="0"/>
              </a:p>
            </p:txBody>
          </p:sp>
        </mc:Choice>
        <mc:Fallback>
          <p:sp>
            <p:nvSpPr>
              <p:cNvPr id="315" name="文本框 314"/>
              <p:cNvSpPr txBox="1">
                <a:spLocks noRot="1" noChangeAspect="1" noMove="1" noResize="1" noEditPoints="1" noAdjustHandles="1" noChangeArrowheads="1" noChangeShapeType="1" noTextEdit="1"/>
              </p:cNvSpPr>
              <p:nvPr/>
            </p:nvSpPr>
            <p:spPr>
              <a:xfrm>
                <a:off x="3921304" y="4554359"/>
                <a:ext cx="3392886" cy="400110"/>
              </a:xfrm>
              <a:prstGeom prst="rect">
                <a:avLst/>
              </a:prstGeom>
              <a:blipFill rotWithShape="1">
                <a:blip r:embed="rId1"/>
                <a:stretch>
                  <a:fillRect l="-5" t="-35" r="8" b="50"/>
                </a:stretch>
              </a:blipFill>
            </p:spPr>
            <p:txBody>
              <a:bodyPr/>
              <a:lstStyle/>
              <a:p>
                <a:r>
                  <a:rPr lang="zh-CN" altLang="en-US">
                    <a:noFill/>
                  </a:rPr>
                  <a:t> </a:t>
                </a:r>
              </a:p>
            </p:txBody>
          </p:sp>
        </mc:Fallback>
      </mc:AlternateContent>
      <p:sp>
        <p:nvSpPr>
          <p:cNvPr id="23" name="立方体 22"/>
          <p:cNvSpPr/>
          <p:nvPr/>
        </p:nvSpPr>
        <p:spPr>
          <a:xfrm>
            <a:off x="5897597"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24" name="立方体 23"/>
          <p:cNvSpPr/>
          <p:nvPr/>
        </p:nvSpPr>
        <p:spPr>
          <a:xfrm>
            <a:off x="5220941" y="3174639"/>
            <a:ext cx="396806" cy="406853"/>
          </a:xfrm>
          <a:prstGeom prst="cube">
            <a:avLst/>
          </a:prstGeom>
          <a:solidFill>
            <a:schemeClr val="accent6">
              <a:lumMod val="60000"/>
              <a:lumOff val="40000"/>
            </a:schemeClr>
          </a:solidFill>
          <a:ln w="12700">
            <a:solidFill>
              <a:schemeClr val="accent6">
                <a:lumMod val="75000"/>
              </a:schemeClr>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en-US" altLang="zh-CN" dirty="0">
                <a:solidFill>
                  <a:schemeClr val="tx1"/>
                </a:solidFill>
              </a:rPr>
              <a:t>A</a:t>
            </a:r>
            <a:endParaRPr kumimoji="1" lang="zh-CN" altLang="en-US" dirty="0">
              <a:solidFill>
                <a:schemeClr val="tx1"/>
              </a:solidFill>
            </a:endParaRPr>
          </a:p>
        </p:txBody>
      </p:sp>
      <p:sp>
        <p:nvSpPr>
          <p:cNvPr id="25" name="立方体 24"/>
          <p:cNvSpPr/>
          <p:nvPr/>
        </p:nvSpPr>
        <p:spPr>
          <a:xfrm>
            <a:off x="4544285" y="3174639"/>
            <a:ext cx="396806" cy="389084"/>
          </a:xfrm>
          <a:prstGeom prst="cube">
            <a:avLst/>
          </a:prstGeom>
          <a:solidFill>
            <a:schemeClr val="accent4">
              <a:lumMod val="60000"/>
              <a:lumOff val="40000"/>
            </a:schemeClr>
          </a:solidFill>
          <a:ln>
            <a:solidFill>
              <a:schemeClr val="accent4">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B</a:t>
            </a:r>
            <a:endParaRPr kumimoji="1" lang="zh-CN" altLang="en-US" dirty="0">
              <a:solidFill>
                <a:schemeClr val="tx1"/>
              </a:solidFill>
            </a:endParaRPr>
          </a:p>
        </p:txBody>
      </p:sp>
      <p:sp>
        <p:nvSpPr>
          <p:cNvPr id="34" name="立方体 33"/>
          <p:cNvSpPr/>
          <p:nvPr/>
        </p:nvSpPr>
        <p:spPr>
          <a:xfrm>
            <a:off x="3867629"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sp>
        <p:nvSpPr>
          <p:cNvPr id="35" name="立方体 34"/>
          <p:cNvSpPr/>
          <p:nvPr/>
        </p:nvSpPr>
        <p:spPr>
          <a:xfrm>
            <a:off x="3196965" y="3174639"/>
            <a:ext cx="396806" cy="389084"/>
          </a:xfrm>
          <a:prstGeom prst="cube">
            <a:avLst/>
          </a:prstGeom>
          <a:solidFill>
            <a:schemeClr val="accent5">
              <a:lumMod val="60000"/>
              <a:lumOff val="40000"/>
            </a:schemeClr>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solidFill>
                  <a:schemeClr val="tx1"/>
                </a:solidFill>
              </a:rPr>
              <a:t>C</a:t>
            </a:r>
            <a:endParaRPr kumimoji="1" lang="zh-CN" altLang="en-US" dirty="0">
              <a:solidFill>
                <a:schemeClr val="tx1"/>
              </a:solidFill>
            </a:endParaRPr>
          </a:p>
        </p:txBody>
      </p:sp>
      <p:graphicFrame>
        <p:nvGraphicFramePr>
          <p:cNvPr id="4" name="表格 4"/>
          <p:cNvGraphicFramePr>
            <a:graphicFrameLocks noGrp="1"/>
          </p:cNvGraphicFramePr>
          <p:nvPr/>
        </p:nvGraphicFramePr>
        <p:xfrm>
          <a:off x="2713683" y="3882505"/>
          <a:ext cx="5808128" cy="370840"/>
        </p:xfrm>
        <a:graphic>
          <a:graphicData uri="http://schemas.openxmlformats.org/drawingml/2006/table">
            <a:tbl>
              <a:tblPr>
                <a:tableStyleId>{5C22544A-7EE6-4342-B048-85BDC9FD1C3A}</a:tableStyleId>
              </a:tblPr>
              <a:tblGrid>
                <a:gridCol w="363008"/>
                <a:gridCol w="363008"/>
                <a:gridCol w="363008"/>
                <a:gridCol w="363008"/>
                <a:gridCol w="363008"/>
                <a:gridCol w="363008"/>
                <a:gridCol w="363008"/>
                <a:gridCol w="363008"/>
                <a:gridCol w="363008"/>
                <a:gridCol w="363008"/>
                <a:gridCol w="363008"/>
                <a:gridCol w="363008"/>
                <a:gridCol w="363008"/>
                <a:gridCol w="363008"/>
                <a:gridCol w="363008"/>
                <a:gridCol w="363008"/>
              </a:tblGrid>
              <a:tr h="370840">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1</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3</a:t>
                      </a:r>
                      <a:endParaRPr lang="zh-CN" altLang="en-US" dirty="0">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zh-CN" altLang="en-US">
                        <a:solidFill>
                          <a:schemeClr val="tx1"/>
                        </a:solidFill>
                        <a:latin typeface="Arial" panose="020B0604020202020204" pitchFamily="34" charset="0"/>
                        <a:cs typeface="Arial" panose="020B0604020202020204" pitchFamily="34" charset="0"/>
                      </a:endParaRPr>
                    </a:p>
                  </a:txBody>
                  <a:tcPr>
                    <a:lnL w="19050" cap="flat" cmpd="sng" algn="ctr">
                      <a:solidFill>
                        <a:schemeClr val="tx1"/>
                      </a:solidFill>
                      <a:prstDash val="solid"/>
                      <a:round/>
                      <a:headEnd type="none" w="med" len="med"/>
                      <a:tailEnd type="none" w="med" len="med"/>
                    </a:lnL>
                    <a:lnR w="28575" cap="flat" cmpd="sng" algn="ctr">
                      <a:solidFill>
                        <a:srgbClr val="C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altLang="zh-CN" dirty="0">
                          <a:solidFill>
                            <a:schemeClr val="tx1"/>
                          </a:solidFill>
                          <a:latin typeface="Arial" panose="020B0604020202020204" pitchFamily="34" charset="0"/>
                          <a:cs typeface="Arial" panose="020B0604020202020204" pitchFamily="34" charset="0"/>
                        </a:rPr>
                        <a:t>2</a:t>
                      </a: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solidFill>
                      <a:schemeClr val="bg1">
                        <a:lumMod val="95000"/>
                      </a:schemeClr>
                    </a:solidFill>
                  </a:tcPr>
                </a:tc>
                <a:tc>
                  <a:txBody>
                    <a:bodyPr/>
                    <a:lstStyle/>
                    <a:p>
                      <a:pPr algn="ctr"/>
                      <a:endParaRPr lang="zh-CN" altLang="en-US" dirty="0">
                        <a:solidFill>
                          <a:schemeClr val="tx1"/>
                        </a:solidFill>
                        <a:latin typeface="Arial" panose="020B0604020202020204" pitchFamily="34" charset="0"/>
                        <a:cs typeface="Arial" panose="020B0604020202020204" pitchFamily="34" charset="0"/>
                      </a:endParaRPr>
                    </a:p>
                  </a:txBody>
                  <a:tcPr>
                    <a:lnL w="28575" cap="flat" cmpd="sng" algn="ctr">
                      <a:solidFill>
                        <a:srgbClr val="C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cxnSp>
        <p:nvCxnSpPr>
          <p:cNvPr id="5" name="直线箭头连接符 4"/>
          <p:cNvCxnSpPr>
            <a:stCxn id="24" idx="3"/>
          </p:cNvCxnSpPr>
          <p:nvPr/>
        </p:nvCxnSpPr>
        <p:spPr>
          <a:xfrm flipH="1">
            <a:off x="3593771" y="3581492"/>
            <a:ext cx="1775972" cy="301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线箭头连接符 16"/>
          <p:cNvCxnSpPr>
            <a:stCxn id="24" idx="3"/>
          </p:cNvCxnSpPr>
          <p:nvPr/>
        </p:nvCxnSpPr>
        <p:spPr>
          <a:xfrm>
            <a:off x="5369743" y="3581492"/>
            <a:ext cx="445841" cy="301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线箭头连接符 19"/>
          <p:cNvCxnSpPr>
            <a:stCxn id="24" idx="3"/>
          </p:cNvCxnSpPr>
          <p:nvPr/>
        </p:nvCxnSpPr>
        <p:spPr>
          <a:xfrm>
            <a:off x="5369743" y="3581492"/>
            <a:ext cx="2649545" cy="30101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6" name="文本框 25"/>
              <p:cNvSpPr txBox="1"/>
              <p:nvPr/>
            </p:nvSpPr>
            <p:spPr>
              <a:xfrm>
                <a:off x="835298" y="1215517"/>
                <a:ext cx="9893662" cy="4862870"/>
              </a:xfrm>
              <a:prstGeom prst="rect">
                <a:avLst/>
              </a:prstGeom>
              <a:noFill/>
            </p:spPr>
            <p:txBody>
              <a:bodyPr wrap="square" rtlCol="0">
                <a:spAutoFit/>
              </a:bodyPr>
              <a:lstStyle/>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Data Structure:</a:t>
                </a:r>
                <a:r>
                  <a:rPr lang="zh-CN" altLang="en-US" sz="2000" dirty="0">
                    <a:solidFill>
                      <a:srgbClr val="C00000"/>
                    </a:solidFill>
                    <a:latin typeface="Arial" panose="020B0604020202020204" pitchFamily="34" charset="0"/>
                    <a:cs typeface="Arial" panose="020B0604020202020204" pitchFamily="34" charset="0"/>
                  </a:rPr>
                  <a:t> </a:t>
                </a:r>
                <a:endParaRPr lang="en-US" altLang="zh-CN" sz="2000" dirty="0">
                  <a:solidFill>
                    <a:srgbClr val="C00000"/>
                  </a:solidFill>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r>
                  <a:rPr lang="en-US" altLang="zh-CN" sz="2000" dirty="0">
                    <a:latin typeface="Arial" panose="020B0604020202020204" pitchFamily="34" charset="0"/>
                    <a:cs typeface="Arial" panose="020B0604020202020204" pitchFamily="34" charset="0"/>
                  </a:rPr>
                  <a:t>a counter array </a:t>
                </a:r>
                <a14:m>
                  <m:oMath xmlns:m="http://schemas.openxmlformats.org/officeDocument/2006/math">
                    <m:r>
                      <a:rPr lang="en-US" altLang="zh-CN" sz="2000" b="0" i="1" smtClean="0">
                        <a:latin typeface="Cambria Math" panose="02040503050406030204" pitchFamily="18" charset="0"/>
                      </a:rPr>
                      <m:t>𝐴</m:t>
                    </m:r>
                  </m:oMath>
                </a14:m>
                <a:r>
                  <a:rPr lang="en-US" altLang="zh-CN" sz="2000" dirty="0">
                    <a:latin typeface="Arial" panose="020B0604020202020204" pitchFamily="34" charset="0"/>
                    <a:cs typeface="Arial" panose="020B0604020202020204" pitchFamily="34" charset="0"/>
                  </a:rPr>
                  <a:t> with width </a:t>
                </a:r>
                <a14:m>
                  <m:oMath xmlns:m="http://schemas.openxmlformats.org/officeDocument/2006/math">
                    <m:r>
                      <a:rPr lang="en-US" altLang="zh-CN" sz="2000" b="0" i="1" smtClean="0">
                        <a:latin typeface="Cambria Math" panose="02040503050406030204" pitchFamily="18" charset="0"/>
                      </a:rPr>
                      <m:t>𝑤</m:t>
                    </m:r>
                  </m:oMath>
                </a14:m>
                <a:r>
                  <a:rPr lang="en-US" altLang="zh-CN" sz="2000" dirty="0">
                    <a:latin typeface="Arial" panose="020B0604020202020204" pitchFamily="34" charset="0"/>
                    <a:cs typeface="Arial" panose="020B0604020202020204" pitchFamily="34" charset="0"/>
                  </a:rPr>
                  <a:t>.</a:t>
                </a:r>
                <a:endParaRPr lang="en-US" altLang="zh-CN" sz="2000" dirty="0">
                  <a:latin typeface="Arial" panose="020B0604020202020204" pitchFamily="34" charset="0"/>
                  <a:cs typeface="Arial" panose="020B0604020202020204" pitchFamily="34" charset="0"/>
                </a:endParaRPr>
              </a:p>
              <a:p>
                <a:pPr marL="1257300" lvl="2" indent="-342900">
                  <a:spcAft>
                    <a:spcPts val="1200"/>
                  </a:spcAft>
                  <a:buFont typeface="Arial" panose="020B0604020202020204" pitchFamily="34" charset="0"/>
                  <a:buChar char="•"/>
                </a:pPr>
                <a14:m>
                  <m:oMath xmlns:m="http://schemas.openxmlformats.org/officeDocument/2006/math">
                    <m:r>
                      <a:rPr lang="en-US" altLang="zh-CN" sz="2000" b="0" i="1" smtClean="0">
                        <a:latin typeface="Cambria Math" panose="02040503050406030204" pitchFamily="18" charset="0"/>
                      </a:rPr>
                      <m:t>𝑑</m:t>
                    </m:r>
                  </m:oMath>
                </a14:m>
                <a:r>
                  <a:rPr lang="en-US" altLang="zh-CN" sz="2000" dirty="0">
                    <a:latin typeface="Arial" panose="020B0604020202020204" pitchFamily="34" charset="0"/>
                    <a:cs typeface="Arial" panose="020B0604020202020204" pitchFamily="34" charset="0"/>
                  </a:rPr>
                  <a:t> hash functions </a:t>
                </a:r>
                <a14:m>
                  <m:oMath xmlns:m="http://schemas.openxmlformats.org/officeDocument/2006/math">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1</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r>
                      <a:rPr lang="en-US" altLang="zh-CN" sz="2000" b="0" i="1" smtClean="0">
                        <a:latin typeface="Cambria Math" panose="02040503050406030204" pitchFamily="18" charset="0"/>
                      </a:rPr>
                      <m:t>,⋯,</m:t>
                    </m:r>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𝑑</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m:t>
                        </m:r>
                      </m:e>
                    </m:d>
                  </m:oMath>
                </a14:m>
                <a:r>
                  <a:rPr lang="zh-CN" altLang="en-US" sz="2000" dirty="0">
                    <a:latin typeface="Arial" panose="020B0604020202020204" pitchFamily="34" charset="0"/>
                    <a:cs typeface="Arial" panose="020B0604020202020204" pitchFamily="34" charset="0"/>
                  </a:rPr>
                  <a:t>，</a:t>
                </a:r>
                <a:r>
                  <a:rPr lang="en-US" altLang="zh-CN" sz="2000" dirty="0">
                    <a:latin typeface="Arial" panose="020B0604020202020204" pitchFamily="34" charset="0"/>
                    <a:cs typeface="Arial" panose="020B0604020202020204" pitchFamily="34" charset="0"/>
                  </a:rPr>
                  <a:t>each of which maps an item </a:t>
                </a:r>
                <a14:m>
                  <m:oMath xmlns:m="http://schemas.openxmlformats.org/officeDocument/2006/math">
                    <m:r>
                      <a:rPr lang="en-US" altLang="zh-CN" sz="2000" b="0" i="1" smtClean="0">
                        <a:latin typeface="Cambria Math" panose="02040503050406030204" pitchFamily="18" charset="0"/>
                      </a:rPr>
                      <m:t>𝑒</m:t>
                    </m:r>
                  </m:oMath>
                </a14:m>
                <a:r>
                  <a:rPr lang="en-US" altLang="zh-CN" sz="2000" dirty="0">
                    <a:latin typeface="Arial" panose="020B0604020202020204" pitchFamily="34" charset="0"/>
                    <a:cs typeface="Arial" panose="020B0604020202020204" pitchFamily="34" charset="0"/>
                  </a:rPr>
                  <a:t> to a counter.</a:t>
                </a: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Insert: </a:t>
                </a:r>
                <a14:m>
                  <m:oMath xmlns:m="http://schemas.openxmlformats.org/officeDocument/2006/math">
                    <m:r>
                      <a:rPr lang="en-US" altLang="zh-CN" sz="2000" b="0" i="1" smtClean="0">
                        <a:latin typeface="Cambria Math" panose="02040503050406030204" pitchFamily="18" charset="0"/>
                      </a:rPr>
                      <m:t>𝐴</m:t>
                    </m:r>
                    <m:d>
                      <m:dPr>
                        <m:begChr m:val="["/>
                        <m:endChr m:val="]"/>
                        <m:ctrlPr>
                          <a:rPr lang="en-US" altLang="zh-CN" sz="2000" i="1" smtClean="0">
                            <a:latin typeface="Cambria Math" panose="02040503050406030204" pitchFamily="18" charset="0"/>
                          </a:rPr>
                        </m:ctrlPr>
                      </m:dPr>
                      <m:e>
                        <m:sSub>
                          <m:sSubPr>
                            <m:ctrlPr>
                              <a:rPr lang="en-US" altLang="zh-CN" sz="2000" i="1" smtClean="0">
                                <a:latin typeface="Cambria Math" panose="02040503050406030204" pitchFamily="18" charset="0"/>
                              </a:rPr>
                            </m:ctrlPr>
                          </m:sSubPr>
                          <m:e>
                            <m:r>
                              <a:rPr lang="en-US" altLang="zh-CN" sz="2000" b="0" i="1" smtClean="0">
                                <a:latin typeface="Cambria Math" panose="02040503050406030204" pitchFamily="18" charset="0"/>
                              </a:rPr>
                              <m:t>ℎ</m:t>
                            </m:r>
                          </m:e>
                          <m:sub>
                            <m:r>
                              <a:rPr lang="en-US" altLang="zh-CN" sz="2000" b="0" i="1" smtClean="0">
                                <a:latin typeface="Cambria Math" panose="02040503050406030204" pitchFamily="18" charset="0"/>
                              </a:rPr>
                              <m:t>𝑖</m:t>
                            </m:r>
                          </m:sub>
                        </m:sSub>
                        <m:d>
                          <m:dPr>
                            <m:ctrlPr>
                              <a:rPr lang="en-US" altLang="zh-CN" sz="2000" i="1" smtClean="0">
                                <a:latin typeface="Cambria Math" panose="02040503050406030204" pitchFamily="18" charset="0"/>
                              </a:rPr>
                            </m:ctrlPr>
                          </m:dPr>
                          <m:e>
                            <m:r>
                              <a:rPr lang="en-US" altLang="zh-CN" sz="2000" b="0" i="1" smtClean="0">
                                <a:latin typeface="Cambria Math" panose="02040503050406030204" pitchFamily="18" charset="0"/>
                              </a:rPr>
                              <m:t>𝑒</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  ∀ </m:t>
                    </m:r>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m:t>
                    </m:r>
                  </m:oMath>
                </a14:m>
                <a:endParaRPr lang="en-US" altLang="zh-CN" sz="2000" dirty="0">
                  <a:latin typeface="Arial" panose="020B0604020202020204" pitchFamily="34" charset="0"/>
                  <a:cs typeface="Arial" panose="020B0604020202020204" pitchFamily="34" charset="0"/>
                </a:endParaRPr>
              </a:p>
              <a:p>
                <a:pPr marL="800100" lvl="1" indent="-342900">
                  <a:spcAft>
                    <a:spcPts val="1200"/>
                  </a:spcAft>
                  <a:buFont typeface="Arial" panose="020B0604020202020204" pitchFamily="34" charset="0"/>
                  <a:buChar char="•"/>
                </a:pPr>
                <a:r>
                  <a:rPr lang="en-US" altLang="zh-CN" sz="2000" dirty="0">
                    <a:solidFill>
                      <a:srgbClr val="C00000"/>
                    </a:solidFill>
                    <a:latin typeface="Arial" panose="020B0604020202020204" pitchFamily="34" charset="0"/>
                    <a:cs typeface="Arial" panose="020B0604020202020204" pitchFamily="34" charset="0"/>
                  </a:rPr>
                  <a:t>Query: </a:t>
                </a:r>
                <a14:m>
                  <m:oMath xmlns:m="http://schemas.openxmlformats.org/officeDocument/2006/math">
                    <m:func>
                      <m:funcPr>
                        <m:ctrlPr>
                          <a:rPr lang="en-US" altLang="zh-CN" sz="2000" i="1" smtClean="0">
                            <a:latin typeface="Cambria Math" panose="02040503050406030204" pitchFamily="18" charset="0"/>
                            <a:cs typeface="Arial" panose="020B0604020202020204" pitchFamily="34" charset="0"/>
                          </a:rPr>
                        </m:ctrlPr>
                      </m:funcPr>
                      <m:fName>
                        <m:r>
                          <m:rPr>
                            <m:sty m:val="p"/>
                          </m:rPr>
                          <a:rPr lang="en-US" altLang="zh-CN" sz="2000" b="0" i="0" smtClean="0">
                            <a:latin typeface="Cambria Math" panose="02040503050406030204" pitchFamily="18" charset="0"/>
                            <a:cs typeface="Arial" panose="020B0604020202020204" pitchFamily="34" charset="0"/>
                          </a:rPr>
                          <m:t>min</m:t>
                        </m:r>
                      </m:fName>
                      <m:e>
                        <m:d>
                          <m:dPr>
                            <m:begChr m:val="["/>
                            <m:endChr m:val="]"/>
                            <m:ctrlPr>
                              <a:rPr lang="en-US" altLang="zh-CN" sz="2000" i="1" smtClean="0">
                                <a:latin typeface="Cambria Math" panose="02040503050406030204" pitchFamily="18" charset="0"/>
                                <a:cs typeface="Arial" panose="020B0604020202020204" pitchFamily="34" charset="0"/>
                              </a:rPr>
                            </m:ctrlPr>
                          </m:dPr>
                          <m:e>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1</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r>
                              <a:rPr lang="en-US" altLang="zh-CN" sz="2000" b="0" i="1" smtClean="0">
                                <a:latin typeface="Cambria Math" panose="02040503050406030204" pitchFamily="18" charset="0"/>
                                <a:cs typeface="Arial" panose="020B0604020202020204" pitchFamily="34" charset="0"/>
                              </a:rPr>
                              <m:t>,⋯,</m:t>
                            </m:r>
                            <m:sSub>
                              <m:sSubPr>
                                <m:ctrlPr>
                                  <a:rPr lang="en-US" altLang="zh-CN" sz="2000" i="1" smtClean="0">
                                    <a:latin typeface="Cambria Math" panose="02040503050406030204" pitchFamily="18" charset="0"/>
                                    <a:cs typeface="Arial" panose="020B0604020202020204" pitchFamily="34" charset="0"/>
                                  </a:rPr>
                                </m:ctrlPr>
                              </m:sSubPr>
                              <m:e>
                                <m:r>
                                  <a:rPr lang="en-US" altLang="zh-CN" sz="2000" b="0" i="1" smtClean="0">
                                    <a:latin typeface="Cambria Math" panose="02040503050406030204" pitchFamily="18" charset="0"/>
                                    <a:cs typeface="Arial" panose="020B0604020202020204" pitchFamily="34" charset="0"/>
                                  </a:rPr>
                                  <m:t>ℎ</m:t>
                                </m:r>
                              </m:e>
                              <m:sub>
                                <m:r>
                                  <a:rPr lang="en-US" altLang="zh-CN" sz="2000" b="0" i="1" smtClean="0">
                                    <a:latin typeface="Cambria Math" panose="02040503050406030204" pitchFamily="18" charset="0"/>
                                    <a:cs typeface="Arial" panose="020B0604020202020204" pitchFamily="34" charset="0"/>
                                  </a:rPr>
                                  <m:t>𝑑</m:t>
                                </m:r>
                              </m:sub>
                            </m:sSub>
                            <m:d>
                              <m:dPr>
                                <m:ctrlPr>
                                  <a:rPr lang="en-US" altLang="zh-CN" sz="2000" i="1" smtClean="0">
                                    <a:latin typeface="Cambria Math" panose="02040503050406030204" pitchFamily="18" charset="0"/>
                                    <a:cs typeface="Arial" panose="020B0604020202020204" pitchFamily="34" charset="0"/>
                                  </a:rPr>
                                </m:ctrlPr>
                              </m:dPr>
                              <m:e>
                                <m:r>
                                  <a:rPr lang="en-US" altLang="zh-CN" sz="2000" b="0" i="1" smtClean="0">
                                    <a:latin typeface="Cambria Math" panose="02040503050406030204" pitchFamily="18" charset="0"/>
                                    <a:cs typeface="Arial" panose="020B0604020202020204" pitchFamily="34" charset="0"/>
                                  </a:rPr>
                                  <m:t>𝑒</m:t>
                                </m:r>
                              </m:e>
                            </m:d>
                          </m:e>
                        </m:d>
                      </m:e>
                    </m:func>
                  </m:oMath>
                </a14:m>
                <a:endParaRPr lang="en-US" altLang="zh-CN" sz="2000" dirty="0">
                  <a:latin typeface="Arial" panose="020B0604020202020204" pitchFamily="34" charset="0"/>
                  <a:cs typeface="Arial" panose="020B0604020202020204" pitchFamily="34" charset="0"/>
                </a:endParaRPr>
              </a:p>
            </p:txBody>
          </p:sp>
        </mc:Choice>
        <mc:Fallback>
          <p:sp>
            <p:nvSpPr>
              <p:cNvPr id="26" name="文本框 25"/>
              <p:cNvSpPr txBox="1">
                <a:spLocks noRot="1" noChangeAspect="1" noMove="1" noResize="1" noEditPoints="1" noAdjustHandles="1" noChangeArrowheads="1" noChangeShapeType="1" noTextEdit="1"/>
              </p:cNvSpPr>
              <p:nvPr/>
            </p:nvSpPr>
            <p:spPr>
              <a:xfrm>
                <a:off x="835298" y="1215517"/>
                <a:ext cx="9893662" cy="4862870"/>
              </a:xfrm>
              <a:prstGeom prst="rect">
                <a:avLst/>
              </a:prstGeom>
              <a:blipFill rotWithShape="1">
                <a:blip r:embed="rId2"/>
                <a:stretch>
                  <a:fillRect l="-3" t="-3" b="3"/>
                </a:stretch>
              </a:blipFill>
            </p:spPr>
            <p:txBody>
              <a:bodyPr/>
              <a:lstStyle/>
              <a:p>
                <a:r>
                  <a:rPr lang="zh-CN" altLang="en-US">
                    <a:noFill/>
                  </a:rPr>
                  <a:t> </a:t>
                </a:r>
              </a:p>
            </p:txBody>
          </p:sp>
        </mc:Fallback>
      </mc:AlternateContent>
      <p:sp>
        <p:nvSpPr>
          <p:cNvPr id="3" name="文本框 2"/>
          <p:cNvSpPr txBox="1"/>
          <p:nvPr>
            <p:custDataLst>
              <p:tags r:id="rId3"/>
            </p:custDataLst>
          </p:nvPr>
        </p:nvSpPr>
        <p:spPr>
          <a:xfrm>
            <a:off x="1256256" y="308511"/>
            <a:ext cx="6569324" cy="460375"/>
          </a:xfrm>
          <a:prstGeom prst="rect">
            <a:avLst/>
          </a:prstGeom>
          <a:noFill/>
        </p:spPr>
        <p:txBody>
          <a:bodyPr wrap="square" rtlCol="0">
            <a:spAutoFit/>
          </a:bodyPr>
          <a:p>
            <a:r>
              <a:rPr lang="en-US" altLang="zh-CN" sz="2400" dirty="0"/>
              <a:t>Background: Count-Min Sketch</a:t>
            </a:r>
            <a:endParaRPr lang="en-US" altLang="zh-CN" sz="2400" dirty="0"/>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advTm="47446">
        <p:fade/>
      </p:transition>
    </mc:Choice>
    <mc:Fallback>
      <p:transition spd="med" advTm="47446">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TIMING" val="|35.3|1.4|1.3"/>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TIMING" val="|35.3|1.4|1.3"/>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TIMING" val="|35.3|1.4|1.3"/>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TIMING" val="|35.3|1.4|1.3"/>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TIMING" val="|35.3|1.4|1.3"/>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TIMING" val="|35.3|1.4|1.3"/>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PP_MARK_KEY" val="fd77d551-3a63-4e8d-9cc3-07b51ec12e40"/>
  <p:tag name="COMMONDATA" val="eyJoZGlkIjoiNTM4NjJhMjE2YjUxMmIxZjkxM2MxOGU4OWU4NTYzNDQifQ=="/>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清风素材 https://12sc.taobao.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3413</Words>
  <Application>WPS 演示</Application>
  <PresentationFormat>宽屏</PresentationFormat>
  <Paragraphs>519</Paragraphs>
  <Slides>27</Slides>
  <Notes>33</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27</vt:i4>
      </vt:variant>
    </vt:vector>
  </HeadingPairs>
  <TitlesOfParts>
    <vt:vector size="45" baseType="lpstr">
      <vt:lpstr>Arial</vt:lpstr>
      <vt:lpstr>宋体</vt:lpstr>
      <vt:lpstr>Wingdings</vt:lpstr>
      <vt:lpstr>Calibri</vt:lpstr>
      <vt:lpstr>微软雅黑</vt:lpstr>
      <vt:lpstr>Meiryo UI</vt:lpstr>
      <vt:lpstr>Yu Gothic UI</vt:lpstr>
      <vt:lpstr>Calibri</vt:lpstr>
      <vt:lpstr>幼圆</vt:lpstr>
      <vt:lpstr>Heelvetica</vt:lpstr>
      <vt:lpstr>Helvetica</vt:lpstr>
      <vt:lpstr>Segoe Print</vt:lpstr>
      <vt:lpstr>黑体</vt:lpstr>
      <vt:lpstr>Cambria Math</vt:lpstr>
      <vt:lpstr>Arial Unicode MS</vt:lpstr>
      <vt:lpstr>方正兰亭粗黑_GBK</vt:lpstr>
      <vt:lpstr>Times New Roman</vt:lpstr>
      <vt:lpstr>清风素材 https://12sc.taobao.com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Lethe</cp:lastModifiedBy>
  <cp:revision>526</cp:revision>
  <dcterms:created xsi:type="dcterms:W3CDTF">2015-05-06T09:02:00Z</dcterms:created>
  <dcterms:modified xsi:type="dcterms:W3CDTF">2024-05-16T12:46:17Z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2F58CD0133FD4A01A7BC512234013584_12</vt:lpwstr>
  </property>
  <property fmtid="{D5CDD505-2E9C-101B-9397-08002B2CF9AE}" pid="3" name="KSOProductBuildVer">
    <vt:lpwstr>2052-11.1.0.14309</vt:lpwstr>
  </property>
</Properties>
</file>